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80" r:id="rId3"/>
    <p:sldId id="328" r:id="rId4"/>
    <p:sldId id="329" r:id="rId5"/>
    <p:sldId id="330" r:id="rId6"/>
    <p:sldId id="331" r:id="rId7"/>
    <p:sldId id="293" r:id="rId8"/>
    <p:sldId id="294" r:id="rId9"/>
    <p:sldId id="274" r:id="rId10"/>
    <p:sldId id="276" r:id="rId11"/>
    <p:sldId id="275" r:id="rId12"/>
    <p:sldId id="277" r:id="rId13"/>
    <p:sldId id="273" r:id="rId14"/>
    <p:sldId id="297" r:id="rId15"/>
    <p:sldId id="298" r:id="rId16"/>
    <p:sldId id="301" r:id="rId17"/>
    <p:sldId id="307" r:id="rId18"/>
    <p:sldId id="308" r:id="rId19"/>
    <p:sldId id="311" r:id="rId20"/>
    <p:sldId id="310" r:id="rId21"/>
    <p:sldId id="299" r:id="rId22"/>
    <p:sldId id="279" r:id="rId23"/>
    <p:sldId id="284" r:id="rId24"/>
    <p:sldId id="268" r:id="rId25"/>
    <p:sldId id="269" r:id="rId26"/>
    <p:sldId id="323" r:id="rId27"/>
    <p:sldId id="295" r:id="rId28"/>
    <p:sldId id="285" r:id="rId29"/>
    <p:sldId id="286" r:id="rId30"/>
    <p:sldId id="303" r:id="rId31"/>
    <p:sldId id="304" r:id="rId32"/>
    <p:sldId id="289" r:id="rId33"/>
    <p:sldId id="288" r:id="rId34"/>
    <p:sldId id="287" r:id="rId35"/>
    <p:sldId id="290" r:id="rId36"/>
    <p:sldId id="315" r:id="rId37"/>
    <p:sldId id="316" r:id="rId38"/>
    <p:sldId id="317" r:id="rId39"/>
    <p:sldId id="318" r:id="rId40"/>
    <p:sldId id="319" r:id="rId41"/>
    <p:sldId id="320" r:id="rId42"/>
    <p:sldId id="302" r:id="rId43"/>
    <p:sldId id="322" r:id="rId44"/>
    <p:sldId id="327" r:id="rId45"/>
    <p:sldId id="260" r:id="rId46"/>
    <p:sldId id="264" r:id="rId47"/>
    <p:sldId id="265" r:id="rId48"/>
    <p:sldId id="266" r:id="rId49"/>
    <p:sldId id="291" r:id="rId50"/>
    <p:sldId id="270" r:id="rId51"/>
    <p:sldId id="292" r:id="rId52"/>
    <p:sldId id="267" r:id="rId53"/>
    <p:sldId id="271" r:id="rId54"/>
    <p:sldId id="31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lly, Rebecca L. (Fed)" initials="DRL(" lastIdx="1" clrIdx="0">
    <p:extLst>
      <p:ext uri="{19B8F6BF-5375-455C-9EA6-DF929625EA0E}">
        <p15:presenceInfo xmlns:p15="http://schemas.microsoft.com/office/powerpoint/2012/main" userId="S::rld1@NIST.GOV::0b97e147-e345-49d2-bc51-5908f56794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E33"/>
    <a:srgbClr val="BF9000"/>
    <a:srgbClr val="2F528F"/>
    <a:srgbClr val="C00000"/>
    <a:srgbClr val="2F5597"/>
    <a:srgbClr val="4472C4"/>
    <a:srgbClr val="C55A11"/>
    <a:srgbClr val="548235"/>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12309-C450-4866-B7DB-BC9CBCE429C8}" v="5" dt="2022-10-17T13:27:54.7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34" autoAdjust="0"/>
    <p:restoredTop sz="94242" autoAdjust="0"/>
  </p:normalViewPr>
  <p:slideViewPr>
    <p:cSldViewPr snapToGrid="0">
      <p:cViewPr varScale="1">
        <p:scale>
          <a:sx n="95" d="100"/>
          <a:sy n="95" d="100"/>
        </p:scale>
        <p:origin x="144"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ly, Rebecca L. (Fed)" userId="0b97e147-e345-49d2-bc51-5908f56794de" providerId="ADAL" clId="{96612309-C450-4866-B7DB-BC9CBCE429C8}"/>
    <pc:docChg chg="modSld">
      <pc:chgData name="Dally, Rebecca L. (Fed)" userId="0b97e147-e345-49d2-bc51-5908f56794de" providerId="ADAL" clId="{96612309-C450-4866-B7DB-BC9CBCE429C8}" dt="2022-10-17T13:27:54.748" v="109"/>
      <pc:docMkLst>
        <pc:docMk/>
      </pc:docMkLst>
      <pc:sldChg chg="modSp mod modAnim">
        <pc:chgData name="Dally, Rebecca L. (Fed)" userId="0b97e147-e345-49d2-bc51-5908f56794de" providerId="ADAL" clId="{96612309-C450-4866-B7DB-BC9CBCE429C8}" dt="2022-10-17T13:27:54.748" v="109"/>
        <pc:sldMkLst>
          <pc:docMk/>
          <pc:sldMk cId="1372537100" sldId="280"/>
        </pc:sldMkLst>
        <pc:spChg chg="mod">
          <ac:chgData name="Dally, Rebecca L. (Fed)" userId="0b97e147-e345-49d2-bc51-5908f56794de" providerId="ADAL" clId="{96612309-C450-4866-B7DB-BC9CBCE429C8}" dt="2022-10-17T13:27:33.257" v="104" actId="255"/>
          <ac:spMkLst>
            <pc:docMk/>
            <pc:sldMk cId="1372537100" sldId="280"/>
            <ac:spMk id="6" creationId="{2776798E-AF54-4775-BFC7-F57250B6EC7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29520-0DF1-48CA-A2EB-E82A721E0FA6}" type="datetimeFigureOut">
              <a:rPr lang="en-US" smtClean="0"/>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FD9806-0D7D-41CF-A376-02224A53CBEB}" type="slidenum">
              <a:rPr lang="en-US" smtClean="0"/>
              <a:t>‹#›</a:t>
            </a:fld>
            <a:endParaRPr lang="en-US"/>
          </a:p>
        </p:txBody>
      </p:sp>
    </p:spTree>
    <p:extLst>
      <p:ext uri="{BB962C8B-B14F-4D97-AF65-F5344CB8AC3E}">
        <p14:creationId xmlns:p14="http://schemas.microsoft.com/office/powerpoint/2010/main" val="1716557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FD9806-0D7D-41CF-A376-02224A53CBEB}" type="slidenum">
              <a:rPr lang="en-US" smtClean="0"/>
              <a:t>6</a:t>
            </a:fld>
            <a:endParaRPr lang="en-US"/>
          </a:p>
        </p:txBody>
      </p:sp>
    </p:spTree>
    <p:extLst>
      <p:ext uri="{BB962C8B-B14F-4D97-AF65-F5344CB8AC3E}">
        <p14:creationId xmlns:p14="http://schemas.microsoft.com/office/powerpoint/2010/main" val="3641822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FD9806-0D7D-41CF-A376-02224A53CBEB}" type="slidenum">
              <a:rPr lang="en-US" smtClean="0"/>
              <a:t>50</a:t>
            </a:fld>
            <a:endParaRPr lang="en-US"/>
          </a:p>
        </p:txBody>
      </p:sp>
    </p:spTree>
    <p:extLst>
      <p:ext uri="{BB962C8B-B14F-4D97-AF65-F5344CB8AC3E}">
        <p14:creationId xmlns:p14="http://schemas.microsoft.com/office/powerpoint/2010/main" val="263777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FD9806-0D7D-41CF-A376-02224A53CBEB}" type="slidenum">
              <a:rPr lang="en-US" smtClean="0"/>
              <a:t>14</a:t>
            </a:fld>
            <a:endParaRPr lang="en-US"/>
          </a:p>
        </p:txBody>
      </p:sp>
    </p:spTree>
    <p:extLst>
      <p:ext uri="{BB962C8B-B14F-4D97-AF65-F5344CB8AC3E}">
        <p14:creationId xmlns:p14="http://schemas.microsoft.com/office/powerpoint/2010/main" val="1149684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FD9806-0D7D-41CF-A376-02224A53CBEB}" type="slidenum">
              <a:rPr lang="en-US" smtClean="0"/>
              <a:t>15</a:t>
            </a:fld>
            <a:endParaRPr lang="en-US"/>
          </a:p>
        </p:txBody>
      </p:sp>
    </p:spTree>
    <p:extLst>
      <p:ext uri="{BB962C8B-B14F-4D97-AF65-F5344CB8AC3E}">
        <p14:creationId xmlns:p14="http://schemas.microsoft.com/office/powerpoint/2010/main" val="4118153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FD9806-0D7D-41CF-A376-02224A53CBEB}" type="slidenum">
              <a:rPr lang="en-US" smtClean="0"/>
              <a:t>16</a:t>
            </a:fld>
            <a:endParaRPr lang="en-US"/>
          </a:p>
        </p:txBody>
      </p:sp>
    </p:spTree>
    <p:extLst>
      <p:ext uri="{BB962C8B-B14F-4D97-AF65-F5344CB8AC3E}">
        <p14:creationId xmlns:p14="http://schemas.microsoft.com/office/powerpoint/2010/main" val="1725238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FD9806-0D7D-41CF-A376-02224A53CBEB}" type="slidenum">
              <a:rPr lang="en-US" smtClean="0"/>
              <a:t>17</a:t>
            </a:fld>
            <a:endParaRPr lang="en-US"/>
          </a:p>
        </p:txBody>
      </p:sp>
    </p:spTree>
    <p:extLst>
      <p:ext uri="{BB962C8B-B14F-4D97-AF65-F5344CB8AC3E}">
        <p14:creationId xmlns:p14="http://schemas.microsoft.com/office/powerpoint/2010/main" val="225955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FD9806-0D7D-41CF-A376-02224A53CBEB}" type="slidenum">
              <a:rPr lang="en-US" smtClean="0"/>
              <a:t>18</a:t>
            </a:fld>
            <a:endParaRPr lang="en-US"/>
          </a:p>
        </p:txBody>
      </p:sp>
    </p:spTree>
    <p:extLst>
      <p:ext uri="{BB962C8B-B14F-4D97-AF65-F5344CB8AC3E}">
        <p14:creationId xmlns:p14="http://schemas.microsoft.com/office/powerpoint/2010/main" val="3387524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FD9806-0D7D-41CF-A376-02224A53CBEB}" type="slidenum">
              <a:rPr lang="en-US" smtClean="0"/>
              <a:t>19</a:t>
            </a:fld>
            <a:endParaRPr lang="en-US"/>
          </a:p>
        </p:txBody>
      </p:sp>
    </p:spTree>
    <p:extLst>
      <p:ext uri="{BB962C8B-B14F-4D97-AF65-F5344CB8AC3E}">
        <p14:creationId xmlns:p14="http://schemas.microsoft.com/office/powerpoint/2010/main" val="441196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FD9806-0D7D-41CF-A376-02224A53CBEB}" type="slidenum">
              <a:rPr lang="en-US" smtClean="0"/>
              <a:t>20</a:t>
            </a:fld>
            <a:endParaRPr lang="en-US"/>
          </a:p>
        </p:txBody>
      </p:sp>
    </p:spTree>
    <p:extLst>
      <p:ext uri="{BB962C8B-B14F-4D97-AF65-F5344CB8AC3E}">
        <p14:creationId xmlns:p14="http://schemas.microsoft.com/office/powerpoint/2010/main" val="1216377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FD9806-0D7D-41CF-A376-02224A53CBEB}" type="slidenum">
              <a:rPr lang="en-US" smtClean="0"/>
              <a:t>21</a:t>
            </a:fld>
            <a:endParaRPr lang="en-US"/>
          </a:p>
        </p:txBody>
      </p:sp>
    </p:spTree>
    <p:extLst>
      <p:ext uri="{BB962C8B-B14F-4D97-AF65-F5344CB8AC3E}">
        <p14:creationId xmlns:p14="http://schemas.microsoft.com/office/powerpoint/2010/main" val="1781242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2F6C-B592-4EEA-BED8-29C0440977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053A93-17AC-49B2-9372-BE055FE071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F3C838-75B8-46A3-BA8E-0068B954CCF5}"/>
              </a:ext>
            </a:extLst>
          </p:cNvPr>
          <p:cNvSpPr>
            <a:spLocks noGrp="1"/>
          </p:cNvSpPr>
          <p:nvPr>
            <p:ph type="dt" sz="half" idx="10"/>
          </p:nvPr>
        </p:nvSpPr>
        <p:spPr/>
        <p:txBody>
          <a:bodyPr/>
          <a:lstStyle/>
          <a:p>
            <a:fld id="{0F83B3A5-1317-4E3D-89A5-74CDB474AA2C}" type="datetimeFigureOut">
              <a:rPr lang="en-US" smtClean="0"/>
              <a:t>10/17/2022</a:t>
            </a:fld>
            <a:endParaRPr lang="en-US"/>
          </a:p>
        </p:txBody>
      </p:sp>
      <p:sp>
        <p:nvSpPr>
          <p:cNvPr id="5" name="Footer Placeholder 4">
            <a:extLst>
              <a:ext uri="{FF2B5EF4-FFF2-40B4-BE49-F238E27FC236}">
                <a16:creationId xmlns:a16="http://schemas.microsoft.com/office/drawing/2014/main" id="{C46D42D3-DD44-49A8-98E8-06232A799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81D8F-BD89-419F-9F6A-40B8BCF49CF4}"/>
              </a:ext>
            </a:extLst>
          </p:cNvPr>
          <p:cNvSpPr>
            <a:spLocks noGrp="1"/>
          </p:cNvSpPr>
          <p:nvPr>
            <p:ph type="sldNum" sz="quarter" idx="12"/>
          </p:nvPr>
        </p:nvSpPr>
        <p:spPr/>
        <p:txBody>
          <a:bodyPr/>
          <a:lstStyle/>
          <a:p>
            <a:fld id="{77C4C25E-B8AD-456C-8C1A-DB4E45571EA6}" type="slidenum">
              <a:rPr lang="en-US" smtClean="0"/>
              <a:t>‹#›</a:t>
            </a:fld>
            <a:endParaRPr lang="en-US"/>
          </a:p>
        </p:txBody>
      </p:sp>
    </p:spTree>
    <p:extLst>
      <p:ext uri="{BB962C8B-B14F-4D97-AF65-F5344CB8AC3E}">
        <p14:creationId xmlns:p14="http://schemas.microsoft.com/office/powerpoint/2010/main" val="2937761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14BC-6284-4B3E-AF3C-A34A4F9963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85FF2D-8D85-4991-9747-233BA9A174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C0B864-5EE7-4EE6-B756-91B324B6A189}"/>
              </a:ext>
            </a:extLst>
          </p:cNvPr>
          <p:cNvSpPr>
            <a:spLocks noGrp="1"/>
          </p:cNvSpPr>
          <p:nvPr>
            <p:ph type="dt" sz="half" idx="10"/>
          </p:nvPr>
        </p:nvSpPr>
        <p:spPr/>
        <p:txBody>
          <a:bodyPr/>
          <a:lstStyle/>
          <a:p>
            <a:fld id="{0F83B3A5-1317-4E3D-89A5-74CDB474AA2C}" type="datetimeFigureOut">
              <a:rPr lang="en-US" smtClean="0"/>
              <a:t>10/17/2022</a:t>
            </a:fld>
            <a:endParaRPr lang="en-US"/>
          </a:p>
        </p:txBody>
      </p:sp>
      <p:sp>
        <p:nvSpPr>
          <p:cNvPr id="5" name="Footer Placeholder 4">
            <a:extLst>
              <a:ext uri="{FF2B5EF4-FFF2-40B4-BE49-F238E27FC236}">
                <a16:creationId xmlns:a16="http://schemas.microsoft.com/office/drawing/2014/main" id="{4D9A2072-F836-4896-A169-5E9E9F4C3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839AA6-3AE6-4269-8E4B-767031CD7B19}"/>
              </a:ext>
            </a:extLst>
          </p:cNvPr>
          <p:cNvSpPr>
            <a:spLocks noGrp="1"/>
          </p:cNvSpPr>
          <p:nvPr>
            <p:ph type="sldNum" sz="quarter" idx="12"/>
          </p:nvPr>
        </p:nvSpPr>
        <p:spPr/>
        <p:txBody>
          <a:bodyPr/>
          <a:lstStyle/>
          <a:p>
            <a:fld id="{77C4C25E-B8AD-456C-8C1A-DB4E45571EA6}" type="slidenum">
              <a:rPr lang="en-US" smtClean="0"/>
              <a:t>‹#›</a:t>
            </a:fld>
            <a:endParaRPr lang="en-US"/>
          </a:p>
        </p:txBody>
      </p:sp>
    </p:spTree>
    <p:extLst>
      <p:ext uri="{BB962C8B-B14F-4D97-AF65-F5344CB8AC3E}">
        <p14:creationId xmlns:p14="http://schemas.microsoft.com/office/powerpoint/2010/main" val="641372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00063C-4021-4E0B-86D8-DC420C8462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7C0666-3EC2-41EB-9B01-9D7F00A8F2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E0DE8-3A7B-4D35-BE70-51DBBF36F031}"/>
              </a:ext>
            </a:extLst>
          </p:cNvPr>
          <p:cNvSpPr>
            <a:spLocks noGrp="1"/>
          </p:cNvSpPr>
          <p:nvPr>
            <p:ph type="dt" sz="half" idx="10"/>
          </p:nvPr>
        </p:nvSpPr>
        <p:spPr/>
        <p:txBody>
          <a:bodyPr/>
          <a:lstStyle/>
          <a:p>
            <a:fld id="{0F83B3A5-1317-4E3D-89A5-74CDB474AA2C}" type="datetimeFigureOut">
              <a:rPr lang="en-US" smtClean="0"/>
              <a:t>10/17/2022</a:t>
            </a:fld>
            <a:endParaRPr lang="en-US"/>
          </a:p>
        </p:txBody>
      </p:sp>
      <p:sp>
        <p:nvSpPr>
          <p:cNvPr id="5" name="Footer Placeholder 4">
            <a:extLst>
              <a:ext uri="{FF2B5EF4-FFF2-40B4-BE49-F238E27FC236}">
                <a16:creationId xmlns:a16="http://schemas.microsoft.com/office/drawing/2014/main" id="{E271FE9D-DD6A-405B-9AD8-B2F10C2CE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92DA0-671A-44EC-8F78-0C1D6070AA3C}"/>
              </a:ext>
            </a:extLst>
          </p:cNvPr>
          <p:cNvSpPr>
            <a:spLocks noGrp="1"/>
          </p:cNvSpPr>
          <p:nvPr>
            <p:ph type="sldNum" sz="quarter" idx="12"/>
          </p:nvPr>
        </p:nvSpPr>
        <p:spPr/>
        <p:txBody>
          <a:bodyPr/>
          <a:lstStyle/>
          <a:p>
            <a:fld id="{77C4C25E-B8AD-456C-8C1A-DB4E45571EA6}" type="slidenum">
              <a:rPr lang="en-US" smtClean="0"/>
              <a:t>‹#›</a:t>
            </a:fld>
            <a:endParaRPr lang="en-US"/>
          </a:p>
        </p:txBody>
      </p:sp>
    </p:spTree>
    <p:extLst>
      <p:ext uri="{BB962C8B-B14F-4D97-AF65-F5344CB8AC3E}">
        <p14:creationId xmlns:p14="http://schemas.microsoft.com/office/powerpoint/2010/main" val="110841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64630-37B5-4C4B-BBF2-FA9454520E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7368D-0438-42EF-810A-AADAFEA744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70AEB-C4F1-439A-82AA-F92203B19970}"/>
              </a:ext>
            </a:extLst>
          </p:cNvPr>
          <p:cNvSpPr>
            <a:spLocks noGrp="1"/>
          </p:cNvSpPr>
          <p:nvPr>
            <p:ph type="dt" sz="half" idx="10"/>
          </p:nvPr>
        </p:nvSpPr>
        <p:spPr/>
        <p:txBody>
          <a:bodyPr/>
          <a:lstStyle/>
          <a:p>
            <a:fld id="{0F83B3A5-1317-4E3D-89A5-74CDB474AA2C}" type="datetimeFigureOut">
              <a:rPr lang="en-US" smtClean="0"/>
              <a:t>10/17/2022</a:t>
            </a:fld>
            <a:endParaRPr lang="en-US"/>
          </a:p>
        </p:txBody>
      </p:sp>
      <p:sp>
        <p:nvSpPr>
          <p:cNvPr id="5" name="Footer Placeholder 4">
            <a:extLst>
              <a:ext uri="{FF2B5EF4-FFF2-40B4-BE49-F238E27FC236}">
                <a16:creationId xmlns:a16="http://schemas.microsoft.com/office/drawing/2014/main" id="{CB8F0382-074A-498E-9F90-0EFBFD597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2394B-4EF7-49E7-8EA4-EC5A6EAEBDBB}"/>
              </a:ext>
            </a:extLst>
          </p:cNvPr>
          <p:cNvSpPr>
            <a:spLocks noGrp="1"/>
          </p:cNvSpPr>
          <p:nvPr>
            <p:ph type="sldNum" sz="quarter" idx="12"/>
          </p:nvPr>
        </p:nvSpPr>
        <p:spPr/>
        <p:txBody>
          <a:bodyPr/>
          <a:lstStyle/>
          <a:p>
            <a:fld id="{77C4C25E-B8AD-456C-8C1A-DB4E45571EA6}" type="slidenum">
              <a:rPr lang="en-US" smtClean="0"/>
              <a:t>‹#›</a:t>
            </a:fld>
            <a:endParaRPr lang="en-US"/>
          </a:p>
        </p:txBody>
      </p:sp>
    </p:spTree>
    <p:extLst>
      <p:ext uri="{BB962C8B-B14F-4D97-AF65-F5344CB8AC3E}">
        <p14:creationId xmlns:p14="http://schemas.microsoft.com/office/powerpoint/2010/main" val="3364042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7CDBF-C1C6-48AC-A6CC-14B5730A40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2DAE91-E39B-4686-A562-330C729D93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6D4789-198B-4A4A-BFE3-4D7F3BA0A3EC}"/>
              </a:ext>
            </a:extLst>
          </p:cNvPr>
          <p:cNvSpPr>
            <a:spLocks noGrp="1"/>
          </p:cNvSpPr>
          <p:nvPr>
            <p:ph type="dt" sz="half" idx="10"/>
          </p:nvPr>
        </p:nvSpPr>
        <p:spPr/>
        <p:txBody>
          <a:bodyPr/>
          <a:lstStyle/>
          <a:p>
            <a:fld id="{0F83B3A5-1317-4E3D-89A5-74CDB474AA2C}" type="datetimeFigureOut">
              <a:rPr lang="en-US" smtClean="0"/>
              <a:t>10/17/2022</a:t>
            </a:fld>
            <a:endParaRPr lang="en-US"/>
          </a:p>
        </p:txBody>
      </p:sp>
      <p:sp>
        <p:nvSpPr>
          <p:cNvPr id="5" name="Footer Placeholder 4">
            <a:extLst>
              <a:ext uri="{FF2B5EF4-FFF2-40B4-BE49-F238E27FC236}">
                <a16:creationId xmlns:a16="http://schemas.microsoft.com/office/drawing/2014/main" id="{71005231-6B8A-44F7-B663-B9A48E8A2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3EC919-B904-41E0-9A4D-D9C22D613082}"/>
              </a:ext>
            </a:extLst>
          </p:cNvPr>
          <p:cNvSpPr>
            <a:spLocks noGrp="1"/>
          </p:cNvSpPr>
          <p:nvPr>
            <p:ph type="sldNum" sz="quarter" idx="12"/>
          </p:nvPr>
        </p:nvSpPr>
        <p:spPr/>
        <p:txBody>
          <a:bodyPr/>
          <a:lstStyle/>
          <a:p>
            <a:fld id="{77C4C25E-B8AD-456C-8C1A-DB4E45571EA6}" type="slidenum">
              <a:rPr lang="en-US" smtClean="0"/>
              <a:t>‹#›</a:t>
            </a:fld>
            <a:endParaRPr lang="en-US"/>
          </a:p>
        </p:txBody>
      </p:sp>
    </p:spTree>
    <p:extLst>
      <p:ext uri="{BB962C8B-B14F-4D97-AF65-F5344CB8AC3E}">
        <p14:creationId xmlns:p14="http://schemas.microsoft.com/office/powerpoint/2010/main" val="3740690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B580-CB7A-4682-87D0-D14F7469F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FC4153-E356-44A0-BED8-B3C21C87DD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750B6-1F64-4A87-B374-18C19486B7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8A84C-A548-4C42-8EA0-396C205F16F4}"/>
              </a:ext>
            </a:extLst>
          </p:cNvPr>
          <p:cNvSpPr>
            <a:spLocks noGrp="1"/>
          </p:cNvSpPr>
          <p:nvPr>
            <p:ph type="dt" sz="half" idx="10"/>
          </p:nvPr>
        </p:nvSpPr>
        <p:spPr/>
        <p:txBody>
          <a:bodyPr/>
          <a:lstStyle/>
          <a:p>
            <a:fld id="{0F83B3A5-1317-4E3D-89A5-74CDB474AA2C}" type="datetimeFigureOut">
              <a:rPr lang="en-US" smtClean="0"/>
              <a:t>10/17/2022</a:t>
            </a:fld>
            <a:endParaRPr lang="en-US"/>
          </a:p>
        </p:txBody>
      </p:sp>
      <p:sp>
        <p:nvSpPr>
          <p:cNvPr id="6" name="Footer Placeholder 5">
            <a:extLst>
              <a:ext uri="{FF2B5EF4-FFF2-40B4-BE49-F238E27FC236}">
                <a16:creationId xmlns:a16="http://schemas.microsoft.com/office/drawing/2014/main" id="{C6F748B2-54E8-4FB7-9F1B-B4D19F43F2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60FF67-553B-4997-9158-B239157ABC67}"/>
              </a:ext>
            </a:extLst>
          </p:cNvPr>
          <p:cNvSpPr>
            <a:spLocks noGrp="1"/>
          </p:cNvSpPr>
          <p:nvPr>
            <p:ph type="sldNum" sz="quarter" idx="12"/>
          </p:nvPr>
        </p:nvSpPr>
        <p:spPr/>
        <p:txBody>
          <a:bodyPr/>
          <a:lstStyle/>
          <a:p>
            <a:fld id="{77C4C25E-B8AD-456C-8C1A-DB4E45571EA6}" type="slidenum">
              <a:rPr lang="en-US" smtClean="0"/>
              <a:t>‹#›</a:t>
            </a:fld>
            <a:endParaRPr lang="en-US"/>
          </a:p>
        </p:txBody>
      </p:sp>
    </p:spTree>
    <p:extLst>
      <p:ext uri="{BB962C8B-B14F-4D97-AF65-F5344CB8AC3E}">
        <p14:creationId xmlns:p14="http://schemas.microsoft.com/office/powerpoint/2010/main" val="308750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40141-3096-4192-9845-02849984DF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FCE586-816B-41AE-B89A-C509456505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C575E2-A5C3-4B11-8095-5E199E658B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921A06-BD00-493E-9F24-AE919E6B1A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6F0A25-D44C-4AF5-83B3-1781F30F62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5864C3-0360-4EF6-A04C-C20536AC5EEE}"/>
              </a:ext>
            </a:extLst>
          </p:cNvPr>
          <p:cNvSpPr>
            <a:spLocks noGrp="1"/>
          </p:cNvSpPr>
          <p:nvPr>
            <p:ph type="dt" sz="half" idx="10"/>
          </p:nvPr>
        </p:nvSpPr>
        <p:spPr/>
        <p:txBody>
          <a:bodyPr/>
          <a:lstStyle/>
          <a:p>
            <a:fld id="{0F83B3A5-1317-4E3D-89A5-74CDB474AA2C}" type="datetimeFigureOut">
              <a:rPr lang="en-US" smtClean="0"/>
              <a:t>10/17/2022</a:t>
            </a:fld>
            <a:endParaRPr lang="en-US"/>
          </a:p>
        </p:txBody>
      </p:sp>
      <p:sp>
        <p:nvSpPr>
          <p:cNvPr id="8" name="Footer Placeholder 7">
            <a:extLst>
              <a:ext uri="{FF2B5EF4-FFF2-40B4-BE49-F238E27FC236}">
                <a16:creationId xmlns:a16="http://schemas.microsoft.com/office/drawing/2014/main" id="{C0817337-05B5-4991-886A-44DD4CF90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09F96D-BBB7-4AF5-A56C-A8736D7FEFC0}"/>
              </a:ext>
            </a:extLst>
          </p:cNvPr>
          <p:cNvSpPr>
            <a:spLocks noGrp="1"/>
          </p:cNvSpPr>
          <p:nvPr>
            <p:ph type="sldNum" sz="quarter" idx="12"/>
          </p:nvPr>
        </p:nvSpPr>
        <p:spPr/>
        <p:txBody>
          <a:bodyPr/>
          <a:lstStyle/>
          <a:p>
            <a:fld id="{77C4C25E-B8AD-456C-8C1A-DB4E45571EA6}" type="slidenum">
              <a:rPr lang="en-US" smtClean="0"/>
              <a:t>‹#›</a:t>
            </a:fld>
            <a:endParaRPr lang="en-US"/>
          </a:p>
        </p:txBody>
      </p:sp>
    </p:spTree>
    <p:extLst>
      <p:ext uri="{BB962C8B-B14F-4D97-AF65-F5344CB8AC3E}">
        <p14:creationId xmlns:p14="http://schemas.microsoft.com/office/powerpoint/2010/main" val="1552147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1E84-FAE7-4E67-B7A3-E41C73E94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133871-DD4B-4D58-A6A7-9A9023BED4C6}"/>
              </a:ext>
            </a:extLst>
          </p:cNvPr>
          <p:cNvSpPr>
            <a:spLocks noGrp="1"/>
          </p:cNvSpPr>
          <p:nvPr>
            <p:ph type="dt" sz="half" idx="10"/>
          </p:nvPr>
        </p:nvSpPr>
        <p:spPr/>
        <p:txBody>
          <a:bodyPr/>
          <a:lstStyle/>
          <a:p>
            <a:fld id="{0F83B3A5-1317-4E3D-89A5-74CDB474AA2C}" type="datetimeFigureOut">
              <a:rPr lang="en-US" smtClean="0"/>
              <a:t>10/17/2022</a:t>
            </a:fld>
            <a:endParaRPr lang="en-US"/>
          </a:p>
        </p:txBody>
      </p:sp>
      <p:sp>
        <p:nvSpPr>
          <p:cNvPr id="4" name="Footer Placeholder 3">
            <a:extLst>
              <a:ext uri="{FF2B5EF4-FFF2-40B4-BE49-F238E27FC236}">
                <a16:creationId xmlns:a16="http://schemas.microsoft.com/office/drawing/2014/main" id="{2FD11558-1F1D-4036-A021-5EC4F4E601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32AB25-3201-4B1D-9CE8-A4B82F9A2524}"/>
              </a:ext>
            </a:extLst>
          </p:cNvPr>
          <p:cNvSpPr>
            <a:spLocks noGrp="1"/>
          </p:cNvSpPr>
          <p:nvPr>
            <p:ph type="sldNum" sz="quarter" idx="12"/>
          </p:nvPr>
        </p:nvSpPr>
        <p:spPr/>
        <p:txBody>
          <a:bodyPr/>
          <a:lstStyle/>
          <a:p>
            <a:fld id="{77C4C25E-B8AD-456C-8C1A-DB4E45571EA6}" type="slidenum">
              <a:rPr lang="en-US" smtClean="0"/>
              <a:t>‹#›</a:t>
            </a:fld>
            <a:endParaRPr lang="en-US"/>
          </a:p>
        </p:txBody>
      </p:sp>
    </p:spTree>
    <p:extLst>
      <p:ext uri="{BB962C8B-B14F-4D97-AF65-F5344CB8AC3E}">
        <p14:creationId xmlns:p14="http://schemas.microsoft.com/office/powerpoint/2010/main" val="4096098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5CCE60-97FE-4626-88E5-E35338654EC0}"/>
              </a:ext>
            </a:extLst>
          </p:cNvPr>
          <p:cNvSpPr>
            <a:spLocks noGrp="1"/>
          </p:cNvSpPr>
          <p:nvPr>
            <p:ph type="dt" sz="half" idx="10"/>
          </p:nvPr>
        </p:nvSpPr>
        <p:spPr/>
        <p:txBody>
          <a:bodyPr/>
          <a:lstStyle/>
          <a:p>
            <a:fld id="{0F83B3A5-1317-4E3D-89A5-74CDB474AA2C}" type="datetimeFigureOut">
              <a:rPr lang="en-US" smtClean="0"/>
              <a:t>10/17/2022</a:t>
            </a:fld>
            <a:endParaRPr lang="en-US"/>
          </a:p>
        </p:txBody>
      </p:sp>
      <p:sp>
        <p:nvSpPr>
          <p:cNvPr id="3" name="Footer Placeholder 2">
            <a:extLst>
              <a:ext uri="{FF2B5EF4-FFF2-40B4-BE49-F238E27FC236}">
                <a16:creationId xmlns:a16="http://schemas.microsoft.com/office/drawing/2014/main" id="{7D189135-B31B-4F77-86E6-B860B6FEE7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63534E-2D04-46B4-9B42-6B797236880D}"/>
              </a:ext>
            </a:extLst>
          </p:cNvPr>
          <p:cNvSpPr>
            <a:spLocks noGrp="1"/>
          </p:cNvSpPr>
          <p:nvPr>
            <p:ph type="sldNum" sz="quarter" idx="12"/>
          </p:nvPr>
        </p:nvSpPr>
        <p:spPr/>
        <p:txBody>
          <a:bodyPr/>
          <a:lstStyle/>
          <a:p>
            <a:fld id="{77C4C25E-B8AD-456C-8C1A-DB4E45571EA6}" type="slidenum">
              <a:rPr lang="en-US" smtClean="0"/>
              <a:t>‹#›</a:t>
            </a:fld>
            <a:endParaRPr lang="en-US"/>
          </a:p>
        </p:txBody>
      </p:sp>
    </p:spTree>
    <p:extLst>
      <p:ext uri="{BB962C8B-B14F-4D97-AF65-F5344CB8AC3E}">
        <p14:creationId xmlns:p14="http://schemas.microsoft.com/office/powerpoint/2010/main" val="1668193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6CFB-9553-4925-B4E7-73D3587598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5934AE-8A16-46A2-9B22-DABB34B72E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695C2B-A34D-49C7-BB88-E64879900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0E6AB-B996-45F1-BE14-043A7921237B}"/>
              </a:ext>
            </a:extLst>
          </p:cNvPr>
          <p:cNvSpPr>
            <a:spLocks noGrp="1"/>
          </p:cNvSpPr>
          <p:nvPr>
            <p:ph type="dt" sz="half" idx="10"/>
          </p:nvPr>
        </p:nvSpPr>
        <p:spPr/>
        <p:txBody>
          <a:bodyPr/>
          <a:lstStyle/>
          <a:p>
            <a:fld id="{0F83B3A5-1317-4E3D-89A5-74CDB474AA2C}" type="datetimeFigureOut">
              <a:rPr lang="en-US" smtClean="0"/>
              <a:t>10/17/2022</a:t>
            </a:fld>
            <a:endParaRPr lang="en-US"/>
          </a:p>
        </p:txBody>
      </p:sp>
      <p:sp>
        <p:nvSpPr>
          <p:cNvPr id="6" name="Footer Placeholder 5">
            <a:extLst>
              <a:ext uri="{FF2B5EF4-FFF2-40B4-BE49-F238E27FC236}">
                <a16:creationId xmlns:a16="http://schemas.microsoft.com/office/drawing/2014/main" id="{8BE714E0-0E8E-463E-88F2-C3D8A7B3B3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45FE4-7763-407B-A3B4-BEB041771948}"/>
              </a:ext>
            </a:extLst>
          </p:cNvPr>
          <p:cNvSpPr>
            <a:spLocks noGrp="1"/>
          </p:cNvSpPr>
          <p:nvPr>
            <p:ph type="sldNum" sz="quarter" idx="12"/>
          </p:nvPr>
        </p:nvSpPr>
        <p:spPr/>
        <p:txBody>
          <a:bodyPr/>
          <a:lstStyle/>
          <a:p>
            <a:fld id="{77C4C25E-B8AD-456C-8C1A-DB4E45571EA6}" type="slidenum">
              <a:rPr lang="en-US" smtClean="0"/>
              <a:t>‹#›</a:t>
            </a:fld>
            <a:endParaRPr lang="en-US"/>
          </a:p>
        </p:txBody>
      </p:sp>
    </p:spTree>
    <p:extLst>
      <p:ext uri="{BB962C8B-B14F-4D97-AF65-F5344CB8AC3E}">
        <p14:creationId xmlns:p14="http://schemas.microsoft.com/office/powerpoint/2010/main" val="2190655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A196-9E19-4893-B8EF-3C49BD6857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F4469A-2F24-448C-9699-BCC91D32DC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2624CF-932D-4E58-8D36-708D9C828B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DABA3C-0437-4B4F-B720-206AAEA15978}"/>
              </a:ext>
            </a:extLst>
          </p:cNvPr>
          <p:cNvSpPr>
            <a:spLocks noGrp="1"/>
          </p:cNvSpPr>
          <p:nvPr>
            <p:ph type="dt" sz="half" idx="10"/>
          </p:nvPr>
        </p:nvSpPr>
        <p:spPr/>
        <p:txBody>
          <a:bodyPr/>
          <a:lstStyle/>
          <a:p>
            <a:fld id="{0F83B3A5-1317-4E3D-89A5-74CDB474AA2C}" type="datetimeFigureOut">
              <a:rPr lang="en-US" smtClean="0"/>
              <a:t>10/17/2022</a:t>
            </a:fld>
            <a:endParaRPr lang="en-US"/>
          </a:p>
        </p:txBody>
      </p:sp>
      <p:sp>
        <p:nvSpPr>
          <p:cNvPr id="6" name="Footer Placeholder 5">
            <a:extLst>
              <a:ext uri="{FF2B5EF4-FFF2-40B4-BE49-F238E27FC236}">
                <a16:creationId xmlns:a16="http://schemas.microsoft.com/office/drawing/2014/main" id="{02FF2CB8-E1C6-4DA9-99DE-20A3F923FF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27F99-F4B4-4405-93B0-43D951FE04AB}"/>
              </a:ext>
            </a:extLst>
          </p:cNvPr>
          <p:cNvSpPr>
            <a:spLocks noGrp="1"/>
          </p:cNvSpPr>
          <p:nvPr>
            <p:ph type="sldNum" sz="quarter" idx="12"/>
          </p:nvPr>
        </p:nvSpPr>
        <p:spPr/>
        <p:txBody>
          <a:bodyPr/>
          <a:lstStyle/>
          <a:p>
            <a:fld id="{77C4C25E-B8AD-456C-8C1A-DB4E45571EA6}" type="slidenum">
              <a:rPr lang="en-US" smtClean="0"/>
              <a:t>‹#›</a:t>
            </a:fld>
            <a:endParaRPr lang="en-US"/>
          </a:p>
        </p:txBody>
      </p:sp>
    </p:spTree>
    <p:extLst>
      <p:ext uri="{BB962C8B-B14F-4D97-AF65-F5344CB8AC3E}">
        <p14:creationId xmlns:p14="http://schemas.microsoft.com/office/powerpoint/2010/main" val="4185787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2EADD-AB67-40FC-933D-1EE013ED6B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1E3139-AD46-4AE2-8C45-45D29EA13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4DF69E-2D1A-4500-8396-C6043F875B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83B3A5-1317-4E3D-89A5-74CDB474AA2C}" type="datetimeFigureOut">
              <a:rPr lang="en-US" smtClean="0"/>
              <a:t>10/17/2022</a:t>
            </a:fld>
            <a:endParaRPr lang="en-US"/>
          </a:p>
        </p:txBody>
      </p:sp>
      <p:sp>
        <p:nvSpPr>
          <p:cNvPr id="5" name="Footer Placeholder 4">
            <a:extLst>
              <a:ext uri="{FF2B5EF4-FFF2-40B4-BE49-F238E27FC236}">
                <a16:creationId xmlns:a16="http://schemas.microsoft.com/office/drawing/2014/main" id="{5AE7C418-666B-4CD7-B7B6-4D62F08B3D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EEF7BE-6515-47A3-BCDB-DCB12EFF51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4C25E-B8AD-456C-8C1A-DB4E45571EA6}" type="slidenum">
              <a:rPr lang="en-US" smtClean="0"/>
              <a:t>‹#›</a:t>
            </a:fld>
            <a:endParaRPr lang="en-US"/>
          </a:p>
        </p:txBody>
      </p:sp>
    </p:spTree>
    <p:extLst>
      <p:ext uri="{BB962C8B-B14F-4D97-AF65-F5344CB8AC3E}">
        <p14:creationId xmlns:p14="http://schemas.microsoft.com/office/powerpoint/2010/main" val="1526071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24.jpeg"/><Relationship Id="rId7" Type="http://schemas.openxmlformats.org/officeDocument/2006/relationships/image" Target="../media/image170.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40.png"/><Relationship Id="rId9" Type="http://schemas.openxmlformats.org/officeDocument/2006/relationships/image" Target="../media/image130.png"/></Relationships>
</file>

<file path=ppt/slides/_rels/slide11.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190.png"/><Relationship Id="rId7" Type="http://schemas.openxmlformats.org/officeDocument/2006/relationships/image" Target="../media/image23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20.png"/><Relationship Id="rId5" Type="http://schemas.openxmlformats.org/officeDocument/2006/relationships/image" Target="../media/image210.png"/><Relationship Id="rId4" Type="http://schemas.openxmlformats.org/officeDocument/2006/relationships/image" Target="../media/image200.png"/></Relationships>
</file>

<file path=ppt/slides/_rels/slide12.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190.png"/><Relationship Id="rId7" Type="http://schemas.openxmlformats.org/officeDocument/2006/relationships/image" Target="../media/image23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20.png"/><Relationship Id="rId11" Type="http://schemas.openxmlformats.org/officeDocument/2006/relationships/image" Target="../media/image270.png"/><Relationship Id="rId5" Type="http://schemas.openxmlformats.org/officeDocument/2006/relationships/image" Target="../media/image210.png"/><Relationship Id="rId10" Type="http://schemas.openxmlformats.org/officeDocument/2006/relationships/image" Target="../media/image26.png"/><Relationship Id="rId4" Type="http://schemas.openxmlformats.org/officeDocument/2006/relationships/image" Target="../media/image200.png"/><Relationship Id="rId9" Type="http://schemas.openxmlformats.org/officeDocument/2006/relationships/image" Target="../media/image250.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0.png"/><Relationship Id="rId4" Type="http://schemas.openxmlformats.org/officeDocument/2006/relationships/image" Target="../media/image101.png"/></Relationships>
</file>

<file path=ppt/slides/_rels/slide16.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151.png"/><Relationship Id="rId4" Type="http://schemas.openxmlformats.org/officeDocument/2006/relationships/image" Target="../media/image141.png"/></Relationships>
</file>

<file path=ppt/slides/_rels/slide1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21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280.png"/><Relationship Id="rId7" Type="http://schemas.openxmlformats.org/officeDocument/2006/relationships/image" Target="../media/image3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hyperlink" Target="https://www.researchgate.net/deref/http%3A%2F%2Fdx.doi.org%2F10.1016%2Fj.softx.2016.06.002"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47.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0.png"/><Relationship Id="rId1" Type="http://schemas.openxmlformats.org/officeDocument/2006/relationships/slideLayout" Target="../slideLayouts/slideLayout7.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390.png"/></Relationships>
</file>

<file path=ppt/slides/_rels/slide4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20.png"/><Relationship Id="rId1" Type="http://schemas.openxmlformats.org/officeDocument/2006/relationships/slideLayout" Target="../slideLayouts/slideLayout7.xml"/><Relationship Id="rId6" Type="http://schemas.openxmlformats.org/officeDocument/2006/relationships/image" Target="../media/image390.png"/><Relationship Id="rId5" Type="http://schemas.openxmlformats.org/officeDocument/2006/relationships/image" Target="../media/image380.png"/><Relationship Id="rId4" Type="http://schemas.openxmlformats.org/officeDocument/2006/relationships/image" Target="../media/image370.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0.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70.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30.png"/><Relationship Id="rId4" Type="http://schemas.openxmlformats.org/officeDocument/2006/relationships/image" Target="../media/image380.png"/><Relationship Id="rId9"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0.png"/><Relationship Id="rId1" Type="http://schemas.openxmlformats.org/officeDocument/2006/relationships/slideLayout" Target="../slideLayouts/slideLayout7.xml"/><Relationship Id="rId4" Type="http://schemas.openxmlformats.org/officeDocument/2006/relationships/image" Target="../media/image430.png"/></Relationships>
</file>

<file path=ppt/slides/_rels/slide52.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370.png"/><Relationship Id="rId1" Type="http://schemas.openxmlformats.org/officeDocument/2006/relationships/slideLayout" Target="../slideLayouts/slideLayout7.xml"/><Relationship Id="rId4" Type="http://schemas.openxmlformats.org/officeDocument/2006/relationships/image" Target="../media/image450.png"/></Relationships>
</file>

<file path=ppt/slides/_rels/slide53.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0.png"/><Relationship Id="rId1" Type="http://schemas.openxmlformats.org/officeDocument/2006/relationships/slideLayout" Target="../slideLayouts/slideLayout7.xml"/><Relationship Id="rId6" Type="http://schemas.openxmlformats.org/officeDocument/2006/relationships/image" Target="../media/image390.png"/><Relationship Id="rId5" Type="http://schemas.openxmlformats.org/officeDocument/2006/relationships/image" Target="../media/image380.png"/><Relationship Id="rId4" Type="http://schemas.openxmlformats.org/officeDocument/2006/relationships/image" Target="../media/image370.png"/></Relationships>
</file>

<file path=ppt/slides/_rels/slide54.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370.png"/><Relationship Id="rId1" Type="http://schemas.openxmlformats.org/officeDocument/2006/relationships/slideLayout" Target="../slideLayouts/slideLayout7.xml"/><Relationship Id="rId4" Type="http://schemas.openxmlformats.org/officeDocument/2006/relationships/image" Target="../media/image45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4.png"/><Relationship Id="rId7" Type="http://schemas.openxmlformats.org/officeDocument/2006/relationships/image" Target="../media/image9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5.png"/><Relationship Id="rId4" Type="http://schemas.openxmlformats.org/officeDocument/2006/relationships/image" Target="../media/image6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7177280-DE9F-415C-A3DE-9F191B127690}"/>
              </a:ext>
            </a:extLst>
          </p:cNvPr>
          <p:cNvPicPr>
            <a:picLocks noChangeAspect="1"/>
          </p:cNvPicPr>
          <p:nvPr/>
        </p:nvPicPr>
        <p:blipFill>
          <a:blip r:embed="rId2"/>
          <a:stretch>
            <a:fillRect/>
          </a:stretch>
        </p:blipFill>
        <p:spPr>
          <a:xfrm>
            <a:off x="656205" y="3626302"/>
            <a:ext cx="2858580" cy="3046986"/>
          </a:xfrm>
          <a:prstGeom prst="rect">
            <a:avLst/>
          </a:prstGeom>
          <a:ln>
            <a:noFill/>
          </a:ln>
          <a:effectLst>
            <a:outerShdw blurRad="292100" dist="139700" dir="2700000" algn="tl" rotWithShape="0">
              <a:srgbClr val="333333">
                <a:alpha val="65000"/>
              </a:srgbClr>
            </a:outerShdw>
          </a:effectLst>
        </p:spPr>
      </p:pic>
      <p:sp>
        <p:nvSpPr>
          <p:cNvPr id="3" name="Subtitle 2">
            <a:extLst>
              <a:ext uri="{FF2B5EF4-FFF2-40B4-BE49-F238E27FC236}">
                <a16:creationId xmlns:a16="http://schemas.microsoft.com/office/drawing/2014/main" id="{FCDCCAC9-E4E0-4263-9762-5AD5EB09FE4F}"/>
              </a:ext>
            </a:extLst>
          </p:cNvPr>
          <p:cNvSpPr>
            <a:spLocks noGrp="1"/>
          </p:cNvSpPr>
          <p:nvPr>
            <p:ph type="subTitle" idx="1"/>
          </p:nvPr>
        </p:nvSpPr>
        <p:spPr>
          <a:xfrm>
            <a:off x="5685190" y="1649409"/>
            <a:ext cx="4944807" cy="941274"/>
          </a:xfrm>
        </p:spPr>
        <p:txBody>
          <a:bodyPr>
            <a:normAutofit fontScale="70000" lnSpcReduction="20000"/>
          </a:bodyPr>
          <a:lstStyle/>
          <a:p>
            <a:r>
              <a:rPr lang="en-US" dirty="0">
                <a:latin typeface="Arial" panose="020B0604020202020204" pitchFamily="34" charset="0"/>
                <a:cs typeface="Arial" panose="020B0604020202020204" pitchFamily="34" charset="0"/>
              </a:rPr>
              <a:t>Rebecca Dally</a:t>
            </a:r>
          </a:p>
          <a:p>
            <a:r>
              <a:rPr lang="en-US" dirty="0">
                <a:latin typeface="Arial" panose="020B0604020202020204" pitchFamily="34" charset="0"/>
                <a:cs typeface="Arial" panose="020B0604020202020204" pitchFamily="34" charset="0"/>
              </a:rPr>
              <a:t>NIST Center for Neutron Research</a:t>
            </a:r>
          </a:p>
          <a:p>
            <a:r>
              <a:rPr lang="en-US" dirty="0">
                <a:latin typeface="Arial" panose="020B0604020202020204" pitchFamily="34" charset="0"/>
                <a:cs typeface="Arial" panose="020B0604020202020204" pitchFamily="34" charset="0"/>
              </a:rPr>
              <a:t>rebecca.dally@nist.gov</a:t>
            </a:r>
          </a:p>
        </p:txBody>
      </p:sp>
      <p:sp>
        <p:nvSpPr>
          <p:cNvPr id="4" name="Rectangle 3">
            <a:extLst>
              <a:ext uri="{FF2B5EF4-FFF2-40B4-BE49-F238E27FC236}">
                <a16:creationId xmlns:a16="http://schemas.microsoft.com/office/drawing/2014/main" id="{02FBE43A-AE70-41F3-9865-D7B4072B3A3A}"/>
              </a:ext>
            </a:extLst>
          </p:cNvPr>
          <p:cNvSpPr/>
          <p:nvPr/>
        </p:nvSpPr>
        <p:spPr>
          <a:xfrm>
            <a:off x="4779394" y="130625"/>
            <a:ext cx="6756400" cy="1384300"/>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solidFill>
                  <a:schemeClr val="accent6">
                    <a:lumMod val="50000"/>
                  </a:schemeClr>
                </a:solidFill>
                <a:latin typeface="Arial" panose="020B0604020202020204" pitchFamily="34" charset="0"/>
                <a:cs typeface="Arial" panose="020B0604020202020204" pitchFamily="34" charset="0"/>
              </a:rPr>
              <a:t>Introduction to triple-axis spectrometers</a:t>
            </a:r>
          </a:p>
        </p:txBody>
      </p:sp>
      <p:grpSp>
        <p:nvGrpSpPr>
          <p:cNvPr id="7" name="Group 6">
            <a:extLst>
              <a:ext uri="{FF2B5EF4-FFF2-40B4-BE49-F238E27FC236}">
                <a16:creationId xmlns:a16="http://schemas.microsoft.com/office/drawing/2014/main" id="{BC434B8E-DB7A-4F2B-8FFD-02FB9EC85DCC}"/>
              </a:ext>
            </a:extLst>
          </p:cNvPr>
          <p:cNvGrpSpPr>
            <a:grpSpLocks noChangeAspect="1"/>
          </p:cNvGrpSpPr>
          <p:nvPr/>
        </p:nvGrpSpPr>
        <p:grpSpPr>
          <a:xfrm>
            <a:off x="656205" y="130625"/>
            <a:ext cx="3274212" cy="3413141"/>
            <a:chOff x="-1" y="-1"/>
            <a:chExt cx="4349352" cy="4533901"/>
          </a:xfrm>
        </p:grpSpPr>
        <p:pic>
          <p:nvPicPr>
            <p:cNvPr id="5" name="Picture 4">
              <a:extLst>
                <a:ext uri="{FF2B5EF4-FFF2-40B4-BE49-F238E27FC236}">
                  <a16:creationId xmlns:a16="http://schemas.microsoft.com/office/drawing/2014/main" id="{FE06FDAA-8A85-4E68-A17A-DB3CE1CD1120}"/>
                </a:ext>
              </a:extLst>
            </p:cNvPr>
            <p:cNvPicPr>
              <a:picLocks noChangeAspect="1"/>
            </p:cNvPicPr>
            <p:nvPr/>
          </p:nvPicPr>
          <p:blipFill>
            <a:blip r:embed="rId3"/>
            <a:stretch>
              <a:fillRect/>
            </a:stretch>
          </p:blipFill>
          <p:spPr>
            <a:xfrm>
              <a:off x="0" y="0"/>
              <a:ext cx="4349351" cy="453390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16131222-4DF7-4AF3-8A8B-70673D629B34}"/>
                </a:ext>
              </a:extLst>
            </p:cNvPr>
            <p:cNvSpPr/>
            <p:nvPr/>
          </p:nvSpPr>
          <p:spPr>
            <a:xfrm>
              <a:off x="-1" y="-1"/>
              <a:ext cx="338139" cy="304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BB381808-622D-44FE-A57E-E9EF223A5F34}"/>
              </a:ext>
            </a:extLst>
          </p:cNvPr>
          <p:cNvPicPr>
            <a:picLocks noChangeAspect="1"/>
          </p:cNvPicPr>
          <p:nvPr/>
        </p:nvPicPr>
        <p:blipFill>
          <a:blip r:embed="rId4"/>
          <a:stretch>
            <a:fillRect/>
          </a:stretch>
        </p:blipFill>
        <p:spPr>
          <a:xfrm>
            <a:off x="3799680" y="2725167"/>
            <a:ext cx="7736114" cy="39481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1929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5E9366-DC2C-4BE2-9935-2C2ADE88FE91}"/>
              </a:ext>
            </a:extLst>
          </p:cNvPr>
          <p:cNvPicPr>
            <a:picLocks noChangeAspect="1"/>
          </p:cNvPicPr>
          <p:nvPr/>
        </p:nvPicPr>
        <p:blipFill rotWithShape="1">
          <a:blip r:embed="rId2">
            <a:duotone>
              <a:schemeClr val="bg2">
                <a:shade val="45000"/>
                <a:satMod val="135000"/>
              </a:schemeClr>
              <a:prstClr val="white"/>
            </a:duotone>
          </a:blip>
          <a:srcRect t="18588"/>
          <a:stretch/>
        </p:blipFill>
        <p:spPr>
          <a:xfrm>
            <a:off x="192505" y="781257"/>
            <a:ext cx="6753225" cy="4396790"/>
          </a:xfrm>
          <a:prstGeom prst="rect">
            <a:avLst/>
          </a:prstGeom>
        </p:spPr>
      </p:pic>
      <p:sp>
        <p:nvSpPr>
          <p:cNvPr id="4" name="Rectangle 3">
            <a:extLst>
              <a:ext uri="{FF2B5EF4-FFF2-40B4-BE49-F238E27FC236}">
                <a16:creationId xmlns:a16="http://schemas.microsoft.com/office/drawing/2014/main" id="{0AE4F3EE-DC69-4E4D-8582-C9022D154971}"/>
              </a:ext>
            </a:extLst>
          </p:cNvPr>
          <p:cNvSpPr/>
          <p:nvPr/>
        </p:nvSpPr>
        <p:spPr>
          <a:xfrm>
            <a:off x="11802" y="4830597"/>
            <a:ext cx="5809807" cy="276999"/>
          </a:xfrm>
          <a:prstGeom prst="rect">
            <a:avLst/>
          </a:prstGeom>
        </p:spPr>
        <p:txBody>
          <a:bodyPr wrap="square">
            <a:spAutoFit/>
          </a:bodyPr>
          <a:lstStyle/>
          <a:p>
            <a:r>
              <a:rPr lang="en-US" sz="1200" dirty="0"/>
              <a:t>https://nmi3.eu/neutron-research/techniques-for-/dynamics/three-axis-spectroscopy.html</a:t>
            </a:r>
          </a:p>
        </p:txBody>
      </p:sp>
      <p:pic>
        <p:nvPicPr>
          <p:cNvPr id="1026" name="Picture 2">
            <a:extLst>
              <a:ext uri="{FF2B5EF4-FFF2-40B4-BE49-F238E27FC236}">
                <a16:creationId xmlns:a16="http://schemas.microsoft.com/office/drawing/2014/main" id="{039788E7-46B9-4958-8D71-9E5E9DC71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688" y="3429000"/>
            <a:ext cx="5809807" cy="33072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B247E9-2EC1-47C6-8927-470237DA21CB}"/>
              </a:ext>
            </a:extLst>
          </p:cNvPr>
          <p:cNvSpPr txBox="1"/>
          <p:nvPr/>
        </p:nvSpPr>
        <p:spPr>
          <a:xfrm>
            <a:off x="137280" y="1139361"/>
            <a:ext cx="3431837" cy="523220"/>
          </a:xfrm>
          <a:prstGeom prst="rect">
            <a:avLst/>
          </a:prstGeom>
          <a:noFill/>
        </p:spPr>
        <p:txBody>
          <a:bodyPr wrap="none" rtlCol="0">
            <a:spAutoFit/>
          </a:bodyPr>
          <a:lstStyle/>
          <a:p>
            <a:r>
              <a:rPr lang="en-US" sz="2800" dirty="0">
                <a:solidFill>
                  <a:srgbClr val="E9E9E9"/>
                </a:solidFill>
                <a:latin typeface="Arial" panose="020B0604020202020204" pitchFamily="34" charset="0"/>
                <a:cs typeface="Arial" panose="020B0604020202020204" pitchFamily="34" charset="0"/>
              </a:rPr>
              <a:t>Triple-axis geometry</a:t>
            </a:r>
          </a:p>
        </p:txBody>
      </p:sp>
      <p:sp>
        <p:nvSpPr>
          <p:cNvPr id="5" name="Rectangle 4">
            <a:extLst>
              <a:ext uri="{FF2B5EF4-FFF2-40B4-BE49-F238E27FC236}">
                <a16:creationId xmlns:a16="http://schemas.microsoft.com/office/drawing/2014/main" id="{557551C9-0F95-4F66-85FA-62B3D898FE20}"/>
              </a:ext>
            </a:extLst>
          </p:cNvPr>
          <p:cNvSpPr/>
          <p:nvPr/>
        </p:nvSpPr>
        <p:spPr>
          <a:xfrm>
            <a:off x="8933143" y="3119550"/>
            <a:ext cx="3066352" cy="307777"/>
          </a:xfrm>
          <a:prstGeom prst="rect">
            <a:avLst/>
          </a:prstGeom>
        </p:spPr>
        <p:txBody>
          <a:bodyPr wrap="none">
            <a:spAutoFit/>
          </a:bodyPr>
          <a:lstStyle/>
          <a:p>
            <a:r>
              <a:rPr lang="en-US" sz="1400" dirty="0"/>
              <a:t>https://www.nist.gov/ncnr/bt-7-photos</a:t>
            </a:r>
          </a:p>
        </p:txBody>
      </p:sp>
      <p:sp>
        <p:nvSpPr>
          <p:cNvPr id="9" name="Rectangle 8">
            <a:extLst>
              <a:ext uri="{FF2B5EF4-FFF2-40B4-BE49-F238E27FC236}">
                <a16:creationId xmlns:a16="http://schemas.microsoft.com/office/drawing/2014/main" id="{CEDD60B4-2F71-4EDC-8B2F-709548BBA950}"/>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Triple-axis spectrometer for diffraction experiments</a:t>
            </a:r>
          </a:p>
        </p:txBody>
      </p:sp>
      <p:cxnSp>
        <p:nvCxnSpPr>
          <p:cNvPr id="16" name="Straight Arrow Connector 15">
            <a:extLst>
              <a:ext uri="{FF2B5EF4-FFF2-40B4-BE49-F238E27FC236}">
                <a16:creationId xmlns:a16="http://schemas.microsoft.com/office/drawing/2014/main" id="{C288ECB0-DC62-4ED9-8EBE-5C4AB8EC4815}"/>
              </a:ext>
            </a:extLst>
          </p:cNvPr>
          <p:cNvCxnSpPr>
            <a:cxnSpLocks/>
          </p:cNvCxnSpPr>
          <p:nvPr/>
        </p:nvCxnSpPr>
        <p:spPr>
          <a:xfrm flipH="1" flipV="1">
            <a:off x="2075245" y="1041589"/>
            <a:ext cx="1579289" cy="3014703"/>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F83E649-6DCA-4851-AE19-7F4432A51758}"/>
              </a:ext>
            </a:extLst>
          </p:cNvPr>
          <p:cNvCxnSpPr>
            <a:cxnSpLocks/>
          </p:cNvCxnSpPr>
          <p:nvPr/>
        </p:nvCxnSpPr>
        <p:spPr>
          <a:xfrm rot="16681153">
            <a:off x="2759503" y="3009355"/>
            <a:ext cx="21145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81BC5B7-8E08-4873-B93A-37A005246F25}"/>
              </a:ext>
            </a:extLst>
          </p:cNvPr>
          <p:cNvCxnSpPr>
            <a:cxnSpLocks/>
          </p:cNvCxnSpPr>
          <p:nvPr/>
        </p:nvCxnSpPr>
        <p:spPr>
          <a:xfrm>
            <a:off x="3964274" y="1980106"/>
            <a:ext cx="1892141" cy="937752"/>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D57E956-5656-4908-8CD0-9007D6BDC123}"/>
                  </a:ext>
                </a:extLst>
              </p:cNvPr>
              <p:cNvSpPr txBox="1"/>
              <p:nvPr/>
            </p:nvSpPr>
            <p:spPr>
              <a:xfrm>
                <a:off x="2153347" y="752962"/>
                <a:ext cx="1050480" cy="62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chemeClr val="accent6">
                                  <a:lumMod val="75000"/>
                                </a:schemeClr>
                              </a:solidFill>
                              <a:latin typeface="Cambria Math" panose="02040503050406030204" pitchFamily="18" charset="0"/>
                              <a:cs typeface="Arial" panose="020B0604020202020204" pitchFamily="34" charset="0"/>
                            </a:rPr>
                          </m:ctrlPr>
                        </m:sSubPr>
                        <m:e>
                          <m:r>
                            <a:rPr lang="en-US" sz="3200" b="1" i="0" dirty="0" smtClean="0">
                              <a:solidFill>
                                <a:schemeClr val="accent6">
                                  <a:lumMod val="75000"/>
                                </a:schemeClr>
                              </a:solidFill>
                              <a:latin typeface="Cambria Math" panose="02040503050406030204" pitchFamily="18" charset="0"/>
                              <a:cs typeface="Arial" panose="020B0604020202020204" pitchFamily="34" charset="0"/>
                            </a:rPr>
                            <m:t>−</m:t>
                          </m:r>
                          <m:r>
                            <a:rPr lang="en-US" sz="3200" b="1" i="0" dirty="0" smtClean="0">
                              <a:solidFill>
                                <a:schemeClr val="accent6">
                                  <a:lumMod val="75000"/>
                                </a:schemeClr>
                              </a:solidFill>
                              <a:latin typeface="Cambria Math" panose="02040503050406030204" pitchFamily="18" charset="0"/>
                              <a:cs typeface="Arial" panose="020B0604020202020204" pitchFamily="34" charset="0"/>
                            </a:rPr>
                            <m:t>𝐤</m:t>
                          </m:r>
                        </m:e>
                        <m:sub>
                          <m:r>
                            <a:rPr lang="en-US" sz="3200" b="0" i="1" dirty="0" smtClean="0">
                              <a:solidFill>
                                <a:schemeClr val="accent6">
                                  <a:lumMod val="75000"/>
                                </a:schemeClr>
                              </a:solidFill>
                              <a:latin typeface="Cambria Math" panose="02040503050406030204" pitchFamily="18" charset="0"/>
                              <a:cs typeface="Arial" panose="020B0604020202020204" pitchFamily="34" charset="0"/>
                            </a:rPr>
                            <m:t>𝑓</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2D57E956-5656-4908-8CD0-9007D6BDC123}"/>
                  </a:ext>
                </a:extLst>
              </p:cNvPr>
              <p:cNvSpPr txBox="1">
                <a:spLocks noRot="1" noChangeAspect="1" noMove="1" noResize="1" noEditPoints="1" noAdjustHandles="1" noChangeArrowheads="1" noChangeShapeType="1" noTextEdit="1"/>
              </p:cNvSpPr>
              <p:nvPr/>
            </p:nvSpPr>
            <p:spPr>
              <a:xfrm>
                <a:off x="2153347" y="752962"/>
                <a:ext cx="1050480" cy="6242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722C17C-FFCC-4078-9B32-A5D6EF46D510}"/>
                  </a:ext>
                </a:extLst>
              </p:cNvPr>
              <p:cNvSpPr txBox="1"/>
              <p:nvPr/>
            </p:nvSpPr>
            <p:spPr>
              <a:xfrm>
                <a:off x="3816778" y="2221519"/>
                <a:ext cx="69769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rgbClr val="4472C4"/>
                              </a:solidFill>
                              <a:latin typeface="Cambria Math" panose="02040503050406030204" pitchFamily="18" charset="0"/>
                              <a:cs typeface="Arial" panose="020B0604020202020204" pitchFamily="34" charset="0"/>
                            </a:rPr>
                          </m:ctrlPr>
                        </m:sSubPr>
                        <m:e>
                          <m:r>
                            <a:rPr lang="en-US" sz="3200" b="1" i="0" dirty="0" smtClean="0">
                              <a:solidFill>
                                <a:srgbClr val="4472C4"/>
                              </a:solidFill>
                              <a:latin typeface="Cambria Math" panose="02040503050406030204" pitchFamily="18" charset="0"/>
                              <a:cs typeface="Arial" panose="020B0604020202020204" pitchFamily="34" charset="0"/>
                            </a:rPr>
                            <m:t>𝐤</m:t>
                          </m:r>
                        </m:e>
                        <m:sub>
                          <m:r>
                            <a:rPr lang="en-US" sz="3200" b="0" i="1" dirty="0" smtClean="0">
                              <a:solidFill>
                                <a:srgbClr val="4472C4"/>
                              </a:solidFill>
                              <a:latin typeface="Cambria Math" panose="02040503050406030204" pitchFamily="18" charset="0"/>
                              <a:cs typeface="Arial" panose="020B0604020202020204" pitchFamily="34" charset="0"/>
                            </a:rPr>
                            <m:t>𝑖</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9722C17C-FFCC-4078-9B32-A5D6EF46D510}"/>
                  </a:ext>
                </a:extLst>
              </p:cNvPr>
              <p:cNvSpPr txBox="1">
                <a:spLocks noRot="1" noChangeAspect="1" noMove="1" noResize="1" noEditPoints="1" noAdjustHandles="1" noChangeArrowheads="1" noChangeShapeType="1" noTextEdit="1"/>
              </p:cNvSpPr>
              <p:nvPr/>
            </p:nvSpPr>
            <p:spPr>
              <a:xfrm>
                <a:off x="3816778" y="2221519"/>
                <a:ext cx="697692"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21F8665-F720-40DF-AEFA-26CD74E84369}"/>
                  </a:ext>
                </a:extLst>
              </p:cNvPr>
              <p:cNvSpPr txBox="1"/>
              <p:nvPr/>
            </p:nvSpPr>
            <p:spPr>
              <a:xfrm>
                <a:off x="2418664" y="2610355"/>
                <a:ext cx="58785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dirty="0" smtClean="0">
                          <a:solidFill>
                            <a:srgbClr val="C55A11"/>
                          </a:solidFill>
                          <a:latin typeface="Cambria Math" panose="02040503050406030204" pitchFamily="18" charset="0"/>
                          <a:cs typeface="Arial" panose="020B0604020202020204" pitchFamily="34" charset="0"/>
                        </a:rPr>
                        <m:t>𝐐</m:t>
                      </m:r>
                    </m:oMath>
                  </m:oMathPara>
                </a14:m>
                <a:endParaRPr lang="en-US" sz="3200" b="1" dirty="0">
                  <a:solidFill>
                    <a:srgbClr val="4472C4"/>
                  </a:solidFill>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A21F8665-F720-40DF-AEFA-26CD74E84369}"/>
                  </a:ext>
                </a:extLst>
              </p:cNvPr>
              <p:cNvSpPr txBox="1">
                <a:spLocks noRot="1" noChangeAspect="1" noMove="1" noResize="1" noEditPoints="1" noAdjustHandles="1" noChangeArrowheads="1" noChangeShapeType="1" noTextEdit="1"/>
              </p:cNvSpPr>
              <p:nvPr/>
            </p:nvSpPr>
            <p:spPr>
              <a:xfrm>
                <a:off x="2418664" y="2610355"/>
                <a:ext cx="587853"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4778AC2-85D7-43E5-821E-999B6E7B7DB6}"/>
                  </a:ext>
                </a:extLst>
              </p:cNvPr>
              <p:cNvSpPr txBox="1"/>
              <p:nvPr/>
            </p:nvSpPr>
            <p:spPr>
              <a:xfrm>
                <a:off x="1560604" y="5122107"/>
                <a:ext cx="240367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dirty="0" smtClean="0">
                          <a:solidFill>
                            <a:srgbClr val="C55A11"/>
                          </a:solidFill>
                          <a:latin typeface="Cambria Math" panose="02040503050406030204" pitchFamily="18" charset="0"/>
                          <a:cs typeface="Arial" panose="020B0604020202020204" pitchFamily="34" charset="0"/>
                        </a:rPr>
                        <m:t>𝐐</m:t>
                      </m:r>
                      <m:r>
                        <a:rPr lang="en-US" sz="3200" b="1" i="0" dirty="0" smtClean="0">
                          <a:solidFill>
                            <a:srgbClr val="C55A11"/>
                          </a:solidFill>
                          <a:latin typeface="Cambria Math" panose="02040503050406030204" pitchFamily="18" charset="0"/>
                          <a:cs typeface="Arial" panose="020B0604020202020204" pitchFamily="34" charset="0"/>
                        </a:rPr>
                        <m:t>=</m:t>
                      </m:r>
                      <m:sSub>
                        <m:sSubPr>
                          <m:ctrlPr>
                            <a:rPr lang="en-US" sz="3200" b="1" i="1" dirty="0" smtClean="0">
                              <a:solidFill>
                                <a:srgbClr val="4472C4"/>
                              </a:solidFill>
                              <a:latin typeface="Cambria Math" panose="02040503050406030204" pitchFamily="18" charset="0"/>
                              <a:cs typeface="Arial" panose="020B0604020202020204" pitchFamily="34" charset="0"/>
                            </a:rPr>
                          </m:ctrlPr>
                        </m:sSubPr>
                        <m:e>
                          <m:r>
                            <a:rPr lang="en-US" sz="3200" b="1" i="0" dirty="0" smtClean="0">
                              <a:solidFill>
                                <a:srgbClr val="4472C4"/>
                              </a:solidFill>
                              <a:latin typeface="Cambria Math" panose="02040503050406030204" pitchFamily="18" charset="0"/>
                              <a:cs typeface="Arial" panose="020B0604020202020204" pitchFamily="34" charset="0"/>
                            </a:rPr>
                            <m:t>𝐤</m:t>
                          </m:r>
                        </m:e>
                        <m:sub>
                          <m:r>
                            <a:rPr lang="en-US" sz="3200" b="1" i="0" dirty="0" smtClean="0">
                              <a:solidFill>
                                <a:srgbClr val="4472C4"/>
                              </a:solidFill>
                              <a:latin typeface="Cambria Math" panose="02040503050406030204" pitchFamily="18" charset="0"/>
                              <a:cs typeface="Arial" panose="020B0604020202020204" pitchFamily="34" charset="0"/>
                            </a:rPr>
                            <m:t>𝐢</m:t>
                          </m:r>
                        </m:sub>
                      </m:sSub>
                      <m:r>
                        <a:rPr lang="en-US" sz="3200" b="1" i="0" dirty="0" smtClean="0">
                          <a:solidFill>
                            <a:schemeClr val="accent6">
                              <a:lumMod val="75000"/>
                            </a:schemeClr>
                          </a:solidFill>
                          <a:latin typeface="Cambria Math" panose="02040503050406030204" pitchFamily="18" charset="0"/>
                          <a:cs typeface="Arial" panose="020B0604020202020204" pitchFamily="34" charset="0"/>
                        </a:rPr>
                        <m:t>−</m:t>
                      </m:r>
                      <m:sSub>
                        <m:sSubPr>
                          <m:ctrlPr>
                            <a:rPr lang="en-US" sz="3200" b="1" i="1" dirty="0" smtClean="0">
                              <a:solidFill>
                                <a:schemeClr val="accent6">
                                  <a:lumMod val="75000"/>
                                </a:schemeClr>
                              </a:solidFill>
                              <a:latin typeface="Cambria Math" panose="02040503050406030204" pitchFamily="18" charset="0"/>
                              <a:cs typeface="Arial" panose="020B0604020202020204" pitchFamily="34" charset="0"/>
                            </a:rPr>
                          </m:ctrlPr>
                        </m:sSubPr>
                        <m:e>
                          <m:r>
                            <a:rPr lang="en-US" sz="3200" b="1" i="0" dirty="0" smtClean="0">
                              <a:solidFill>
                                <a:schemeClr val="accent6">
                                  <a:lumMod val="75000"/>
                                </a:schemeClr>
                              </a:solidFill>
                              <a:latin typeface="Cambria Math" panose="02040503050406030204" pitchFamily="18" charset="0"/>
                              <a:cs typeface="Arial" panose="020B0604020202020204" pitchFamily="34" charset="0"/>
                            </a:rPr>
                            <m:t>𝐤</m:t>
                          </m:r>
                        </m:e>
                        <m:sub>
                          <m:r>
                            <a:rPr lang="en-US" sz="3200" b="1" i="0" dirty="0" smtClean="0">
                              <a:solidFill>
                                <a:schemeClr val="accent6">
                                  <a:lumMod val="75000"/>
                                </a:schemeClr>
                              </a:solidFill>
                              <a:latin typeface="Cambria Math" panose="02040503050406030204" pitchFamily="18" charset="0"/>
                              <a:cs typeface="Arial" panose="020B0604020202020204" pitchFamily="34" charset="0"/>
                            </a:rPr>
                            <m:t>𝐟</m:t>
                          </m:r>
                        </m:sub>
                      </m:sSub>
                    </m:oMath>
                  </m:oMathPara>
                </a14:m>
                <a:endParaRPr lang="en-US" sz="3200" b="1" dirty="0">
                  <a:solidFill>
                    <a:srgbClr val="4472C4"/>
                  </a:solidFill>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E4778AC2-85D7-43E5-821E-999B6E7B7DB6}"/>
                  </a:ext>
                </a:extLst>
              </p:cNvPr>
              <p:cNvSpPr txBox="1">
                <a:spLocks noRot="1" noChangeAspect="1" noMove="1" noResize="1" noEditPoints="1" noAdjustHandles="1" noChangeArrowheads="1" noChangeShapeType="1" noTextEdit="1"/>
              </p:cNvSpPr>
              <p:nvPr/>
            </p:nvSpPr>
            <p:spPr>
              <a:xfrm>
                <a:off x="1560604" y="5122107"/>
                <a:ext cx="2403670" cy="584775"/>
              </a:xfrm>
              <a:prstGeom prst="rect">
                <a:avLst/>
              </a:prstGeom>
              <a:blipFill>
                <a:blip r:embed="rId7"/>
                <a:stretch>
                  <a:fillRect/>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23A7B526-C9F7-4FBC-B715-F7DC86D955E6}"/>
              </a:ext>
            </a:extLst>
          </p:cNvPr>
          <p:cNvCxnSpPr>
            <a:cxnSpLocks/>
          </p:cNvCxnSpPr>
          <p:nvPr/>
        </p:nvCxnSpPr>
        <p:spPr>
          <a:xfrm flipH="1" flipV="1">
            <a:off x="2075244" y="1042354"/>
            <a:ext cx="1892141" cy="937752"/>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4998DF4-4DE5-4EAE-8EEA-592DED62BDE7}"/>
                  </a:ext>
                </a:extLst>
              </p:cNvPr>
              <p:cNvSpPr txBox="1"/>
              <p:nvPr/>
            </p:nvSpPr>
            <p:spPr>
              <a:xfrm>
                <a:off x="5287725" y="2121762"/>
                <a:ext cx="744306" cy="62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chemeClr val="accent6">
                                  <a:lumMod val="75000"/>
                                </a:schemeClr>
                              </a:solidFill>
                              <a:latin typeface="Cambria Math" panose="02040503050406030204" pitchFamily="18" charset="0"/>
                              <a:cs typeface="Arial" panose="020B0604020202020204" pitchFamily="34" charset="0"/>
                            </a:rPr>
                          </m:ctrlPr>
                        </m:sSubPr>
                        <m:e>
                          <m:r>
                            <a:rPr lang="en-US" sz="3200" b="1" i="0" dirty="0" smtClean="0">
                              <a:solidFill>
                                <a:schemeClr val="accent6">
                                  <a:lumMod val="75000"/>
                                </a:schemeClr>
                              </a:solidFill>
                              <a:latin typeface="Cambria Math" panose="02040503050406030204" pitchFamily="18" charset="0"/>
                              <a:cs typeface="Arial" panose="020B0604020202020204" pitchFamily="34" charset="0"/>
                            </a:rPr>
                            <m:t>𝐤</m:t>
                          </m:r>
                        </m:e>
                        <m:sub>
                          <m:r>
                            <a:rPr lang="en-US" sz="3200" b="0" i="1" dirty="0" smtClean="0">
                              <a:solidFill>
                                <a:schemeClr val="accent6">
                                  <a:lumMod val="75000"/>
                                </a:schemeClr>
                              </a:solidFill>
                              <a:latin typeface="Cambria Math" panose="02040503050406030204" pitchFamily="18" charset="0"/>
                              <a:cs typeface="Arial" panose="020B0604020202020204" pitchFamily="34" charset="0"/>
                            </a:rPr>
                            <m:t>𝑓</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44998DF4-4DE5-4EAE-8EEA-592DED62BDE7}"/>
                  </a:ext>
                </a:extLst>
              </p:cNvPr>
              <p:cNvSpPr txBox="1">
                <a:spLocks noRot="1" noChangeAspect="1" noMove="1" noResize="1" noEditPoints="1" noAdjustHandles="1" noChangeArrowheads="1" noChangeShapeType="1" noTextEdit="1"/>
              </p:cNvSpPr>
              <p:nvPr/>
            </p:nvSpPr>
            <p:spPr>
              <a:xfrm>
                <a:off x="5287725" y="2121762"/>
                <a:ext cx="744306" cy="6242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A7E2FDE-77C0-4AE8-9B10-D279E26E3C42}"/>
                  </a:ext>
                </a:extLst>
              </p:cNvPr>
              <p:cNvSpPr txBox="1"/>
              <p:nvPr/>
            </p:nvSpPr>
            <p:spPr>
              <a:xfrm>
                <a:off x="7126433" y="1119486"/>
                <a:ext cx="4666149" cy="1229952"/>
              </a:xfrm>
              <a:prstGeom prst="rect">
                <a:avLst/>
              </a:prstGeom>
              <a:noFill/>
              <a:ln w="19050">
                <a:solidFill>
                  <a:schemeClr val="accent2">
                    <a:lumMod val="75000"/>
                  </a:schemeClr>
                </a:solidFill>
              </a:ln>
            </p:spPr>
            <p:txBody>
              <a:bodyPr wrap="non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Control </a:t>
                </a:r>
                <a:r>
                  <a:rPr lang="en-US" sz="2400" i="1" dirty="0" err="1">
                    <a:latin typeface="Arial" panose="020B0604020202020204" pitchFamily="34" charset="0"/>
                    <a:cs typeface="Arial" panose="020B0604020202020204" pitchFamily="34" charset="0"/>
                  </a:rPr>
                  <a:t>E</a:t>
                </a:r>
                <a:r>
                  <a:rPr lang="en-US" sz="2400" baseline="-250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(equivalently </a:t>
                </a:r>
                <a14:m>
                  <m:oMath xmlns:m="http://schemas.openxmlformats.org/officeDocument/2006/math">
                    <m:sSub>
                      <m:sSubPr>
                        <m:ctrlPr>
                          <a:rPr lang="en-US" sz="2400" b="0" i="1" dirty="0" smtClean="0">
                            <a:latin typeface="Cambria Math" panose="02040503050406030204" pitchFamily="18" charset="0"/>
                            <a:cs typeface="Arial" panose="020B0604020202020204" pitchFamily="34" charset="0"/>
                          </a:rPr>
                        </m:ctrlPr>
                      </m:sSubPr>
                      <m:e>
                        <m:r>
                          <m:rPr>
                            <m:sty m:val="p"/>
                          </m:rPr>
                          <a:rPr lang="el-GR" sz="2400" i="1" dirty="0" smtClean="0">
                            <a:latin typeface="Cambria Math" panose="02040503050406030204" pitchFamily="18" charset="0"/>
                            <a:cs typeface="Arial" panose="020B0604020202020204" pitchFamily="34" charset="0"/>
                          </a:rPr>
                          <m:t>λ</m:t>
                        </m:r>
                      </m:e>
                      <m:sub>
                        <m:r>
                          <a:rPr lang="en-US" sz="2400" b="0" i="1" dirty="0" smtClean="0">
                            <a:latin typeface="Cambria Math" panose="02040503050406030204" pitchFamily="18" charset="0"/>
                            <a:cs typeface="Arial" panose="020B0604020202020204" pitchFamily="34" charset="0"/>
                          </a:rPr>
                          <m:t>𝑖</m:t>
                        </m:r>
                      </m:sub>
                    </m:sSub>
                  </m:oMath>
                </a14:m>
                <a:r>
                  <a:rPr lang="en-US" sz="2400" dirty="0">
                    <a:latin typeface="Arial" panose="020B0604020202020204" pitchFamily="34" charset="0"/>
                    <a:cs typeface="Arial" panose="020B0604020202020204" pitchFamily="34" charset="0"/>
                  </a:rPr>
                  <a:t>, </a:t>
                </a:r>
                <a14:m>
                  <m:oMath xmlns:m="http://schemas.openxmlformats.org/officeDocument/2006/math">
                    <m:sSub>
                      <m:sSubPr>
                        <m:ctrlPr>
                          <a:rPr lang="en-US" sz="2400" b="0" i="1" dirty="0" smtClean="0">
                            <a:latin typeface="Cambria Math" panose="02040503050406030204" pitchFamily="18" charset="0"/>
                            <a:cs typeface="Arial" panose="020B0604020202020204" pitchFamily="34" charset="0"/>
                          </a:rPr>
                        </m:ctrlPr>
                      </m:sSubPr>
                      <m:e>
                        <m:r>
                          <a:rPr lang="en-US" sz="2400" b="1" i="0" dirty="0" smtClean="0">
                            <a:latin typeface="Cambria Math" panose="02040503050406030204" pitchFamily="18" charset="0"/>
                            <a:cs typeface="Arial" panose="020B0604020202020204" pitchFamily="34" charset="0"/>
                          </a:rPr>
                          <m:t>𝐤</m:t>
                        </m:r>
                      </m:e>
                      <m:sub>
                        <m:r>
                          <a:rPr lang="en-US" sz="2400" b="0" i="1" dirty="0" smtClean="0">
                            <a:latin typeface="Cambria Math" panose="02040503050406030204" pitchFamily="18" charset="0"/>
                            <a:cs typeface="Arial" panose="020B0604020202020204" pitchFamily="34" charset="0"/>
                          </a:rPr>
                          <m:t>𝑖</m:t>
                        </m:r>
                      </m:sub>
                    </m:sSub>
                  </m:oMath>
                </a14:m>
                <a:r>
                  <a:rPr lang="en-US" sz="24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Control </a:t>
                </a:r>
                <a:r>
                  <a:rPr lang="en-US" sz="2400" i="1" dirty="0" err="1">
                    <a:latin typeface="Arial" panose="020B0604020202020204" pitchFamily="34" charset="0"/>
                    <a:cs typeface="Arial" panose="020B0604020202020204" pitchFamily="34" charset="0"/>
                  </a:rPr>
                  <a:t>E</a:t>
                </a:r>
                <a:r>
                  <a:rPr lang="en-US" sz="2400" baseline="-25000" dirty="0" err="1">
                    <a:latin typeface="Arial" panose="020B0604020202020204" pitchFamily="34" charset="0"/>
                    <a:cs typeface="Arial" panose="020B0604020202020204" pitchFamily="34" charset="0"/>
                  </a:rPr>
                  <a:t>f</a:t>
                </a:r>
                <a:r>
                  <a:rPr lang="en-US" sz="2400" dirty="0">
                    <a:latin typeface="Arial" panose="020B0604020202020204" pitchFamily="34" charset="0"/>
                    <a:cs typeface="Arial" panose="020B0604020202020204" pitchFamily="34" charset="0"/>
                  </a:rPr>
                  <a:t> (equivalently </a:t>
                </a:r>
                <a14:m>
                  <m:oMath xmlns:m="http://schemas.openxmlformats.org/officeDocument/2006/math">
                    <m:sSub>
                      <m:sSubPr>
                        <m:ctrlPr>
                          <a:rPr lang="en-US" sz="2400" b="0" i="1" dirty="0" smtClean="0">
                            <a:latin typeface="Cambria Math" panose="02040503050406030204" pitchFamily="18" charset="0"/>
                            <a:cs typeface="Arial" panose="020B0604020202020204" pitchFamily="34" charset="0"/>
                          </a:rPr>
                        </m:ctrlPr>
                      </m:sSubPr>
                      <m:e>
                        <m:r>
                          <m:rPr>
                            <m:sty m:val="p"/>
                          </m:rPr>
                          <a:rPr lang="el-GR" sz="2400" i="1" dirty="0" smtClean="0">
                            <a:latin typeface="Cambria Math" panose="02040503050406030204" pitchFamily="18" charset="0"/>
                            <a:cs typeface="Arial" panose="020B0604020202020204" pitchFamily="34" charset="0"/>
                          </a:rPr>
                          <m:t>λ</m:t>
                        </m:r>
                      </m:e>
                      <m:sub>
                        <m:r>
                          <a:rPr lang="en-US" sz="2400" b="0" i="1" dirty="0" smtClean="0">
                            <a:latin typeface="Cambria Math" panose="02040503050406030204" pitchFamily="18" charset="0"/>
                            <a:cs typeface="Arial" panose="020B0604020202020204" pitchFamily="34" charset="0"/>
                          </a:rPr>
                          <m:t>𝑓</m:t>
                        </m:r>
                      </m:sub>
                    </m:sSub>
                  </m:oMath>
                </a14:m>
                <a:r>
                  <a:rPr lang="en-US" sz="2400" dirty="0">
                    <a:latin typeface="Arial" panose="020B0604020202020204" pitchFamily="34" charset="0"/>
                    <a:cs typeface="Arial" panose="020B0604020202020204" pitchFamily="34" charset="0"/>
                  </a:rPr>
                  <a:t>, </a:t>
                </a:r>
                <a14:m>
                  <m:oMath xmlns:m="http://schemas.openxmlformats.org/officeDocument/2006/math">
                    <m:sSub>
                      <m:sSubPr>
                        <m:ctrlPr>
                          <a:rPr lang="en-US" sz="2400" b="0" i="1" dirty="0" smtClean="0">
                            <a:latin typeface="Cambria Math" panose="02040503050406030204" pitchFamily="18" charset="0"/>
                            <a:cs typeface="Arial" panose="020B0604020202020204" pitchFamily="34" charset="0"/>
                          </a:rPr>
                        </m:ctrlPr>
                      </m:sSubPr>
                      <m:e>
                        <m:r>
                          <a:rPr lang="en-US" sz="2400" b="1" i="0" dirty="0" smtClean="0">
                            <a:latin typeface="Cambria Math" panose="02040503050406030204" pitchFamily="18" charset="0"/>
                            <a:cs typeface="Arial" panose="020B0604020202020204" pitchFamily="34" charset="0"/>
                          </a:rPr>
                          <m:t>𝐤</m:t>
                        </m:r>
                      </m:e>
                      <m:sub>
                        <m:r>
                          <a:rPr lang="en-US" sz="2400" b="0" i="1" dirty="0" smtClean="0">
                            <a:latin typeface="Cambria Math" panose="02040503050406030204" pitchFamily="18" charset="0"/>
                            <a:cs typeface="Arial" panose="020B0604020202020204" pitchFamily="34" charset="0"/>
                          </a:rPr>
                          <m:t>𝑓</m:t>
                        </m:r>
                      </m:sub>
                    </m:sSub>
                  </m:oMath>
                </a14:m>
                <a:r>
                  <a:rPr lang="en-US" sz="24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Control sample orientation</a:t>
                </a:r>
              </a:p>
            </p:txBody>
          </p:sp>
        </mc:Choice>
        <mc:Fallback xmlns="">
          <p:sp>
            <p:nvSpPr>
              <p:cNvPr id="19" name="TextBox 18">
                <a:extLst>
                  <a:ext uri="{FF2B5EF4-FFF2-40B4-BE49-F238E27FC236}">
                    <a16:creationId xmlns:a16="http://schemas.microsoft.com/office/drawing/2014/main" id="{6A7E2FDE-77C0-4AE8-9B10-D279E26E3C42}"/>
                  </a:ext>
                </a:extLst>
              </p:cNvPr>
              <p:cNvSpPr txBox="1">
                <a:spLocks noRot="1" noChangeAspect="1" noMove="1" noResize="1" noEditPoints="1" noAdjustHandles="1" noChangeArrowheads="1" noChangeShapeType="1" noTextEdit="1"/>
              </p:cNvSpPr>
              <p:nvPr/>
            </p:nvSpPr>
            <p:spPr>
              <a:xfrm>
                <a:off x="7126433" y="1119486"/>
                <a:ext cx="4666149" cy="1229952"/>
              </a:xfrm>
              <a:prstGeom prst="rect">
                <a:avLst/>
              </a:prstGeom>
              <a:blipFill>
                <a:blip r:embed="rId9"/>
                <a:stretch>
                  <a:fillRect l="-1563" t="-2941" r="-781" b="-9804"/>
                </a:stretch>
              </a:blipFill>
              <a:ln w="19050">
                <a:solidFill>
                  <a:schemeClr val="accent2">
                    <a:lumMod val="75000"/>
                  </a:schemeClr>
                </a:solidFill>
              </a:ln>
            </p:spPr>
            <p:txBody>
              <a:bodyPr/>
              <a:lstStyle/>
              <a:p>
                <a:r>
                  <a:rPr lang="en-US">
                    <a:noFill/>
                  </a:rPr>
                  <a:t> </a:t>
                </a:r>
              </a:p>
            </p:txBody>
          </p:sp>
        </mc:Fallback>
      </mc:AlternateContent>
      <p:sp>
        <p:nvSpPr>
          <p:cNvPr id="11" name="Arrow: Bent 10">
            <a:extLst>
              <a:ext uri="{FF2B5EF4-FFF2-40B4-BE49-F238E27FC236}">
                <a16:creationId xmlns:a16="http://schemas.microsoft.com/office/drawing/2014/main" id="{DFA04234-E3FC-4F0F-897C-29618D5A4F0D}"/>
              </a:ext>
            </a:extLst>
          </p:cNvPr>
          <p:cNvSpPr/>
          <p:nvPr/>
        </p:nvSpPr>
        <p:spPr>
          <a:xfrm rot="17724622">
            <a:off x="1827702" y="5553738"/>
            <a:ext cx="282030" cy="584775"/>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76A4230A-7E05-4796-89C0-1085FFD166ED}"/>
              </a:ext>
            </a:extLst>
          </p:cNvPr>
          <p:cNvSpPr txBox="1"/>
          <p:nvPr/>
        </p:nvSpPr>
        <p:spPr>
          <a:xfrm>
            <a:off x="1644106" y="5768349"/>
            <a:ext cx="3827880"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scattering vector determined by instrument</a:t>
            </a:r>
          </a:p>
        </p:txBody>
      </p:sp>
    </p:spTree>
    <p:extLst>
      <p:ext uri="{BB962C8B-B14F-4D97-AF65-F5344CB8AC3E}">
        <p14:creationId xmlns:p14="http://schemas.microsoft.com/office/powerpoint/2010/main" val="526113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ragg's Law">
            <a:extLst>
              <a:ext uri="{FF2B5EF4-FFF2-40B4-BE49-F238E27FC236}">
                <a16:creationId xmlns:a16="http://schemas.microsoft.com/office/drawing/2014/main" id="{2935C46B-97B4-4376-B415-9F719446A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356568">
            <a:off x="527745" y="1771119"/>
            <a:ext cx="6572250" cy="42174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A2936E-7B5F-4AED-8F35-82A8972DAA01}"/>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Bragg’s Law, neutron diffraction, geometry, and the scattering vector</a:t>
            </a:r>
          </a:p>
        </p:txBody>
      </p:sp>
      <p:sp>
        <p:nvSpPr>
          <p:cNvPr id="2" name="Rectangle 1">
            <a:extLst>
              <a:ext uri="{FF2B5EF4-FFF2-40B4-BE49-F238E27FC236}">
                <a16:creationId xmlns:a16="http://schemas.microsoft.com/office/drawing/2014/main" id="{4E3E5777-EF5A-4F99-9664-E114B0C4DC41}"/>
              </a:ext>
            </a:extLst>
          </p:cNvPr>
          <p:cNvSpPr/>
          <p:nvPr/>
        </p:nvSpPr>
        <p:spPr>
          <a:xfrm>
            <a:off x="219075" y="6210985"/>
            <a:ext cx="6096000" cy="307777"/>
          </a:xfrm>
          <a:prstGeom prst="rect">
            <a:avLst/>
          </a:prstGeom>
        </p:spPr>
        <p:txBody>
          <a:bodyPr>
            <a:spAutoFit/>
          </a:bodyPr>
          <a:lstStyle/>
          <a:p>
            <a:r>
              <a:rPr lang="en-US" sz="1400" dirty="0">
                <a:latin typeface="Arial" panose="020B0604020202020204" pitchFamily="34" charset="0"/>
                <a:cs typeface="Arial" panose="020B0604020202020204" pitchFamily="34" charset="0"/>
              </a:rPr>
              <a:t>https://www.veqter.co.uk/residual-stress-measurement/x-ray-diffraction</a:t>
            </a:r>
          </a:p>
        </p:txBody>
      </p:sp>
      <p:grpSp>
        <p:nvGrpSpPr>
          <p:cNvPr id="17" name="Group 16">
            <a:extLst>
              <a:ext uri="{FF2B5EF4-FFF2-40B4-BE49-F238E27FC236}">
                <a16:creationId xmlns:a16="http://schemas.microsoft.com/office/drawing/2014/main" id="{9CD75D53-EE4B-4C00-8772-C2BF0D27217B}"/>
              </a:ext>
            </a:extLst>
          </p:cNvPr>
          <p:cNvGrpSpPr/>
          <p:nvPr/>
        </p:nvGrpSpPr>
        <p:grpSpPr>
          <a:xfrm>
            <a:off x="7854876" y="925215"/>
            <a:ext cx="3703785" cy="2390631"/>
            <a:chOff x="8040009" y="1074394"/>
            <a:chExt cx="3703785" cy="2390631"/>
          </a:xfrm>
        </p:grpSpPr>
        <p:grpSp>
          <p:nvGrpSpPr>
            <p:cNvPr id="8" name="Group 7">
              <a:extLst>
                <a:ext uri="{FF2B5EF4-FFF2-40B4-BE49-F238E27FC236}">
                  <a16:creationId xmlns:a16="http://schemas.microsoft.com/office/drawing/2014/main" id="{30B74052-67BF-48B1-A76A-D6413DDA7D11}"/>
                </a:ext>
              </a:extLst>
            </p:cNvPr>
            <p:cNvGrpSpPr/>
            <p:nvPr/>
          </p:nvGrpSpPr>
          <p:grpSpPr>
            <a:xfrm>
              <a:off x="8389745" y="1350475"/>
              <a:ext cx="2389974" cy="2114550"/>
              <a:chOff x="8389745" y="1350475"/>
              <a:chExt cx="2389974" cy="2114550"/>
            </a:xfrm>
          </p:grpSpPr>
          <p:cxnSp>
            <p:nvCxnSpPr>
              <p:cNvPr id="9" name="Straight Arrow Connector 8">
                <a:extLst>
                  <a:ext uri="{FF2B5EF4-FFF2-40B4-BE49-F238E27FC236}">
                    <a16:creationId xmlns:a16="http://schemas.microsoft.com/office/drawing/2014/main" id="{51F045D6-8F19-45A4-BC50-C555282D8E42}"/>
                  </a:ext>
                </a:extLst>
              </p:cNvPr>
              <p:cNvCxnSpPr>
                <a:cxnSpLocks/>
              </p:cNvCxnSpPr>
              <p:nvPr/>
            </p:nvCxnSpPr>
            <p:spPr>
              <a:xfrm rot="-4500000">
                <a:off x="9722444" y="2407750"/>
                <a:ext cx="2114550"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849E502-3536-4F4B-822C-7F6B83A0850D}"/>
                  </a:ext>
                </a:extLst>
              </p:cNvPr>
              <p:cNvCxnSpPr>
                <a:cxnSpLocks/>
              </p:cNvCxnSpPr>
              <p:nvPr/>
            </p:nvCxnSpPr>
            <p:spPr>
              <a:xfrm>
                <a:off x="8389745" y="3429000"/>
                <a:ext cx="21145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5F1BF31-2ED0-4A9E-B863-958545FA0B79}"/>
                    </a:ext>
                  </a:extLst>
                </p:cNvPr>
                <p:cNvSpPr txBox="1"/>
                <p:nvPr/>
              </p:nvSpPr>
              <p:spPr>
                <a:xfrm>
                  <a:off x="8040009" y="2844225"/>
                  <a:ext cx="69769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rgbClr val="4472C4"/>
                                </a:solidFill>
                                <a:latin typeface="Cambria Math" panose="02040503050406030204" pitchFamily="18" charset="0"/>
                                <a:cs typeface="Arial" panose="020B0604020202020204" pitchFamily="34" charset="0"/>
                              </a:rPr>
                            </m:ctrlPr>
                          </m:sSubPr>
                          <m:e>
                            <m:r>
                              <a:rPr lang="en-US" sz="3200" b="1" i="0" dirty="0" smtClean="0">
                                <a:solidFill>
                                  <a:srgbClr val="4472C4"/>
                                </a:solidFill>
                                <a:latin typeface="Cambria Math" panose="02040503050406030204" pitchFamily="18" charset="0"/>
                                <a:cs typeface="Arial" panose="020B0604020202020204" pitchFamily="34" charset="0"/>
                              </a:rPr>
                              <m:t>𝐤</m:t>
                            </m:r>
                          </m:e>
                          <m:sub>
                            <m:r>
                              <a:rPr lang="en-US" sz="3200" b="0" i="1" dirty="0" smtClean="0">
                                <a:solidFill>
                                  <a:srgbClr val="4472C4"/>
                                </a:solidFill>
                                <a:latin typeface="Cambria Math" panose="02040503050406030204" pitchFamily="18" charset="0"/>
                                <a:cs typeface="Arial" panose="020B0604020202020204" pitchFamily="34" charset="0"/>
                              </a:rPr>
                              <m:t>𝑖</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F5F1BF31-2ED0-4A9E-B863-958545FA0B79}"/>
                    </a:ext>
                  </a:extLst>
                </p:cNvPr>
                <p:cNvSpPr txBox="1">
                  <a:spLocks noRot="1" noChangeAspect="1" noMove="1" noResize="1" noEditPoints="1" noAdjustHandles="1" noChangeArrowheads="1" noChangeShapeType="1" noTextEdit="1"/>
                </p:cNvSpPr>
                <p:nvPr/>
              </p:nvSpPr>
              <p:spPr>
                <a:xfrm>
                  <a:off x="8040009" y="2844225"/>
                  <a:ext cx="697692"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9BE59E8-2EF8-45C1-A1B7-8B22751C4E35}"/>
                    </a:ext>
                  </a:extLst>
                </p:cNvPr>
                <p:cNvSpPr txBox="1"/>
                <p:nvPr/>
              </p:nvSpPr>
              <p:spPr>
                <a:xfrm>
                  <a:off x="10999488" y="1074394"/>
                  <a:ext cx="744306" cy="62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chemeClr val="accent6">
                                    <a:lumMod val="75000"/>
                                  </a:schemeClr>
                                </a:solidFill>
                                <a:latin typeface="Cambria Math" panose="02040503050406030204" pitchFamily="18" charset="0"/>
                                <a:cs typeface="Arial" panose="020B0604020202020204" pitchFamily="34" charset="0"/>
                              </a:rPr>
                            </m:ctrlPr>
                          </m:sSubPr>
                          <m:e>
                            <m:r>
                              <a:rPr lang="en-US" sz="3200" b="1" i="0" dirty="0" smtClean="0">
                                <a:solidFill>
                                  <a:schemeClr val="accent6">
                                    <a:lumMod val="75000"/>
                                  </a:schemeClr>
                                </a:solidFill>
                                <a:latin typeface="Cambria Math" panose="02040503050406030204" pitchFamily="18" charset="0"/>
                                <a:cs typeface="Arial" panose="020B0604020202020204" pitchFamily="34" charset="0"/>
                              </a:rPr>
                              <m:t>𝐤</m:t>
                            </m:r>
                          </m:e>
                          <m:sub>
                            <m:r>
                              <a:rPr lang="en-US" sz="3200" b="0" i="1" dirty="0" smtClean="0">
                                <a:solidFill>
                                  <a:schemeClr val="accent6">
                                    <a:lumMod val="75000"/>
                                  </a:schemeClr>
                                </a:solidFill>
                                <a:latin typeface="Cambria Math" panose="02040503050406030204" pitchFamily="18" charset="0"/>
                                <a:cs typeface="Arial" panose="020B0604020202020204" pitchFamily="34" charset="0"/>
                              </a:rPr>
                              <m:t>𝑓</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49BE59E8-2EF8-45C1-A1B7-8B22751C4E35}"/>
                    </a:ext>
                  </a:extLst>
                </p:cNvPr>
                <p:cNvSpPr txBox="1">
                  <a:spLocks noRot="1" noChangeAspect="1" noMove="1" noResize="1" noEditPoints="1" noAdjustHandles="1" noChangeArrowheads="1" noChangeShapeType="1" noTextEdit="1"/>
                </p:cNvSpPr>
                <p:nvPr/>
              </p:nvSpPr>
              <p:spPr>
                <a:xfrm>
                  <a:off x="10999488" y="1074394"/>
                  <a:ext cx="744306" cy="624210"/>
                </a:xfrm>
                <a:prstGeom prst="rect">
                  <a:avLst/>
                </a:prstGeom>
                <a:blipFill>
                  <a:blip r:embed="rId4"/>
                  <a:stretch>
                    <a:fillRect/>
                  </a:stretch>
                </a:blipFill>
              </p:spPr>
              <p:txBody>
                <a:bodyPr/>
                <a:lstStyle/>
                <a:p>
                  <a:r>
                    <a:rPr lang="en-US">
                      <a:noFill/>
                    </a:rPr>
                    <a:t> </a:t>
                  </a:r>
                </a:p>
              </p:txBody>
            </p:sp>
          </mc:Fallback>
        </mc:AlternateContent>
      </p:grpSp>
      <p:grpSp>
        <p:nvGrpSpPr>
          <p:cNvPr id="3" name="Group 2">
            <a:extLst>
              <a:ext uri="{FF2B5EF4-FFF2-40B4-BE49-F238E27FC236}">
                <a16:creationId xmlns:a16="http://schemas.microsoft.com/office/drawing/2014/main" id="{CF4BEA81-F847-43F2-A011-BDBD631AE54C}"/>
              </a:ext>
            </a:extLst>
          </p:cNvPr>
          <p:cNvGrpSpPr/>
          <p:nvPr/>
        </p:nvGrpSpPr>
        <p:grpSpPr>
          <a:xfrm>
            <a:off x="7138072" y="3721466"/>
            <a:ext cx="4114280" cy="2927582"/>
            <a:chOff x="7236424" y="3721465"/>
            <a:chExt cx="4114280" cy="2927582"/>
          </a:xfrm>
        </p:grpSpPr>
        <p:grpSp>
          <p:nvGrpSpPr>
            <p:cNvPr id="14" name="Group 13">
              <a:extLst>
                <a:ext uri="{FF2B5EF4-FFF2-40B4-BE49-F238E27FC236}">
                  <a16:creationId xmlns:a16="http://schemas.microsoft.com/office/drawing/2014/main" id="{18D499DB-500F-4395-BCF2-3D01969DE5D8}"/>
                </a:ext>
              </a:extLst>
            </p:cNvPr>
            <p:cNvGrpSpPr/>
            <p:nvPr/>
          </p:nvGrpSpPr>
          <p:grpSpPr>
            <a:xfrm>
              <a:off x="8308380" y="4270215"/>
              <a:ext cx="2114553" cy="2114550"/>
              <a:chOff x="8308380" y="4270215"/>
              <a:chExt cx="2114553" cy="2114550"/>
            </a:xfrm>
          </p:grpSpPr>
          <p:cxnSp>
            <p:nvCxnSpPr>
              <p:cNvPr id="5" name="Straight Arrow Connector 4">
                <a:extLst>
                  <a:ext uri="{FF2B5EF4-FFF2-40B4-BE49-F238E27FC236}">
                    <a16:creationId xmlns:a16="http://schemas.microsoft.com/office/drawing/2014/main" id="{065CC655-41BD-4269-9785-7AD018BD8958}"/>
                  </a:ext>
                </a:extLst>
              </p:cNvPr>
              <p:cNvCxnSpPr>
                <a:cxnSpLocks/>
              </p:cNvCxnSpPr>
              <p:nvPr/>
            </p:nvCxnSpPr>
            <p:spPr>
              <a:xfrm>
                <a:off x="8308380" y="4290400"/>
                <a:ext cx="1567264" cy="205834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6A7BA3F-8554-4166-B80F-5B6A6FE464B8}"/>
                  </a:ext>
                </a:extLst>
              </p:cNvPr>
              <p:cNvCxnSpPr>
                <a:cxnSpLocks/>
              </p:cNvCxnSpPr>
              <p:nvPr/>
            </p:nvCxnSpPr>
            <p:spPr>
              <a:xfrm>
                <a:off x="8308383" y="4290400"/>
                <a:ext cx="21145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79AA9FC-7292-46A4-8906-F1605FC38B74}"/>
                  </a:ext>
                </a:extLst>
              </p:cNvPr>
              <p:cNvCxnSpPr>
                <a:cxnSpLocks/>
              </p:cNvCxnSpPr>
              <p:nvPr/>
            </p:nvCxnSpPr>
            <p:spPr>
              <a:xfrm rot="17100000" flipH="1" flipV="1">
                <a:off x="9092012" y="5327490"/>
                <a:ext cx="2114550"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498BC34-1BF3-406E-A43F-5C2F44D32172}"/>
                    </a:ext>
                  </a:extLst>
                </p:cNvPr>
                <p:cNvSpPr txBox="1"/>
                <p:nvPr/>
              </p:nvSpPr>
              <p:spPr>
                <a:xfrm>
                  <a:off x="10300224" y="4333642"/>
                  <a:ext cx="1050480" cy="62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chemeClr val="accent6">
                                    <a:lumMod val="75000"/>
                                  </a:schemeClr>
                                </a:solidFill>
                                <a:latin typeface="Cambria Math" panose="02040503050406030204" pitchFamily="18" charset="0"/>
                                <a:cs typeface="Arial" panose="020B0604020202020204" pitchFamily="34" charset="0"/>
                              </a:rPr>
                            </m:ctrlPr>
                          </m:sSubPr>
                          <m:e>
                            <m:r>
                              <a:rPr lang="en-US" sz="3200" b="1" i="0" dirty="0" smtClean="0">
                                <a:solidFill>
                                  <a:schemeClr val="accent6">
                                    <a:lumMod val="75000"/>
                                  </a:schemeClr>
                                </a:solidFill>
                                <a:latin typeface="Cambria Math" panose="02040503050406030204" pitchFamily="18" charset="0"/>
                                <a:cs typeface="Arial" panose="020B0604020202020204" pitchFamily="34" charset="0"/>
                              </a:rPr>
                              <m:t>−</m:t>
                            </m:r>
                            <m:r>
                              <a:rPr lang="en-US" sz="3200" b="1" i="0" dirty="0" smtClean="0">
                                <a:solidFill>
                                  <a:schemeClr val="accent6">
                                    <a:lumMod val="75000"/>
                                  </a:schemeClr>
                                </a:solidFill>
                                <a:latin typeface="Cambria Math" panose="02040503050406030204" pitchFamily="18" charset="0"/>
                                <a:cs typeface="Arial" panose="020B0604020202020204" pitchFamily="34" charset="0"/>
                              </a:rPr>
                              <m:t>𝐤</m:t>
                            </m:r>
                          </m:e>
                          <m:sub>
                            <m:r>
                              <a:rPr lang="en-US" sz="3200" b="0" i="1" dirty="0" smtClean="0">
                                <a:solidFill>
                                  <a:schemeClr val="accent6">
                                    <a:lumMod val="75000"/>
                                  </a:schemeClr>
                                </a:solidFill>
                                <a:latin typeface="Cambria Math" panose="02040503050406030204" pitchFamily="18" charset="0"/>
                                <a:cs typeface="Arial" panose="020B0604020202020204" pitchFamily="34" charset="0"/>
                              </a:rPr>
                              <m:t>𝑓</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5498BC34-1BF3-406E-A43F-5C2F44D32172}"/>
                    </a:ext>
                  </a:extLst>
                </p:cNvPr>
                <p:cNvSpPr txBox="1">
                  <a:spLocks noRot="1" noChangeAspect="1" noMove="1" noResize="1" noEditPoints="1" noAdjustHandles="1" noChangeArrowheads="1" noChangeShapeType="1" noTextEdit="1"/>
                </p:cNvSpPr>
                <p:nvPr/>
              </p:nvSpPr>
              <p:spPr>
                <a:xfrm>
                  <a:off x="10300224" y="4333642"/>
                  <a:ext cx="1050480" cy="6242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63F9CF6-DDEE-4D56-AB4C-141F8154B3DF}"/>
                    </a:ext>
                  </a:extLst>
                </p:cNvPr>
                <p:cNvSpPr txBox="1"/>
                <p:nvPr/>
              </p:nvSpPr>
              <p:spPr>
                <a:xfrm>
                  <a:off x="8418260" y="3721465"/>
                  <a:ext cx="69769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rgbClr val="4472C4"/>
                                </a:solidFill>
                                <a:latin typeface="Cambria Math" panose="02040503050406030204" pitchFamily="18" charset="0"/>
                                <a:cs typeface="Arial" panose="020B0604020202020204" pitchFamily="34" charset="0"/>
                              </a:rPr>
                            </m:ctrlPr>
                          </m:sSubPr>
                          <m:e>
                            <m:r>
                              <a:rPr lang="en-US" sz="3200" b="1" i="0" dirty="0" smtClean="0">
                                <a:solidFill>
                                  <a:srgbClr val="4472C4"/>
                                </a:solidFill>
                                <a:latin typeface="Cambria Math" panose="02040503050406030204" pitchFamily="18" charset="0"/>
                                <a:cs typeface="Arial" panose="020B0604020202020204" pitchFamily="34" charset="0"/>
                              </a:rPr>
                              <m:t>𝐤</m:t>
                            </m:r>
                          </m:e>
                          <m:sub>
                            <m:r>
                              <a:rPr lang="en-US" sz="3200" b="0" i="1" dirty="0" smtClean="0">
                                <a:solidFill>
                                  <a:srgbClr val="4472C4"/>
                                </a:solidFill>
                                <a:latin typeface="Cambria Math" panose="02040503050406030204" pitchFamily="18" charset="0"/>
                                <a:cs typeface="Arial" panose="020B0604020202020204" pitchFamily="34" charset="0"/>
                              </a:rPr>
                              <m:t>𝑖</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21" name="TextBox 20">
                  <a:extLst>
                    <a:ext uri="{FF2B5EF4-FFF2-40B4-BE49-F238E27FC236}">
                      <a16:creationId xmlns:a16="http://schemas.microsoft.com/office/drawing/2014/main" id="{963F9CF6-DDEE-4D56-AB4C-141F8154B3DF}"/>
                    </a:ext>
                  </a:extLst>
                </p:cNvPr>
                <p:cNvSpPr txBox="1">
                  <a:spLocks noRot="1" noChangeAspect="1" noMove="1" noResize="1" noEditPoints="1" noAdjustHandles="1" noChangeArrowheads="1" noChangeShapeType="1" noTextEdit="1"/>
                </p:cNvSpPr>
                <p:nvPr/>
              </p:nvSpPr>
              <p:spPr>
                <a:xfrm>
                  <a:off x="8418260" y="3721465"/>
                  <a:ext cx="697692"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2D3E70D-6364-464D-91DD-94FE99005C97}"/>
                    </a:ext>
                  </a:extLst>
                </p:cNvPr>
                <p:cNvSpPr txBox="1"/>
                <p:nvPr/>
              </p:nvSpPr>
              <p:spPr>
                <a:xfrm>
                  <a:off x="8614019" y="5179112"/>
                  <a:ext cx="58785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dirty="0" smtClean="0">
                            <a:solidFill>
                              <a:srgbClr val="C55A11"/>
                            </a:solidFill>
                            <a:latin typeface="Cambria Math" panose="02040503050406030204" pitchFamily="18" charset="0"/>
                            <a:cs typeface="Arial" panose="020B0604020202020204" pitchFamily="34" charset="0"/>
                          </a:rPr>
                          <m:t>𝐐</m:t>
                        </m:r>
                      </m:oMath>
                    </m:oMathPara>
                  </a14:m>
                  <a:endParaRPr lang="en-US" sz="3200" b="1" dirty="0">
                    <a:solidFill>
                      <a:srgbClr val="4472C4"/>
                    </a:solidFill>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82D3E70D-6364-464D-91DD-94FE99005C97}"/>
                    </a:ext>
                  </a:extLst>
                </p:cNvPr>
                <p:cNvSpPr txBox="1">
                  <a:spLocks noRot="1" noChangeAspect="1" noMove="1" noResize="1" noEditPoints="1" noAdjustHandles="1" noChangeArrowheads="1" noChangeShapeType="1" noTextEdit="1"/>
                </p:cNvSpPr>
                <p:nvPr/>
              </p:nvSpPr>
              <p:spPr>
                <a:xfrm>
                  <a:off x="8614019" y="5179112"/>
                  <a:ext cx="587853" cy="5847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9059D6C-5F6A-407B-B01B-59F359B08FD5}"/>
                    </a:ext>
                  </a:extLst>
                </p:cNvPr>
                <p:cNvSpPr txBox="1"/>
                <p:nvPr/>
              </p:nvSpPr>
              <p:spPr>
                <a:xfrm>
                  <a:off x="7236424" y="6064272"/>
                  <a:ext cx="240367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dirty="0" smtClean="0">
                            <a:solidFill>
                              <a:srgbClr val="C55A11"/>
                            </a:solidFill>
                            <a:latin typeface="Cambria Math" panose="02040503050406030204" pitchFamily="18" charset="0"/>
                            <a:cs typeface="Arial" panose="020B0604020202020204" pitchFamily="34" charset="0"/>
                          </a:rPr>
                          <m:t>𝐐</m:t>
                        </m:r>
                        <m:r>
                          <a:rPr lang="en-US" sz="3200" b="1" i="0" dirty="0" smtClean="0">
                            <a:solidFill>
                              <a:srgbClr val="C55A11"/>
                            </a:solidFill>
                            <a:latin typeface="Cambria Math" panose="02040503050406030204" pitchFamily="18" charset="0"/>
                            <a:cs typeface="Arial" panose="020B0604020202020204" pitchFamily="34" charset="0"/>
                          </a:rPr>
                          <m:t>=</m:t>
                        </m:r>
                        <m:sSub>
                          <m:sSubPr>
                            <m:ctrlPr>
                              <a:rPr lang="en-US" sz="3200" b="1" i="1" dirty="0" smtClean="0">
                                <a:solidFill>
                                  <a:srgbClr val="4472C4"/>
                                </a:solidFill>
                                <a:latin typeface="Cambria Math" panose="02040503050406030204" pitchFamily="18" charset="0"/>
                                <a:cs typeface="Arial" panose="020B0604020202020204" pitchFamily="34" charset="0"/>
                              </a:rPr>
                            </m:ctrlPr>
                          </m:sSubPr>
                          <m:e>
                            <m:r>
                              <a:rPr lang="en-US" sz="3200" b="1" i="0" dirty="0" smtClean="0">
                                <a:solidFill>
                                  <a:srgbClr val="4472C4"/>
                                </a:solidFill>
                                <a:latin typeface="Cambria Math" panose="02040503050406030204" pitchFamily="18" charset="0"/>
                                <a:cs typeface="Arial" panose="020B0604020202020204" pitchFamily="34" charset="0"/>
                              </a:rPr>
                              <m:t>𝐤</m:t>
                            </m:r>
                          </m:e>
                          <m:sub>
                            <m:r>
                              <a:rPr lang="en-US" sz="3200" b="1" i="0" dirty="0" smtClean="0">
                                <a:solidFill>
                                  <a:srgbClr val="4472C4"/>
                                </a:solidFill>
                                <a:latin typeface="Cambria Math" panose="02040503050406030204" pitchFamily="18" charset="0"/>
                                <a:cs typeface="Arial" panose="020B0604020202020204" pitchFamily="34" charset="0"/>
                              </a:rPr>
                              <m:t>𝐢</m:t>
                            </m:r>
                          </m:sub>
                        </m:sSub>
                        <m:r>
                          <a:rPr lang="en-US" sz="3200" b="1" i="0" dirty="0" smtClean="0">
                            <a:solidFill>
                              <a:schemeClr val="accent6">
                                <a:lumMod val="75000"/>
                              </a:schemeClr>
                            </a:solidFill>
                            <a:latin typeface="Cambria Math" panose="02040503050406030204" pitchFamily="18" charset="0"/>
                            <a:cs typeface="Arial" panose="020B0604020202020204" pitchFamily="34" charset="0"/>
                          </a:rPr>
                          <m:t>−</m:t>
                        </m:r>
                        <m:sSub>
                          <m:sSubPr>
                            <m:ctrlPr>
                              <a:rPr lang="en-US" sz="3200" b="1" i="1" dirty="0" smtClean="0">
                                <a:solidFill>
                                  <a:schemeClr val="accent6">
                                    <a:lumMod val="75000"/>
                                  </a:schemeClr>
                                </a:solidFill>
                                <a:latin typeface="Cambria Math" panose="02040503050406030204" pitchFamily="18" charset="0"/>
                                <a:cs typeface="Arial" panose="020B0604020202020204" pitchFamily="34" charset="0"/>
                              </a:rPr>
                            </m:ctrlPr>
                          </m:sSubPr>
                          <m:e>
                            <m:r>
                              <a:rPr lang="en-US" sz="3200" b="1" i="0" dirty="0" smtClean="0">
                                <a:solidFill>
                                  <a:schemeClr val="accent6">
                                    <a:lumMod val="75000"/>
                                  </a:schemeClr>
                                </a:solidFill>
                                <a:latin typeface="Cambria Math" panose="02040503050406030204" pitchFamily="18" charset="0"/>
                                <a:cs typeface="Arial" panose="020B0604020202020204" pitchFamily="34" charset="0"/>
                              </a:rPr>
                              <m:t>𝐤</m:t>
                            </m:r>
                          </m:e>
                          <m:sub>
                            <m:r>
                              <a:rPr lang="en-US" sz="3200" b="1" i="0" dirty="0" smtClean="0">
                                <a:solidFill>
                                  <a:schemeClr val="accent6">
                                    <a:lumMod val="75000"/>
                                  </a:schemeClr>
                                </a:solidFill>
                                <a:latin typeface="Cambria Math" panose="02040503050406030204" pitchFamily="18" charset="0"/>
                                <a:cs typeface="Arial" panose="020B0604020202020204" pitchFamily="34" charset="0"/>
                              </a:rPr>
                              <m:t>𝐟</m:t>
                            </m:r>
                          </m:sub>
                        </m:sSub>
                      </m:oMath>
                    </m:oMathPara>
                  </a14:m>
                  <a:endParaRPr lang="en-US" sz="3200" b="1" dirty="0">
                    <a:solidFill>
                      <a:srgbClr val="4472C4"/>
                    </a:solidFill>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49059D6C-5F6A-407B-B01B-59F359B08FD5}"/>
                    </a:ext>
                  </a:extLst>
                </p:cNvPr>
                <p:cNvSpPr txBox="1">
                  <a:spLocks noRot="1" noChangeAspect="1" noMove="1" noResize="1" noEditPoints="1" noAdjustHandles="1" noChangeArrowheads="1" noChangeShapeType="1" noTextEdit="1"/>
                </p:cNvSpPr>
                <p:nvPr/>
              </p:nvSpPr>
              <p:spPr>
                <a:xfrm>
                  <a:off x="7236424" y="6064272"/>
                  <a:ext cx="2403670" cy="584775"/>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216382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ragg's Law">
            <a:extLst>
              <a:ext uri="{FF2B5EF4-FFF2-40B4-BE49-F238E27FC236}">
                <a16:creationId xmlns:a16="http://schemas.microsoft.com/office/drawing/2014/main" id="{2935C46B-97B4-4376-B415-9F719446A315}"/>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rot="19356568">
            <a:off x="527745" y="1771119"/>
            <a:ext cx="6572250" cy="42174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A2936E-7B5F-4AED-8F35-82A8972DAA01}"/>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Bragg’s Law, neutron diffraction, geometry, and the scattering vector</a:t>
            </a:r>
          </a:p>
        </p:txBody>
      </p:sp>
      <p:sp>
        <p:nvSpPr>
          <p:cNvPr id="2" name="Rectangle 1">
            <a:extLst>
              <a:ext uri="{FF2B5EF4-FFF2-40B4-BE49-F238E27FC236}">
                <a16:creationId xmlns:a16="http://schemas.microsoft.com/office/drawing/2014/main" id="{4E3E5777-EF5A-4F99-9664-E114B0C4DC41}"/>
              </a:ext>
            </a:extLst>
          </p:cNvPr>
          <p:cNvSpPr/>
          <p:nvPr/>
        </p:nvSpPr>
        <p:spPr>
          <a:xfrm>
            <a:off x="219075" y="6210985"/>
            <a:ext cx="6096000" cy="307777"/>
          </a:xfrm>
          <a:prstGeom prst="rect">
            <a:avLst/>
          </a:prstGeom>
        </p:spPr>
        <p:txBody>
          <a:bodyPr>
            <a:spAutoFit/>
          </a:bodyPr>
          <a:lstStyle/>
          <a:p>
            <a:r>
              <a:rPr lang="en-US" sz="1400" dirty="0">
                <a:latin typeface="Arial" panose="020B0604020202020204" pitchFamily="34" charset="0"/>
                <a:cs typeface="Arial" panose="020B0604020202020204" pitchFamily="34" charset="0"/>
              </a:rPr>
              <a:t>https://www.veqter.co.uk/residual-stress-measurement/x-ray-diffraction</a:t>
            </a:r>
          </a:p>
        </p:txBody>
      </p:sp>
      <p:grpSp>
        <p:nvGrpSpPr>
          <p:cNvPr id="17" name="Group 16">
            <a:extLst>
              <a:ext uri="{FF2B5EF4-FFF2-40B4-BE49-F238E27FC236}">
                <a16:creationId xmlns:a16="http://schemas.microsoft.com/office/drawing/2014/main" id="{9CD75D53-EE4B-4C00-8772-C2BF0D27217B}"/>
              </a:ext>
            </a:extLst>
          </p:cNvPr>
          <p:cNvGrpSpPr/>
          <p:nvPr/>
        </p:nvGrpSpPr>
        <p:grpSpPr>
          <a:xfrm>
            <a:off x="7854876" y="925215"/>
            <a:ext cx="3703785" cy="2390631"/>
            <a:chOff x="8040009" y="1074394"/>
            <a:chExt cx="3703785" cy="2390631"/>
          </a:xfrm>
        </p:grpSpPr>
        <p:grpSp>
          <p:nvGrpSpPr>
            <p:cNvPr id="8" name="Group 7">
              <a:extLst>
                <a:ext uri="{FF2B5EF4-FFF2-40B4-BE49-F238E27FC236}">
                  <a16:creationId xmlns:a16="http://schemas.microsoft.com/office/drawing/2014/main" id="{30B74052-67BF-48B1-A76A-D6413DDA7D11}"/>
                </a:ext>
              </a:extLst>
            </p:cNvPr>
            <p:cNvGrpSpPr/>
            <p:nvPr/>
          </p:nvGrpSpPr>
          <p:grpSpPr>
            <a:xfrm>
              <a:off x="8389745" y="1350475"/>
              <a:ext cx="2389974" cy="2114550"/>
              <a:chOff x="8389745" y="1350475"/>
              <a:chExt cx="2389974" cy="2114550"/>
            </a:xfrm>
          </p:grpSpPr>
          <p:cxnSp>
            <p:nvCxnSpPr>
              <p:cNvPr id="9" name="Straight Arrow Connector 8">
                <a:extLst>
                  <a:ext uri="{FF2B5EF4-FFF2-40B4-BE49-F238E27FC236}">
                    <a16:creationId xmlns:a16="http://schemas.microsoft.com/office/drawing/2014/main" id="{51F045D6-8F19-45A4-BC50-C555282D8E42}"/>
                  </a:ext>
                </a:extLst>
              </p:cNvPr>
              <p:cNvCxnSpPr>
                <a:cxnSpLocks/>
              </p:cNvCxnSpPr>
              <p:nvPr/>
            </p:nvCxnSpPr>
            <p:spPr>
              <a:xfrm rot="-4500000">
                <a:off x="9722444" y="2407750"/>
                <a:ext cx="2114550"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849E502-3536-4F4B-822C-7F6B83A0850D}"/>
                  </a:ext>
                </a:extLst>
              </p:cNvPr>
              <p:cNvCxnSpPr>
                <a:cxnSpLocks/>
              </p:cNvCxnSpPr>
              <p:nvPr/>
            </p:nvCxnSpPr>
            <p:spPr>
              <a:xfrm>
                <a:off x="8389745" y="3429000"/>
                <a:ext cx="21145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5F1BF31-2ED0-4A9E-B863-958545FA0B79}"/>
                    </a:ext>
                  </a:extLst>
                </p:cNvPr>
                <p:cNvSpPr txBox="1"/>
                <p:nvPr/>
              </p:nvSpPr>
              <p:spPr>
                <a:xfrm>
                  <a:off x="8040009" y="2844225"/>
                  <a:ext cx="69769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rgbClr val="4472C4"/>
                                </a:solidFill>
                                <a:latin typeface="Cambria Math" panose="02040503050406030204" pitchFamily="18" charset="0"/>
                                <a:cs typeface="Arial" panose="020B0604020202020204" pitchFamily="34" charset="0"/>
                              </a:rPr>
                            </m:ctrlPr>
                          </m:sSubPr>
                          <m:e>
                            <m:r>
                              <a:rPr lang="en-US" sz="3200" b="1" i="0" dirty="0" smtClean="0">
                                <a:solidFill>
                                  <a:srgbClr val="4472C4"/>
                                </a:solidFill>
                                <a:latin typeface="Cambria Math" panose="02040503050406030204" pitchFamily="18" charset="0"/>
                                <a:cs typeface="Arial" panose="020B0604020202020204" pitchFamily="34" charset="0"/>
                              </a:rPr>
                              <m:t>𝐤</m:t>
                            </m:r>
                          </m:e>
                          <m:sub>
                            <m:r>
                              <a:rPr lang="en-US" sz="3200" b="0" i="1" dirty="0" smtClean="0">
                                <a:solidFill>
                                  <a:srgbClr val="4472C4"/>
                                </a:solidFill>
                                <a:latin typeface="Cambria Math" panose="02040503050406030204" pitchFamily="18" charset="0"/>
                                <a:cs typeface="Arial" panose="020B0604020202020204" pitchFamily="34" charset="0"/>
                              </a:rPr>
                              <m:t>𝑖</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F5F1BF31-2ED0-4A9E-B863-958545FA0B79}"/>
                    </a:ext>
                  </a:extLst>
                </p:cNvPr>
                <p:cNvSpPr txBox="1">
                  <a:spLocks noRot="1" noChangeAspect="1" noMove="1" noResize="1" noEditPoints="1" noAdjustHandles="1" noChangeArrowheads="1" noChangeShapeType="1" noTextEdit="1"/>
                </p:cNvSpPr>
                <p:nvPr/>
              </p:nvSpPr>
              <p:spPr>
                <a:xfrm>
                  <a:off x="8040009" y="2844225"/>
                  <a:ext cx="697692"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9BE59E8-2EF8-45C1-A1B7-8B22751C4E35}"/>
                    </a:ext>
                  </a:extLst>
                </p:cNvPr>
                <p:cNvSpPr txBox="1"/>
                <p:nvPr/>
              </p:nvSpPr>
              <p:spPr>
                <a:xfrm>
                  <a:off x="10999488" y="1074394"/>
                  <a:ext cx="744306" cy="62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chemeClr val="accent6">
                                    <a:lumMod val="75000"/>
                                  </a:schemeClr>
                                </a:solidFill>
                                <a:latin typeface="Cambria Math" panose="02040503050406030204" pitchFamily="18" charset="0"/>
                                <a:cs typeface="Arial" panose="020B0604020202020204" pitchFamily="34" charset="0"/>
                              </a:rPr>
                            </m:ctrlPr>
                          </m:sSubPr>
                          <m:e>
                            <m:r>
                              <a:rPr lang="en-US" sz="3200" b="1" i="0" dirty="0" smtClean="0">
                                <a:solidFill>
                                  <a:schemeClr val="accent6">
                                    <a:lumMod val="75000"/>
                                  </a:schemeClr>
                                </a:solidFill>
                                <a:latin typeface="Cambria Math" panose="02040503050406030204" pitchFamily="18" charset="0"/>
                                <a:cs typeface="Arial" panose="020B0604020202020204" pitchFamily="34" charset="0"/>
                              </a:rPr>
                              <m:t>𝐤</m:t>
                            </m:r>
                          </m:e>
                          <m:sub>
                            <m:r>
                              <a:rPr lang="en-US" sz="3200" b="0" i="1" dirty="0" smtClean="0">
                                <a:solidFill>
                                  <a:schemeClr val="accent6">
                                    <a:lumMod val="75000"/>
                                  </a:schemeClr>
                                </a:solidFill>
                                <a:latin typeface="Cambria Math" panose="02040503050406030204" pitchFamily="18" charset="0"/>
                                <a:cs typeface="Arial" panose="020B0604020202020204" pitchFamily="34" charset="0"/>
                              </a:rPr>
                              <m:t>𝑓</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49BE59E8-2EF8-45C1-A1B7-8B22751C4E35}"/>
                    </a:ext>
                  </a:extLst>
                </p:cNvPr>
                <p:cNvSpPr txBox="1">
                  <a:spLocks noRot="1" noChangeAspect="1" noMove="1" noResize="1" noEditPoints="1" noAdjustHandles="1" noChangeArrowheads="1" noChangeShapeType="1" noTextEdit="1"/>
                </p:cNvSpPr>
                <p:nvPr/>
              </p:nvSpPr>
              <p:spPr>
                <a:xfrm>
                  <a:off x="10999488" y="1074394"/>
                  <a:ext cx="744306" cy="624210"/>
                </a:xfrm>
                <a:prstGeom prst="rect">
                  <a:avLst/>
                </a:prstGeom>
                <a:blipFill>
                  <a:blip r:embed="rId4"/>
                  <a:stretch>
                    <a:fillRect/>
                  </a:stretch>
                </a:blipFill>
              </p:spPr>
              <p:txBody>
                <a:bodyPr/>
                <a:lstStyle/>
                <a:p>
                  <a:r>
                    <a:rPr lang="en-US">
                      <a:noFill/>
                    </a:rPr>
                    <a:t> </a:t>
                  </a:r>
                </a:p>
              </p:txBody>
            </p:sp>
          </mc:Fallback>
        </mc:AlternateContent>
      </p:grpSp>
      <p:grpSp>
        <p:nvGrpSpPr>
          <p:cNvPr id="3" name="Group 2">
            <a:extLst>
              <a:ext uri="{FF2B5EF4-FFF2-40B4-BE49-F238E27FC236}">
                <a16:creationId xmlns:a16="http://schemas.microsoft.com/office/drawing/2014/main" id="{CF4BEA81-F847-43F2-A011-BDBD631AE54C}"/>
              </a:ext>
            </a:extLst>
          </p:cNvPr>
          <p:cNvGrpSpPr/>
          <p:nvPr/>
        </p:nvGrpSpPr>
        <p:grpSpPr>
          <a:xfrm>
            <a:off x="7138072" y="3721466"/>
            <a:ext cx="4114280" cy="2927582"/>
            <a:chOff x="7236424" y="3721465"/>
            <a:chExt cx="4114280" cy="2927582"/>
          </a:xfrm>
        </p:grpSpPr>
        <p:grpSp>
          <p:nvGrpSpPr>
            <p:cNvPr id="14" name="Group 13">
              <a:extLst>
                <a:ext uri="{FF2B5EF4-FFF2-40B4-BE49-F238E27FC236}">
                  <a16:creationId xmlns:a16="http://schemas.microsoft.com/office/drawing/2014/main" id="{18D499DB-500F-4395-BCF2-3D01969DE5D8}"/>
                </a:ext>
              </a:extLst>
            </p:cNvPr>
            <p:cNvGrpSpPr/>
            <p:nvPr/>
          </p:nvGrpSpPr>
          <p:grpSpPr>
            <a:xfrm>
              <a:off x="8308380" y="4270215"/>
              <a:ext cx="2114553" cy="2114550"/>
              <a:chOff x="8308380" y="4270215"/>
              <a:chExt cx="2114553" cy="2114550"/>
            </a:xfrm>
          </p:grpSpPr>
          <p:cxnSp>
            <p:nvCxnSpPr>
              <p:cNvPr id="5" name="Straight Arrow Connector 4">
                <a:extLst>
                  <a:ext uri="{FF2B5EF4-FFF2-40B4-BE49-F238E27FC236}">
                    <a16:creationId xmlns:a16="http://schemas.microsoft.com/office/drawing/2014/main" id="{065CC655-41BD-4269-9785-7AD018BD8958}"/>
                  </a:ext>
                </a:extLst>
              </p:cNvPr>
              <p:cNvCxnSpPr>
                <a:cxnSpLocks/>
              </p:cNvCxnSpPr>
              <p:nvPr/>
            </p:nvCxnSpPr>
            <p:spPr>
              <a:xfrm>
                <a:off x="8308380" y="4290400"/>
                <a:ext cx="1567264" cy="205834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6A7BA3F-8554-4166-B80F-5B6A6FE464B8}"/>
                  </a:ext>
                </a:extLst>
              </p:cNvPr>
              <p:cNvCxnSpPr>
                <a:cxnSpLocks/>
              </p:cNvCxnSpPr>
              <p:nvPr/>
            </p:nvCxnSpPr>
            <p:spPr>
              <a:xfrm>
                <a:off x="8308383" y="4290400"/>
                <a:ext cx="21145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79AA9FC-7292-46A4-8906-F1605FC38B74}"/>
                  </a:ext>
                </a:extLst>
              </p:cNvPr>
              <p:cNvCxnSpPr>
                <a:cxnSpLocks/>
              </p:cNvCxnSpPr>
              <p:nvPr/>
            </p:nvCxnSpPr>
            <p:spPr>
              <a:xfrm rot="17100000" flipH="1" flipV="1">
                <a:off x="9092012" y="5327490"/>
                <a:ext cx="2114550"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498BC34-1BF3-406E-A43F-5C2F44D32172}"/>
                    </a:ext>
                  </a:extLst>
                </p:cNvPr>
                <p:cNvSpPr txBox="1"/>
                <p:nvPr/>
              </p:nvSpPr>
              <p:spPr>
                <a:xfrm>
                  <a:off x="10300224" y="4333642"/>
                  <a:ext cx="1050480" cy="62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chemeClr val="accent6">
                                    <a:lumMod val="75000"/>
                                  </a:schemeClr>
                                </a:solidFill>
                                <a:latin typeface="Cambria Math" panose="02040503050406030204" pitchFamily="18" charset="0"/>
                                <a:cs typeface="Arial" panose="020B0604020202020204" pitchFamily="34" charset="0"/>
                              </a:rPr>
                            </m:ctrlPr>
                          </m:sSubPr>
                          <m:e>
                            <m:r>
                              <a:rPr lang="en-US" sz="3200" b="1" i="0" dirty="0" smtClean="0">
                                <a:solidFill>
                                  <a:schemeClr val="accent6">
                                    <a:lumMod val="75000"/>
                                  </a:schemeClr>
                                </a:solidFill>
                                <a:latin typeface="Cambria Math" panose="02040503050406030204" pitchFamily="18" charset="0"/>
                                <a:cs typeface="Arial" panose="020B0604020202020204" pitchFamily="34" charset="0"/>
                              </a:rPr>
                              <m:t>−</m:t>
                            </m:r>
                            <m:r>
                              <a:rPr lang="en-US" sz="3200" b="1" i="0" dirty="0" smtClean="0">
                                <a:solidFill>
                                  <a:schemeClr val="accent6">
                                    <a:lumMod val="75000"/>
                                  </a:schemeClr>
                                </a:solidFill>
                                <a:latin typeface="Cambria Math" panose="02040503050406030204" pitchFamily="18" charset="0"/>
                                <a:cs typeface="Arial" panose="020B0604020202020204" pitchFamily="34" charset="0"/>
                              </a:rPr>
                              <m:t>𝐤</m:t>
                            </m:r>
                          </m:e>
                          <m:sub>
                            <m:r>
                              <a:rPr lang="en-US" sz="3200" b="0" i="1" dirty="0" smtClean="0">
                                <a:solidFill>
                                  <a:schemeClr val="accent6">
                                    <a:lumMod val="75000"/>
                                  </a:schemeClr>
                                </a:solidFill>
                                <a:latin typeface="Cambria Math" panose="02040503050406030204" pitchFamily="18" charset="0"/>
                                <a:cs typeface="Arial" panose="020B0604020202020204" pitchFamily="34" charset="0"/>
                              </a:rPr>
                              <m:t>𝑓</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5498BC34-1BF3-406E-A43F-5C2F44D32172}"/>
                    </a:ext>
                  </a:extLst>
                </p:cNvPr>
                <p:cNvSpPr txBox="1">
                  <a:spLocks noRot="1" noChangeAspect="1" noMove="1" noResize="1" noEditPoints="1" noAdjustHandles="1" noChangeArrowheads="1" noChangeShapeType="1" noTextEdit="1"/>
                </p:cNvSpPr>
                <p:nvPr/>
              </p:nvSpPr>
              <p:spPr>
                <a:xfrm>
                  <a:off x="10300224" y="4333642"/>
                  <a:ext cx="1050480" cy="6242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63F9CF6-DDEE-4D56-AB4C-141F8154B3DF}"/>
                    </a:ext>
                  </a:extLst>
                </p:cNvPr>
                <p:cNvSpPr txBox="1"/>
                <p:nvPr/>
              </p:nvSpPr>
              <p:spPr>
                <a:xfrm>
                  <a:off x="8418260" y="3721465"/>
                  <a:ext cx="69769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rgbClr val="4472C4"/>
                                </a:solidFill>
                                <a:latin typeface="Cambria Math" panose="02040503050406030204" pitchFamily="18" charset="0"/>
                                <a:cs typeface="Arial" panose="020B0604020202020204" pitchFamily="34" charset="0"/>
                              </a:rPr>
                            </m:ctrlPr>
                          </m:sSubPr>
                          <m:e>
                            <m:r>
                              <a:rPr lang="en-US" sz="3200" b="1" i="0" dirty="0" smtClean="0">
                                <a:solidFill>
                                  <a:srgbClr val="4472C4"/>
                                </a:solidFill>
                                <a:latin typeface="Cambria Math" panose="02040503050406030204" pitchFamily="18" charset="0"/>
                                <a:cs typeface="Arial" panose="020B0604020202020204" pitchFamily="34" charset="0"/>
                              </a:rPr>
                              <m:t>𝐤</m:t>
                            </m:r>
                          </m:e>
                          <m:sub>
                            <m:r>
                              <a:rPr lang="en-US" sz="3200" b="0" i="1" dirty="0" smtClean="0">
                                <a:solidFill>
                                  <a:srgbClr val="4472C4"/>
                                </a:solidFill>
                                <a:latin typeface="Cambria Math" panose="02040503050406030204" pitchFamily="18" charset="0"/>
                                <a:cs typeface="Arial" panose="020B0604020202020204" pitchFamily="34" charset="0"/>
                              </a:rPr>
                              <m:t>𝑖</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21" name="TextBox 20">
                  <a:extLst>
                    <a:ext uri="{FF2B5EF4-FFF2-40B4-BE49-F238E27FC236}">
                      <a16:creationId xmlns:a16="http://schemas.microsoft.com/office/drawing/2014/main" id="{963F9CF6-DDEE-4D56-AB4C-141F8154B3DF}"/>
                    </a:ext>
                  </a:extLst>
                </p:cNvPr>
                <p:cNvSpPr txBox="1">
                  <a:spLocks noRot="1" noChangeAspect="1" noMove="1" noResize="1" noEditPoints="1" noAdjustHandles="1" noChangeArrowheads="1" noChangeShapeType="1" noTextEdit="1"/>
                </p:cNvSpPr>
                <p:nvPr/>
              </p:nvSpPr>
              <p:spPr>
                <a:xfrm>
                  <a:off x="8418260" y="3721465"/>
                  <a:ext cx="697692"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2D3E70D-6364-464D-91DD-94FE99005C97}"/>
                    </a:ext>
                  </a:extLst>
                </p:cNvPr>
                <p:cNvSpPr txBox="1"/>
                <p:nvPr/>
              </p:nvSpPr>
              <p:spPr>
                <a:xfrm>
                  <a:off x="8614019" y="5179112"/>
                  <a:ext cx="58785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dirty="0" smtClean="0">
                            <a:solidFill>
                              <a:srgbClr val="C55A11"/>
                            </a:solidFill>
                            <a:latin typeface="Cambria Math" panose="02040503050406030204" pitchFamily="18" charset="0"/>
                            <a:cs typeface="Arial" panose="020B0604020202020204" pitchFamily="34" charset="0"/>
                          </a:rPr>
                          <m:t>𝐐</m:t>
                        </m:r>
                      </m:oMath>
                    </m:oMathPara>
                  </a14:m>
                  <a:endParaRPr lang="en-US" sz="3200" b="1" dirty="0">
                    <a:solidFill>
                      <a:srgbClr val="4472C4"/>
                    </a:solidFill>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82D3E70D-6364-464D-91DD-94FE99005C97}"/>
                    </a:ext>
                  </a:extLst>
                </p:cNvPr>
                <p:cNvSpPr txBox="1">
                  <a:spLocks noRot="1" noChangeAspect="1" noMove="1" noResize="1" noEditPoints="1" noAdjustHandles="1" noChangeArrowheads="1" noChangeShapeType="1" noTextEdit="1"/>
                </p:cNvSpPr>
                <p:nvPr/>
              </p:nvSpPr>
              <p:spPr>
                <a:xfrm>
                  <a:off x="8614019" y="5179112"/>
                  <a:ext cx="587853" cy="5847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9059D6C-5F6A-407B-B01B-59F359B08FD5}"/>
                    </a:ext>
                  </a:extLst>
                </p:cNvPr>
                <p:cNvSpPr txBox="1"/>
                <p:nvPr/>
              </p:nvSpPr>
              <p:spPr>
                <a:xfrm>
                  <a:off x="7236424" y="6064272"/>
                  <a:ext cx="240367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dirty="0" smtClean="0">
                            <a:solidFill>
                              <a:srgbClr val="C55A11"/>
                            </a:solidFill>
                            <a:latin typeface="Cambria Math" panose="02040503050406030204" pitchFamily="18" charset="0"/>
                            <a:cs typeface="Arial" panose="020B0604020202020204" pitchFamily="34" charset="0"/>
                          </a:rPr>
                          <m:t>𝐐</m:t>
                        </m:r>
                        <m:r>
                          <a:rPr lang="en-US" sz="3200" b="1" i="0" dirty="0" smtClean="0">
                            <a:solidFill>
                              <a:srgbClr val="C55A11"/>
                            </a:solidFill>
                            <a:latin typeface="Cambria Math" panose="02040503050406030204" pitchFamily="18" charset="0"/>
                            <a:cs typeface="Arial" panose="020B0604020202020204" pitchFamily="34" charset="0"/>
                          </a:rPr>
                          <m:t>=</m:t>
                        </m:r>
                        <m:sSub>
                          <m:sSubPr>
                            <m:ctrlPr>
                              <a:rPr lang="en-US" sz="3200" b="1" i="1" dirty="0" smtClean="0">
                                <a:solidFill>
                                  <a:srgbClr val="4472C4"/>
                                </a:solidFill>
                                <a:latin typeface="Cambria Math" panose="02040503050406030204" pitchFamily="18" charset="0"/>
                                <a:cs typeface="Arial" panose="020B0604020202020204" pitchFamily="34" charset="0"/>
                              </a:rPr>
                            </m:ctrlPr>
                          </m:sSubPr>
                          <m:e>
                            <m:r>
                              <a:rPr lang="en-US" sz="3200" b="1" i="0" dirty="0" smtClean="0">
                                <a:solidFill>
                                  <a:srgbClr val="4472C4"/>
                                </a:solidFill>
                                <a:latin typeface="Cambria Math" panose="02040503050406030204" pitchFamily="18" charset="0"/>
                                <a:cs typeface="Arial" panose="020B0604020202020204" pitchFamily="34" charset="0"/>
                              </a:rPr>
                              <m:t>𝐤</m:t>
                            </m:r>
                          </m:e>
                          <m:sub>
                            <m:r>
                              <a:rPr lang="en-US" sz="3200" b="1" i="0" dirty="0" smtClean="0">
                                <a:solidFill>
                                  <a:srgbClr val="4472C4"/>
                                </a:solidFill>
                                <a:latin typeface="Cambria Math" panose="02040503050406030204" pitchFamily="18" charset="0"/>
                                <a:cs typeface="Arial" panose="020B0604020202020204" pitchFamily="34" charset="0"/>
                              </a:rPr>
                              <m:t>𝐢</m:t>
                            </m:r>
                          </m:sub>
                        </m:sSub>
                        <m:r>
                          <a:rPr lang="en-US" sz="3200" b="1" i="0" dirty="0" smtClean="0">
                            <a:solidFill>
                              <a:schemeClr val="accent6">
                                <a:lumMod val="75000"/>
                              </a:schemeClr>
                            </a:solidFill>
                            <a:latin typeface="Cambria Math" panose="02040503050406030204" pitchFamily="18" charset="0"/>
                            <a:cs typeface="Arial" panose="020B0604020202020204" pitchFamily="34" charset="0"/>
                          </a:rPr>
                          <m:t>−</m:t>
                        </m:r>
                        <m:sSub>
                          <m:sSubPr>
                            <m:ctrlPr>
                              <a:rPr lang="en-US" sz="3200" b="1" i="1" dirty="0" smtClean="0">
                                <a:solidFill>
                                  <a:schemeClr val="accent6">
                                    <a:lumMod val="75000"/>
                                  </a:schemeClr>
                                </a:solidFill>
                                <a:latin typeface="Cambria Math" panose="02040503050406030204" pitchFamily="18" charset="0"/>
                                <a:cs typeface="Arial" panose="020B0604020202020204" pitchFamily="34" charset="0"/>
                              </a:rPr>
                            </m:ctrlPr>
                          </m:sSubPr>
                          <m:e>
                            <m:r>
                              <a:rPr lang="en-US" sz="3200" b="1" i="0" dirty="0" smtClean="0">
                                <a:solidFill>
                                  <a:schemeClr val="accent6">
                                    <a:lumMod val="75000"/>
                                  </a:schemeClr>
                                </a:solidFill>
                                <a:latin typeface="Cambria Math" panose="02040503050406030204" pitchFamily="18" charset="0"/>
                                <a:cs typeface="Arial" panose="020B0604020202020204" pitchFamily="34" charset="0"/>
                              </a:rPr>
                              <m:t>𝐤</m:t>
                            </m:r>
                          </m:e>
                          <m:sub>
                            <m:r>
                              <a:rPr lang="en-US" sz="3200" b="1" i="0" dirty="0" smtClean="0">
                                <a:solidFill>
                                  <a:schemeClr val="accent6">
                                    <a:lumMod val="75000"/>
                                  </a:schemeClr>
                                </a:solidFill>
                                <a:latin typeface="Cambria Math" panose="02040503050406030204" pitchFamily="18" charset="0"/>
                                <a:cs typeface="Arial" panose="020B0604020202020204" pitchFamily="34" charset="0"/>
                              </a:rPr>
                              <m:t>𝐟</m:t>
                            </m:r>
                          </m:sub>
                        </m:sSub>
                      </m:oMath>
                    </m:oMathPara>
                  </a14:m>
                  <a:endParaRPr lang="en-US" sz="3200" b="1" dirty="0">
                    <a:solidFill>
                      <a:srgbClr val="4472C4"/>
                    </a:solidFill>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49059D6C-5F6A-407B-B01B-59F359B08FD5}"/>
                    </a:ext>
                  </a:extLst>
                </p:cNvPr>
                <p:cNvSpPr txBox="1">
                  <a:spLocks noRot="1" noChangeAspect="1" noMove="1" noResize="1" noEditPoints="1" noAdjustHandles="1" noChangeArrowheads="1" noChangeShapeType="1" noTextEdit="1"/>
                </p:cNvSpPr>
                <p:nvPr/>
              </p:nvSpPr>
              <p:spPr>
                <a:xfrm>
                  <a:off x="7236424" y="6064272"/>
                  <a:ext cx="2403670" cy="584775"/>
                </a:xfrm>
                <a:prstGeom prst="rect">
                  <a:avLst/>
                </a:prstGeom>
                <a:blipFill>
                  <a:blip r:embed="rId8"/>
                  <a:stretch>
                    <a:fillRect/>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DEC323A1-582C-4045-A8DE-954B8FBFCF91}"/>
              </a:ext>
            </a:extLst>
          </p:cNvPr>
          <p:cNvGrpSpPr/>
          <p:nvPr/>
        </p:nvGrpSpPr>
        <p:grpSpPr>
          <a:xfrm>
            <a:off x="1323771" y="1479706"/>
            <a:ext cx="3703785" cy="2390631"/>
            <a:chOff x="8040009" y="1074394"/>
            <a:chExt cx="3703785" cy="2390631"/>
          </a:xfrm>
        </p:grpSpPr>
        <p:grpSp>
          <p:nvGrpSpPr>
            <p:cNvPr id="25" name="Group 24">
              <a:extLst>
                <a:ext uri="{FF2B5EF4-FFF2-40B4-BE49-F238E27FC236}">
                  <a16:creationId xmlns:a16="http://schemas.microsoft.com/office/drawing/2014/main" id="{1CEC5CCC-CFA1-465D-931D-7677C37F37AB}"/>
                </a:ext>
              </a:extLst>
            </p:cNvPr>
            <p:cNvGrpSpPr/>
            <p:nvPr/>
          </p:nvGrpSpPr>
          <p:grpSpPr>
            <a:xfrm>
              <a:off x="8389745" y="1350475"/>
              <a:ext cx="2389974" cy="2114550"/>
              <a:chOff x="8389745" y="1350475"/>
              <a:chExt cx="2389974" cy="2114550"/>
            </a:xfrm>
          </p:grpSpPr>
          <p:cxnSp>
            <p:nvCxnSpPr>
              <p:cNvPr id="28" name="Straight Arrow Connector 27">
                <a:extLst>
                  <a:ext uri="{FF2B5EF4-FFF2-40B4-BE49-F238E27FC236}">
                    <a16:creationId xmlns:a16="http://schemas.microsoft.com/office/drawing/2014/main" id="{AC2D1C1E-7B28-4935-9665-896F17CE86E5}"/>
                  </a:ext>
                </a:extLst>
              </p:cNvPr>
              <p:cNvCxnSpPr>
                <a:cxnSpLocks/>
              </p:cNvCxnSpPr>
              <p:nvPr/>
            </p:nvCxnSpPr>
            <p:spPr>
              <a:xfrm rot="-4500000">
                <a:off x="9722444" y="2407750"/>
                <a:ext cx="2114550"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C389EF7-35A4-4A32-B85F-769A940B2A4F}"/>
                  </a:ext>
                </a:extLst>
              </p:cNvPr>
              <p:cNvCxnSpPr>
                <a:cxnSpLocks/>
              </p:cNvCxnSpPr>
              <p:nvPr/>
            </p:nvCxnSpPr>
            <p:spPr>
              <a:xfrm>
                <a:off x="8389745" y="3429000"/>
                <a:ext cx="21145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71A7748-11FB-4C34-A0A6-B4E9917720DB}"/>
                    </a:ext>
                  </a:extLst>
                </p:cNvPr>
                <p:cNvSpPr txBox="1"/>
                <p:nvPr/>
              </p:nvSpPr>
              <p:spPr>
                <a:xfrm>
                  <a:off x="8040009" y="2844225"/>
                  <a:ext cx="69769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rgbClr val="4472C4"/>
                                </a:solidFill>
                                <a:latin typeface="Cambria Math" panose="02040503050406030204" pitchFamily="18" charset="0"/>
                                <a:cs typeface="Arial" panose="020B0604020202020204" pitchFamily="34" charset="0"/>
                              </a:rPr>
                            </m:ctrlPr>
                          </m:sSubPr>
                          <m:e>
                            <m:r>
                              <a:rPr lang="en-US" sz="3200" b="1" i="0" dirty="0" smtClean="0">
                                <a:solidFill>
                                  <a:srgbClr val="4472C4"/>
                                </a:solidFill>
                                <a:latin typeface="Cambria Math" panose="02040503050406030204" pitchFamily="18" charset="0"/>
                                <a:cs typeface="Arial" panose="020B0604020202020204" pitchFamily="34" charset="0"/>
                              </a:rPr>
                              <m:t>𝐤</m:t>
                            </m:r>
                          </m:e>
                          <m:sub>
                            <m:r>
                              <a:rPr lang="en-US" sz="3200" b="0" i="1" dirty="0" smtClean="0">
                                <a:solidFill>
                                  <a:srgbClr val="4472C4"/>
                                </a:solidFill>
                                <a:latin typeface="Cambria Math" panose="02040503050406030204" pitchFamily="18" charset="0"/>
                                <a:cs typeface="Arial" panose="020B0604020202020204" pitchFamily="34" charset="0"/>
                              </a:rPr>
                              <m:t>𝑖</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26" name="TextBox 25">
                  <a:extLst>
                    <a:ext uri="{FF2B5EF4-FFF2-40B4-BE49-F238E27FC236}">
                      <a16:creationId xmlns:a16="http://schemas.microsoft.com/office/drawing/2014/main" id="{171A7748-11FB-4C34-A0A6-B4E9917720DB}"/>
                    </a:ext>
                  </a:extLst>
                </p:cNvPr>
                <p:cNvSpPr txBox="1">
                  <a:spLocks noRot="1" noChangeAspect="1" noMove="1" noResize="1" noEditPoints="1" noAdjustHandles="1" noChangeArrowheads="1" noChangeShapeType="1" noTextEdit="1"/>
                </p:cNvSpPr>
                <p:nvPr/>
              </p:nvSpPr>
              <p:spPr>
                <a:xfrm>
                  <a:off x="8040009" y="2844225"/>
                  <a:ext cx="697692" cy="5847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8192A07-E763-4F2F-B52F-E1594F8F79D9}"/>
                    </a:ext>
                  </a:extLst>
                </p:cNvPr>
                <p:cNvSpPr txBox="1"/>
                <p:nvPr/>
              </p:nvSpPr>
              <p:spPr>
                <a:xfrm>
                  <a:off x="10999488" y="1074394"/>
                  <a:ext cx="744306" cy="62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chemeClr val="accent6">
                                    <a:lumMod val="75000"/>
                                  </a:schemeClr>
                                </a:solidFill>
                                <a:latin typeface="Cambria Math" panose="02040503050406030204" pitchFamily="18" charset="0"/>
                                <a:cs typeface="Arial" panose="020B0604020202020204" pitchFamily="34" charset="0"/>
                              </a:rPr>
                            </m:ctrlPr>
                          </m:sSubPr>
                          <m:e>
                            <m:r>
                              <a:rPr lang="en-US" sz="3200" b="1" i="0" dirty="0" smtClean="0">
                                <a:solidFill>
                                  <a:schemeClr val="accent6">
                                    <a:lumMod val="75000"/>
                                  </a:schemeClr>
                                </a:solidFill>
                                <a:latin typeface="Cambria Math" panose="02040503050406030204" pitchFamily="18" charset="0"/>
                                <a:cs typeface="Arial" panose="020B0604020202020204" pitchFamily="34" charset="0"/>
                              </a:rPr>
                              <m:t>𝐤</m:t>
                            </m:r>
                          </m:e>
                          <m:sub>
                            <m:r>
                              <a:rPr lang="en-US" sz="3200" b="0" i="1" dirty="0" smtClean="0">
                                <a:solidFill>
                                  <a:schemeClr val="accent6">
                                    <a:lumMod val="75000"/>
                                  </a:schemeClr>
                                </a:solidFill>
                                <a:latin typeface="Cambria Math" panose="02040503050406030204" pitchFamily="18" charset="0"/>
                                <a:cs typeface="Arial" panose="020B0604020202020204" pitchFamily="34" charset="0"/>
                              </a:rPr>
                              <m:t>𝑓</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A8192A07-E763-4F2F-B52F-E1594F8F79D9}"/>
                    </a:ext>
                  </a:extLst>
                </p:cNvPr>
                <p:cNvSpPr txBox="1">
                  <a:spLocks noRot="1" noChangeAspect="1" noMove="1" noResize="1" noEditPoints="1" noAdjustHandles="1" noChangeArrowheads="1" noChangeShapeType="1" noTextEdit="1"/>
                </p:cNvSpPr>
                <p:nvPr/>
              </p:nvSpPr>
              <p:spPr>
                <a:xfrm>
                  <a:off x="10999488" y="1074394"/>
                  <a:ext cx="744306" cy="624210"/>
                </a:xfrm>
                <a:prstGeom prst="rect">
                  <a:avLst/>
                </a:prstGeom>
                <a:blipFill>
                  <a:blip r:embed="rId10"/>
                  <a:stretch>
                    <a:fillRect/>
                  </a:stretch>
                </a:blipFill>
              </p:spPr>
              <p:txBody>
                <a:bodyPr/>
                <a:lstStyle/>
                <a:p>
                  <a:r>
                    <a:rPr lang="en-US">
                      <a:noFill/>
                    </a:rPr>
                    <a:t> </a:t>
                  </a:r>
                </a:p>
              </p:txBody>
            </p:sp>
          </mc:Fallback>
        </mc:AlternateContent>
      </p:grpSp>
      <p:cxnSp>
        <p:nvCxnSpPr>
          <p:cNvPr id="30" name="Straight Arrow Connector 29">
            <a:extLst>
              <a:ext uri="{FF2B5EF4-FFF2-40B4-BE49-F238E27FC236}">
                <a16:creationId xmlns:a16="http://schemas.microsoft.com/office/drawing/2014/main" id="{90E0B657-9063-48FC-B9E4-1CAB002D7F35}"/>
              </a:ext>
            </a:extLst>
          </p:cNvPr>
          <p:cNvCxnSpPr>
            <a:cxnSpLocks/>
          </p:cNvCxnSpPr>
          <p:nvPr/>
        </p:nvCxnSpPr>
        <p:spPr>
          <a:xfrm>
            <a:off x="3764117" y="3834312"/>
            <a:ext cx="1567264" cy="205834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5052751-1D8A-4475-8930-5E4F1F2F41ED}"/>
                  </a:ext>
                </a:extLst>
              </p:cNvPr>
              <p:cNvSpPr txBox="1"/>
              <p:nvPr/>
            </p:nvSpPr>
            <p:spPr>
              <a:xfrm>
                <a:off x="5037454" y="5162944"/>
                <a:ext cx="58785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dirty="0" smtClean="0">
                          <a:solidFill>
                            <a:srgbClr val="C55A11"/>
                          </a:solidFill>
                          <a:latin typeface="Cambria Math" panose="02040503050406030204" pitchFamily="18" charset="0"/>
                          <a:cs typeface="Arial" panose="020B0604020202020204" pitchFamily="34" charset="0"/>
                        </a:rPr>
                        <m:t>𝐐</m:t>
                      </m:r>
                    </m:oMath>
                  </m:oMathPara>
                </a14:m>
                <a:endParaRPr lang="en-US" sz="3200" b="1" dirty="0">
                  <a:solidFill>
                    <a:srgbClr val="4472C4"/>
                  </a:solidFill>
                  <a:latin typeface="Arial" panose="020B0604020202020204" pitchFamily="34" charset="0"/>
                  <a:cs typeface="Arial" panose="020B0604020202020204" pitchFamily="34" charset="0"/>
                </a:endParaRPr>
              </a:p>
            </p:txBody>
          </p:sp>
        </mc:Choice>
        <mc:Fallback xmlns="">
          <p:sp>
            <p:nvSpPr>
              <p:cNvPr id="31" name="TextBox 30">
                <a:extLst>
                  <a:ext uri="{FF2B5EF4-FFF2-40B4-BE49-F238E27FC236}">
                    <a16:creationId xmlns:a16="http://schemas.microsoft.com/office/drawing/2014/main" id="{05052751-1D8A-4475-8930-5E4F1F2F41ED}"/>
                  </a:ext>
                </a:extLst>
              </p:cNvPr>
              <p:cNvSpPr txBox="1">
                <a:spLocks noRot="1" noChangeAspect="1" noMove="1" noResize="1" noEditPoints="1" noAdjustHandles="1" noChangeArrowheads="1" noChangeShapeType="1" noTextEdit="1"/>
              </p:cNvSpPr>
              <p:nvPr/>
            </p:nvSpPr>
            <p:spPr>
              <a:xfrm>
                <a:off x="5037454" y="5162944"/>
                <a:ext cx="587853" cy="584775"/>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64295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208F52F-67EE-44B2-9FA3-7E381F8500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77"/>
          <a:stretch/>
        </p:blipFill>
        <p:spPr bwMode="auto">
          <a:xfrm>
            <a:off x="40614" y="1081890"/>
            <a:ext cx="5574030" cy="30848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902D293-AEEE-4608-B4E3-DB801CDCD866}"/>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Thermal and cold neutrons for structural and magnetic studies</a:t>
            </a:r>
          </a:p>
        </p:txBody>
      </p:sp>
      <p:sp>
        <p:nvSpPr>
          <p:cNvPr id="4" name="TextBox 3">
            <a:extLst>
              <a:ext uri="{FF2B5EF4-FFF2-40B4-BE49-F238E27FC236}">
                <a16:creationId xmlns:a16="http://schemas.microsoft.com/office/drawing/2014/main" id="{6BC08208-FE7E-4253-B43F-1299ACBB396A}"/>
              </a:ext>
            </a:extLst>
          </p:cNvPr>
          <p:cNvSpPr txBox="1"/>
          <p:nvPr/>
        </p:nvSpPr>
        <p:spPr>
          <a:xfrm>
            <a:off x="6340921" y="2408869"/>
            <a:ext cx="5124801" cy="430887"/>
          </a:xfrm>
          <a:prstGeom prst="rect">
            <a:avLst/>
          </a:prstGeom>
          <a:noFill/>
        </p:spPr>
        <p:txBody>
          <a:bodyPr wrap="none" lIns="0" tIns="0" rIns="0" bIns="0" rtlCol="0">
            <a:spAutoFit/>
          </a:bodyPr>
          <a:lstStyle/>
          <a:p>
            <a:r>
              <a:rPr lang="en-US" sz="2800" b="0" dirty="0">
                <a:latin typeface="Arial" panose="020B0604020202020204" pitchFamily="34" charset="0"/>
                <a:cs typeface="Arial" panose="020B0604020202020204" pitchFamily="34" charset="0"/>
              </a:rPr>
              <a:t>K </a:t>
            </a:r>
            <a:r>
              <a:rPr lang="en-US" sz="2800" b="0" dirty="0">
                <a:latin typeface="Arial" panose="020B0604020202020204" pitchFamily="34" charset="0"/>
                <a:cs typeface="Arial" panose="020B0604020202020204" pitchFamily="34" charset="0"/>
                <a:sym typeface="Wingdings" panose="05000000000000000000" pitchFamily="2" charset="2"/>
              </a:rPr>
              <a:t> </a:t>
            </a:r>
            <a:r>
              <a:rPr lang="en-US" sz="2800" b="0" dirty="0" err="1">
                <a:latin typeface="Arial" panose="020B0604020202020204" pitchFamily="34" charset="0"/>
                <a:cs typeface="Arial" panose="020B0604020202020204" pitchFamily="34" charset="0"/>
                <a:sym typeface="Wingdings" panose="05000000000000000000" pitchFamily="2" charset="2"/>
              </a:rPr>
              <a:t>meV</a:t>
            </a:r>
            <a:r>
              <a:rPr lang="en-US" sz="2800" b="0" dirty="0">
                <a:latin typeface="Arial" panose="020B0604020202020204" pitchFamily="34" charset="0"/>
                <a:cs typeface="Arial" panose="020B0604020202020204" pitchFamily="34" charset="0"/>
                <a:sym typeface="Wingdings" panose="05000000000000000000" pitchFamily="2" charset="2"/>
              </a:rPr>
              <a:t>  (Boltzmann constant)</a:t>
            </a:r>
          </a:p>
        </p:txBody>
      </p:sp>
      <p:pic>
        <p:nvPicPr>
          <p:cNvPr id="6" name="Picture 5">
            <a:extLst>
              <a:ext uri="{FF2B5EF4-FFF2-40B4-BE49-F238E27FC236}">
                <a16:creationId xmlns:a16="http://schemas.microsoft.com/office/drawing/2014/main" id="{D4B6F232-29A7-4E57-80D5-5ED99BEA38FB}"/>
              </a:ext>
            </a:extLst>
          </p:cNvPr>
          <p:cNvPicPr>
            <a:picLocks noChangeAspect="1"/>
          </p:cNvPicPr>
          <p:nvPr/>
        </p:nvPicPr>
        <p:blipFill>
          <a:blip r:embed="rId3"/>
          <a:stretch>
            <a:fillRect/>
          </a:stretch>
        </p:blipFill>
        <p:spPr>
          <a:xfrm>
            <a:off x="5614644" y="3761963"/>
            <a:ext cx="6577356" cy="3084847"/>
          </a:xfrm>
          <a:prstGeom prst="rect">
            <a:avLst/>
          </a:prstGeom>
        </p:spPr>
      </p:pic>
      <p:pic>
        <p:nvPicPr>
          <p:cNvPr id="7" name="Picture 6">
            <a:extLst>
              <a:ext uri="{FF2B5EF4-FFF2-40B4-BE49-F238E27FC236}">
                <a16:creationId xmlns:a16="http://schemas.microsoft.com/office/drawing/2014/main" id="{FE45F1EB-5F44-4921-B1A6-62A990F815A0}"/>
              </a:ext>
            </a:extLst>
          </p:cNvPr>
          <p:cNvPicPr>
            <a:picLocks noChangeAspect="1"/>
          </p:cNvPicPr>
          <p:nvPr/>
        </p:nvPicPr>
        <p:blipFill>
          <a:blip r:embed="rId4"/>
          <a:stretch>
            <a:fillRect/>
          </a:stretch>
        </p:blipFill>
        <p:spPr>
          <a:xfrm>
            <a:off x="3685182" y="4166736"/>
            <a:ext cx="1892140" cy="2691263"/>
          </a:xfrm>
          <a:prstGeom prst="rect">
            <a:avLst/>
          </a:prstGeom>
        </p:spPr>
      </p:pic>
      <p:sp>
        <p:nvSpPr>
          <p:cNvPr id="8" name="Rectangle 7">
            <a:extLst>
              <a:ext uri="{FF2B5EF4-FFF2-40B4-BE49-F238E27FC236}">
                <a16:creationId xmlns:a16="http://schemas.microsoft.com/office/drawing/2014/main" id="{C13C60EE-F96C-4CE1-844D-4B3875E886D6}"/>
              </a:ext>
            </a:extLst>
          </p:cNvPr>
          <p:cNvSpPr/>
          <p:nvPr/>
        </p:nvSpPr>
        <p:spPr>
          <a:xfrm>
            <a:off x="-58347" y="4166736"/>
            <a:ext cx="3706207"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https://universe-review.ca/I15-27-SPapp.png</a:t>
            </a:r>
          </a:p>
        </p:txBody>
      </p:sp>
    </p:spTree>
    <p:extLst>
      <p:ext uri="{BB962C8B-B14F-4D97-AF65-F5344CB8AC3E}">
        <p14:creationId xmlns:p14="http://schemas.microsoft.com/office/powerpoint/2010/main" val="676797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02D293-AEEE-4608-B4E3-DB801CDCD866}"/>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What is being measured in a neutron scattering experiment?</a:t>
            </a:r>
          </a:p>
        </p:txBody>
      </p:sp>
      <p:sp>
        <p:nvSpPr>
          <p:cNvPr id="2" name="TextBox 1">
            <a:extLst>
              <a:ext uri="{FF2B5EF4-FFF2-40B4-BE49-F238E27FC236}">
                <a16:creationId xmlns:a16="http://schemas.microsoft.com/office/drawing/2014/main" id="{CE4ACB93-3C8F-4671-BCB5-9709076BB7C5}"/>
              </a:ext>
            </a:extLst>
          </p:cNvPr>
          <p:cNvSpPr txBox="1"/>
          <p:nvPr/>
        </p:nvSpPr>
        <p:spPr>
          <a:xfrm>
            <a:off x="174172" y="1161143"/>
            <a:ext cx="6757556"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The double differential cross-section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5F7B4FC-47FE-4E8B-AC07-8AE347920266}"/>
                  </a:ext>
                </a:extLst>
              </p:cNvPr>
              <p:cNvSpPr txBox="1"/>
              <p:nvPr/>
            </p:nvSpPr>
            <p:spPr>
              <a:xfrm>
                <a:off x="66471" y="2066398"/>
                <a:ext cx="9542548" cy="13493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rPr>
                            <m:t>𝑑</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𝜎</m:t>
                              </m:r>
                            </m:e>
                            <m:sup>
                              <m:r>
                                <a:rPr lang="en-US" sz="3200" b="0" i="1" smtClean="0">
                                  <a:latin typeface="Cambria Math" panose="02040503050406030204" pitchFamily="18" charset="0"/>
                                  <a:ea typeface="Cambria Math" panose="02040503050406030204" pitchFamily="18" charset="0"/>
                                </a:rPr>
                                <m:t>2</m:t>
                              </m:r>
                            </m:sup>
                          </m:sSup>
                        </m:num>
                        <m:den>
                          <m:r>
                            <a:rPr lang="en-US" sz="3200" b="0" i="1" smtClean="0">
                              <a:latin typeface="Cambria Math" panose="02040503050406030204" pitchFamily="18" charset="0"/>
                              <a:ea typeface="Cambria Math" panose="02040503050406030204" pitchFamily="18" charset="0"/>
                            </a:rPr>
                            <m:t>𝑑</m:t>
                          </m:r>
                          <m:r>
                            <m:rPr>
                              <m:sty m:val="p"/>
                            </m:rPr>
                            <a:rPr lang="el-GR" sz="3200" b="0" i="1" smtClean="0">
                              <a:latin typeface="Cambria Math" panose="02040503050406030204" pitchFamily="18" charset="0"/>
                              <a:ea typeface="Cambria Math" panose="02040503050406030204" pitchFamily="18" charset="0"/>
                            </a:rPr>
                            <m:t>Ω</m:t>
                          </m:r>
                          <m:r>
                            <a:rPr lang="en-US" sz="3200" b="0" i="1" smtClean="0">
                              <a:latin typeface="Cambria Math" panose="02040503050406030204" pitchFamily="18" charset="0"/>
                              <a:ea typeface="Cambria Math" panose="02040503050406030204" pitchFamily="18" charset="0"/>
                            </a:rPr>
                            <m:t>𝑑</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𝐸</m:t>
                              </m:r>
                            </m:e>
                            <m:sub>
                              <m:r>
                                <a:rPr lang="en-US" sz="3200" b="0" i="1" smtClean="0">
                                  <a:latin typeface="Cambria Math" panose="02040503050406030204" pitchFamily="18" charset="0"/>
                                  <a:ea typeface="Cambria Math" panose="02040503050406030204" pitchFamily="18" charset="0"/>
                                </a:rPr>
                                <m:t>𝑓</m:t>
                              </m:r>
                            </m:sub>
                          </m:sSub>
                        </m:den>
                      </m:f>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𝑘</m:t>
                              </m:r>
                            </m:e>
                            <m:sub>
                              <m:r>
                                <a:rPr lang="en-US" sz="3200" b="0" i="1" smtClean="0">
                                  <a:latin typeface="Cambria Math" panose="02040503050406030204" pitchFamily="18" charset="0"/>
                                  <a:ea typeface="Cambria Math" panose="02040503050406030204" pitchFamily="18" charset="0"/>
                                </a:rPr>
                                <m:t>𝑓</m:t>
                              </m:r>
                            </m:sub>
                          </m:sSub>
                        </m:num>
                        <m:den>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𝑘</m:t>
                              </m:r>
                            </m:e>
                            <m:sub>
                              <m:r>
                                <a:rPr lang="en-US" sz="3200" b="0" i="1" smtClean="0">
                                  <a:latin typeface="Cambria Math" panose="02040503050406030204" pitchFamily="18" charset="0"/>
                                  <a:ea typeface="Cambria Math" panose="02040503050406030204" pitchFamily="18" charset="0"/>
                                </a:rPr>
                                <m:t>𝑖</m:t>
                              </m:r>
                            </m:sub>
                          </m:sSub>
                        </m:den>
                      </m:f>
                      <m:nary>
                        <m:naryPr>
                          <m:chr m:val="∑"/>
                          <m:supHide m:val="on"/>
                          <m:ctrlPr>
                            <a:rPr lang="en-US" sz="3200" b="0" i="1" smtClean="0">
                              <a:latin typeface="Cambria Math" panose="02040503050406030204" pitchFamily="18" charset="0"/>
                              <a:ea typeface="Cambria Math" panose="02040503050406030204" pitchFamily="18" charset="0"/>
                            </a:rPr>
                          </m:ctrlPr>
                        </m:naryPr>
                        <m:sub>
                          <m:sSub>
                            <m:sSubPr>
                              <m:ctrlPr>
                                <a:rPr lang="en-US" sz="3200" b="0" i="1" smtClean="0">
                                  <a:latin typeface="Cambria Math" panose="02040503050406030204" pitchFamily="18" charset="0"/>
                                  <a:ea typeface="Cambria Math" panose="02040503050406030204" pitchFamily="18" charset="0"/>
                                </a:rPr>
                              </m:ctrlPr>
                            </m:sSubPr>
                            <m:e>
                              <m:r>
                                <m:rPr>
                                  <m:sty m:val="p"/>
                                  <m:brk m:alnAt="7"/>
                                </m:rPr>
                                <a:rPr lang="el-GR" sz="3200" b="0" i="1" smtClean="0">
                                  <a:latin typeface="Cambria Math" panose="02040503050406030204" pitchFamily="18" charset="0"/>
                                  <a:ea typeface="Cambria Math" panose="02040503050406030204" pitchFamily="18" charset="0"/>
                                </a:rPr>
                                <m:t>λ</m:t>
                              </m:r>
                            </m:e>
                            <m:sub>
                              <m:r>
                                <m:rPr>
                                  <m:brk m:alnAt="7"/>
                                </m:rPr>
                                <a:rPr lang="en-US" sz="3200" b="0" i="1" smtClean="0">
                                  <a:latin typeface="Cambria Math" panose="02040503050406030204" pitchFamily="18" charset="0"/>
                                  <a:ea typeface="Cambria Math" panose="02040503050406030204" pitchFamily="18" charset="0"/>
                                </a:rPr>
                                <m:t>𝑖</m:t>
                              </m:r>
                            </m:sub>
                          </m:sSub>
                          <m:r>
                            <m:rPr>
                              <m:brk m:alnAt="7"/>
                            </m:rP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m:rPr>
                                  <m:sty m:val="p"/>
                                  <m:brk m:alnAt="7"/>
                                </m:rPr>
                                <a:rPr lang="el-GR" sz="3200" i="1">
                                  <a:latin typeface="Cambria Math" panose="02040503050406030204" pitchFamily="18" charset="0"/>
                                  <a:ea typeface="Cambria Math" panose="02040503050406030204" pitchFamily="18" charset="0"/>
                                </a:rPr>
                                <m:t>λ</m:t>
                              </m:r>
                            </m:e>
                            <m:sub>
                              <m:r>
                                <a:rPr lang="en-US" sz="3200" b="0" i="1" smtClean="0">
                                  <a:latin typeface="Cambria Math" panose="02040503050406030204" pitchFamily="18" charset="0"/>
                                  <a:ea typeface="Cambria Math" panose="02040503050406030204" pitchFamily="18" charset="0"/>
                                </a:rPr>
                                <m:t>𝑓</m:t>
                              </m:r>
                            </m:sub>
                          </m:sSub>
                        </m:sub>
                        <m:sup/>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𝑝</m:t>
                              </m:r>
                            </m:e>
                            <m:sub>
                              <m:sSub>
                                <m:sSubPr>
                                  <m:ctrlPr>
                                    <a:rPr lang="en-US" sz="3200" i="1">
                                      <a:latin typeface="Cambria Math" panose="02040503050406030204" pitchFamily="18" charset="0"/>
                                      <a:ea typeface="Cambria Math" panose="02040503050406030204" pitchFamily="18" charset="0"/>
                                    </a:rPr>
                                  </m:ctrlPr>
                                </m:sSubPr>
                                <m:e>
                                  <m:r>
                                    <m:rPr>
                                      <m:sty m:val="p"/>
                                      <m:brk m:alnAt="7"/>
                                    </m:rPr>
                                    <a:rPr lang="el-GR" sz="3200" i="1">
                                      <a:latin typeface="Cambria Math" panose="02040503050406030204" pitchFamily="18" charset="0"/>
                                      <a:ea typeface="Cambria Math" panose="02040503050406030204" pitchFamily="18" charset="0"/>
                                    </a:rPr>
                                    <m:t>λ</m:t>
                                  </m:r>
                                </m:e>
                                <m:sub>
                                  <m:r>
                                    <m:rPr>
                                      <m:brk m:alnAt="7"/>
                                    </m:rPr>
                                    <a:rPr lang="en-US" sz="3200" i="1">
                                      <a:latin typeface="Cambria Math" panose="02040503050406030204" pitchFamily="18" charset="0"/>
                                      <a:ea typeface="Cambria Math" panose="02040503050406030204" pitchFamily="18" charset="0"/>
                                    </a:rPr>
                                    <m:t>𝑖</m:t>
                                  </m:r>
                                </m:sub>
                              </m:sSub>
                            </m:sub>
                          </m:sSub>
                          <m:sSup>
                            <m:sSupPr>
                              <m:ctrlPr>
                                <a:rPr lang="en-US" sz="3200" b="0" i="1" smtClean="0">
                                  <a:latin typeface="Cambria Math" panose="02040503050406030204" pitchFamily="18" charset="0"/>
                                  <a:ea typeface="Cambria Math" panose="02040503050406030204" pitchFamily="18" charset="0"/>
                                </a:rPr>
                              </m:ctrlPr>
                            </m:sSupPr>
                            <m:e>
                              <m:d>
                                <m:dPr>
                                  <m:begChr m:val="|"/>
                                  <m:endChr m:val="|"/>
                                  <m:ctrlPr>
                                    <a:rPr lang="en-US" sz="3200" b="0" i="1" smtClean="0">
                                      <a:latin typeface="Cambria Math" panose="02040503050406030204" pitchFamily="18" charset="0"/>
                                      <a:ea typeface="Cambria Math" panose="02040503050406030204" pitchFamily="18" charset="0"/>
                                    </a:rPr>
                                  </m:ctrlPr>
                                </m:dPr>
                                <m:e>
                                  <m:d>
                                    <m:dPr>
                                      <m:begChr m:val="⟨"/>
                                      <m:endChr m:val="⟩"/>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1" i="0" smtClean="0">
                                              <a:latin typeface="Cambria Math" panose="02040503050406030204" pitchFamily="18" charset="0"/>
                                              <a:ea typeface="Cambria Math" panose="02040503050406030204" pitchFamily="18" charset="0"/>
                                            </a:rPr>
                                            <m:t>𝐤</m:t>
                                          </m:r>
                                        </m:e>
                                        <m:sub>
                                          <m:r>
                                            <a:rPr lang="en-US" sz="3200" b="0" i="1" smtClean="0">
                                              <a:latin typeface="Cambria Math" panose="02040503050406030204" pitchFamily="18" charset="0"/>
                                              <a:ea typeface="Cambria Math" panose="02040503050406030204" pitchFamily="18" charset="0"/>
                                            </a:rPr>
                                            <m:t>𝑓</m:t>
                                          </m:r>
                                        </m:sub>
                                      </m:sSub>
                                      <m:sSub>
                                        <m:sSubPr>
                                          <m:ctrlPr>
                                            <a:rPr lang="en-US" sz="3200" i="1">
                                              <a:latin typeface="Cambria Math" panose="02040503050406030204" pitchFamily="18" charset="0"/>
                                              <a:ea typeface="Cambria Math" panose="02040503050406030204" pitchFamily="18" charset="0"/>
                                            </a:rPr>
                                          </m:ctrlPr>
                                        </m:sSubPr>
                                        <m:e>
                                          <m:r>
                                            <m:rPr>
                                              <m:sty m:val="p"/>
                                              <m:brk m:alnAt="7"/>
                                            </m:rPr>
                                            <a:rPr lang="el-GR" sz="3200" i="1">
                                              <a:latin typeface="Cambria Math" panose="02040503050406030204" pitchFamily="18" charset="0"/>
                                              <a:ea typeface="Cambria Math" panose="02040503050406030204" pitchFamily="18" charset="0"/>
                                            </a:rPr>
                                            <m:t>λ</m:t>
                                          </m:r>
                                        </m:e>
                                        <m:sub>
                                          <m:r>
                                            <a:rPr lang="en-US" sz="3200" b="0" i="1" smtClean="0">
                                              <a:latin typeface="Cambria Math" panose="02040503050406030204" pitchFamily="18" charset="0"/>
                                              <a:ea typeface="Cambria Math" panose="02040503050406030204" pitchFamily="18" charset="0"/>
                                            </a:rPr>
                                            <m:t>𝑓</m:t>
                                          </m:r>
                                        </m:sub>
                                      </m:sSub>
                                    </m:e>
                                    <m:e>
                                      <m:r>
                                        <a:rPr lang="en-US" sz="3200" b="0" i="1" smtClean="0">
                                          <a:latin typeface="Cambria Math" panose="02040503050406030204" pitchFamily="18" charset="0"/>
                                          <a:ea typeface="Cambria Math" panose="02040503050406030204" pitchFamily="18" charset="0"/>
                                        </a:rPr>
                                        <m:t>𝑉</m:t>
                                      </m:r>
                                    </m:e>
                                    <m:e>
                                      <m:sSub>
                                        <m:sSubPr>
                                          <m:ctrlPr>
                                            <a:rPr lang="en-US" sz="3200" b="0" i="1" smtClean="0">
                                              <a:latin typeface="Cambria Math" panose="02040503050406030204" pitchFamily="18" charset="0"/>
                                              <a:ea typeface="Cambria Math" panose="02040503050406030204" pitchFamily="18" charset="0"/>
                                            </a:rPr>
                                          </m:ctrlPr>
                                        </m:sSubPr>
                                        <m:e>
                                          <m:r>
                                            <a:rPr lang="en-US" sz="3200" b="1" i="0" smtClean="0">
                                              <a:latin typeface="Cambria Math" panose="02040503050406030204" pitchFamily="18" charset="0"/>
                                              <a:ea typeface="Cambria Math" panose="02040503050406030204" pitchFamily="18" charset="0"/>
                                            </a:rPr>
                                            <m:t>𝐤</m:t>
                                          </m:r>
                                        </m:e>
                                        <m:sub>
                                          <m:r>
                                            <a:rPr lang="en-US" sz="3200" b="0" i="1" smtClean="0">
                                              <a:latin typeface="Cambria Math" panose="02040503050406030204" pitchFamily="18" charset="0"/>
                                              <a:ea typeface="Cambria Math" panose="02040503050406030204" pitchFamily="18" charset="0"/>
                                            </a:rPr>
                                            <m:t>𝑖</m:t>
                                          </m:r>
                                        </m:sub>
                                      </m:sSub>
                                      <m:sSub>
                                        <m:sSubPr>
                                          <m:ctrlPr>
                                            <a:rPr lang="en-US" sz="3200" i="1">
                                              <a:latin typeface="Cambria Math" panose="02040503050406030204" pitchFamily="18" charset="0"/>
                                              <a:ea typeface="Cambria Math" panose="02040503050406030204" pitchFamily="18" charset="0"/>
                                            </a:rPr>
                                          </m:ctrlPr>
                                        </m:sSubPr>
                                        <m:e>
                                          <m:r>
                                            <m:rPr>
                                              <m:sty m:val="p"/>
                                              <m:brk m:alnAt="7"/>
                                            </m:rPr>
                                            <a:rPr lang="el-GR" sz="3200" i="1">
                                              <a:latin typeface="Cambria Math" panose="02040503050406030204" pitchFamily="18" charset="0"/>
                                              <a:ea typeface="Cambria Math" panose="02040503050406030204" pitchFamily="18" charset="0"/>
                                            </a:rPr>
                                            <m:t>λ</m:t>
                                          </m:r>
                                        </m:e>
                                        <m:sub>
                                          <m:r>
                                            <m:rPr>
                                              <m:brk m:alnAt="7"/>
                                            </m:rPr>
                                            <a:rPr lang="en-US" sz="3200" i="1">
                                              <a:latin typeface="Cambria Math" panose="02040503050406030204" pitchFamily="18" charset="0"/>
                                              <a:ea typeface="Cambria Math" panose="02040503050406030204" pitchFamily="18" charset="0"/>
                                            </a:rPr>
                                            <m:t>𝑖</m:t>
                                          </m:r>
                                        </m:sub>
                                      </m:sSub>
                                    </m:e>
                                  </m:d>
                                </m:e>
                              </m:d>
                            </m:e>
                            <m:sup>
                              <m:r>
                                <a:rPr lang="en-US" sz="3200" b="0" i="1" smtClean="0">
                                  <a:latin typeface="Cambria Math" panose="02040503050406030204" pitchFamily="18" charset="0"/>
                                  <a:ea typeface="Cambria Math" panose="02040503050406030204" pitchFamily="18" charset="0"/>
                                </a:rPr>
                                <m:t>2</m:t>
                              </m:r>
                            </m:sup>
                          </m:sSup>
                          <m:r>
                            <a:rPr lang="en-US" sz="3200" b="0" i="1" smtClean="0">
                              <a:latin typeface="Cambria Math" panose="02040503050406030204" pitchFamily="18" charset="0"/>
                              <a:ea typeface="Cambria Math" panose="02040503050406030204" pitchFamily="18" charset="0"/>
                            </a:rPr>
                            <m:t>𝛿</m:t>
                          </m:r>
                          <m:d>
                            <m:dPr>
                              <m:ctrlPr>
                                <a:rPr lang="en-US" sz="3200" b="0" i="1" smtClean="0">
                                  <a:latin typeface="Cambria Math" panose="02040503050406030204" pitchFamily="18" charset="0"/>
                                  <a:ea typeface="Cambria Math" panose="02040503050406030204" pitchFamily="18" charset="0"/>
                                </a:rPr>
                              </m:ctrlPr>
                            </m:dPr>
                            <m:e>
                              <m:r>
                                <a:rPr lang="el-GR" sz="3200" b="0" i="1" smtClean="0">
                                  <a:latin typeface="Cambria Math" panose="02040503050406030204" pitchFamily="18" charset="0"/>
                                  <a:ea typeface="Cambria Math" panose="02040503050406030204" pitchFamily="18" charset="0"/>
                                </a:rPr>
                                <m:t>ℏ</m:t>
                              </m:r>
                              <m:r>
                                <a:rPr lang="en-US" sz="3200" b="0" i="1" smtClean="0">
                                  <a:latin typeface="Cambria Math" panose="02040503050406030204" pitchFamily="18" charset="0"/>
                                  <a:ea typeface="Cambria Math" panose="02040503050406030204" pitchFamily="18" charset="0"/>
                                </a:rPr>
                                <m:t>𝜔</m:t>
                              </m:r>
                              <m:r>
                                <a:rPr lang="en-US" sz="3200" b="0" i="1" smtClean="0">
                                  <a:latin typeface="Cambria Math" panose="02040503050406030204" pitchFamily="18" charset="0"/>
                                  <a:ea typeface="Cambria Math" panose="02040503050406030204" pitchFamily="18" charset="0"/>
                                </a:rPr>
                                <m:t>+</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𝐸</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𝐸</m:t>
                                  </m:r>
                                </m:e>
                                <m:sub>
                                  <m:r>
                                    <a:rPr lang="en-US" sz="3200" b="0" i="1" smtClean="0">
                                      <a:latin typeface="Cambria Math" panose="02040503050406030204" pitchFamily="18" charset="0"/>
                                      <a:ea typeface="Cambria Math" panose="02040503050406030204" pitchFamily="18" charset="0"/>
                                    </a:rPr>
                                    <m:t>𝑓</m:t>
                                  </m:r>
                                </m:sub>
                              </m:sSub>
                            </m:e>
                          </m:d>
                        </m:e>
                      </m:nary>
                    </m:oMath>
                  </m:oMathPara>
                </a14:m>
                <a:endParaRPr lang="en-US" sz="3200" b="0"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F5F7B4FC-47FE-4E8B-AC07-8AE347920266}"/>
                  </a:ext>
                </a:extLst>
              </p:cNvPr>
              <p:cNvSpPr txBox="1">
                <a:spLocks noRot="1" noChangeAspect="1" noMove="1" noResize="1" noEditPoints="1" noAdjustHandles="1" noChangeArrowheads="1" noChangeShapeType="1" noTextEdit="1"/>
              </p:cNvSpPr>
              <p:nvPr/>
            </p:nvSpPr>
            <p:spPr>
              <a:xfrm>
                <a:off x="66471" y="2066398"/>
                <a:ext cx="9542548" cy="1349344"/>
              </a:xfrm>
              <a:prstGeom prst="rect">
                <a:avLst/>
              </a:prstGeom>
              <a:blipFill>
                <a:blip r:embed="rId3"/>
                <a:stretch>
                  <a:fillRect/>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71BB2205-15D6-4966-AF1F-0754BBA66DE1}"/>
              </a:ext>
            </a:extLst>
          </p:cNvPr>
          <p:cNvSpPr/>
          <p:nvPr/>
        </p:nvSpPr>
        <p:spPr>
          <a:xfrm>
            <a:off x="6487886" y="2322286"/>
            <a:ext cx="2975428" cy="65314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56E46F9-0285-48BE-83B6-8915A97D6A61}"/>
              </a:ext>
            </a:extLst>
          </p:cNvPr>
          <p:cNvSpPr txBox="1"/>
          <p:nvPr/>
        </p:nvSpPr>
        <p:spPr>
          <a:xfrm>
            <a:off x="1508448" y="3866891"/>
            <a:ext cx="5423280" cy="2062103"/>
          </a:xfrm>
          <a:prstGeom prst="rect">
            <a:avLst/>
          </a:prstGeom>
          <a:noFill/>
        </p:spPr>
        <p:txBody>
          <a:bodyPr wrap="none" rtlCol="0">
            <a:spAutoFit/>
          </a:bodyPr>
          <a:lstStyle/>
          <a:p>
            <a:r>
              <a:rPr lang="en-US" sz="3200" dirty="0">
                <a:solidFill>
                  <a:srgbClr val="2F528F"/>
                </a:solidFill>
                <a:latin typeface="Arial" panose="020B0604020202020204" pitchFamily="34" charset="0"/>
                <a:cs typeface="Arial" panose="020B0604020202020204" pitchFamily="34" charset="0"/>
              </a:rPr>
              <a:t>Conservation of energy</a:t>
            </a:r>
          </a:p>
          <a:p>
            <a:r>
              <a:rPr lang="en-US" sz="3200" dirty="0">
                <a:solidFill>
                  <a:srgbClr val="C00000"/>
                </a:solidFill>
                <a:latin typeface="Arial" panose="020B0604020202020204" pitchFamily="34" charset="0"/>
                <a:cs typeface="Arial" panose="020B0604020202020204" pitchFamily="34" charset="0"/>
              </a:rPr>
              <a:t>Normalization to incident flux</a:t>
            </a:r>
          </a:p>
          <a:p>
            <a:r>
              <a:rPr lang="en-US" sz="3200" dirty="0">
                <a:solidFill>
                  <a:schemeClr val="accent6">
                    <a:lumMod val="75000"/>
                  </a:schemeClr>
                </a:solidFill>
                <a:latin typeface="Arial" panose="020B0604020202020204" pitchFamily="34" charset="0"/>
                <a:cs typeface="Arial" panose="020B0604020202020204" pitchFamily="34" charset="0"/>
              </a:rPr>
              <a:t>Born approximation</a:t>
            </a:r>
          </a:p>
          <a:p>
            <a:r>
              <a:rPr lang="en-US" sz="3200" dirty="0">
                <a:solidFill>
                  <a:srgbClr val="BF9000"/>
                </a:solidFill>
                <a:latin typeface="Arial" panose="020B0604020202020204" pitchFamily="34" charset="0"/>
                <a:cs typeface="Arial" panose="020B0604020202020204" pitchFamily="34" charset="0"/>
              </a:rPr>
              <a:t>Thermodynamic factor</a:t>
            </a:r>
          </a:p>
        </p:txBody>
      </p:sp>
      <p:sp>
        <p:nvSpPr>
          <p:cNvPr id="15" name="Rectangle 14">
            <a:extLst>
              <a:ext uri="{FF2B5EF4-FFF2-40B4-BE49-F238E27FC236}">
                <a16:creationId xmlns:a16="http://schemas.microsoft.com/office/drawing/2014/main" id="{905FF002-9836-462C-904B-61028D25F05E}"/>
              </a:ext>
            </a:extLst>
          </p:cNvPr>
          <p:cNvSpPr/>
          <p:nvPr/>
        </p:nvSpPr>
        <p:spPr>
          <a:xfrm>
            <a:off x="1862317" y="2075857"/>
            <a:ext cx="590597" cy="116683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E655F10-C808-419F-AA11-8F83CC446612}"/>
              </a:ext>
            </a:extLst>
          </p:cNvPr>
          <p:cNvSpPr/>
          <p:nvPr/>
        </p:nvSpPr>
        <p:spPr>
          <a:xfrm>
            <a:off x="3693887" y="2177456"/>
            <a:ext cx="2779485" cy="861418"/>
          </a:xfrm>
          <a:prstGeom prst="rect">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D10C17-2D8E-4EF0-A28B-018554A20711}"/>
              </a:ext>
            </a:extLst>
          </p:cNvPr>
          <p:cNvSpPr/>
          <p:nvPr/>
        </p:nvSpPr>
        <p:spPr>
          <a:xfrm>
            <a:off x="3120574" y="2364886"/>
            <a:ext cx="590598" cy="606767"/>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9839400-3D12-4528-84DD-694E284ED4D9}"/>
              </a:ext>
            </a:extLst>
          </p:cNvPr>
          <p:cNvPicPr>
            <a:picLocks noChangeAspect="1"/>
          </p:cNvPicPr>
          <p:nvPr/>
        </p:nvPicPr>
        <p:blipFill>
          <a:blip r:embed="rId4"/>
          <a:stretch>
            <a:fillRect/>
          </a:stretch>
        </p:blipFill>
        <p:spPr>
          <a:xfrm>
            <a:off x="8262806" y="3057752"/>
            <a:ext cx="3839052" cy="3606244"/>
          </a:xfrm>
          <a:prstGeom prst="rect">
            <a:avLst/>
          </a:prstGeom>
        </p:spPr>
      </p:pic>
      <p:sp>
        <p:nvSpPr>
          <p:cNvPr id="18" name="Rectangle 17">
            <a:extLst>
              <a:ext uri="{FF2B5EF4-FFF2-40B4-BE49-F238E27FC236}">
                <a16:creationId xmlns:a16="http://schemas.microsoft.com/office/drawing/2014/main" id="{59475E21-AEA5-4D8C-8C63-90F0F3D60EE9}"/>
              </a:ext>
            </a:extLst>
          </p:cNvPr>
          <p:cNvSpPr/>
          <p:nvPr/>
        </p:nvSpPr>
        <p:spPr>
          <a:xfrm>
            <a:off x="-79234" y="6479330"/>
            <a:ext cx="9542548"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http://www-llb.cea.fr/ecns2003/lectures/schober/ECNS2003_Schober_NeutronScattering.pdf</a:t>
            </a:r>
          </a:p>
        </p:txBody>
      </p:sp>
    </p:spTree>
    <p:extLst>
      <p:ext uri="{BB962C8B-B14F-4D97-AF65-F5344CB8AC3E}">
        <p14:creationId xmlns:p14="http://schemas.microsoft.com/office/powerpoint/2010/main" val="236195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fade">
                                      <p:cBhvr>
                                        <p:cTn id="23" dur="500"/>
                                        <p:tgtEl>
                                          <p:spTgt spid="14">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animEffect transition="in" filter="fade">
                                      <p:cBhvr>
                                        <p:cTn id="34"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02D293-AEEE-4608-B4E3-DB801CDCD866}"/>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Neutron-nuclear interaction and the scattering length</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5F7B4FC-47FE-4E8B-AC07-8AE347920266}"/>
                  </a:ext>
                </a:extLst>
              </p:cNvPr>
              <p:cNvSpPr txBox="1"/>
              <p:nvPr/>
            </p:nvSpPr>
            <p:spPr>
              <a:xfrm>
                <a:off x="269671" y="1384226"/>
                <a:ext cx="2946448" cy="6643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b="0" i="1" smtClean="0">
                              <a:latin typeface="Cambria Math" panose="02040503050406030204" pitchFamily="18" charset="0"/>
                              <a:ea typeface="Cambria Math" panose="02040503050406030204" pitchFamily="18" charset="0"/>
                            </a:rPr>
                          </m:ctrlPr>
                        </m:sSupPr>
                        <m:e>
                          <m:d>
                            <m:dPr>
                              <m:begChr m:val="|"/>
                              <m:endChr m:val="|"/>
                              <m:ctrlPr>
                                <a:rPr lang="en-US" sz="3200" b="0" i="1" smtClean="0">
                                  <a:latin typeface="Cambria Math" panose="02040503050406030204" pitchFamily="18" charset="0"/>
                                  <a:ea typeface="Cambria Math" panose="02040503050406030204" pitchFamily="18" charset="0"/>
                                </a:rPr>
                              </m:ctrlPr>
                            </m:dPr>
                            <m:e>
                              <m:d>
                                <m:dPr>
                                  <m:begChr m:val="⟨"/>
                                  <m:endChr m:val="⟩"/>
                                  <m:ctrlPr>
                                    <a:rPr lang="en-US" sz="3200" i="1">
                                      <a:latin typeface="Cambria Math" panose="02040503050406030204" pitchFamily="18" charset="0"/>
                                      <a:ea typeface="Cambria Math" panose="02040503050406030204" pitchFamily="18" charset="0"/>
                                    </a:rPr>
                                  </m:ctrlPr>
                                </m:dPr>
                                <m:e>
                                  <m:sSub>
                                    <m:sSubPr>
                                      <m:ctrlPr>
                                        <a:rPr lang="en-US" sz="3200" i="1">
                                          <a:latin typeface="Cambria Math" panose="02040503050406030204" pitchFamily="18" charset="0"/>
                                          <a:ea typeface="Cambria Math" panose="02040503050406030204" pitchFamily="18" charset="0"/>
                                        </a:rPr>
                                      </m:ctrlPr>
                                    </m:sSubPr>
                                    <m:e>
                                      <m:r>
                                        <a:rPr lang="en-US" sz="3200" b="1">
                                          <a:latin typeface="Cambria Math" panose="02040503050406030204" pitchFamily="18" charset="0"/>
                                          <a:ea typeface="Cambria Math" panose="02040503050406030204" pitchFamily="18" charset="0"/>
                                        </a:rPr>
                                        <m:t>𝐤</m:t>
                                      </m:r>
                                    </m:e>
                                    <m:sub>
                                      <m:r>
                                        <a:rPr lang="en-US" sz="3200" i="1">
                                          <a:latin typeface="Cambria Math" panose="02040503050406030204" pitchFamily="18" charset="0"/>
                                          <a:ea typeface="Cambria Math" panose="02040503050406030204" pitchFamily="18" charset="0"/>
                                        </a:rPr>
                                        <m:t>𝑓</m:t>
                                      </m:r>
                                    </m:sub>
                                  </m:sSub>
                                  <m:sSub>
                                    <m:sSubPr>
                                      <m:ctrlPr>
                                        <a:rPr lang="en-US" sz="3200" i="1">
                                          <a:latin typeface="Cambria Math" panose="02040503050406030204" pitchFamily="18" charset="0"/>
                                          <a:ea typeface="Cambria Math" panose="02040503050406030204" pitchFamily="18" charset="0"/>
                                        </a:rPr>
                                      </m:ctrlPr>
                                    </m:sSubPr>
                                    <m:e>
                                      <m:r>
                                        <m:rPr>
                                          <m:sty m:val="p"/>
                                          <m:brk m:alnAt="7"/>
                                        </m:rPr>
                                        <a:rPr lang="el-GR" sz="3200" i="1">
                                          <a:latin typeface="Cambria Math" panose="02040503050406030204" pitchFamily="18" charset="0"/>
                                          <a:ea typeface="Cambria Math" panose="02040503050406030204" pitchFamily="18" charset="0"/>
                                        </a:rPr>
                                        <m:t>λ</m:t>
                                      </m:r>
                                    </m:e>
                                    <m:sub>
                                      <m:r>
                                        <a:rPr lang="en-US" sz="3200" i="1">
                                          <a:latin typeface="Cambria Math" panose="02040503050406030204" pitchFamily="18" charset="0"/>
                                          <a:ea typeface="Cambria Math" panose="02040503050406030204" pitchFamily="18" charset="0"/>
                                        </a:rPr>
                                        <m:t>𝑓</m:t>
                                      </m:r>
                                    </m:sub>
                                  </m:sSub>
                                </m:e>
                                <m:e>
                                  <m:r>
                                    <a:rPr lang="en-US" sz="3200" i="1">
                                      <a:latin typeface="Cambria Math" panose="02040503050406030204" pitchFamily="18" charset="0"/>
                                      <a:ea typeface="Cambria Math" panose="02040503050406030204" pitchFamily="18" charset="0"/>
                                    </a:rPr>
                                    <m:t>𝑉</m:t>
                                  </m:r>
                                </m:e>
                                <m:e>
                                  <m:sSub>
                                    <m:sSubPr>
                                      <m:ctrlPr>
                                        <a:rPr lang="en-US" sz="3200" i="1">
                                          <a:latin typeface="Cambria Math" panose="02040503050406030204" pitchFamily="18" charset="0"/>
                                          <a:ea typeface="Cambria Math" panose="02040503050406030204" pitchFamily="18" charset="0"/>
                                        </a:rPr>
                                      </m:ctrlPr>
                                    </m:sSubPr>
                                    <m:e>
                                      <m:r>
                                        <a:rPr lang="en-US" sz="3200" b="1">
                                          <a:latin typeface="Cambria Math" panose="02040503050406030204" pitchFamily="18" charset="0"/>
                                          <a:ea typeface="Cambria Math" panose="02040503050406030204" pitchFamily="18" charset="0"/>
                                        </a:rPr>
                                        <m:t>𝐤</m:t>
                                      </m:r>
                                    </m:e>
                                    <m:sub>
                                      <m:r>
                                        <a:rPr lang="en-US" sz="3200" i="1">
                                          <a:latin typeface="Cambria Math" panose="02040503050406030204" pitchFamily="18" charset="0"/>
                                          <a:ea typeface="Cambria Math" panose="02040503050406030204" pitchFamily="18" charset="0"/>
                                        </a:rPr>
                                        <m:t>𝑖</m:t>
                                      </m:r>
                                    </m:sub>
                                  </m:sSub>
                                  <m:sSub>
                                    <m:sSubPr>
                                      <m:ctrlPr>
                                        <a:rPr lang="en-US" sz="3200" i="1">
                                          <a:latin typeface="Cambria Math" panose="02040503050406030204" pitchFamily="18" charset="0"/>
                                          <a:ea typeface="Cambria Math" panose="02040503050406030204" pitchFamily="18" charset="0"/>
                                        </a:rPr>
                                      </m:ctrlPr>
                                    </m:sSubPr>
                                    <m:e>
                                      <m:r>
                                        <m:rPr>
                                          <m:sty m:val="p"/>
                                          <m:brk m:alnAt="7"/>
                                        </m:rPr>
                                        <a:rPr lang="el-GR" sz="3200" i="1">
                                          <a:latin typeface="Cambria Math" panose="02040503050406030204" pitchFamily="18" charset="0"/>
                                          <a:ea typeface="Cambria Math" panose="02040503050406030204" pitchFamily="18" charset="0"/>
                                        </a:rPr>
                                        <m:t>λ</m:t>
                                      </m:r>
                                    </m:e>
                                    <m:sub>
                                      <m:r>
                                        <m:rPr>
                                          <m:brk m:alnAt="7"/>
                                        </m:rPr>
                                        <a:rPr lang="en-US" sz="3200" i="1">
                                          <a:latin typeface="Cambria Math" panose="02040503050406030204" pitchFamily="18" charset="0"/>
                                          <a:ea typeface="Cambria Math" panose="02040503050406030204" pitchFamily="18" charset="0"/>
                                        </a:rPr>
                                        <m:t>𝑖</m:t>
                                      </m:r>
                                    </m:sub>
                                  </m:sSub>
                                </m:e>
                              </m:d>
                            </m:e>
                          </m:d>
                        </m:e>
                        <m:sup>
                          <m:r>
                            <a:rPr lang="en-US" sz="3200" b="0" i="1" smtClean="0">
                              <a:latin typeface="Cambria Math" panose="02040503050406030204" pitchFamily="18" charset="0"/>
                              <a:ea typeface="Cambria Math" panose="02040503050406030204" pitchFamily="18" charset="0"/>
                            </a:rPr>
                            <m:t>2</m:t>
                          </m:r>
                        </m:sup>
                      </m:sSup>
                    </m:oMath>
                  </m:oMathPara>
                </a14:m>
                <a:endParaRPr lang="en-US" sz="3200" b="0"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F5F7B4FC-47FE-4E8B-AC07-8AE347920266}"/>
                  </a:ext>
                </a:extLst>
              </p:cNvPr>
              <p:cNvSpPr txBox="1">
                <a:spLocks noRot="1" noChangeAspect="1" noMove="1" noResize="1" noEditPoints="1" noAdjustHandles="1" noChangeArrowheads="1" noChangeShapeType="1" noTextEdit="1"/>
              </p:cNvSpPr>
              <p:nvPr/>
            </p:nvSpPr>
            <p:spPr>
              <a:xfrm>
                <a:off x="269671" y="1384226"/>
                <a:ext cx="2946448" cy="664349"/>
              </a:xfrm>
              <a:prstGeom prst="rect">
                <a:avLst/>
              </a:prstGeom>
              <a:blipFill>
                <a:blip r:embed="rId3"/>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791B85A8-4EC0-4BE2-B9EB-34E60464DDFC}"/>
              </a:ext>
            </a:extLst>
          </p:cNvPr>
          <p:cNvSpPr txBox="1"/>
          <p:nvPr/>
        </p:nvSpPr>
        <p:spPr>
          <a:xfrm>
            <a:off x="269671" y="2581621"/>
            <a:ext cx="11588500" cy="107721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Interaction between neutron and nucleus is due to strong force – extremely short range </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55937E8-3E4D-436F-A546-B6EA88948314}"/>
                  </a:ext>
                </a:extLst>
              </p:cNvPr>
              <p:cNvSpPr/>
              <p:nvPr/>
            </p:nvSpPr>
            <p:spPr>
              <a:xfrm>
                <a:off x="269671" y="3941031"/>
                <a:ext cx="4007507" cy="1328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𝑉</m:t>
                      </m:r>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ℏ</m:t>
                              </m:r>
                            </m:e>
                            <m:sup>
                              <m:r>
                                <a:rPr lang="en-US" sz="3200" b="0" i="1" smtClean="0">
                                  <a:latin typeface="Cambria Math" panose="02040503050406030204" pitchFamily="18" charset="0"/>
                                  <a:ea typeface="Cambria Math" panose="02040503050406030204" pitchFamily="18" charset="0"/>
                                </a:rPr>
                                <m:t>2</m:t>
                              </m:r>
                            </m:sup>
                          </m:sSup>
                        </m:num>
                        <m:den>
                          <m:r>
                            <a:rPr lang="en-US" sz="3200" b="0" i="1" smtClean="0">
                              <a:latin typeface="Cambria Math" panose="02040503050406030204" pitchFamily="18" charset="0"/>
                              <a:ea typeface="Cambria Math" panose="02040503050406030204" pitchFamily="18" charset="0"/>
                            </a:rPr>
                            <m:t>𝑚</m:t>
                          </m:r>
                        </m:den>
                      </m:f>
                      <m:nary>
                        <m:naryPr>
                          <m:chr m:val="∑"/>
                          <m:supHide m:val="on"/>
                          <m:ctrlPr>
                            <a:rPr lang="en-US" sz="3200" b="0" i="1" smtClean="0">
                              <a:latin typeface="Cambria Math" panose="02040503050406030204" pitchFamily="18" charset="0"/>
                              <a:ea typeface="Cambria Math" panose="02040503050406030204" pitchFamily="18" charset="0"/>
                            </a:rPr>
                          </m:ctrlPr>
                        </m:naryPr>
                        <m:sub>
                          <m:r>
                            <a:rPr lang="en-US" sz="3200" b="0" i="1" smtClean="0">
                              <a:latin typeface="Cambria Math" panose="02040503050406030204" pitchFamily="18" charset="0"/>
                              <a:ea typeface="Cambria Math" panose="02040503050406030204" pitchFamily="18" charset="0"/>
                            </a:rPr>
                            <m:t>𝑖</m:t>
                          </m:r>
                        </m:sub>
                        <m:sup/>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𝑏</m:t>
                              </m:r>
                            </m:e>
                            <m:sub>
                              <m:r>
                                <a:rPr lang="en-US" sz="3200" b="0" i="1" smtClean="0">
                                  <a:latin typeface="Cambria Math" panose="02040503050406030204" pitchFamily="18" charset="0"/>
                                  <a:ea typeface="Cambria Math" panose="02040503050406030204" pitchFamily="18" charset="0"/>
                                </a:rPr>
                                <m:t>𝑖</m:t>
                              </m:r>
                            </m:sub>
                          </m:sSub>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𝛿</m:t>
                              </m:r>
                            </m:e>
                            <m:sup>
                              <m:r>
                                <a:rPr lang="en-US" sz="3200" b="0" i="1" smtClean="0">
                                  <a:latin typeface="Cambria Math" panose="02040503050406030204" pitchFamily="18" charset="0"/>
                                  <a:ea typeface="Cambria Math" panose="02040503050406030204" pitchFamily="18" charset="0"/>
                                </a:rPr>
                                <m:t>3</m:t>
                              </m:r>
                            </m:sup>
                          </m:sSup>
                          <m:r>
                            <a:rPr lang="en-US" sz="3200" b="0" i="1" smtClean="0">
                              <a:latin typeface="Cambria Math" panose="02040503050406030204" pitchFamily="18" charset="0"/>
                              <a:ea typeface="Cambria Math" panose="02040503050406030204" pitchFamily="18" charset="0"/>
                            </a:rPr>
                            <m:t>(</m:t>
                          </m:r>
                          <m:r>
                            <a:rPr lang="en-US" sz="3200" b="1" i="0" smtClean="0">
                              <a:latin typeface="Cambria Math" panose="02040503050406030204" pitchFamily="18" charset="0"/>
                              <a:ea typeface="Cambria Math" panose="02040503050406030204" pitchFamily="18" charset="0"/>
                            </a:rPr>
                            <m:t>𝐫</m:t>
                          </m:r>
                          <m:r>
                            <a:rPr lang="en-US" sz="3200" b="0" i="1" smtClean="0">
                              <a:latin typeface="Cambria Math" panose="02040503050406030204" pitchFamily="18" charset="0"/>
                              <a:ea typeface="Cambria Math" panose="02040503050406030204" pitchFamily="18" charset="0"/>
                            </a:rPr>
                            <m:t>)</m:t>
                          </m:r>
                        </m:e>
                      </m:nary>
                    </m:oMath>
                  </m:oMathPara>
                </a14:m>
                <a:endParaRPr lang="en-US" sz="3200" dirty="0">
                  <a:latin typeface="Arial" panose="020B0604020202020204" pitchFamily="34" charset="0"/>
                  <a:cs typeface="Arial" panose="020B0604020202020204" pitchFamily="34" charset="0"/>
                </a:endParaRPr>
              </a:p>
            </p:txBody>
          </p:sp>
        </mc:Choice>
        <mc:Fallback xmlns="">
          <p:sp>
            <p:nvSpPr>
              <p:cNvPr id="7" name="Rectangle 6">
                <a:extLst>
                  <a:ext uri="{FF2B5EF4-FFF2-40B4-BE49-F238E27FC236}">
                    <a16:creationId xmlns:a16="http://schemas.microsoft.com/office/drawing/2014/main" id="{655937E8-3E4D-436F-A546-B6EA88948314}"/>
                  </a:ext>
                </a:extLst>
              </p:cNvPr>
              <p:cNvSpPr>
                <a:spLocks noRot="1" noChangeAspect="1" noMove="1" noResize="1" noEditPoints="1" noAdjustHandles="1" noChangeArrowheads="1" noChangeShapeType="1" noTextEdit="1"/>
              </p:cNvSpPr>
              <p:nvPr/>
            </p:nvSpPr>
            <p:spPr>
              <a:xfrm>
                <a:off x="269671" y="3941031"/>
                <a:ext cx="4007507" cy="1328441"/>
              </a:xfrm>
              <a:prstGeom prst="rect">
                <a:avLst/>
              </a:prstGeom>
              <a:blipFill>
                <a:blip r:embed="rId4"/>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25BED4C2-E536-4CF9-9E63-BAB3A61B879B}"/>
              </a:ext>
            </a:extLst>
          </p:cNvPr>
          <p:cNvSpPr/>
          <p:nvPr/>
        </p:nvSpPr>
        <p:spPr>
          <a:xfrm>
            <a:off x="2766252" y="4260336"/>
            <a:ext cx="383348" cy="537029"/>
          </a:xfrm>
          <a:prstGeom prst="rect">
            <a:avLst/>
          </a:prstGeom>
          <a:noFill/>
          <a:ln w="3810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0E3F878-E844-4A04-9A03-55A051A23C00}"/>
              </a:ext>
            </a:extLst>
          </p:cNvPr>
          <p:cNvSpPr txBox="1"/>
          <p:nvPr/>
        </p:nvSpPr>
        <p:spPr>
          <a:xfrm>
            <a:off x="2957926" y="4797365"/>
            <a:ext cx="8189486" cy="1077218"/>
          </a:xfrm>
          <a:prstGeom prst="rect">
            <a:avLst/>
          </a:prstGeom>
          <a:noFill/>
        </p:spPr>
        <p:txBody>
          <a:bodyPr wrap="none" rtlCol="0">
            <a:spAutoFit/>
          </a:bodyPr>
          <a:lstStyle/>
          <a:p>
            <a:r>
              <a:rPr lang="en-US" sz="3200" dirty="0">
                <a:solidFill>
                  <a:srgbClr val="C55A11"/>
                </a:solidFill>
                <a:latin typeface="Arial" panose="020B0604020202020204" pitchFamily="34" charset="0"/>
                <a:cs typeface="Arial" panose="020B0604020202020204" pitchFamily="34" charset="0"/>
              </a:rPr>
              <a:t>Scattering length – element specific</a:t>
            </a:r>
          </a:p>
          <a:p>
            <a:r>
              <a:rPr lang="en-US" sz="3200" dirty="0"/>
              <a:t>https://www.ncnr.nist.gov/resources/n-lengths/</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AD121E0-D6B2-446B-9D91-32DD891B93DB}"/>
                  </a:ext>
                </a:extLst>
              </p:cNvPr>
              <p:cNvSpPr txBox="1"/>
              <p:nvPr/>
            </p:nvSpPr>
            <p:spPr>
              <a:xfrm>
                <a:off x="2957926" y="5935891"/>
                <a:ext cx="5019644" cy="659027"/>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Cross section, </a:t>
                </a:r>
                <a14:m>
                  <m:oMath xmlns:m="http://schemas.openxmlformats.org/officeDocument/2006/math">
                    <m:sSub>
                      <m:sSubPr>
                        <m:ctrlPr>
                          <a:rPr lang="en-US" sz="3200" b="0" i="1" smtClean="0">
                            <a:latin typeface="Cambria Math" panose="02040503050406030204" pitchFamily="18" charset="0"/>
                            <a:ea typeface="Cambria Math" panose="02040503050406030204" pitchFamily="18" charset="0"/>
                          </a:rPr>
                        </m:ctrlPr>
                      </m:sSubPr>
                      <m:e>
                        <m:r>
                          <m:rPr>
                            <m:sty m:val="p"/>
                          </m:rPr>
                          <a:rPr lang="el-GR" sz="3200" b="0" i="1" smtClean="0">
                            <a:latin typeface="Cambria Math" panose="02040503050406030204" pitchFamily="18" charset="0"/>
                            <a:ea typeface="Cambria Math" panose="02040503050406030204" pitchFamily="18" charset="0"/>
                          </a:rPr>
                          <m:t>σ</m:t>
                        </m:r>
                      </m:e>
                      <m:sub>
                        <m:r>
                          <a:rPr lang="en-US" sz="3200" b="0" i="1" smtClean="0">
                            <a:latin typeface="Cambria Math" panose="02040503050406030204" pitchFamily="18" charset="0"/>
                            <a:ea typeface="Cambria Math" panose="02040503050406030204" pitchFamily="18" charset="0"/>
                          </a:rPr>
                          <m:t>𝑡</m:t>
                        </m:r>
                      </m:sub>
                    </m:sSub>
                    <m:r>
                      <a:rPr lang="en-US" sz="3200" b="0" i="1" smtClean="0">
                        <a:latin typeface="Cambria Math" panose="02040503050406030204" pitchFamily="18" charset="0"/>
                        <a:ea typeface="Cambria Math" panose="02040503050406030204" pitchFamily="18" charset="0"/>
                      </a:rPr>
                      <m:t>=4</m:t>
                    </m:r>
                    <m:r>
                      <a:rPr lang="en-US" sz="3200" b="0" i="1" smtClean="0">
                        <a:latin typeface="Cambria Math" panose="02040503050406030204" pitchFamily="18" charset="0"/>
                        <a:ea typeface="Cambria Math" panose="02040503050406030204" pitchFamily="18" charset="0"/>
                      </a:rPr>
                      <m:t>𝜋</m:t>
                    </m:r>
                    <m:d>
                      <m:dPr>
                        <m:begChr m:val="⟨"/>
                        <m:endChr m:val="⟩"/>
                        <m:ctrlPr>
                          <a:rPr lang="en-US" sz="3200" b="0" i="1" smtClean="0">
                            <a:latin typeface="Cambria Math" panose="02040503050406030204" pitchFamily="18" charset="0"/>
                            <a:ea typeface="Cambria Math" panose="02040503050406030204" pitchFamily="18" charset="0"/>
                          </a:rPr>
                        </m:ctrlPr>
                      </m:dPr>
                      <m:e>
                        <m:acc>
                          <m:accPr>
                            <m:chr m:val="̅"/>
                            <m:ctrlPr>
                              <a:rPr lang="en-US" sz="3200" b="0" i="1" smtClean="0">
                                <a:latin typeface="Cambria Math" panose="02040503050406030204" pitchFamily="18" charset="0"/>
                                <a:ea typeface="Cambria Math" panose="02040503050406030204" pitchFamily="18" charset="0"/>
                              </a:rPr>
                            </m:ctrlPr>
                          </m:accPr>
                          <m:e>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𝑏</m:t>
                                </m:r>
                              </m:e>
                              <m:sup>
                                <m:r>
                                  <a:rPr lang="en-US" sz="3200" b="0" i="1" smtClean="0">
                                    <a:latin typeface="Cambria Math" panose="02040503050406030204" pitchFamily="18" charset="0"/>
                                    <a:ea typeface="Cambria Math" panose="02040503050406030204" pitchFamily="18" charset="0"/>
                                  </a:rPr>
                                  <m:t>2</m:t>
                                </m:r>
                              </m:sup>
                            </m:sSup>
                          </m:e>
                        </m:acc>
                      </m:e>
                    </m:d>
                  </m:oMath>
                </a14:m>
                <a:endParaRPr lang="en-US" sz="3200" dirty="0">
                  <a:latin typeface="Arial" panose="020B0604020202020204" pitchFamily="34" charset="0"/>
                  <a:cs typeface="Arial" panose="020B0604020202020204" pitchFamily="34" charset="0"/>
                </a:endParaRPr>
              </a:p>
            </p:txBody>
          </p:sp>
        </mc:Choice>
        <mc:Fallback xmlns="">
          <p:sp>
            <p:nvSpPr>
              <p:cNvPr id="21" name="TextBox 20">
                <a:extLst>
                  <a:ext uri="{FF2B5EF4-FFF2-40B4-BE49-F238E27FC236}">
                    <a16:creationId xmlns:a16="http://schemas.microsoft.com/office/drawing/2014/main" id="{3AD121E0-D6B2-446B-9D91-32DD891B93DB}"/>
                  </a:ext>
                </a:extLst>
              </p:cNvPr>
              <p:cNvSpPr txBox="1">
                <a:spLocks noRot="1" noChangeAspect="1" noMove="1" noResize="1" noEditPoints="1" noAdjustHandles="1" noChangeArrowheads="1" noChangeShapeType="1" noTextEdit="1"/>
              </p:cNvSpPr>
              <p:nvPr/>
            </p:nvSpPr>
            <p:spPr>
              <a:xfrm>
                <a:off x="2957926" y="5935891"/>
                <a:ext cx="5019644" cy="659027"/>
              </a:xfrm>
              <a:prstGeom prst="rect">
                <a:avLst/>
              </a:prstGeom>
              <a:blipFill>
                <a:blip r:embed="rId5"/>
                <a:stretch>
                  <a:fillRect l="-3034" t="-6481" b="-240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6EC5F442-B72A-4544-8B51-BD3B0E51BE66}"/>
                  </a:ext>
                </a:extLst>
              </p:cNvPr>
              <p:cNvSpPr/>
              <p:nvPr/>
            </p:nvSpPr>
            <p:spPr>
              <a:xfrm>
                <a:off x="5878855" y="3662483"/>
                <a:ext cx="5565691" cy="6594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i="1" smtClean="0">
                              <a:latin typeface="Cambria Math" panose="02040503050406030204" pitchFamily="18" charset="0"/>
                              <a:ea typeface="Cambria Math" panose="02040503050406030204" pitchFamily="18" charset="0"/>
                            </a:rPr>
                          </m:ctrlPr>
                        </m:dPr>
                        <m:e>
                          <m:sSub>
                            <m:sSubPr>
                              <m:ctrlPr>
                                <a:rPr lang="en-US" sz="3200" i="1">
                                  <a:latin typeface="Cambria Math" panose="02040503050406030204" pitchFamily="18" charset="0"/>
                                  <a:ea typeface="Cambria Math" panose="02040503050406030204" pitchFamily="18" charset="0"/>
                                </a:rPr>
                              </m:ctrlPr>
                            </m:sSubPr>
                            <m:e>
                              <m:r>
                                <a:rPr lang="en-US" sz="3200" b="1">
                                  <a:latin typeface="Cambria Math" panose="02040503050406030204" pitchFamily="18" charset="0"/>
                                  <a:ea typeface="Cambria Math" panose="02040503050406030204" pitchFamily="18" charset="0"/>
                                </a:rPr>
                                <m:t>𝐤</m:t>
                              </m:r>
                            </m:e>
                            <m:sub>
                              <m:r>
                                <a:rPr lang="en-US" sz="3200" i="1">
                                  <a:latin typeface="Cambria Math" panose="02040503050406030204" pitchFamily="18" charset="0"/>
                                  <a:ea typeface="Cambria Math" panose="02040503050406030204" pitchFamily="18" charset="0"/>
                                </a:rPr>
                                <m:t>𝑓</m:t>
                              </m:r>
                            </m:sub>
                          </m:sSub>
                          <m:sSub>
                            <m:sSubPr>
                              <m:ctrlPr>
                                <a:rPr lang="en-US" sz="3200" i="1">
                                  <a:latin typeface="Cambria Math" panose="02040503050406030204" pitchFamily="18" charset="0"/>
                                  <a:ea typeface="Cambria Math" panose="02040503050406030204" pitchFamily="18" charset="0"/>
                                </a:rPr>
                              </m:ctrlPr>
                            </m:sSubPr>
                            <m:e>
                              <m:r>
                                <m:rPr>
                                  <m:sty m:val="p"/>
                                  <m:brk m:alnAt="7"/>
                                </m:rPr>
                                <a:rPr lang="el-GR" sz="3200" i="1">
                                  <a:latin typeface="Cambria Math" panose="02040503050406030204" pitchFamily="18" charset="0"/>
                                  <a:ea typeface="Cambria Math" panose="02040503050406030204" pitchFamily="18" charset="0"/>
                                </a:rPr>
                                <m:t>λ</m:t>
                              </m:r>
                            </m:e>
                            <m:sub>
                              <m:r>
                                <a:rPr lang="en-US" sz="3200" i="1">
                                  <a:latin typeface="Cambria Math" panose="02040503050406030204" pitchFamily="18" charset="0"/>
                                  <a:ea typeface="Cambria Math" panose="02040503050406030204" pitchFamily="18" charset="0"/>
                                </a:rPr>
                                <m:t>𝑓</m:t>
                              </m:r>
                            </m:sub>
                          </m:sSub>
                        </m:e>
                        <m:e>
                          <m:r>
                            <a:rPr lang="en-US" sz="3200" i="1">
                              <a:latin typeface="Cambria Math" panose="02040503050406030204" pitchFamily="18" charset="0"/>
                              <a:ea typeface="Cambria Math" panose="02040503050406030204" pitchFamily="18" charset="0"/>
                            </a:rPr>
                            <m:t>𝑉</m:t>
                          </m:r>
                        </m:e>
                        <m:e>
                          <m:sSub>
                            <m:sSubPr>
                              <m:ctrlPr>
                                <a:rPr lang="en-US" sz="3200" i="1">
                                  <a:latin typeface="Cambria Math" panose="02040503050406030204" pitchFamily="18" charset="0"/>
                                  <a:ea typeface="Cambria Math" panose="02040503050406030204" pitchFamily="18" charset="0"/>
                                </a:rPr>
                              </m:ctrlPr>
                            </m:sSubPr>
                            <m:e>
                              <m:r>
                                <a:rPr lang="en-US" sz="3200" b="1">
                                  <a:latin typeface="Cambria Math" panose="02040503050406030204" pitchFamily="18" charset="0"/>
                                  <a:ea typeface="Cambria Math" panose="02040503050406030204" pitchFamily="18" charset="0"/>
                                </a:rPr>
                                <m:t>𝐤</m:t>
                              </m:r>
                            </m:e>
                            <m:sub>
                              <m:r>
                                <a:rPr lang="en-US" sz="3200" i="1">
                                  <a:latin typeface="Cambria Math" panose="02040503050406030204" pitchFamily="18" charset="0"/>
                                  <a:ea typeface="Cambria Math" panose="02040503050406030204" pitchFamily="18" charset="0"/>
                                </a:rPr>
                                <m:t>𝑖</m:t>
                              </m:r>
                            </m:sub>
                          </m:sSub>
                          <m:sSub>
                            <m:sSubPr>
                              <m:ctrlPr>
                                <a:rPr lang="en-US" sz="3200" i="1">
                                  <a:latin typeface="Cambria Math" panose="02040503050406030204" pitchFamily="18" charset="0"/>
                                  <a:ea typeface="Cambria Math" panose="02040503050406030204" pitchFamily="18" charset="0"/>
                                </a:rPr>
                              </m:ctrlPr>
                            </m:sSubPr>
                            <m:e>
                              <m:r>
                                <m:rPr>
                                  <m:sty m:val="p"/>
                                  <m:brk m:alnAt="7"/>
                                </m:rPr>
                                <a:rPr lang="el-GR" sz="3200" i="1">
                                  <a:latin typeface="Cambria Math" panose="02040503050406030204" pitchFamily="18" charset="0"/>
                                  <a:ea typeface="Cambria Math" panose="02040503050406030204" pitchFamily="18" charset="0"/>
                                </a:rPr>
                                <m:t>λ</m:t>
                              </m:r>
                            </m:e>
                            <m:sub>
                              <m:r>
                                <m:rPr>
                                  <m:brk m:alnAt="7"/>
                                </m:rPr>
                                <a:rPr lang="en-US" sz="3200" i="1">
                                  <a:latin typeface="Cambria Math" panose="02040503050406030204" pitchFamily="18" charset="0"/>
                                  <a:ea typeface="Cambria Math" panose="02040503050406030204" pitchFamily="18" charset="0"/>
                                </a:rPr>
                                <m:t>𝑖</m:t>
                              </m:r>
                            </m:sub>
                          </m:sSub>
                        </m:e>
                      </m:d>
                      <m:r>
                        <a:rPr lang="en-US" sz="3200" b="0" i="0" smtClean="0">
                          <a:latin typeface="Cambria Math" panose="02040503050406030204" pitchFamily="18" charset="0"/>
                          <a:ea typeface="Cambria Math" panose="02040503050406030204" pitchFamily="18" charset="0"/>
                        </a:rPr>
                        <m:t>=</m:t>
                      </m:r>
                      <m:r>
                        <m:rPr>
                          <m:sty m:val="p"/>
                        </m:rPr>
                        <a:rPr lang="en-US" sz="3200" b="0" i="0" smtClean="0">
                          <a:latin typeface="Cambria Math" panose="02040503050406030204" pitchFamily="18" charset="0"/>
                          <a:ea typeface="Cambria Math" panose="02040503050406030204" pitchFamily="18" charset="0"/>
                        </a:rPr>
                        <m:t>constant</m:t>
                      </m:r>
                      <m:r>
                        <a:rPr lang="en-US" sz="3200" b="0" i="1" smtClean="0">
                          <a:latin typeface="Cambria Math" panose="02040503050406030204" pitchFamily="18" charset="0"/>
                          <a:ea typeface="Cambria Math" panose="02040503050406030204" pitchFamily="18" charset="0"/>
                        </a:rPr>
                        <m:t>∝</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𝑏</m:t>
                          </m:r>
                        </m:e>
                        <m:sub>
                          <m:r>
                            <a:rPr lang="en-US" sz="3200" b="0" i="1" smtClean="0">
                              <a:latin typeface="Cambria Math" panose="02040503050406030204" pitchFamily="18" charset="0"/>
                              <a:ea typeface="Cambria Math" panose="02040503050406030204" pitchFamily="18" charset="0"/>
                            </a:rPr>
                            <m:t>𝑖</m:t>
                          </m:r>
                        </m:sub>
                      </m:sSub>
                    </m:oMath>
                  </m:oMathPara>
                </a14:m>
                <a:endParaRPr lang="en-US" sz="3200" dirty="0"/>
              </a:p>
            </p:txBody>
          </p:sp>
        </mc:Choice>
        <mc:Fallback xmlns="">
          <p:sp>
            <p:nvSpPr>
              <p:cNvPr id="22" name="Rectangle 21">
                <a:extLst>
                  <a:ext uri="{FF2B5EF4-FFF2-40B4-BE49-F238E27FC236}">
                    <a16:creationId xmlns:a16="http://schemas.microsoft.com/office/drawing/2014/main" id="{6EC5F442-B72A-4544-8B51-BD3B0E51BE66}"/>
                  </a:ext>
                </a:extLst>
              </p:cNvPr>
              <p:cNvSpPr>
                <a:spLocks noRot="1" noChangeAspect="1" noMove="1" noResize="1" noEditPoints="1" noAdjustHandles="1" noChangeArrowheads="1" noChangeShapeType="1" noTextEdit="1"/>
              </p:cNvSpPr>
              <p:nvPr/>
            </p:nvSpPr>
            <p:spPr>
              <a:xfrm>
                <a:off x="5878855" y="3662483"/>
                <a:ext cx="5565691" cy="659476"/>
              </a:xfrm>
              <a:prstGeom prst="rect">
                <a:avLst/>
              </a:prstGeom>
              <a:blipFill>
                <a:blip r:embed="rId6"/>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2ABEA45F-6DA2-4C09-9A13-D13FE825B569}"/>
              </a:ext>
            </a:extLst>
          </p:cNvPr>
          <p:cNvCxnSpPr>
            <a:stCxn id="7" idx="3"/>
            <a:endCxn id="22" idx="1"/>
          </p:cNvCxnSpPr>
          <p:nvPr/>
        </p:nvCxnSpPr>
        <p:spPr>
          <a:xfrm flipV="1">
            <a:off x="4277178" y="3992221"/>
            <a:ext cx="1601677" cy="61303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30488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7C735F-372D-4E90-A3C7-3A2672ADB4B5}"/>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The scattering potential between the neutron and unpaired electrons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C48DC25-6E2F-4BA4-80CE-F459399905B6}"/>
                  </a:ext>
                </a:extLst>
              </p:cNvPr>
              <p:cNvSpPr txBox="1"/>
              <p:nvPr/>
            </p:nvSpPr>
            <p:spPr>
              <a:xfrm>
                <a:off x="374650" y="2298700"/>
                <a:ext cx="6990503" cy="9896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0" smtClean="0">
                          <a:latin typeface="Cambria Math" panose="02040503050406030204" pitchFamily="18" charset="0"/>
                        </a:rPr>
                        <m:t>𝐕</m:t>
                      </m:r>
                      <m:d>
                        <m:dPr>
                          <m:ctrlPr>
                            <a:rPr lang="en-US" sz="2800" b="0" i="1" smtClean="0">
                              <a:latin typeface="Cambria Math" panose="02040503050406030204" pitchFamily="18" charset="0"/>
                            </a:rPr>
                          </m:ctrlPr>
                        </m:dPr>
                        <m:e>
                          <m:r>
                            <a:rPr lang="en-US" sz="2800" b="1" i="0" smtClean="0">
                              <a:latin typeface="Cambria Math" panose="02040503050406030204" pitchFamily="18" charset="0"/>
                            </a:rPr>
                            <m:t>𝐫</m:t>
                          </m:r>
                        </m:e>
                      </m:d>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𝛾</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𝜇</m:t>
                          </m:r>
                        </m:e>
                        <m:sub>
                          <m:r>
                            <a:rPr lang="en-US" sz="2800" b="0" i="1" smtClean="0">
                              <a:latin typeface="Cambria Math" panose="02040503050406030204" pitchFamily="18" charset="0"/>
                              <a:ea typeface="Cambria Math" panose="02040503050406030204" pitchFamily="18" charset="0"/>
                            </a:rPr>
                            <m:t>𝑁</m:t>
                          </m:r>
                        </m:sub>
                      </m:sSub>
                      <m:r>
                        <a:rPr lang="en-US" sz="2800" b="0" i="1" smtClean="0">
                          <a:latin typeface="Cambria Math" panose="02040503050406030204" pitchFamily="18" charset="0"/>
                          <a:ea typeface="Cambria Math" panose="02040503050406030204" pitchFamily="18" charset="0"/>
                        </a:rPr>
                        <m:t>2</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𝜇</m:t>
                          </m:r>
                        </m:e>
                        <m:sub>
                          <m:r>
                            <a:rPr lang="en-US" sz="2800" b="0" i="1" smtClean="0">
                              <a:latin typeface="Cambria Math" panose="02040503050406030204" pitchFamily="18" charset="0"/>
                              <a:ea typeface="Cambria Math" panose="02040503050406030204" pitchFamily="18" charset="0"/>
                            </a:rPr>
                            <m:t>𝐵</m:t>
                          </m:r>
                        </m:sub>
                      </m:sSub>
                      <m:r>
                        <a:rPr lang="en-US" sz="2800" b="1" i="0" smtClean="0">
                          <a:latin typeface="Cambria Math" panose="02040503050406030204" pitchFamily="18" charset="0"/>
                          <a:ea typeface="Cambria Math" panose="02040503050406030204" pitchFamily="18" charset="0"/>
                        </a:rPr>
                        <m:t>𝛔</m:t>
                      </m:r>
                      <m:r>
                        <a:rPr lang="en-US" sz="2800" b="0" i="1" smtClean="0">
                          <a:latin typeface="Cambria Math" panose="02040503050406030204" pitchFamily="18" charset="0"/>
                          <a:ea typeface="Cambria Math" panose="02040503050406030204" pitchFamily="18" charset="0"/>
                        </a:rPr>
                        <m:t>∙</m:t>
                      </m:r>
                      <m:d>
                        <m:dPr>
                          <m:begChr m:val="["/>
                          <m:endChr m:val="]"/>
                          <m:ctrlPr>
                            <a:rPr lang="en-US" sz="2800" b="0" i="1" smtClean="0">
                              <a:latin typeface="Cambria Math" panose="02040503050406030204" pitchFamily="18" charset="0"/>
                              <a:ea typeface="Cambria Math" panose="02040503050406030204" pitchFamily="18" charset="0"/>
                            </a:rPr>
                          </m:ctrlPr>
                        </m:dPr>
                        <m:e>
                          <m:r>
                            <m:rPr>
                              <m:sty m:val="p"/>
                            </m:rPr>
                            <a:rPr lang="en-US" sz="2800" b="0" i="0" smtClean="0">
                              <a:latin typeface="Cambria Math" panose="02040503050406030204" pitchFamily="18" charset="0"/>
                              <a:ea typeface="Cambria Math" panose="02040503050406030204" pitchFamily="18" charset="0"/>
                            </a:rPr>
                            <m:t>curl</m:t>
                          </m:r>
                          <m:d>
                            <m:dPr>
                              <m:ctrlPr>
                                <a:rPr lang="en-US" sz="2800" b="0" i="1" smtClean="0">
                                  <a:latin typeface="Cambria Math" panose="02040503050406030204" pitchFamily="18" charset="0"/>
                                  <a:ea typeface="Cambria Math" panose="02040503050406030204" pitchFamily="18" charset="0"/>
                                </a:rPr>
                              </m:ctrlPr>
                            </m:dPr>
                            <m:e>
                              <m:f>
                                <m:fPr>
                                  <m:ctrlPr>
                                    <a:rPr lang="en-US" sz="2800" b="0" i="1" smtClean="0">
                                      <a:latin typeface="Cambria Math" panose="02040503050406030204" pitchFamily="18" charset="0"/>
                                      <a:ea typeface="Cambria Math" panose="02040503050406030204" pitchFamily="18" charset="0"/>
                                    </a:rPr>
                                  </m:ctrlPr>
                                </m:fPr>
                                <m:num>
                                  <m:r>
                                    <a:rPr lang="en-US" sz="2800" b="1" i="0" smtClean="0">
                                      <a:latin typeface="Cambria Math" panose="02040503050406030204" pitchFamily="18" charset="0"/>
                                      <a:ea typeface="Cambria Math" panose="02040503050406030204" pitchFamily="18" charset="0"/>
                                    </a:rPr>
                                    <m:t>𝐬</m:t>
                                  </m:r>
                                  <m:r>
                                    <a:rPr lang="en-US" sz="2800" b="0" i="1" smtClean="0">
                                      <a:latin typeface="Cambria Math" panose="02040503050406030204" pitchFamily="18" charset="0"/>
                                      <a:ea typeface="Cambria Math" panose="02040503050406030204" pitchFamily="18" charset="0"/>
                                    </a:rPr>
                                    <m:t>×</m:t>
                                  </m:r>
                                  <m:acc>
                                    <m:accPr>
                                      <m:chr m:val="̂"/>
                                      <m:ctrlPr>
                                        <a:rPr lang="en-US" sz="2800" b="0" i="1" smtClean="0">
                                          <a:latin typeface="Cambria Math" panose="02040503050406030204" pitchFamily="18" charset="0"/>
                                          <a:ea typeface="Cambria Math" panose="02040503050406030204" pitchFamily="18" charset="0"/>
                                        </a:rPr>
                                      </m:ctrlPr>
                                    </m:accPr>
                                    <m:e>
                                      <m:r>
                                        <a:rPr lang="en-US" sz="2800" b="1" i="0" smtClean="0">
                                          <a:latin typeface="Cambria Math" panose="02040503050406030204" pitchFamily="18" charset="0"/>
                                          <a:ea typeface="Cambria Math" panose="02040503050406030204" pitchFamily="18" charset="0"/>
                                        </a:rPr>
                                        <m:t>𝐑</m:t>
                                      </m:r>
                                    </m:e>
                                  </m:acc>
                                </m:num>
                                <m:den>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𝑅</m:t>
                                      </m:r>
                                    </m:e>
                                    <m:sup>
                                      <m:r>
                                        <a:rPr lang="en-US" sz="2800" b="0" i="1" smtClean="0">
                                          <a:latin typeface="Cambria Math" panose="02040503050406030204" pitchFamily="18" charset="0"/>
                                          <a:ea typeface="Cambria Math" panose="02040503050406030204" pitchFamily="18" charset="0"/>
                                        </a:rPr>
                                        <m:t>2</m:t>
                                      </m:r>
                                    </m:sup>
                                  </m:sSup>
                                </m:den>
                              </m:f>
                            </m:e>
                          </m:d>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1</m:t>
                              </m:r>
                            </m:num>
                            <m:den>
                              <m:r>
                                <a:rPr lang="en-US" sz="2800" b="0" i="1" smtClean="0">
                                  <a:latin typeface="Cambria Math" panose="02040503050406030204" pitchFamily="18" charset="0"/>
                                  <a:ea typeface="Cambria Math" panose="02040503050406030204" pitchFamily="18" charset="0"/>
                                </a:rPr>
                                <m:t>ℏ</m:t>
                              </m:r>
                            </m:den>
                          </m:f>
                          <m:f>
                            <m:fPr>
                              <m:ctrlPr>
                                <a:rPr lang="en-US" sz="2800" b="0" i="1" smtClean="0">
                                  <a:latin typeface="Cambria Math" panose="02040503050406030204" pitchFamily="18" charset="0"/>
                                  <a:ea typeface="Cambria Math" panose="02040503050406030204" pitchFamily="18" charset="0"/>
                                </a:rPr>
                              </m:ctrlPr>
                            </m:fPr>
                            <m:num>
                              <m:r>
                                <a:rPr lang="en-US" sz="2800" b="1" i="0" smtClean="0">
                                  <a:latin typeface="Cambria Math" panose="02040503050406030204" pitchFamily="18" charset="0"/>
                                  <a:ea typeface="Cambria Math" panose="02040503050406030204" pitchFamily="18" charset="0"/>
                                </a:rPr>
                                <m:t>𝐩</m:t>
                              </m:r>
                              <m:r>
                                <a:rPr lang="en-US" sz="2800" b="0" i="1" smtClean="0">
                                  <a:latin typeface="Cambria Math" panose="02040503050406030204" pitchFamily="18" charset="0"/>
                                  <a:ea typeface="Cambria Math" panose="02040503050406030204" pitchFamily="18" charset="0"/>
                                </a:rPr>
                                <m:t>×</m:t>
                              </m:r>
                              <m:acc>
                                <m:accPr>
                                  <m:chr m:val="̂"/>
                                  <m:ctrlPr>
                                    <a:rPr lang="en-US" sz="2800" b="1" i="1" smtClean="0">
                                      <a:latin typeface="Cambria Math" panose="02040503050406030204" pitchFamily="18" charset="0"/>
                                      <a:ea typeface="Cambria Math" panose="02040503050406030204" pitchFamily="18" charset="0"/>
                                    </a:rPr>
                                  </m:ctrlPr>
                                </m:accPr>
                                <m:e>
                                  <m:r>
                                    <a:rPr lang="en-US" sz="2800" b="1" i="0" smtClean="0">
                                      <a:latin typeface="Cambria Math" panose="02040503050406030204" pitchFamily="18" charset="0"/>
                                      <a:ea typeface="Cambria Math" panose="02040503050406030204" pitchFamily="18" charset="0"/>
                                    </a:rPr>
                                    <m:t>𝐑</m:t>
                                  </m:r>
                                </m:e>
                              </m:acc>
                            </m:num>
                            <m:den>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𝑅</m:t>
                                  </m:r>
                                </m:e>
                                <m:sup>
                                  <m:r>
                                    <a:rPr lang="en-US" sz="2800" b="0" i="1" smtClean="0">
                                      <a:latin typeface="Cambria Math" panose="02040503050406030204" pitchFamily="18" charset="0"/>
                                      <a:ea typeface="Cambria Math" panose="02040503050406030204" pitchFamily="18" charset="0"/>
                                    </a:rPr>
                                    <m:t>2</m:t>
                                  </m:r>
                                </m:sup>
                              </m:sSup>
                            </m:den>
                          </m:f>
                        </m:e>
                      </m:d>
                    </m:oMath>
                  </m:oMathPara>
                </a14:m>
                <a:endParaRPr lang="en-US" sz="2800"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4C48DC25-6E2F-4BA4-80CE-F459399905B6}"/>
                  </a:ext>
                </a:extLst>
              </p:cNvPr>
              <p:cNvSpPr txBox="1">
                <a:spLocks noRot="1" noChangeAspect="1" noMove="1" noResize="1" noEditPoints="1" noAdjustHandles="1" noChangeArrowheads="1" noChangeShapeType="1" noTextEdit="1"/>
              </p:cNvSpPr>
              <p:nvPr/>
            </p:nvSpPr>
            <p:spPr>
              <a:xfrm>
                <a:off x="374650" y="2298700"/>
                <a:ext cx="6990503" cy="98963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6BA5D73-C023-4F96-96A2-04154F0713AB}"/>
                  </a:ext>
                </a:extLst>
              </p:cNvPr>
              <p:cNvSpPr txBox="1"/>
              <p:nvPr/>
            </p:nvSpPr>
            <p:spPr>
              <a:xfrm>
                <a:off x="374650" y="984678"/>
                <a:ext cx="11474450" cy="954107"/>
              </a:xfrm>
              <a:prstGeom prst="rect">
                <a:avLst/>
              </a:prstGeom>
              <a:noFill/>
            </p:spPr>
            <p:txBody>
              <a:bodyPr wrap="square" rtlCol="0">
                <a:spAutoFit/>
              </a:bodyPr>
              <a:lstStyle/>
              <a:p>
                <a14:m>
                  <m:oMath xmlns:m="http://schemas.openxmlformats.org/officeDocument/2006/math">
                    <m:r>
                      <a:rPr lang="en-US" sz="2800" b="1">
                        <a:latin typeface="Cambria Math" panose="02040503050406030204" pitchFamily="18" charset="0"/>
                      </a:rPr>
                      <m:t>𝐕</m:t>
                    </m:r>
                    <m:d>
                      <m:dPr>
                        <m:ctrlPr>
                          <a:rPr lang="en-US" sz="2800" i="1">
                            <a:latin typeface="Cambria Math" panose="02040503050406030204" pitchFamily="18" charset="0"/>
                          </a:rPr>
                        </m:ctrlPr>
                      </m:dPr>
                      <m:e>
                        <m:r>
                          <a:rPr lang="en-US" sz="2800" b="1">
                            <a:latin typeface="Cambria Math" panose="02040503050406030204" pitchFamily="18" charset="0"/>
                          </a:rPr>
                          <m:t>𝐫</m:t>
                        </m:r>
                      </m:e>
                    </m:d>
                    <m:r>
                      <a:rPr lang="en-US" sz="2800" i="1">
                        <a:latin typeface="Cambria Math" panose="02040503050406030204" pitchFamily="18" charset="0"/>
                      </a:rPr>
                      <m:t> </m:t>
                    </m:r>
                  </m:oMath>
                </a14:m>
                <a:r>
                  <a:rPr lang="en-US" sz="2800" dirty="0">
                    <a:latin typeface="Arial" panose="020B0604020202020204" pitchFamily="34" charset="0"/>
                    <a:cs typeface="Arial" panose="020B0604020202020204" pitchFamily="34" charset="0"/>
                  </a:rPr>
                  <a:t>due to magnetic interaction between a neutron and a moving electron of momentum </a:t>
                </a:r>
                <a14:m>
                  <m:oMath xmlns:m="http://schemas.openxmlformats.org/officeDocument/2006/math">
                    <m:r>
                      <a:rPr lang="en-US" sz="2800" b="1">
                        <a:latin typeface="Cambria Math" panose="02040503050406030204" pitchFamily="18" charset="0"/>
                        <a:ea typeface="Cambria Math" panose="02040503050406030204" pitchFamily="18" charset="0"/>
                      </a:rPr>
                      <m:t>𝐩</m:t>
                    </m:r>
                  </m:oMath>
                </a14:m>
                <a:r>
                  <a:rPr lang="en-US" sz="2800" dirty="0">
                    <a:latin typeface="Arial" panose="020B0604020202020204" pitchFamily="34" charset="0"/>
                    <a:cs typeface="Arial" panose="020B0604020202020204" pitchFamily="34" charset="0"/>
                  </a:rPr>
                  <a:t> and spin </a:t>
                </a:r>
                <a14:m>
                  <m:oMath xmlns:m="http://schemas.openxmlformats.org/officeDocument/2006/math">
                    <m:r>
                      <a:rPr lang="en-US" sz="2800" b="1">
                        <a:latin typeface="Cambria Math" panose="02040503050406030204" pitchFamily="18" charset="0"/>
                        <a:ea typeface="Cambria Math" panose="02040503050406030204" pitchFamily="18" charset="0"/>
                      </a:rPr>
                      <m:t>𝐬</m:t>
                    </m:r>
                  </m:oMath>
                </a14:m>
                <a:endParaRPr lang="en-US" sz="28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36BA5D73-C023-4F96-96A2-04154F0713AB}"/>
                  </a:ext>
                </a:extLst>
              </p:cNvPr>
              <p:cNvSpPr txBox="1">
                <a:spLocks noRot="1" noChangeAspect="1" noMove="1" noResize="1" noEditPoints="1" noAdjustHandles="1" noChangeArrowheads="1" noChangeShapeType="1" noTextEdit="1"/>
              </p:cNvSpPr>
              <p:nvPr/>
            </p:nvSpPr>
            <p:spPr>
              <a:xfrm>
                <a:off x="374650" y="984678"/>
                <a:ext cx="11474450" cy="954107"/>
              </a:xfrm>
              <a:prstGeom prst="rect">
                <a:avLst/>
              </a:prstGeom>
              <a:blipFill>
                <a:blip r:embed="rId4"/>
                <a:stretch>
                  <a:fillRect l="-1062" t="-7051" b="-17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4097C4D-8A63-4137-92C5-6EDF931E8C93}"/>
                  </a:ext>
                </a:extLst>
              </p:cNvPr>
              <p:cNvSpPr/>
              <p:nvPr/>
            </p:nvSpPr>
            <p:spPr>
              <a:xfrm>
                <a:off x="8656214" y="1788473"/>
                <a:ext cx="3470802" cy="1384995"/>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Magnetic moments</a:t>
                </a:r>
              </a:p>
              <a:p>
                <a:r>
                  <a:rPr lang="en-US" sz="2800" dirty="0">
                    <a:latin typeface="Arial" panose="020B0604020202020204" pitchFamily="34" charset="0"/>
                    <a:cs typeface="Arial" panose="020B0604020202020204" pitchFamily="34" charset="0"/>
                  </a:rPr>
                  <a:t>neutron: </a:t>
                </a:r>
                <a14:m>
                  <m:oMath xmlns:m="http://schemas.openxmlformats.org/officeDocument/2006/math">
                    <m:r>
                      <a:rPr lang="en-US" sz="2800" i="1">
                        <a:latin typeface="Cambria Math" panose="02040503050406030204" pitchFamily="18" charset="0"/>
                      </a:rPr>
                      <m:t>−</m:t>
                    </m:r>
                    <m:r>
                      <a:rPr lang="en-US" sz="2800" i="1">
                        <a:latin typeface="Cambria Math" panose="02040503050406030204" pitchFamily="18" charset="0"/>
                        <a:ea typeface="Cambria Math" panose="02040503050406030204" pitchFamily="18" charset="0"/>
                      </a:rPr>
                      <m:t>𝛾</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𝜇</m:t>
                        </m:r>
                      </m:e>
                      <m:sub>
                        <m:r>
                          <a:rPr lang="en-US" sz="2800" i="1">
                            <a:latin typeface="Cambria Math" panose="02040503050406030204" pitchFamily="18" charset="0"/>
                            <a:ea typeface="Cambria Math" panose="02040503050406030204" pitchFamily="18" charset="0"/>
                          </a:rPr>
                          <m:t>𝑁</m:t>
                        </m:r>
                      </m:sub>
                    </m:sSub>
                    <m:r>
                      <a:rPr lang="en-US" sz="2800" b="1">
                        <a:latin typeface="Cambria Math" panose="02040503050406030204" pitchFamily="18" charset="0"/>
                        <a:ea typeface="Cambria Math" panose="02040503050406030204" pitchFamily="18" charset="0"/>
                      </a:rPr>
                      <m:t>𝛔</m:t>
                    </m:r>
                  </m:oMath>
                </a14:m>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electron: </a:t>
                </a:r>
                <a14:m>
                  <m:oMath xmlns:m="http://schemas.openxmlformats.org/officeDocument/2006/math">
                    <m:r>
                      <a:rPr lang="en-US" sz="2800" i="1">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2</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𝜇</m:t>
                        </m:r>
                      </m:e>
                      <m:sub>
                        <m:r>
                          <a:rPr lang="en-US" sz="2800" b="0" i="1" smtClean="0">
                            <a:latin typeface="Cambria Math" panose="02040503050406030204" pitchFamily="18" charset="0"/>
                            <a:ea typeface="Cambria Math" panose="02040503050406030204" pitchFamily="18" charset="0"/>
                          </a:rPr>
                          <m:t>𝐵</m:t>
                        </m:r>
                      </m:sub>
                    </m:sSub>
                    <m:r>
                      <a:rPr lang="en-US" sz="2800" b="1" i="0" smtClean="0">
                        <a:latin typeface="Cambria Math" panose="02040503050406030204" pitchFamily="18" charset="0"/>
                        <a:ea typeface="Cambria Math" panose="02040503050406030204" pitchFamily="18" charset="0"/>
                      </a:rPr>
                      <m:t>𝐬</m:t>
                    </m:r>
                  </m:oMath>
                </a14:m>
                <a:endParaRPr lang="en-US" sz="28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04097C4D-8A63-4137-92C5-6EDF931E8C93}"/>
                  </a:ext>
                </a:extLst>
              </p:cNvPr>
              <p:cNvSpPr>
                <a:spLocks noRot="1" noChangeAspect="1" noMove="1" noResize="1" noEditPoints="1" noAdjustHandles="1" noChangeArrowheads="1" noChangeShapeType="1" noTextEdit="1"/>
              </p:cNvSpPr>
              <p:nvPr/>
            </p:nvSpPr>
            <p:spPr>
              <a:xfrm>
                <a:off x="8656214" y="1788473"/>
                <a:ext cx="3470802" cy="1384995"/>
              </a:xfrm>
              <a:prstGeom prst="rect">
                <a:avLst/>
              </a:prstGeom>
              <a:blipFill>
                <a:blip r:embed="rId5"/>
                <a:stretch>
                  <a:fillRect l="-3691" t="-4386" r="-1406" b="-10965"/>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B82C4008-4688-42A8-9057-E5A898D65C3E}"/>
              </a:ext>
            </a:extLst>
          </p:cNvPr>
          <p:cNvSpPr/>
          <p:nvPr/>
        </p:nvSpPr>
        <p:spPr>
          <a:xfrm>
            <a:off x="3619500" y="2184400"/>
            <a:ext cx="2019300" cy="124460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3D40FF-C6ED-4B86-8133-A93CC2EFBCAD}"/>
              </a:ext>
            </a:extLst>
          </p:cNvPr>
          <p:cNvSpPr/>
          <p:nvPr/>
        </p:nvSpPr>
        <p:spPr>
          <a:xfrm>
            <a:off x="5854700" y="2184400"/>
            <a:ext cx="1346200" cy="1244600"/>
          </a:xfrm>
          <a:prstGeom prst="rect">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62E2707-C71E-4738-94F2-237FE014E294}"/>
              </a:ext>
            </a:extLst>
          </p:cNvPr>
          <p:cNvGrpSpPr/>
          <p:nvPr/>
        </p:nvGrpSpPr>
        <p:grpSpPr>
          <a:xfrm>
            <a:off x="4219575" y="3495114"/>
            <a:ext cx="8108949" cy="3375627"/>
            <a:chOff x="4219575" y="3495114"/>
            <a:chExt cx="8108949" cy="3375627"/>
          </a:xfrm>
        </p:grpSpPr>
        <p:pic>
          <p:nvPicPr>
            <p:cNvPr id="8194" name="Picture 2" descr="Figure (a) shows a current carrying loop. The loop has current I circulating counterclockwise as viewed from above. A vector mu pointing upward is shown at the center of the loop. Figure (b) shows the hydrogen atom as an electron, represented as a small ball and labeled minus e, making a counterclockwise circular orbit, as viewed from above. A sphere, a vector mu pointing downward, and a vector L pointing upward are shown in the center of the orbit.">
              <a:extLst>
                <a:ext uri="{FF2B5EF4-FFF2-40B4-BE49-F238E27FC236}">
                  <a16:creationId xmlns:a16="http://schemas.microsoft.com/office/drawing/2014/main" id="{34995409-6D25-483F-8563-47EF77D662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9575" y="4121279"/>
              <a:ext cx="7972425" cy="241935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FA25FAF-432B-475C-838E-0DE23385FD23}"/>
                </a:ext>
              </a:extLst>
            </p:cNvPr>
            <p:cNvSpPr/>
            <p:nvPr/>
          </p:nvSpPr>
          <p:spPr>
            <a:xfrm>
              <a:off x="4356099" y="6532187"/>
              <a:ext cx="7972425"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https://cnx.org/contents/i1ZdCc7x@3/Orbital-Magnetic-Dipole-Moment-of-the-Electron</a:t>
              </a:r>
            </a:p>
          </p:txBody>
        </p:sp>
        <p:grpSp>
          <p:nvGrpSpPr>
            <p:cNvPr id="18" name="Group 17">
              <a:extLst>
                <a:ext uri="{FF2B5EF4-FFF2-40B4-BE49-F238E27FC236}">
                  <a16:creationId xmlns:a16="http://schemas.microsoft.com/office/drawing/2014/main" id="{2F9503A4-B780-4C26-90DB-997E187958EB}"/>
                </a:ext>
              </a:extLst>
            </p:cNvPr>
            <p:cNvGrpSpPr/>
            <p:nvPr/>
          </p:nvGrpSpPr>
          <p:grpSpPr>
            <a:xfrm>
              <a:off x="5486400" y="3495114"/>
              <a:ext cx="6232524" cy="605470"/>
              <a:chOff x="5486400" y="3495114"/>
              <a:chExt cx="6232524" cy="605470"/>
            </a:xfrm>
          </p:grpSpPr>
          <p:sp>
            <p:nvSpPr>
              <p:cNvPr id="12" name="TextBox 11">
                <a:extLst>
                  <a:ext uri="{FF2B5EF4-FFF2-40B4-BE49-F238E27FC236}">
                    <a16:creationId xmlns:a16="http://schemas.microsoft.com/office/drawing/2014/main" id="{75BE9333-FC5A-421F-A7E5-7C498F354694}"/>
                  </a:ext>
                </a:extLst>
              </p:cNvPr>
              <p:cNvSpPr txBox="1"/>
              <p:nvPr/>
            </p:nvSpPr>
            <p:spPr>
              <a:xfrm>
                <a:off x="5486400" y="3515809"/>
                <a:ext cx="6232524"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Due to electron orbital motion</a:t>
                </a:r>
              </a:p>
            </p:txBody>
          </p:sp>
          <p:sp>
            <p:nvSpPr>
              <p:cNvPr id="15" name="Rectangle 14">
                <a:extLst>
                  <a:ext uri="{FF2B5EF4-FFF2-40B4-BE49-F238E27FC236}">
                    <a16:creationId xmlns:a16="http://schemas.microsoft.com/office/drawing/2014/main" id="{542B9EBA-26CD-41D3-AA97-8E73494E491C}"/>
                  </a:ext>
                </a:extLst>
              </p:cNvPr>
              <p:cNvSpPr/>
              <p:nvPr/>
            </p:nvSpPr>
            <p:spPr>
              <a:xfrm>
                <a:off x="5854701" y="3495114"/>
                <a:ext cx="5603026" cy="551904"/>
              </a:xfrm>
              <a:prstGeom prst="rect">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a:extLst>
              <a:ext uri="{FF2B5EF4-FFF2-40B4-BE49-F238E27FC236}">
                <a16:creationId xmlns:a16="http://schemas.microsoft.com/office/drawing/2014/main" id="{E16854E9-BED3-40E1-ACA0-0020DB1ECACD}"/>
              </a:ext>
            </a:extLst>
          </p:cNvPr>
          <p:cNvGrpSpPr/>
          <p:nvPr/>
        </p:nvGrpSpPr>
        <p:grpSpPr>
          <a:xfrm>
            <a:off x="127002" y="3551776"/>
            <a:ext cx="4288762" cy="3284498"/>
            <a:chOff x="127002" y="3551776"/>
            <a:chExt cx="4288762" cy="3284498"/>
          </a:xfrm>
        </p:grpSpPr>
        <p:grpSp>
          <p:nvGrpSpPr>
            <p:cNvPr id="17" name="Group 16">
              <a:extLst>
                <a:ext uri="{FF2B5EF4-FFF2-40B4-BE49-F238E27FC236}">
                  <a16:creationId xmlns:a16="http://schemas.microsoft.com/office/drawing/2014/main" id="{6A9CD2B7-3EBE-4C3E-BCD6-D411ED9EE109}"/>
                </a:ext>
              </a:extLst>
            </p:cNvPr>
            <p:cNvGrpSpPr/>
            <p:nvPr/>
          </p:nvGrpSpPr>
          <p:grpSpPr>
            <a:xfrm>
              <a:off x="127002" y="3551776"/>
              <a:ext cx="4288762" cy="547070"/>
              <a:chOff x="1384300" y="5089060"/>
              <a:chExt cx="1714500" cy="1591539"/>
            </a:xfrm>
          </p:grpSpPr>
          <p:sp>
            <p:nvSpPr>
              <p:cNvPr id="8" name="Rectangle 7">
                <a:extLst>
                  <a:ext uri="{FF2B5EF4-FFF2-40B4-BE49-F238E27FC236}">
                    <a16:creationId xmlns:a16="http://schemas.microsoft.com/office/drawing/2014/main" id="{31C0C912-5FDB-4270-AC03-BFC5AEB98BEB}"/>
                  </a:ext>
                </a:extLst>
              </p:cNvPr>
              <p:cNvSpPr/>
              <p:nvPr/>
            </p:nvSpPr>
            <p:spPr>
              <a:xfrm>
                <a:off x="1384300" y="5089060"/>
                <a:ext cx="1714500" cy="159153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2803F8-91AA-4027-9569-DEBA34731491}"/>
                  </a:ext>
                </a:extLst>
              </p:cNvPr>
              <p:cNvSpPr txBox="1"/>
              <p:nvPr/>
            </p:nvSpPr>
            <p:spPr>
              <a:xfrm>
                <a:off x="1384300" y="5110939"/>
                <a:ext cx="1714500" cy="1569660"/>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Due to electron spin</a:t>
                </a:r>
              </a:p>
            </p:txBody>
          </p:sp>
        </p:grpSp>
        <p:pic>
          <p:nvPicPr>
            <p:cNvPr id="8196" name="Picture 4" descr="Electron Spin">
              <a:extLst>
                <a:ext uri="{FF2B5EF4-FFF2-40B4-BE49-F238E27FC236}">
                  <a16:creationId xmlns:a16="http://schemas.microsoft.com/office/drawing/2014/main" id="{C834E672-98EF-493C-9D41-F80AB9923CB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995" t="11395" r="54621"/>
            <a:stretch/>
          </p:blipFill>
          <p:spPr bwMode="auto">
            <a:xfrm>
              <a:off x="374650" y="4362292"/>
              <a:ext cx="1635125" cy="241935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3BE9760-1044-47A0-9412-2F87F016944A}"/>
                </a:ext>
              </a:extLst>
            </p:cNvPr>
            <p:cNvSpPr/>
            <p:nvPr/>
          </p:nvSpPr>
          <p:spPr>
            <a:xfrm>
              <a:off x="1827293" y="6189943"/>
              <a:ext cx="2217658"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https://byjus.com/physics/electron-spin/</a:t>
              </a:r>
            </a:p>
          </p:txBody>
        </p:sp>
      </p:grpSp>
    </p:spTree>
    <p:extLst>
      <p:ext uri="{BB962C8B-B14F-4D97-AF65-F5344CB8AC3E}">
        <p14:creationId xmlns:p14="http://schemas.microsoft.com/office/powerpoint/2010/main" val="314670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7C735F-372D-4E90-A3C7-3A2672ADB4B5}"/>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The scattering potential between the neutron and unpaired electrons</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6E602C0-74F8-4164-BEA6-329B7D145877}"/>
                  </a:ext>
                </a:extLst>
              </p:cNvPr>
              <p:cNvSpPr/>
              <p:nvPr/>
            </p:nvSpPr>
            <p:spPr>
              <a:xfrm>
                <a:off x="208938" y="1159493"/>
                <a:ext cx="11774121" cy="11378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smtClean="0">
                              <a:latin typeface="Cambria Math" panose="02040503050406030204" pitchFamily="18" charset="0"/>
                              <a:ea typeface="Cambria Math" panose="02040503050406030204" pitchFamily="18" charset="0"/>
                            </a:rPr>
                          </m:ctrlPr>
                        </m:dPr>
                        <m:e>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𝐤</m:t>
                              </m:r>
                            </m:e>
                            <m:sub>
                              <m:r>
                                <a:rPr lang="en-US" sz="2800" i="1">
                                  <a:latin typeface="Cambria Math" panose="02040503050406030204" pitchFamily="18" charset="0"/>
                                  <a:ea typeface="Cambria Math" panose="02040503050406030204" pitchFamily="18" charset="0"/>
                                </a:rPr>
                                <m:t>𝑓</m:t>
                              </m:r>
                            </m:sub>
                          </m:sSub>
                          <m:sSub>
                            <m:sSubPr>
                              <m:ctrlPr>
                                <a:rPr lang="en-US" sz="2800" i="1">
                                  <a:latin typeface="Cambria Math" panose="02040503050406030204" pitchFamily="18" charset="0"/>
                                  <a:ea typeface="Cambria Math" panose="02040503050406030204" pitchFamily="18" charset="0"/>
                                </a:rPr>
                              </m:ctrlPr>
                            </m:sSubPr>
                            <m:e>
                              <m:r>
                                <m:rPr>
                                  <m:sty m:val="p"/>
                                  <m:brk m:alnAt="7"/>
                                </m:rPr>
                                <a:rPr lang="el-GR" sz="2800" i="1">
                                  <a:latin typeface="Cambria Math" panose="02040503050406030204" pitchFamily="18" charset="0"/>
                                  <a:ea typeface="Cambria Math" panose="02040503050406030204" pitchFamily="18" charset="0"/>
                                </a:rPr>
                                <m:t>λ</m:t>
                              </m:r>
                            </m:e>
                            <m:sub>
                              <m:r>
                                <a:rPr lang="en-US" sz="2800" i="1">
                                  <a:latin typeface="Cambria Math" panose="02040503050406030204" pitchFamily="18" charset="0"/>
                                  <a:ea typeface="Cambria Math" panose="02040503050406030204" pitchFamily="18" charset="0"/>
                                </a:rPr>
                                <m:t>𝑓</m:t>
                              </m:r>
                            </m:sub>
                          </m:sSub>
                        </m:e>
                        <m:e>
                          <m:r>
                            <a:rPr lang="en-US" sz="2800" i="1">
                              <a:latin typeface="Cambria Math" panose="02040503050406030204" pitchFamily="18" charset="0"/>
                              <a:ea typeface="Cambria Math" panose="02040503050406030204" pitchFamily="18" charset="0"/>
                            </a:rPr>
                            <m:t>𝑉</m:t>
                          </m:r>
                        </m:e>
                        <m:e>
                          <m:sSub>
                            <m:sSubPr>
                              <m:ctrlPr>
                                <a:rPr lang="en-US" sz="2800"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𝐤</m:t>
                              </m:r>
                            </m:e>
                            <m:sub>
                              <m:r>
                                <a:rPr lang="en-US" sz="2800" i="1">
                                  <a:latin typeface="Cambria Math" panose="02040503050406030204" pitchFamily="18" charset="0"/>
                                  <a:ea typeface="Cambria Math" panose="02040503050406030204" pitchFamily="18" charset="0"/>
                                </a:rPr>
                                <m:t>𝑖</m:t>
                              </m:r>
                            </m:sub>
                          </m:sSub>
                          <m:sSub>
                            <m:sSubPr>
                              <m:ctrlPr>
                                <a:rPr lang="en-US" sz="2800" i="1">
                                  <a:latin typeface="Cambria Math" panose="02040503050406030204" pitchFamily="18" charset="0"/>
                                  <a:ea typeface="Cambria Math" panose="02040503050406030204" pitchFamily="18" charset="0"/>
                                </a:rPr>
                              </m:ctrlPr>
                            </m:sSubPr>
                            <m:e>
                              <m:r>
                                <m:rPr>
                                  <m:sty m:val="p"/>
                                  <m:brk m:alnAt="7"/>
                                </m:rPr>
                                <a:rPr lang="el-GR" sz="2800" i="1">
                                  <a:latin typeface="Cambria Math" panose="02040503050406030204" pitchFamily="18" charset="0"/>
                                  <a:ea typeface="Cambria Math" panose="02040503050406030204" pitchFamily="18" charset="0"/>
                                </a:rPr>
                                <m:t>λ</m:t>
                              </m:r>
                            </m:e>
                            <m:sub>
                              <m:r>
                                <m:rPr>
                                  <m:brk m:alnAt="7"/>
                                </m:rPr>
                                <a:rPr lang="en-US" sz="2800" i="1">
                                  <a:latin typeface="Cambria Math" panose="02040503050406030204" pitchFamily="18" charset="0"/>
                                  <a:ea typeface="Cambria Math" panose="02040503050406030204" pitchFamily="18" charset="0"/>
                                </a:rPr>
                                <m:t>𝑖</m:t>
                              </m:r>
                            </m:sub>
                          </m:sSub>
                        </m:e>
                      </m:d>
                      <m:r>
                        <a:rPr lang="en-US" sz="2800" b="0" i="1" smtClean="0">
                          <a:latin typeface="Cambria Math" panose="02040503050406030204" pitchFamily="18" charset="0"/>
                          <a:ea typeface="Cambria Math" panose="02040503050406030204" pitchFamily="18" charset="0"/>
                        </a:rPr>
                        <m:t>=4</m:t>
                      </m:r>
                      <m:r>
                        <a:rPr lang="en-US" sz="2800" b="0" i="1" smtClean="0">
                          <a:latin typeface="Cambria Math" panose="02040503050406030204" pitchFamily="18" charset="0"/>
                          <a:ea typeface="Cambria Math" panose="02040503050406030204" pitchFamily="18" charset="0"/>
                        </a:rPr>
                        <m:t>𝜋𝛾</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𝜇</m:t>
                          </m:r>
                        </m:e>
                        <m:sub>
                          <m:r>
                            <a:rPr lang="en-US" sz="2800" b="0" i="1" smtClean="0">
                              <a:latin typeface="Cambria Math" panose="02040503050406030204" pitchFamily="18" charset="0"/>
                              <a:ea typeface="Cambria Math" panose="02040503050406030204" pitchFamily="18" charset="0"/>
                            </a:rPr>
                            <m:t>𝑁</m:t>
                          </m:r>
                        </m:sub>
                      </m:sSub>
                      <m:r>
                        <a:rPr lang="en-US" sz="2800" b="0" i="1" smtClean="0">
                          <a:latin typeface="Cambria Math" panose="02040503050406030204" pitchFamily="18" charset="0"/>
                          <a:ea typeface="Cambria Math" panose="02040503050406030204" pitchFamily="18" charset="0"/>
                        </a:rPr>
                        <m:t>2</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𝜇</m:t>
                          </m:r>
                        </m:e>
                        <m:sub>
                          <m:r>
                            <a:rPr lang="en-US" sz="2800" b="0" i="1" smtClean="0">
                              <a:latin typeface="Cambria Math" panose="02040503050406030204" pitchFamily="18" charset="0"/>
                              <a:ea typeface="Cambria Math" panose="02040503050406030204" pitchFamily="18" charset="0"/>
                            </a:rPr>
                            <m:t>𝐵</m:t>
                          </m:r>
                        </m:sub>
                      </m:sSub>
                      <m:r>
                        <a:rPr lang="en-US" sz="2800" b="1" i="0" smtClean="0">
                          <a:latin typeface="Cambria Math" panose="02040503050406030204" pitchFamily="18" charset="0"/>
                          <a:ea typeface="Cambria Math" panose="02040503050406030204" pitchFamily="18" charset="0"/>
                        </a:rPr>
                        <m:t>𝛔</m:t>
                      </m:r>
                      <m:r>
                        <a:rPr lang="en-US" sz="2800" b="0" i="1" smtClean="0">
                          <a:latin typeface="Cambria Math" panose="02040503050406030204" pitchFamily="18" charset="0"/>
                          <a:ea typeface="Cambria Math" panose="02040503050406030204" pitchFamily="18" charset="0"/>
                        </a:rPr>
                        <m:t>∙</m:t>
                      </m:r>
                      <m:nary>
                        <m:naryPr>
                          <m:chr m:val="∑"/>
                          <m:supHide m:val="on"/>
                          <m:ctrlPr>
                            <a:rPr lang="en-US" sz="2800" b="0" i="1" smtClean="0">
                              <a:latin typeface="Cambria Math" panose="02040503050406030204" pitchFamily="18" charset="0"/>
                              <a:ea typeface="Cambria Math" panose="02040503050406030204" pitchFamily="18" charset="0"/>
                            </a:rPr>
                          </m:ctrlPr>
                        </m:naryPr>
                        <m:sub>
                          <m:r>
                            <m:rPr>
                              <m:brk m:alnAt="7"/>
                            </m:rPr>
                            <a:rPr lang="en-US" sz="2800" b="0" i="1" smtClean="0">
                              <a:latin typeface="Cambria Math" panose="02040503050406030204" pitchFamily="18" charset="0"/>
                              <a:ea typeface="Cambria Math" panose="02040503050406030204" pitchFamily="18" charset="0"/>
                            </a:rPr>
                            <m:t>𝑖</m:t>
                          </m:r>
                        </m:sub>
                        <m:sup/>
                        <m:e>
                          <m:d>
                            <m:dPr>
                              <m:begChr m:val="{"/>
                              <m:endChr m:val="}"/>
                              <m:ctrlPr>
                                <a:rPr lang="en-US" sz="2800" b="0" i="1" smtClean="0">
                                  <a:latin typeface="Cambria Math" panose="02040503050406030204" pitchFamily="18" charset="0"/>
                                  <a:ea typeface="Cambria Math" panose="02040503050406030204" pitchFamily="18" charset="0"/>
                                </a:rPr>
                              </m:ctrlPr>
                            </m:dPr>
                            <m:e>
                              <m:acc>
                                <m:accPr>
                                  <m:chr m:val="̂"/>
                                  <m:ctrlPr>
                                    <a:rPr lang="en-US" sz="2800" b="0" i="1" smtClean="0">
                                      <a:latin typeface="Cambria Math" panose="02040503050406030204" pitchFamily="18" charset="0"/>
                                      <a:ea typeface="Cambria Math" panose="02040503050406030204" pitchFamily="18" charset="0"/>
                                    </a:rPr>
                                  </m:ctrlPr>
                                </m:accPr>
                                <m:e>
                                  <m:r>
                                    <a:rPr lang="en-US" sz="2800" b="1" i="0" smtClean="0">
                                      <a:latin typeface="Cambria Math" panose="02040503050406030204" pitchFamily="18" charset="0"/>
                                      <a:ea typeface="Cambria Math" panose="02040503050406030204" pitchFamily="18" charset="0"/>
                                    </a:rPr>
                                    <m:t>𝐐</m:t>
                                  </m:r>
                                </m:e>
                              </m:acc>
                              <m:r>
                                <a:rPr lang="en-US" sz="2800" i="1" smtClean="0">
                                  <a:latin typeface="Cambria Math" panose="02040503050406030204" pitchFamily="18" charset="0"/>
                                  <a:ea typeface="Cambria Math" panose="02040503050406030204" pitchFamily="18" charset="0"/>
                                </a:rPr>
                                <m:t>×</m:t>
                              </m:r>
                              <m:d>
                                <m:dPr>
                                  <m:ctrlPr>
                                    <a:rPr lang="en-US" sz="2800" b="0" i="1" smtClean="0">
                                      <a:latin typeface="Cambria Math" panose="02040503050406030204" pitchFamily="18" charset="0"/>
                                      <a:ea typeface="Cambria Math" panose="02040503050406030204" pitchFamily="18" charset="0"/>
                                    </a:rPr>
                                  </m:ctrlPr>
                                </m:dPr>
                                <m:e>
                                  <m:sSub>
                                    <m:sSubPr>
                                      <m:ctrlPr>
                                        <a:rPr lang="en-US" sz="2800" b="0" i="1" smtClean="0">
                                          <a:latin typeface="Cambria Math" panose="02040503050406030204" pitchFamily="18" charset="0"/>
                                          <a:ea typeface="Cambria Math" panose="02040503050406030204" pitchFamily="18" charset="0"/>
                                        </a:rPr>
                                      </m:ctrlPr>
                                    </m:sSubPr>
                                    <m:e>
                                      <m:r>
                                        <a:rPr lang="en-US" sz="2800" b="1" i="0" smtClean="0">
                                          <a:latin typeface="Cambria Math" panose="02040503050406030204" pitchFamily="18" charset="0"/>
                                          <a:ea typeface="Cambria Math" panose="02040503050406030204" pitchFamily="18" charset="0"/>
                                        </a:rPr>
                                        <m:t>𝐬</m:t>
                                      </m:r>
                                    </m:e>
                                    <m:sub>
                                      <m:r>
                                        <a:rPr lang="en-US" sz="2800" b="0" i="1" smtClean="0">
                                          <a:latin typeface="Cambria Math" panose="02040503050406030204" pitchFamily="18" charset="0"/>
                                          <a:ea typeface="Cambria Math" panose="02040503050406030204" pitchFamily="18" charset="0"/>
                                        </a:rPr>
                                        <m:t>𝑖</m:t>
                                      </m:r>
                                    </m:sub>
                                  </m:sSub>
                                  <m:r>
                                    <a:rPr lang="en-US" sz="2800" b="0" i="1" smtClean="0">
                                      <a:latin typeface="Cambria Math" panose="02040503050406030204" pitchFamily="18" charset="0"/>
                                      <a:ea typeface="Cambria Math" panose="02040503050406030204" pitchFamily="18" charset="0"/>
                                    </a:rPr>
                                    <m:t>×</m:t>
                                  </m:r>
                                  <m:acc>
                                    <m:accPr>
                                      <m:chr m:val="̂"/>
                                      <m:ctrlPr>
                                        <a:rPr lang="en-US" sz="2800" b="0" i="1" smtClean="0">
                                          <a:latin typeface="Cambria Math" panose="02040503050406030204" pitchFamily="18" charset="0"/>
                                          <a:ea typeface="Cambria Math" panose="02040503050406030204" pitchFamily="18" charset="0"/>
                                        </a:rPr>
                                      </m:ctrlPr>
                                    </m:accPr>
                                    <m:e>
                                      <m:r>
                                        <a:rPr lang="en-US" sz="2800" b="1" i="0" smtClean="0">
                                          <a:latin typeface="Cambria Math" panose="02040503050406030204" pitchFamily="18" charset="0"/>
                                          <a:ea typeface="Cambria Math" panose="02040503050406030204" pitchFamily="18" charset="0"/>
                                        </a:rPr>
                                        <m:t>𝐐</m:t>
                                      </m:r>
                                    </m:e>
                                  </m:acc>
                                </m:e>
                              </m:d>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r>
                                    <m:rPr>
                                      <m:sty m:val="p"/>
                                    </m:rPr>
                                    <a:rPr lang="en-US" sz="2800" b="0" i="0" smtClean="0">
                                      <a:latin typeface="Cambria Math" panose="02040503050406030204" pitchFamily="18" charset="0"/>
                                      <a:ea typeface="Cambria Math" panose="02040503050406030204" pitchFamily="18" charset="0"/>
                                    </a:rPr>
                                    <m:t>i</m:t>
                                  </m:r>
                                </m:num>
                                <m:den>
                                  <m:r>
                                    <a:rPr lang="en-US" sz="2800" b="0" i="1" smtClean="0">
                                      <a:latin typeface="Cambria Math" panose="02040503050406030204" pitchFamily="18" charset="0"/>
                                      <a:ea typeface="Cambria Math" panose="02040503050406030204" pitchFamily="18" charset="0"/>
                                    </a:rPr>
                                    <m:t>ℏ</m:t>
                                  </m:r>
                                  <m:r>
                                    <a:rPr lang="en-US" sz="2800" b="0" i="1" smtClean="0">
                                      <a:latin typeface="Cambria Math" panose="02040503050406030204" pitchFamily="18" charset="0"/>
                                      <a:ea typeface="Cambria Math" panose="02040503050406030204" pitchFamily="18" charset="0"/>
                                    </a:rPr>
                                    <m:t>𝑄</m:t>
                                  </m:r>
                                </m:den>
                              </m:f>
                              <m:d>
                                <m:dPr>
                                  <m:ctrlPr>
                                    <a:rPr lang="en-US" sz="2800" b="0" i="1" smtClean="0">
                                      <a:latin typeface="Cambria Math" panose="02040503050406030204" pitchFamily="18" charset="0"/>
                                      <a:ea typeface="Cambria Math" panose="02040503050406030204" pitchFamily="18" charset="0"/>
                                    </a:rPr>
                                  </m:ctrlPr>
                                </m:dPr>
                                <m:e>
                                  <m:sSub>
                                    <m:sSubPr>
                                      <m:ctrlPr>
                                        <a:rPr lang="en-US" sz="2800" b="0" i="1" smtClean="0">
                                          <a:latin typeface="Cambria Math" panose="02040503050406030204" pitchFamily="18" charset="0"/>
                                          <a:ea typeface="Cambria Math" panose="02040503050406030204" pitchFamily="18" charset="0"/>
                                        </a:rPr>
                                      </m:ctrlPr>
                                    </m:sSubPr>
                                    <m:e>
                                      <m:r>
                                        <a:rPr lang="en-US" sz="2800" b="1" i="0" smtClean="0">
                                          <a:latin typeface="Cambria Math" panose="02040503050406030204" pitchFamily="18" charset="0"/>
                                          <a:ea typeface="Cambria Math" panose="02040503050406030204" pitchFamily="18" charset="0"/>
                                        </a:rPr>
                                        <m:t>𝐩</m:t>
                                      </m:r>
                                    </m:e>
                                    <m:sub>
                                      <m:r>
                                        <a:rPr lang="en-US" sz="2800" b="0" i="1" smtClean="0">
                                          <a:latin typeface="Cambria Math" panose="02040503050406030204" pitchFamily="18" charset="0"/>
                                          <a:ea typeface="Cambria Math" panose="02040503050406030204" pitchFamily="18" charset="0"/>
                                        </a:rPr>
                                        <m:t>𝑖</m:t>
                                      </m:r>
                                    </m:sub>
                                  </m:sSub>
                                  <m:r>
                                    <a:rPr lang="en-US" sz="2800" b="0" i="1" smtClean="0">
                                      <a:latin typeface="Cambria Math" panose="02040503050406030204" pitchFamily="18" charset="0"/>
                                      <a:ea typeface="Cambria Math" panose="02040503050406030204" pitchFamily="18" charset="0"/>
                                    </a:rPr>
                                    <m:t>×</m:t>
                                  </m:r>
                                  <m:acc>
                                    <m:accPr>
                                      <m:chr m:val="̂"/>
                                      <m:ctrlPr>
                                        <a:rPr lang="en-US" sz="2800" b="0" i="1" smtClean="0">
                                          <a:latin typeface="Cambria Math" panose="02040503050406030204" pitchFamily="18" charset="0"/>
                                          <a:ea typeface="Cambria Math" panose="02040503050406030204" pitchFamily="18" charset="0"/>
                                        </a:rPr>
                                      </m:ctrlPr>
                                    </m:accPr>
                                    <m:e>
                                      <m:r>
                                        <a:rPr lang="en-US" sz="2800" b="1" i="0" smtClean="0">
                                          <a:latin typeface="Cambria Math" panose="02040503050406030204" pitchFamily="18" charset="0"/>
                                          <a:ea typeface="Cambria Math" panose="02040503050406030204" pitchFamily="18" charset="0"/>
                                        </a:rPr>
                                        <m:t>𝐐</m:t>
                                      </m:r>
                                    </m:e>
                                  </m:acc>
                                </m:e>
                              </m:d>
                            </m:e>
                          </m:d>
                          <m:r>
                            <m:rPr>
                              <m:sty m:val="p"/>
                            </m:rPr>
                            <a:rPr lang="en-US" sz="2800" b="0" i="0" smtClean="0">
                              <a:latin typeface="Cambria Math" panose="02040503050406030204" pitchFamily="18" charset="0"/>
                              <a:ea typeface="Cambria Math" panose="02040503050406030204" pitchFamily="18" charset="0"/>
                            </a:rPr>
                            <m:t>exp</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𝑖</m:t>
                          </m:r>
                          <m:r>
                            <a:rPr lang="en-US" sz="2800" b="1" i="0" smtClean="0">
                              <a:latin typeface="Cambria Math" panose="02040503050406030204" pitchFamily="18" charset="0"/>
                              <a:ea typeface="Cambria Math" panose="02040503050406030204" pitchFamily="18" charset="0"/>
                            </a:rPr>
                            <m:t>𝐐</m:t>
                          </m:r>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1" i="0" smtClean="0">
                                  <a:latin typeface="Cambria Math" panose="02040503050406030204" pitchFamily="18" charset="0"/>
                                  <a:ea typeface="Cambria Math" panose="02040503050406030204" pitchFamily="18" charset="0"/>
                                </a:rPr>
                                <m:t>𝐫</m:t>
                              </m:r>
                            </m:e>
                            <m:sub>
                              <m:r>
                                <a:rPr lang="en-US" sz="2800" b="0" i="1" smtClean="0">
                                  <a:latin typeface="Cambria Math" panose="02040503050406030204" pitchFamily="18" charset="0"/>
                                  <a:ea typeface="Cambria Math" panose="02040503050406030204" pitchFamily="18" charset="0"/>
                                </a:rPr>
                                <m:t>𝑖</m:t>
                              </m:r>
                            </m:sub>
                          </m:sSub>
                          <m:r>
                            <a:rPr lang="en-US" sz="2800" b="0" i="1" smtClean="0">
                              <a:latin typeface="Cambria Math" panose="02040503050406030204" pitchFamily="18" charset="0"/>
                              <a:ea typeface="Cambria Math" panose="02040503050406030204" pitchFamily="18" charset="0"/>
                            </a:rPr>
                            <m:t>)</m:t>
                          </m:r>
                        </m:e>
                      </m:nary>
                    </m:oMath>
                  </m:oMathPara>
                </a14:m>
                <a:endParaRPr lang="en-US" sz="2800" dirty="0">
                  <a:latin typeface="Arial" panose="020B0604020202020204" pitchFamily="34" charset="0"/>
                  <a:cs typeface="Arial" panose="020B0604020202020204" pitchFamily="34" charset="0"/>
                </a:endParaRPr>
              </a:p>
            </p:txBody>
          </p:sp>
        </mc:Choice>
        <mc:Fallback xmlns="">
          <p:sp>
            <p:nvSpPr>
              <p:cNvPr id="11" name="Rectangle 10">
                <a:extLst>
                  <a:ext uri="{FF2B5EF4-FFF2-40B4-BE49-F238E27FC236}">
                    <a16:creationId xmlns:a16="http://schemas.microsoft.com/office/drawing/2014/main" id="{16E602C0-74F8-4164-BEA6-329B7D145877}"/>
                  </a:ext>
                </a:extLst>
              </p:cNvPr>
              <p:cNvSpPr>
                <a:spLocks noRot="1" noChangeAspect="1" noMove="1" noResize="1" noEditPoints="1" noAdjustHandles="1" noChangeArrowheads="1" noChangeShapeType="1" noTextEdit="1"/>
              </p:cNvSpPr>
              <p:nvPr/>
            </p:nvSpPr>
            <p:spPr>
              <a:xfrm>
                <a:off x="208938" y="1159493"/>
                <a:ext cx="11774121" cy="113787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5A3799E-6535-4D74-B5F2-9FD81E2932C4}"/>
                  </a:ext>
                </a:extLst>
              </p:cNvPr>
              <p:cNvSpPr txBox="1"/>
              <p:nvPr/>
            </p:nvSpPr>
            <p:spPr>
              <a:xfrm>
                <a:off x="250489" y="2616200"/>
                <a:ext cx="6975811" cy="1093826"/>
              </a:xfrm>
              <a:prstGeom prst="rect">
                <a:avLst/>
              </a:prstGeom>
              <a:noFill/>
              <a:ln w="38100">
                <a:solidFill>
                  <a:srgbClr val="BF9000"/>
                </a:solidFill>
              </a:ln>
            </p:spPr>
            <p:txBody>
              <a:bodyPr wrap="square" rtlCol="0">
                <a:spAutoFit/>
              </a:bodyPr>
              <a:lstStyle/>
              <a:p>
                <a:r>
                  <a:rPr lang="en-US" sz="3200" dirty="0">
                    <a:latin typeface="Arial" panose="020B0604020202020204" pitchFamily="34" charset="0"/>
                    <a:cs typeface="Arial" panose="020B0604020202020204" pitchFamily="34" charset="0"/>
                  </a:rPr>
                  <a:t>Neutron only “sees” component of </a:t>
                </a:r>
                <a14:m>
                  <m:oMath xmlns:m="http://schemas.openxmlformats.org/officeDocument/2006/math">
                    <m:r>
                      <a:rPr lang="en-US" sz="3200" b="1">
                        <a:latin typeface="Cambria Math" panose="02040503050406030204" pitchFamily="18" charset="0"/>
                        <a:ea typeface="Cambria Math" panose="02040503050406030204" pitchFamily="18" charset="0"/>
                      </a:rPr>
                      <m:t>𝐬</m:t>
                    </m:r>
                  </m:oMath>
                </a14:m>
                <a:r>
                  <a:rPr lang="en-US" sz="3200" dirty="0">
                    <a:latin typeface="Arial" panose="020B0604020202020204" pitchFamily="34" charset="0"/>
                    <a:cs typeface="Arial" panose="020B0604020202020204" pitchFamily="34" charset="0"/>
                  </a:rPr>
                  <a:t> which is perpendicular to </a:t>
                </a:r>
                <a14:m>
                  <m:oMath xmlns:m="http://schemas.openxmlformats.org/officeDocument/2006/math">
                    <m:acc>
                      <m:accPr>
                        <m:chr m:val="̂"/>
                        <m:ctrlPr>
                          <a:rPr lang="en-US" sz="3200" i="1">
                            <a:latin typeface="Cambria Math" panose="02040503050406030204" pitchFamily="18" charset="0"/>
                            <a:ea typeface="Cambria Math" panose="02040503050406030204" pitchFamily="18" charset="0"/>
                          </a:rPr>
                        </m:ctrlPr>
                      </m:accPr>
                      <m:e>
                        <m:r>
                          <a:rPr lang="en-US" sz="3200" b="1">
                            <a:latin typeface="Cambria Math" panose="02040503050406030204" pitchFamily="18" charset="0"/>
                            <a:ea typeface="Cambria Math" panose="02040503050406030204" pitchFamily="18" charset="0"/>
                          </a:rPr>
                          <m:t>𝐐</m:t>
                        </m:r>
                      </m:e>
                    </m:acc>
                  </m:oMath>
                </a14:m>
                <a:endParaRPr lang="en-US" sz="3200" dirty="0">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F5A3799E-6535-4D74-B5F2-9FD81E2932C4}"/>
                  </a:ext>
                </a:extLst>
              </p:cNvPr>
              <p:cNvSpPr txBox="1">
                <a:spLocks noRot="1" noChangeAspect="1" noMove="1" noResize="1" noEditPoints="1" noAdjustHandles="1" noChangeArrowheads="1" noChangeShapeType="1" noTextEdit="1"/>
              </p:cNvSpPr>
              <p:nvPr/>
            </p:nvSpPr>
            <p:spPr>
              <a:xfrm>
                <a:off x="250489" y="2616200"/>
                <a:ext cx="6975811" cy="1093826"/>
              </a:xfrm>
              <a:prstGeom prst="rect">
                <a:avLst/>
              </a:prstGeom>
              <a:blipFill>
                <a:blip r:embed="rId4"/>
                <a:stretch>
                  <a:fillRect l="-1913" t="-5376" b="-15054"/>
                </a:stretch>
              </a:blipFill>
              <a:ln w="38100">
                <a:solidFill>
                  <a:srgbClr val="BF9000"/>
                </a:solidFill>
              </a:ln>
            </p:spPr>
            <p:txBody>
              <a:bodyPr/>
              <a:lstStyle/>
              <a:p>
                <a:r>
                  <a:rPr lang="en-US">
                    <a:noFill/>
                  </a:rPr>
                  <a:t> </a:t>
                </a:r>
              </a:p>
            </p:txBody>
          </p:sp>
        </mc:Fallback>
      </mc:AlternateContent>
      <p:sp>
        <p:nvSpPr>
          <p:cNvPr id="7" name="Rectangle 6">
            <a:extLst>
              <a:ext uri="{FF2B5EF4-FFF2-40B4-BE49-F238E27FC236}">
                <a16:creationId xmlns:a16="http://schemas.microsoft.com/office/drawing/2014/main" id="{00B30A43-3818-4ECD-8598-5E31B80ACAD8}"/>
              </a:ext>
            </a:extLst>
          </p:cNvPr>
          <p:cNvSpPr/>
          <p:nvPr/>
        </p:nvSpPr>
        <p:spPr>
          <a:xfrm>
            <a:off x="5562600" y="1270000"/>
            <a:ext cx="2108200" cy="774700"/>
          </a:xfrm>
          <a:prstGeom prst="rect">
            <a:avLst/>
          </a:prstGeom>
          <a:noFill/>
          <a:ln w="38100">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PPT - Neutron and X-ray Scattering Studies of Spin, Charge and Orbital  Order in TM Oxides PowerPoint Presentation - ID:2712191">
            <a:extLst>
              <a:ext uri="{FF2B5EF4-FFF2-40B4-BE49-F238E27FC236}">
                <a16:creationId xmlns:a16="http://schemas.microsoft.com/office/drawing/2014/main" id="{2363683F-B375-4D5D-96F7-DD4417CE43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888" t="31426" r="3056" b="6482"/>
          <a:stretch/>
        </p:blipFill>
        <p:spPr bwMode="auto">
          <a:xfrm>
            <a:off x="7603180" y="2134046"/>
            <a:ext cx="4447499" cy="43099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42ACB1E-555F-4E0C-957B-21C2A9D43778}"/>
              </a:ext>
            </a:extLst>
          </p:cNvPr>
          <p:cNvSpPr/>
          <p:nvPr/>
        </p:nvSpPr>
        <p:spPr>
          <a:xfrm>
            <a:off x="7200900" y="6355091"/>
            <a:ext cx="5130800"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https://www.slideserve.com/may/neutron-and-x-ray-scattering-studies-of-spin-charge-and-orbital-order-in-tm-oxides</a:t>
            </a:r>
          </a:p>
        </p:txBody>
      </p:sp>
      <p:sp>
        <p:nvSpPr>
          <p:cNvPr id="9" name="TextBox 8">
            <a:extLst>
              <a:ext uri="{FF2B5EF4-FFF2-40B4-BE49-F238E27FC236}">
                <a16:creationId xmlns:a16="http://schemas.microsoft.com/office/drawing/2014/main" id="{919F36B8-D1D1-48B5-BED8-AAE0E7081651}"/>
              </a:ext>
            </a:extLst>
          </p:cNvPr>
          <p:cNvSpPr txBox="1"/>
          <p:nvPr/>
        </p:nvSpPr>
        <p:spPr>
          <a:xfrm>
            <a:off x="208938" y="4159122"/>
            <a:ext cx="6975812" cy="2246769"/>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Can get directional information about magnetic moments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What are you really measuring? </a:t>
            </a:r>
          </a:p>
          <a:p>
            <a:pPr marL="800100" lvl="1"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Fourier transform of the real space magnetization density</a:t>
            </a:r>
          </a:p>
        </p:txBody>
      </p:sp>
    </p:spTree>
    <p:extLst>
      <p:ext uri="{BB962C8B-B14F-4D97-AF65-F5344CB8AC3E}">
        <p14:creationId xmlns:p14="http://schemas.microsoft.com/office/powerpoint/2010/main" val="2223993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7C735F-372D-4E90-A3C7-3A2672ADB4B5}"/>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Potentials in real and Fourier space</a:t>
            </a:r>
          </a:p>
        </p:txBody>
      </p:sp>
      <p:pic>
        <p:nvPicPr>
          <p:cNvPr id="17410" name="Picture 2" descr="Form factor for several charge distributions">
            <a:extLst>
              <a:ext uri="{FF2B5EF4-FFF2-40B4-BE49-F238E27FC236}">
                <a16:creationId xmlns:a16="http://schemas.microsoft.com/office/drawing/2014/main" id="{37357DC9-809C-452A-9DD3-E91EF0961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99" y="953559"/>
            <a:ext cx="4787901" cy="558588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4D1B35FA-32AE-497F-9EC8-C418C609F269}"/>
                  </a:ext>
                </a:extLst>
              </p:cNvPr>
              <p:cNvSpPr/>
              <p:nvPr/>
            </p:nvSpPr>
            <p:spPr>
              <a:xfrm>
                <a:off x="6395369" y="3015834"/>
                <a:ext cx="4551952" cy="1328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ea typeface="Cambria Math" panose="02040503050406030204" pitchFamily="18" charset="0"/>
                        </a:rPr>
                        <m:t>𝑉</m:t>
                      </m:r>
                      <m:r>
                        <a:rPr lang="en-US" sz="3200" b="0" i="1" smtClean="0">
                          <a:latin typeface="Cambria Math" panose="02040503050406030204" pitchFamily="18" charset="0"/>
                          <a:ea typeface="Cambria Math" panose="02040503050406030204" pitchFamily="18" charset="0"/>
                        </a:rPr>
                        <m:t>(</m:t>
                      </m:r>
                      <m:r>
                        <a:rPr lang="en-US" sz="3200" b="1" i="0" smtClean="0">
                          <a:latin typeface="Cambria Math" panose="02040503050406030204" pitchFamily="18" charset="0"/>
                          <a:ea typeface="Cambria Math" panose="02040503050406030204" pitchFamily="18" charset="0"/>
                        </a:rPr>
                        <m:t>𝐫</m:t>
                      </m:r>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ℏ</m:t>
                              </m:r>
                            </m:e>
                            <m:sup>
                              <m:r>
                                <a:rPr lang="en-US" sz="3200" b="0" i="1" smtClean="0">
                                  <a:latin typeface="Cambria Math" panose="02040503050406030204" pitchFamily="18" charset="0"/>
                                  <a:ea typeface="Cambria Math" panose="02040503050406030204" pitchFamily="18" charset="0"/>
                                </a:rPr>
                                <m:t>2</m:t>
                              </m:r>
                            </m:sup>
                          </m:sSup>
                        </m:num>
                        <m:den>
                          <m:r>
                            <a:rPr lang="en-US" sz="3200" b="0" i="1" smtClean="0">
                              <a:latin typeface="Cambria Math" panose="02040503050406030204" pitchFamily="18" charset="0"/>
                              <a:ea typeface="Cambria Math" panose="02040503050406030204" pitchFamily="18" charset="0"/>
                            </a:rPr>
                            <m:t>𝑚</m:t>
                          </m:r>
                        </m:den>
                      </m:f>
                      <m:nary>
                        <m:naryPr>
                          <m:chr m:val="∑"/>
                          <m:supHide m:val="on"/>
                          <m:ctrlPr>
                            <a:rPr lang="en-US" sz="3200" b="0" i="1" smtClean="0">
                              <a:latin typeface="Cambria Math" panose="02040503050406030204" pitchFamily="18" charset="0"/>
                              <a:ea typeface="Cambria Math" panose="02040503050406030204" pitchFamily="18" charset="0"/>
                            </a:rPr>
                          </m:ctrlPr>
                        </m:naryPr>
                        <m:sub>
                          <m:r>
                            <a:rPr lang="en-US" sz="3200" b="0" i="1" smtClean="0">
                              <a:latin typeface="Cambria Math" panose="02040503050406030204" pitchFamily="18" charset="0"/>
                              <a:ea typeface="Cambria Math" panose="02040503050406030204" pitchFamily="18" charset="0"/>
                            </a:rPr>
                            <m:t>𝑖</m:t>
                          </m:r>
                        </m:sub>
                        <m:sup/>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𝑏</m:t>
                              </m:r>
                            </m:e>
                            <m:sub>
                              <m:r>
                                <a:rPr lang="en-US" sz="3200" b="0" i="1" smtClean="0">
                                  <a:latin typeface="Cambria Math" panose="02040503050406030204" pitchFamily="18" charset="0"/>
                                  <a:ea typeface="Cambria Math" panose="02040503050406030204" pitchFamily="18" charset="0"/>
                                </a:rPr>
                                <m:t>𝑖</m:t>
                              </m:r>
                            </m:sub>
                          </m:sSub>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𝛿</m:t>
                              </m:r>
                            </m:e>
                            <m:sup>
                              <m:r>
                                <a:rPr lang="en-US" sz="3200" b="0" i="1" smtClean="0">
                                  <a:latin typeface="Cambria Math" panose="02040503050406030204" pitchFamily="18" charset="0"/>
                                  <a:ea typeface="Cambria Math" panose="02040503050406030204" pitchFamily="18" charset="0"/>
                                </a:rPr>
                                <m:t>3</m:t>
                              </m:r>
                            </m:sup>
                          </m:sSup>
                          <m:r>
                            <a:rPr lang="en-US" sz="3200" b="0" i="1" smtClean="0">
                              <a:latin typeface="Cambria Math" panose="02040503050406030204" pitchFamily="18" charset="0"/>
                              <a:ea typeface="Cambria Math" panose="02040503050406030204" pitchFamily="18" charset="0"/>
                            </a:rPr>
                            <m:t>(</m:t>
                          </m:r>
                          <m:r>
                            <a:rPr lang="en-US" sz="3200" b="1" i="0" smtClean="0">
                              <a:latin typeface="Cambria Math" panose="02040503050406030204" pitchFamily="18" charset="0"/>
                              <a:ea typeface="Cambria Math" panose="02040503050406030204" pitchFamily="18" charset="0"/>
                            </a:rPr>
                            <m:t>𝐫</m:t>
                          </m:r>
                          <m:r>
                            <a:rPr lang="en-US" sz="3200" b="0" i="1" smtClean="0">
                              <a:latin typeface="Cambria Math" panose="02040503050406030204" pitchFamily="18" charset="0"/>
                              <a:ea typeface="Cambria Math" panose="02040503050406030204" pitchFamily="18" charset="0"/>
                            </a:rPr>
                            <m:t>)</m:t>
                          </m:r>
                        </m:e>
                      </m:nary>
                    </m:oMath>
                  </m:oMathPara>
                </a14:m>
                <a:endParaRPr lang="en-US" sz="3200" dirty="0">
                  <a:latin typeface="Arial" panose="020B0604020202020204" pitchFamily="34" charset="0"/>
                  <a:cs typeface="Arial" panose="020B0604020202020204" pitchFamily="34" charset="0"/>
                </a:endParaRPr>
              </a:p>
            </p:txBody>
          </p:sp>
        </mc:Choice>
        <mc:Fallback xmlns="">
          <p:sp>
            <p:nvSpPr>
              <p:cNvPr id="12" name="Rectangle 11">
                <a:extLst>
                  <a:ext uri="{FF2B5EF4-FFF2-40B4-BE49-F238E27FC236}">
                    <a16:creationId xmlns:a16="http://schemas.microsoft.com/office/drawing/2014/main" id="{4D1B35FA-32AE-497F-9EC8-C418C609F269}"/>
                  </a:ext>
                </a:extLst>
              </p:cNvPr>
              <p:cNvSpPr>
                <a:spLocks noRot="1" noChangeAspect="1" noMove="1" noResize="1" noEditPoints="1" noAdjustHandles="1" noChangeArrowheads="1" noChangeShapeType="1" noTextEdit="1"/>
              </p:cNvSpPr>
              <p:nvPr/>
            </p:nvSpPr>
            <p:spPr>
              <a:xfrm>
                <a:off x="6395369" y="3015834"/>
                <a:ext cx="4551952" cy="1328441"/>
              </a:xfrm>
              <a:prstGeom prst="rect">
                <a:avLst/>
              </a:prstGeom>
              <a:blipFill>
                <a:blip r:embed="rId4"/>
                <a:stretch>
                  <a:fillRect/>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92B83B25-62CD-4ED3-9EAA-DE2FB50CF303}"/>
              </a:ext>
            </a:extLst>
          </p:cNvPr>
          <p:cNvSpPr/>
          <p:nvPr/>
        </p:nvSpPr>
        <p:spPr>
          <a:xfrm>
            <a:off x="0" y="6519446"/>
            <a:ext cx="7315200"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https://notes.dmaitre.phyip3.dur.ac.uk/npp/notes/Nuclear+Form+Factors.html</a:t>
            </a:r>
          </a:p>
        </p:txBody>
      </p:sp>
      <p:sp>
        <p:nvSpPr>
          <p:cNvPr id="6" name="TextBox 5">
            <a:extLst>
              <a:ext uri="{FF2B5EF4-FFF2-40B4-BE49-F238E27FC236}">
                <a16:creationId xmlns:a16="http://schemas.microsoft.com/office/drawing/2014/main" id="{289D5216-1C8F-481F-938C-53DD29102100}"/>
              </a:ext>
            </a:extLst>
          </p:cNvPr>
          <p:cNvSpPr txBox="1"/>
          <p:nvPr/>
        </p:nvSpPr>
        <p:spPr>
          <a:xfrm>
            <a:off x="5689599" y="2384892"/>
            <a:ext cx="5963492"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Potential coming from sample nuclei</a:t>
            </a:r>
          </a:p>
        </p:txBody>
      </p:sp>
      <p:sp>
        <p:nvSpPr>
          <p:cNvPr id="15" name="Rectangle 14">
            <a:extLst>
              <a:ext uri="{FF2B5EF4-FFF2-40B4-BE49-F238E27FC236}">
                <a16:creationId xmlns:a16="http://schemas.microsoft.com/office/drawing/2014/main" id="{6D9FEDB0-928D-4B18-9137-C9E64AD311A5}"/>
              </a:ext>
            </a:extLst>
          </p:cNvPr>
          <p:cNvSpPr/>
          <p:nvPr/>
        </p:nvSpPr>
        <p:spPr>
          <a:xfrm>
            <a:off x="5689599" y="2384892"/>
            <a:ext cx="6210301" cy="2067105"/>
          </a:xfrm>
          <a:prstGeom prst="rect">
            <a:avLst/>
          </a:prstGeom>
          <a:no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E717FF09-99A0-4EEB-A9EF-512FB284DA34}"/>
              </a:ext>
            </a:extLst>
          </p:cNvPr>
          <p:cNvCxnSpPr/>
          <p:nvPr/>
        </p:nvCxnSpPr>
        <p:spPr>
          <a:xfrm>
            <a:off x="5054599" y="1758246"/>
            <a:ext cx="571500" cy="584200"/>
          </a:xfrm>
          <a:prstGeom prst="straightConnector1">
            <a:avLst/>
          </a:prstGeom>
          <a:ln w="57150">
            <a:solidFill>
              <a:srgbClr val="BF9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011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7C735F-372D-4E90-A3C7-3A2672ADB4B5}"/>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Potential distribution from magnetism much more complicated</a:t>
            </a:r>
          </a:p>
        </p:txBody>
      </p:sp>
      <p:pic>
        <p:nvPicPr>
          <p:cNvPr id="17410" name="Picture 2" descr="Form factor for several charge distributions">
            <a:extLst>
              <a:ext uri="{FF2B5EF4-FFF2-40B4-BE49-F238E27FC236}">
                <a16:creationId xmlns:a16="http://schemas.microsoft.com/office/drawing/2014/main" id="{37357DC9-809C-452A-9DD3-E91EF0961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99" y="953559"/>
            <a:ext cx="4787901" cy="55858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2B83B25-62CD-4ED3-9EAA-DE2FB50CF303}"/>
              </a:ext>
            </a:extLst>
          </p:cNvPr>
          <p:cNvSpPr/>
          <p:nvPr/>
        </p:nvSpPr>
        <p:spPr>
          <a:xfrm>
            <a:off x="0" y="6519446"/>
            <a:ext cx="7315200"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https://notes.dmaitre.phyip3.dur.ac.uk/npp/notes/Nuclear+Form+Factors.html</a:t>
            </a:r>
          </a:p>
        </p:txBody>
      </p:sp>
      <p:pic>
        <p:nvPicPr>
          <p:cNvPr id="17412" name="Picture 4" descr="Neutron Diffraction: A tool for the Magnetic Properties | SpringerLink">
            <a:extLst>
              <a:ext uri="{FF2B5EF4-FFF2-40B4-BE49-F238E27FC236}">
                <a16:creationId xmlns:a16="http://schemas.microsoft.com/office/drawing/2014/main" id="{024D7768-27FE-4A46-8FF4-7530A1930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198" y="2390961"/>
            <a:ext cx="4787902" cy="38502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15FAFF6-3C9D-487F-ACE7-5822893F4357}"/>
              </a:ext>
            </a:extLst>
          </p:cNvPr>
          <p:cNvSpPr/>
          <p:nvPr/>
        </p:nvSpPr>
        <p:spPr>
          <a:xfrm>
            <a:off x="5194299" y="953559"/>
            <a:ext cx="6997701" cy="1384995"/>
          </a:xfrm>
          <a:prstGeom prst="rect">
            <a:avLst/>
          </a:prstGeom>
          <a:ln>
            <a:solidFill>
              <a:srgbClr val="BF9000"/>
            </a:solidFill>
          </a:ln>
        </p:spPr>
        <p:txBody>
          <a:bodyPr wrap="square">
            <a:spAutoFit/>
          </a:bodyPr>
          <a:lstStyle/>
          <a:p>
            <a:r>
              <a:rPr lang="en-US" sz="2800" dirty="0">
                <a:latin typeface="Arial" panose="020B0604020202020204" pitchFamily="34" charset="0"/>
                <a:cs typeface="Arial" panose="020B0604020202020204" pitchFamily="34" charset="0"/>
              </a:rPr>
              <a:t>Form factors: </a:t>
            </a:r>
          </a:p>
          <a:p>
            <a:r>
              <a:rPr lang="en-US" sz="2800" dirty="0">
                <a:latin typeface="Arial" panose="020B0604020202020204" pitchFamily="34" charset="0"/>
                <a:cs typeface="Arial" panose="020B0604020202020204" pitchFamily="34" charset="0"/>
              </a:rPr>
              <a:t>https://www2.cpfs.mpg.de/~rotter/homepage_mcphase/manual/node137.html</a:t>
            </a:r>
          </a:p>
        </p:txBody>
      </p:sp>
      <p:sp>
        <p:nvSpPr>
          <p:cNvPr id="5" name="Rectangle 4">
            <a:extLst>
              <a:ext uri="{FF2B5EF4-FFF2-40B4-BE49-F238E27FC236}">
                <a16:creationId xmlns:a16="http://schemas.microsoft.com/office/drawing/2014/main" id="{942EF7A6-6F06-424E-8937-4DE9CA182644}"/>
              </a:ext>
            </a:extLst>
          </p:cNvPr>
          <p:cNvSpPr/>
          <p:nvPr/>
        </p:nvSpPr>
        <p:spPr>
          <a:xfrm>
            <a:off x="7518399" y="6299201"/>
            <a:ext cx="4838701"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https://link.springer.com/chapter/10.1007/978-3-319-92955-2_1</a:t>
            </a:r>
          </a:p>
        </p:txBody>
      </p:sp>
    </p:spTree>
    <p:extLst>
      <p:ext uri="{BB962C8B-B14F-4D97-AF65-F5344CB8AC3E}">
        <p14:creationId xmlns:p14="http://schemas.microsoft.com/office/powerpoint/2010/main" val="1577253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A2936E-7B5F-4AED-8F35-82A8972DAA01}"/>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What do you do with diffraction and scattering of thermal or cold neutrons?</a:t>
            </a:r>
          </a:p>
        </p:txBody>
      </p:sp>
      <p:sp>
        <p:nvSpPr>
          <p:cNvPr id="6" name="TextBox 5">
            <a:extLst>
              <a:ext uri="{FF2B5EF4-FFF2-40B4-BE49-F238E27FC236}">
                <a16:creationId xmlns:a16="http://schemas.microsoft.com/office/drawing/2014/main" id="{2776798E-AF54-4775-BFC7-F57250B6EC71}"/>
              </a:ext>
            </a:extLst>
          </p:cNvPr>
          <p:cNvSpPr txBox="1"/>
          <p:nvPr/>
        </p:nvSpPr>
        <p:spPr>
          <a:xfrm>
            <a:off x="433387" y="1162050"/>
            <a:ext cx="11325225" cy="4893647"/>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Neutron diffraction to solve crystal structures or magnetic structures; discern between nuclear and magnetic scattering (polarized neutrons)</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Look for short-range and/or long-range order; study critical scattering</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Inelastic neutron scattering probes excitations (</a:t>
            </a:r>
            <a:r>
              <a:rPr lang="en-US" sz="2400" i="1" dirty="0">
                <a:latin typeface="Arial" panose="020B0604020202020204" pitchFamily="34" charset="0"/>
                <a:cs typeface="Arial" panose="020B0604020202020204" pitchFamily="34" charset="0"/>
              </a:rPr>
              <a:t>e.g. </a:t>
            </a:r>
            <a:r>
              <a:rPr lang="en-US" sz="2400" dirty="0">
                <a:latin typeface="Arial" panose="020B0604020202020204" pitchFamily="34" charset="0"/>
                <a:cs typeface="Arial" panose="020B0604020202020204" pitchFamily="34" charset="0"/>
              </a:rPr>
              <a:t>phonons or magnons)</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Study all of the above in variety of sample environments</a:t>
            </a:r>
          </a:p>
          <a:p>
            <a:pPr marL="914400" lvl="1"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temperature</a:t>
            </a:r>
          </a:p>
          <a:p>
            <a:pPr marL="914400" lvl="1"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pressure</a:t>
            </a:r>
          </a:p>
          <a:p>
            <a:pPr marL="914400" lvl="1"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magnetic field</a:t>
            </a:r>
          </a:p>
          <a:p>
            <a:pPr marL="914400" lvl="1"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electric field</a:t>
            </a:r>
          </a:p>
          <a:p>
            <a:pPr marL="914400" lvl="1"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stress/strain</a:t>
            </a:r>
          </a:p>
        </p:txBody>
      </p:sp>
    </p:spTree>
    <p:extLst>
      <p:ext uri="{BB962C8B-B14F-4D97-AF65-F5344CB8AC3E}">
        <p14:creationId xmlns:p14="http://schemas.microsoft.com/office/powerpoint/2010/main" val="137253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7C735F-372D-4E90-A3C7-3A2672ADB4B5}"/>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Potentials in real and Fourier space</a:t>
            </a:r>
          </a:p>
        </p:txBody>
      </p:sp>
      <p:pic>
        <p:nvPicPr>
          <p:cNvPr id="17410" name="Picture 2" descr="Form factor for several charge distributions">
            <a:extLst>
              <a:ext uri="{FF2B5EF4-FFF2-40B4-BE49-F238E27FC236}">
                <a16:creationId xmlns:a16="http://schemas.microsoft.com/office/drawing/2014/main" id="{37357DC9-809C-452A-9DD3-E91EF0961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99" y="953559"/>
            <a:ext cx="4787901" cy="55858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2B83B25-62CD-4ED3-9EAA-DE2FB50CF303}"/>
              </a:ext>
            </a:extLst>
          </p:cNvPr>
          <p:cNvSpPr/>
          <p:nvPr/>
        </p:nvSpPr>
        <p:spPr>
          <a:xfrm>
            <a:off x="0" y="6519446"/>
            <a:ext cx="7315200"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https://notes.dmaitre.phyip3.dur.ac.uk/npp/notes/Nuclear+Form+Factors.html</a:t>
            </a:r>
          </a:p>
        </p:txBody>
      </p:sp>
      <p:pic>
        <p:nvPicPr>
          <p:cNvPr id="17414" name="Picture 6" descr="(a) X-ray and (b) neutron powder diffraction for non-superconducting ( 7 Li1−xFexOD)FeSe with x = 0.166. No magnetic phase could be indexed in the NPD, indicating lack of antiferromagnetic ordering. Weight percent fractions from structural refinements are as follows: 98% ( 7 Li1−xFexOD)FeSe (gold ticks) and 2% Li2CO3 (green ticks). A few broad peaks corresponding to FeSe were fit by a Pawley routine (asterisk).  ">
            <a:extLst>
              <a:ext uri="{FF2B5EF4-FFF2-40B4-BE49-F238E27FC236}">
                <a16:creationId xmlns:a16="http://schemas.microsoft.com/office/drawing/2014/main" id="{E35E1ECF-8D7B-40E9-B0CE-41D4BFFA2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26430"/>
            <a:ext cx="5420145" cy="54201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0172F7-CADE-449F-9AD0-834205EFEDCF}"/>
              </a:ext>
            </a:extLst>
          </p:cNvPr>
          <p:cNvSpPr/>
          <p:nvPr/>
        </p:nvSpPr>
        <p:spPr>
          <a:xfrm>
            <a:off x="8110561" y="6451783"/>
            <a:ext cx="3717877" cy="369332"/>
          </a:xfrm>
          <a:prstGeom prst="rect">
            <a:avLst/>
          </a:prstGeom>
        </p:spPr>
        <p:txBody>
          <a:bodyPr wrap="none">
            <a:spAutoFit/>
          </a:bodyPr>
          <a:lstStyle/>
          <a:p>
            <a:r>
              <a:rPr lang="en-US" dirty="0"/>
              <a:t>https://doi.org/10.1039/C5TC04041H</a:t>
            </a:r>
          </a:p>
        </p:txBody>
      </p:sp>
      <p:sp>
        <p:nvSpPr>
          <p:cNvPr id="5" name="Rectangle 4">
            <a:extLst>
              <a:ext uri="{FF2B5EF4-FFF2-40B4-BE49-F238E27FC236}">
                <a16:creationId xmlns:a16="http://schemas.microsoft.com/office/drawing/2014/main" id="{173C88BD-298E-473F-A851-7BFAD9D22B68}"/>
              </a:ext>
            </a:extLst>
          </p:cNvPr>
          <p:cNvSpPr/>
          <p:nvPr/>
        </p:nvSpPr>
        <p:spPr>
          <a:xfrm>
            <a:off x="6545646" y="792994"/>
            <a:ext cx="2739853"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7</a:t>
            </a:r>
            <a:r>
              <a:rPr lang="en-US" sz="2400" dirty="0">
                <a:latin typeface="Arial" panose="020B0604020202020204" pitchFamily="34" charset="0"/>
                <a:cs typeface="Arial" panose="020B0604020202020204" pitchFamily="34" charset="0"/>
              </a:rPr>
              <a:t>Li</a:t>
            </a:r>
            <a:r>
              <a:rPr lang="en-US" sz="2400" baseline="-25000" dirty="0">
                <a:latin typeface="Arial" panose="020B0604020202020204" pitchFamily="34" charset="0"/>
                <a:cs typeface="Arial" panose="020B0604020202020204" pitchFamily="34" charset="0"/>
              </a:rPr>
              <a:t>1−</a:t>
            </a:r>
            <a:r>
              <a:rPr lang="en-US" sz="2400" i="1" baseline="-25000"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Fe</a:t>
            </a:r>
            <a:r>
              <a:rPr lang="en-US" sz="2400" i="1" baseline="-25000"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OD)</a:t>
            </a:r>
            <a:r>
              <a:rPr lang="en-US" sz="2400" dirty="0" err="1">
                <a:latin typeface="Arial" panose="020B0604020202020204" pitchFamily="34" charset="0"/>
                <a:cs typeface="Arial" panose="020B0604020202020204" pitchFamily="34" charset="0"/>
              </a:rPr>
              <a:t>FeSe</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788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02D293-AEEE-4608-B4E3-DB801CDCD866}"/>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Reduce problem to sample-dependent structure factor</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681ED0-207C-4E69-A77E-47F03ACDBF2C}"/>
                  </a:ext>
                </a:extLst>
              </p:cNvPr>
              <p:cNvSpPr txBox="1"/>
              <p:nvPr/>
            </p:nvSpPr>
            <p:spPr>
              <a:xfrm>
                <a:off x="327728" y="1373902"/>
                <a:ext cx="9542548" cy="13493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rPr>
                            <m:t>𝑑</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𝜎</m:t>
                              </m:r>
                            </m:e>
                            <m:sup>
                              <m:r>
                                <a:rPr lang="en-US" sz="3200" b="0" i="1" smtClean="0">
                                  <a:latin typeface="Cambria Math" panose="02040503050406030204" pitchFamily="18" charset="0"/>
                                  <a:ea typeface="Cambria Math" panose="02040503050406030204" pitchFamily="18" charset="0"/>
                                </a:rPr>
                                <m:t>2</m:t>
                              </m:r>
                            </m:sup>
                          </m:sSup>
                        </m:num>
                        <m:den>
                          <m:r>
                            <a:rPr lang="en-US" sz="3200" b="0" i="1" smtClean="0">
                              <a:latin typeface="Cambria Math" panose="02040503050406030204" pitchFamily="18" charset="0"/>
                              <a:ea typeface="Cambria Math" panose="02040503050406030204" pitchFamily="18" charset="0"/>
                            </a:rPr>
                            <m:t>𝑑</m:t>
                          </m:r>
                          <m:r>
                            <m:rPr>
                              <m:sty m:val="p"/>
                            </m:rPr>
                            <a:rPr lang="el-GR" sz="3200" b="0" i="1" smtClean="0">
                              <a:latin typeface="Cambria Math" panose="02040503050406030204" pitchFamily="18" charset="0"/>
                              <a:ea typeface="Cambria Math" panose="02040503050406030204" pitchFamily="18" charset="0"/>
                            </a:rPr>
                            <m:t>Ω</m:t>
                          </m:r>
                          <m:r>
                            <a:rPr lang="en-US" sz="3200" b="0" i="1" smtClean="0">
                              <a:latin typeface="Cambria Math" panose="02040503050406030204" pitchFamily="18" charset="0"/>
                              <a:ea typeface="Cambria Math" panose="02040503050406030204" pitchFamily="18" charset="0"/>
                            </a:rPr>
                            <m:t>𝑑</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𝐸</m:t>
                              </m:r>
                            </m:e>
                            <m:sub>
                              <m:r>
                                <a:rPr lang="en-US" sz="3200" b="0" i="1" smtClean="0">
                                  <a:latin typeface="Cambria Math" panose="02040503050406030204" pitchFamily="18" charset="0"/>
                                  <a:ea typeface="Cambria Math" panose="02040503050406030204" pitchFamily="18" charset="0"/>
                                </a:rPr>
                                <m:t>𝑓</m:t>
                              </m:r>
                            </m:sub>
                          </m:sSub>
                        </m:den>
                      </m:f>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𝑘</m:t>
                              </m:r>
                            </m:e>
                            <m:sub>
                              <m:r>
                                <a:rPr lang="en-US" sz="3200" b="0" i="1" smtClean="0">
                                  <a:latin typeface="Cambria Math" panose="02040503050406030204" pitchFamily="18" charset="0"/>
                                  <a:ea typeface="Cambria Math" panose="02040503050406030204" pitchFamily="18" charset="0"/>
                                </a:rPr>
                                <m:t>𝑓</m:t>
                              </m:r>
                            </m:sub>
                          </m:sSub>
                        </m:num>
                        <m:den>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𝑘</m:t>
                              </m:r>
                            </m:e>
                            <m:sub>
                              <m:r>
                                <a:rPr lang="en-US" sz="3200" b="0" i="1" smtClean="0">
                                  <a:latin typeface="Cambria Math" panose="02040503050406030204" pitchFamily="18" charset="0"/>
                                  <a:ea typeface="Cambria Math" panose="02040503050406030204" pitchFamily="18" charset="0"/>
                                </a:rPr>
                                <m:t>𝑖</m:t>
                              </m:r>
                            </m:sub>
                          </m:sSub>
                        </m:den>
                      </m:f>
                      <m:nary>
                        <m:naryPr>
                          <m:chr m:val="∑"/>
                          <m:supHide m:val="on"/>
                          <m:ctrlPr>
                            <a:rPr lang="en-US" sz="3200" b="0" i="1" smtClean="0">
                              <a:latin typeface="Cambria Math" panose="02040503050406030204" pitchFamily="18" charset="0"/>
                              <a:ea typeface="Cambria Math" panose="02040503050406030204" pitchFamily="18" charset="0"/>
                            </a:rPr>
                          </m:ctrlPr>
                        </m:naryPr>
                        <m:sub>
                          <m:sSub>
                            <m:sSubPr>
                              <m:ctrlPr>
                                <a:rPr lang="en-US" sz="3200" b="0" i="1" smtClean="0">
                                  <a:latin typeface="Cambria Math" panose="02040503050406030204" pitchFamily="18" charset="0"/>
                                  <a:ea typeface="Cambria Math" panose="02040503050406030204" pitchFamily="18" charset="0"/>
                                </a:rPr>
                              </m:ctrlPr>
                            </m:sSubPr>
                            <m:e>
                              <m:r>
                                <m:rPr>
                                  <m:sty m:val="p"/>
                                  <m:brk m:alnAt="7"/>
                                </m:rPr>
                                <a:rPr lang="el-GR" sz="3200" b="0" i="1" smtClean="0">
                                  <a:latin typeface="Cambria Math" panose="02040503050406030204" pitchFamily="18" charset="0"/>
                                  <a:ea typeface="Cambria Math" panose="02040503050406030204" pitchFamily="18" charset="0"/>
                                </a:rPr>
                                <m:t>λ</m:t>
                              </m:r>
                            </m:e>
                            <m:sub>
                              <m:r>
                                <m:rPr>
                                  <m:brk m:alnAt="7"/>
                                </m:rPr>
                                <a:rPr lang="en-US" sz="3200" b="0" i="1" smtClean="0">
                                  <a:latin typeface="Cambria Math" panose="02040503050406030204" pitchFamily="18" charset="0"/>
                                  <a:ea typeface="Cambria Math" panose="02040503050406030204" pitchFamily="18" charset="0"/>
                                </a:rPr>
                                <m:t>𝑖</m:t>
                              </m:r>
                            </m:sub>
                          </m:sSub>
                          <m:r>
                            <m:rPr>
                              <m:brk m:alnAt="7"/>
                            </m:rPr>
                            <a:rPr lang="en-US" sz="3200" b="0" i="1" smtClean="0">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m:rPr>
                                  <m:sty m:val="p"/>
                                  <m:brk m:alnAt="7"/>
                                </m:rPr>
                                <a:rPr lang="el-GR" sz="3200" i="1">
                                  <a:latin typeface="Cambria Math" panose="02040503050406030204" pitchFamily="18" charset="0"/>
                                  <a:ea typeface="Cambria Math" panose="02040503050406030204" pitchFamily="18" charset="0"/>
                                </a:rPr>
                                <m:t>λ</m:t>
                              </m:r>
                            </m:e>
                            <m:sub>
                              <m:r>
                                <a:rPr lang="en-US" sz="3200" b="0" i="1" smtClean="0">
                                  <a:latin typeface="Cambria Math" panose="02040503050406030204" pitchFamily="18" charset="0"/>
                                  <a:ea typeface="Cambria Math" panose="02040503050406030204" pitchFamily="18" charset="0"/>
                                </a:rPr>
                                <m:t>𝑓</m:t>
                              </m:r>
                            </m:sub>
                          </m:sSub>
                        </m:sub>
                        <m:sup/>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𝑝</m:t>
                              </m:r>
                            </m:e>
                            <m:sub>
                              <m:sSub>
                                <m:sSubPr>
                                  <m:ctrlPr>
                                    <a:rPr lang="en-US" sz="3200" i="1">
                                      <a:latin typeface="Cambria Math" panose="02040503050406030204" pitchFamily="18" charset="0"/>
                                      <a:ea typeface="Cambria Math" panose="02040503050406030204" pitchFamily="18" charset="0"/>
                                    </a:rPr>
                                  </m:ctrlPr>
                                </m:sSubPr>
                                <m:e>
                                  <m:r>
                                    <m:rPr>
                                      <m:sty m:val="p"/>
                                      <m:brk m:alnAt="7"/>
                                    </m:rPr>
                                    <a:rPr lang="el-GR" sz="3200" i="1">
                                      <a:latin typeface="Cambria Math" panose="02040503050406030204" pitchFamily="18" charset="0"/>
                                      <a:ea typeface="Cambria Math" panose="02040503050406030204" pitchFamily="18" charset="0"/>
                                    </a:rPr>
                                    <m:t>λ</m:t>
                                  </m:r>
                                </m:e>
                                <m:sub>
                                  <m:r>
                                    <m:rPr>
                                      <m:brk m:alnAt="7"/>
                                    </m:rPr>
                                    <a:rPr lang="en-US" sz="3200" i="1">
                                      <a:latin typeface="Cambria Math" panose="02040503050406030204" pitchFamily="18" charset="0"/>
                                      <a:ea typeface="Cambria Math" panose="02040503050406030204" pitchFamily="18" charset="0"/>
                                    </a:rPr>
                                    <m:t>𝑖</m:t>
                                  </m:r>
                                </m:sub>
                              </m:sSub>
                            </m:sub>
                          </m:sSub>
                          <m:sSup>
                            <m:sSupPr>
                              <m:ctrlPr>
                                <a:rPr lang="en-US" sz="3200" b="0" i="1" smtClean="0">
                                  <a:latin typeface="Cambria Math" panose="02040503050406030204" pitchFamily="18" charset="0"/>
                                  <a:ea typeface="Cambria Math" panose="02040503050406030204" pitchFamily="18" charset="0"/>
                                </a:rPr>
                              </m:ctrlPr>
                            </m:sSupPr>
                            <m:e>
                              <m:d>
                                <m:dPr>
                                  <m:begChr m:val="|"/>
                                  <m:endChr m:val="|"/>
                                  <m:ctrlPr>
                                    <a:rPr lang="en-US" sz="3200" b="0" i="1" smtClean="0">
                                      <a:latin typeface="Cambria Math" panose="02040503050406030204" pitchFamily="18" charset="0"/>
                                      <a:ea typeface="Cambria Math" panose="02040503050406030204" pitchFamily="18" charset="0"/>
                                    </a:rPr>
                                  </m:ctrlPr>
                                </m:dPr>
                                <m:e>
                                  <m:d>
                                    <m:dPr>
                                      <m:begChr m:val="⟨"/>
                                      <m:endChr m:val="⟩"/>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1" i="0" smtClean="0">
                                              <a:latin typeface="Cambria Math" panose="02040503050406030204" pitchFamily="18" charset="0"/>
                                              <a:ea typeface="Cambria Math" panose="02040503050406030204" pitchFamily="18" charset="0"/>
                                            </a:rPr>
                                            <m:t>𝐤</m:t>
                                          </m:r>
                                        </m:e>
                                        <m:sub>
                                          <m:r>
                                            <a:rPr lang="en-US" sz="3200" b="0" i="1" smtClean="0">
                                              <a:latin typeface="Cambria Math" panose="02040503050406030204" pitchFamily="18" charset="0"/>
                                              <a:ea typeface="Cambria Math" panose="02040503050406030204" pitchFamily="18" charset="0"/>
                                            </a:rPr>
                                            <m:t>𝑓</m:t>
                                          </m:r>
                                        </m:sub>
                                      </m:sSub>
                                      <m:sSub>
                                        <m:sSubPr>
                                          <m:ctrlPr>
                                            <a:rPr lang="en-US" sz="3200" i="1">
                                              <a:latin typeface="Cambria Math" panose="02040503050406030204" pitchFamily="18" charset="0"/>
                                              <a:ea typeface="Cambria Math" panose="02040503050406030204" pitchFamily="18" charset="0"/>
                                            </a:rPr>
                                          </m:ctrlPr>
                                        </m:sSubPr>
                                        <m:e>
                                          <m:r>
                                            <m:rPr>
                                              <m:sty m:val="p"/>
                                              <m:brk m:alnAt="7"/>
                                            </m:rPr>
                                            <a:rPr lang="el-GR" sz="3200" i="1">
                                              <a:latin typeface="Cambria Math" panose="02040503050406030204" pitchFamily="18" charset="0"/>
                                              <a:ea typeface="Cambria Math" panose="02040503050406030204" pitchFamily="18" charset="0"/>
                                            </a:rPr>
                                            <m:t>λ</m:t>
                                          </m:r>
                                        </m:e>
                                        <m:sub>
                                          <m:r>
                                            <a:rPr lang="en-US" sz="3200" b="0" i="1" smtClean="0">
                                              <a:latin typeface="Cambria Math" panose="02040503050406030204" pitchFamily="18" charset="0"/>
                                              <a:ea typeface="Cambria Math" panose="02040503050406030204" pitchFamily="18" charset="0"/>
                                            </a:rPr>
                                            <m:t>𝑓</m:t>
                                          </m:r>
                                        </m:sub>
                                      </m:sSub>
                                    </m:e>
                                    <m:e>
                                      <m:r>
                                        <a:rPr lang="en-US" sz="3200" b="0" i="1" smtClean="0">
                                          <a:latin typeface="Cambria Math" panose="02040503050406030204" pitchFamily="18" charset="0"/>
                                          <a:ea typeface="Cambria Math" panose="02040503050406030204" pitchFamily="18" charset="0"/>
                                        </a:rPr>
                                        <m:t>𝑉</m:t>
                                      </m:r>
                                    </m:e>
                                    <m:e>
                                      <m:sSub>
                                        <m:sSubPr>
                                          <m:ctrlPr>
                                            <a:rPr lang="en-US" sz="3200" b="0" i="1" smtClean="0">
                                              <a:latin typeface="Cambria Math" panose="02040503050406030204" pitchFamily="18" charset="0"/>
                                              <a:ea typeface="Cambria Math" panose="02040503050406030204" pitchFamily="18" charset="0"/>
                                            </a:rPr>
                                          </m:ctrlPr>
                                        </m:sSubPr>
                                        <m:e>
                                          <m:r>
                                            <a:rPr lang="en-US" sz="3200" b="1" i="0" smtClean="0">
                                              <a:latin typeface="Cambria Math" panose="02040503050406030204" pitchFamily="18" charset="0"/>
                                              <a:ea typeface="Cambria Math" panose="02040503050406030204" pitchFamily="18" charset="0"/>
                                            </a:rPr>
                                            <m:t>𝐤</m:t>
                                          </m:r>
                                        </m:e>
                                        <m:sub>
                                          <m:r>
                                            <a:rPr lang="en-US" sz="3200" b="0" i="1" smtClean="0">
                                              <a:latin typeface="Cambria Math" panose="02040503050406030204" pitchFamily="18" charset="0"/>
                                              <a:ea typeface="Cambria Math" panose="02040503050406030204" pitchFamily="18" charset="0"/>
                                            </a:rPr>
                                            <m:t>𝑖</m:t>
                                          </m:r>
                                        </m:sub>
                                      </m:sSub>
                                      <m:sSub>
                                        <m:sSubPr>
                                          <m:ctrlPr>
                                            <a:rPr lang="en-US" sz="3200" i="1">
                                              <a:latin typeface="Cambria Math" panose="02040503050406030204" pitchFamily="18" charset="0"/>
                                              <a:ea typeface="Cambria Math" panose="02040503050406030204" pitchFamily="18" charset="0"/>
                                            </a:rPr>
                                          </m:ctrlPr>
                                        </m:sSubPr>
                                        <m:e>
                                          <m:r>
                                            <m:rPr>
                                              <m:sty m:val="p"/>
                                              <m:brk m:alnAt="7"/>
                                            </m:rPr>
                                            <a:rPr lang="el-GR" sz="3200" i="1">
                                              <a:latin typeface="Cambria Math" panose="02040503050406030204" pitchFamily="18" charset="0"/>
                                              <a:ea typeface="Cambria Math" panose="02040503050406030204" pitchFamily="18" charset="0"/>
                                            </a:rPr>
                                            <m:t>λ</m:t>
                                          </m:r>
                                        </m:e>
                                        <m:sub>
                                          <m:r>
                                            <m:rPr>
                                              <m:brk m:alnAt="7"/>
                                            </m:rPr>
                                            <a:rPr lang="en-US" sz="3200" i="1">
                                              <a:latin typeface="Cambria Math" panose="02040503050406030204" pitchFamily="18" charset="0"/>
                                              <a:ea typeface="Cambria Math" panose="02040503050406030204" pitchFamily="18" charset="0"/>
                                            </a:rPr>
                                            <m:t>𝑖</m:t>
                                          </m:r>
                                        </m:sub>
                                      </m:sSub>
                                    </m:e>
                                  </m:d>
                                </m:e>
                              </m:d>
                            </m:e>
                            <m:sup>
                              <m:r>
                                <a:rPr lang="en-US" sz="3200" b="0" i="1" smtClean="0">
                                  <a:latin typeface="Cambria Math" panose="02040503050406030204" pitchFamily="18" charset="0"/>
                                  <a:ea typeface="Cambria Math" panose="02040503050406030204" pitchFamily="18" charset="0"/>
                                </a:rPr>
                                <m:t>2</m:t>
                              </m:r>
                            </m:sup>
                          </m:sSup>
                          <m:r>
                            <a:rPr lang="en-US" sz="3200" b="0" i="1" smtClean="0">
                              <a:latin typeface="Cambria Math" panose="02040503050406030204" pitchFamily="18" charset="0"/>
                              <a:ea typeface="Cambria Math" panose="02040503050406030204" pitchFamily="18" charset="0"/>
                            </a:rPr>
                            <m:t>𝛿</m:t>
                          </m:r>
                          <m:d>
                            <m:dPr>
                              <m:ctrlPr>
                                <a:rPr lang="en-US" sz="3200" b="0" i="1" smtClean="0">
                                  <a:latin typeface="Cambria Math" panose="02040503050406030204" pitchFamily="18" charset="0"/>
                                  <a:ea typeface="Cambria Math" panose="02040503050406030204" pitchFamily="18" charset="0"/>
                                </a:rPr>
                              </m:ctrlPr>
                            </m:dPr>
                            <m:e>
                              <m:r>
                                <a:rPr lang="el-GR" sz="3200" b="0" i="1" smtClean="0">
                                  <a:latin typeface="Cambria Math" panose="02040503050406030204" pitchFamily="18" charset="0"/>
                                  <a:ea typeface="Cambria Math" panose="02040503050406030204" pitchFamily="18" charset="0"/>
                                </a:rPr>
                                <m:t>ℏ</m:t>
                              </m:r>
                              <m:r>
                                <a:rPr lang="en-US" sz="3200" b="0" i="1" smtClean="0">
                                  <a:latin typeface="Cambria Math" panose="02040503050406030204" pitchFamily="18" charset="0"/>
                                  <a:ea typeface="Cambria Math" panose="02040503050406030204" pitchFamily="18" charset="0"/>
                                </a:rPr>
                                <m:t>𝜔</m:t>
                              </m:r>
                              <m:r>
                                <a:rPr lang="en-US" sz="3200" b="0" i="1" smtClean="0">
                                  <a:latin typeface="Cambria Math" panose="02040503050406030204" pitchFamily="18" charset="0"/>
                                  <a:ea typeface="Cambria Math" panose="02040503050406030204" pitchFamily="18" charset="0"/>
                                </a:rPr>
                                <m:t>+</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𝐸</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𝐸</m:t>
                                  </m:r>
                                </m:e>
                                <m:sub>
                                  <m:r>
                                    <a:rPr lang="en-US" sz="3200" b="0" i="1" smtClean="0">
                                      <a:latin typeface="Cambria Math" panose="02040503050406030204" pitchFamily="18" charset="0"/>
                                      <a:ea typeface="Cambria Math" panose="02040503050406030204" pitchFamily="18" charset="0"/>
                                    </a:rPr>
                                    <m:t>𝑓</m:t>
                                  </m:r>
                                </m:sub>
                              </m:sSub>
                            </m:e>
                          </m:d>
                        </m:e>
                      </m:nary>
                    </m:oMath>
                  </m:oMathPara>
                </a14:m>
                <a:endParaRPr lang="en-US" sz="3200" b="0"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A0681ED0-207C-4E69-A77E-47F03ACDBF2C}"/>
                  </a:ext>
                </a:extLst>
              </p:cNvPr>
              <p:cNvSpPr txBox="1">
                <a:spLocks noRot="1" noChangeAspect="1" noMove="1" noResize="1" noEditPoints="1" noAdjustHandles="1" noChangeArrowheads="1" noChangeShapeType="1" noTextEdit="1"/>
              </p:cNvSpPr>
              <p:nvPr/>
            </p:nvSpPr>
            <p:spPr>
              <a:xfrm>
                <a:off x="327728" y="1373902"/>
                <a:ext cx="9542548" cy="134934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CED5948-FE68-49D2-B906-1185AB27865A}"/>
                  </a:ext>
                </a:extLst>
              </p:cNvPr>
              <p:cNvSpPr/>
              <p:nvPr/>
            </p:nvSpPr>
            <p:spPr>
              <a:xfrm>
                <a:off x="327728" y="3123945"/>
                <a:ext cx="4334072" cy="12192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rPr>
                            <m:t>𝑑</m:t>
                          </m:r>
                          <m:sSup>
                            <m:sSupPr>
                              <m:ctrlPr>
                                <a:rPr lang="en-US" sz="3200" i="1">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𝜎</m:t>
                              </m:r>
                            </m:e>
                            <m:sup>
                              <m:r>
                                <a:rPr lang="en-US" sz="3200" i="1">
                                  <a:latin typeface="Cambria Math" panose="02040503050406030204" pitchFamily="18" charset="0"/>
                                  <a:ea typeface="Cambria Math" panose="02040503050406030204" pitchFamily="18" charset="0"/>
                                </a:rPr>
                                <m:t>2</m:t>
                              </m:r>
                            </m:sup>
                          </m:sSup>
                        </m:num>
                        <m:den>
                          <m:r>
                            <a:rPr lang="en-US" sz="3200" i="1">
                              <a:latin typeface="Cambria Math" panose="02040503050406030204" pitchFamily="18" charset="0"/>
                              <a:ea typeface="Cambria Math" panose="02040503050406030204" pitchFamily="18" charset="0"/>
                            </a:rPr>
                            <m:t>𝑑</m:t>
                          </m:r>
                          <m:r>
                            <m:rPr>
                              <m:sty m:val="p"/>
                            </m:rPr>
                            <a:rPr lang="el-GR" sz="3200" i="1">
                              <a:latin typeface="Cambria Math" panose="02040503050406030204" pitchFamily="18" charset="0"/>
                              <a:ea typeface="Cambria Math" panose="02040503050406030204" pitchFamily="18" charset="0"/>
                            </a:rPr>
                            <m:t>Ω</m:t>
                          </m:r>
                          <m:r>
                            <a:rPr lang="en-US" sz="3200" i="1">
                              <a:latin typeface="Cambria Math" panose="02040503050406030204" pitchFamily="18" charset="0"/>
                              <a:ea typeface="Cambria Math" panose="02040503050406030204" pitchFamily="18" charset="0"/>
                            </a:rPr>
                            <m:t>𝑑</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𝐸</m:t>
                              </m:r>
                            </m:e>
                            <m:sub>
                              <m:r>
                                <a:rPr lang="en-US" sz="3200" i="1">
                                  <a:latin typeface="Cambria Math" panose="02040503050406030204" pitchFamily="18" charset="0"/>
                                  <a:ea typeface="Cambria Math" panose="02040503050406030204" pitchFamily="18" charset="0"/>
                                </a:rPr>
                                <m:t>𝑓</m:t>
                              </m:r>
                            </m:sub>
                          </m:sSub>
                        </m:den>
                      </m:f>
                      <m:r>
                        <a:rPr lang="en-US" sz="3200" i="1">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𝑘</m:t>
                              </m:r>
                            </m:e>
                            <m:sub>
                              <m:r>
                                <a:rPr lang="en-US" sz="3200" i="1">
                                  <a:latin typeface="Cambria Math" panose="02040503050406030204" pitchFamily="18" charset="0"/>
                                  <a:ea typeface="Cambria Math" panose="02040503050406030204" pitchFamily="18" charset="0"/>
                                </a:rPr>
                                <m:t>𝑓</m:t>
                              </m:r>
                            </m:sub>
                          </m:sSub>
                        </m:num>
                        <m:den>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𝑘</m:t>
                              </m:r>
                            </m:e>
                            <m:sub>
                              <m:r>
                                <a:rPr lang="en-US" sz="3200" i="1">
                                  <a:latin typeface="Cambria Math" panose="02040503050406030204" pitchFamily="18" charset="0"/>
                                  <a:ea typeface="Cambria Math" panose="02040503050406030204" pitchFamily="18" charset="0"/>
                                </a:rPr>
                                <m:t>𝑖</m:t>
                              </m:r>
                            </m:sub>
                          </m:sSub>
                        </m:den>
                      </m:f>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𝑁</m:t>
                          </m:r>
                        </m:num>
                        <m:den>
                          <m:r>
                            <a:rPr lang="en-US" sz="3200" b="0" i="1" smtClean="0">
                              <a:latin typeface="Cambria Math" panose="02040503050406030204" pitchFamily="18" charset="0"/>
                              <a:ea typeface="Cambria Math" panose="02040503050406030204" pitchFamily="18" charset="0"/>
                            </a:rPr>
                            <m:t>4</m:t>
                          </m:r>
                          <m:r>
                            <a:rPr lang="en-US" sz="3200" b="0" i="1" smtClean="0">
                              <a:latin typeface="Cambria Math" panose="02040503050406030204" pitchFamily="18" charset="0"/>
                              <a:ea typeface="Cambria Math" panose="02040503050406030204" pitchFamily="18" charset="0"/>
                            </a:rPr>
                            <m:t>𝜋</m:t>
                          </m:r>
                        </m:den>
                      </m:f>
                      <m:r>
                        <a:rPr lang="en-US" sz="3200" b="0" i="1" smtClean="0">
                          <a:latin typeface="Cambria Math" panose="02040503050406030204" pitchFamily="18" charset="0"/>
                          <a:ea typeface="Cambria Math" panose="02040503050406030204" pitchFamily="18" charset="0"/>
                        </a:rPr>
                        <m:t>𝑆</m:t>
                      </m:r>
                      <m:d>
                        <m:dPr>
                          <m:ctrlPr>
                            <a:rPr lang="en-US" sz="3200" b="0" i="1" smtClean="0">
                              <a:latin typeface="Cambria Math" panose="02040503050406030204" pitchFamily="18" charset="0"/>
                              <a:ea typeface="Cambria Math" panose="02040503050406030204" pitchFamily="18" charset="0"/>
                            </a:rPr>
                          </m:ctrlPr>
                        </m:dPr>
                        <m:e>
                          <m:r>
                            <a:rPr lang="en-US" sz="3200" b="1" i="0" smtClean="0">
                              <a:latin typeface="Cambria Math" panose="02040503050406030204" pitchFamily="18" charset="0"/>
                              <a:ea typeface="Cambria Math" panose="02040503050406030204" pitchFamily="18" charset="0"/>
                            </a:rPr>
                            <m:t>𝐐</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𝜔</m:t>
                          </m:r>
                        </m:e>
                      </m:d>
                    </m:oMath>
                  </m:oMathPara>
                </a14:m>
                <a:endParaRPr lang="en-US" sz="3200" dirty="0"/>
              </a:p>
            </p:txBody>
          </p:sp>
        </mc:Choice>
        <mc:Fallback xmlns="">
          <p:sp>
            <p:nvSpPr>
              <p:cNvPr id="6" name="Rectangle 5">
                <a:extLst>
                  <a:ext uri="{FF2B5EF4-FFF2-40B4-BE49-F238E27FC236}">
                    <a16:creationId xmlns:a16="http://schemas.microsoft.com/office/drawing/2014/main" id="{3CED5948-FE68-49D2-B906-1185AB27865A}"/>
                  </a:ext>
                </a:extLst>
              </p:cNvPr>
              <p:cNvSpPr>
                <a:spLocks noRot="1" noChangeAspect="1" noMove="1" noResize="1" noEditPoints="1" noAdjustHandles="1" noChangeArrowheads="1" noChangeShapeType="1" noTextEdit="1"/>
              </p:cNvSpPr>
              <p:nvPr/>
            </p:nvSpPr>
            <p:spPr>
              <a:xfrm>
                <a:off x="327728" y="3123945"/>
                <a:ext cx="4334072" cy="121924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03B4045-7388-4E33-BAF7-D709F6D673CB}"/>
                  </a:ext>
                </a:extLst>
              </p:cNvPr>
              <p:cNvSpPr txBox="1"/>
              <p:nvPr/>
            </p:nvSpPr>
            <p:spPr>
              <a:xfrm>
                <a:off x="493487" y="4743889"/>
                <a:ext cx="10699147"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Let’s make things a lot simpler…</a:t>
                </a:r>
                <a:r>
                  <a:rPr lang="en-US" sz="3200" dirty="0">
                    <a:ea typeface="Cambria Math" panose="02040503050406030204" pitchFamily="18" charset="0"/>
                  </a:rPr>
                  <a:t> </a:t>
                </a:r>
                <a14:m>
                  <m:oMath xmlns:m="http://schemas.openxmlformats.org/officeDocument/2006/math">
                    <m:r>
                      <a:rPr lang="en-US" sz="3200" i="1">
                        <a:latin typeface="Cambria Math" panose="02040503050406030204" pitchFamily="18" charset="0"/>
                        <a:ea typeface="Cambria Math" panose="02040503050406030204" pitchFamily="18" charset="0"/>
                      </a:rPr>
                      <m:t>𝜔</m:t>
                    </m:r>
                    <m:r>
                      <a:rPr lang="en-US" sz="3200" b="0" i="1" smtClean="0">
                        <a:latin typeface="Cambria Math" panose="02040503050406030204" pitchFamily="18" charset="0"/>
                        <a:ea typeface="Cambria Math" panose="02040503050406030204" pitchFamily="18" charset="0"/>
                      </a:rPr>
                      <m:t>=0</m:t>
                    </m:r>
                  </m:oMath>
                </a14:m>
                <a:r>
                  <a:rPr lang="en-US" sz="3200" dirty="0">
                    <a:latin typeface="Arial" panose="020B0604020202020204" pitchFamily="34" charset="0"/>
                    <a:cs typeface="Arial" panose="020B0604020202020204" pitchFamily="34" charset="0"/>
                  </a:rPr>
                  <a:t> (elastic scattering)</a:t>
                </a:r>
              </a:p>
            </p:txBody>
          </p:sp>
        </mc:Choice>
        <mc:Fallback xmlns="">
          <p:sp>
            <p:nvSpPr>
              <p:cNvPr id="9" name="TextBox 8">
                <a:extLst>
                  <a:ext uri="{FF2B5EF4-FFF2-40B4-BE49-F238E27FC236}">
                    <a16:creationId xmlns:a16="http://schemas.microsoft.com/office/drawing/2014/main" id="{703B4045-7388-4E33-BAF7-D709F6D673CB}"/>
                  </a:ext>
                </a:extLst>
              </p:cNvPr>
              <p:cNvSpPr txBox="1">
                <a:spLocks noRot="1" noChangeAspect="1" noMove="1" noResize="1" noEditPoints="1" noAdjustHandles="1" noChangeArrowheads="1" noChangeShapeType="1" noTextEdit="1"/>
              </p:cNvSpPr>
              <p:nvPr/>
            </p:nvSpPr>
            <p:spPr>
              <a:xfrm>
                <a:off x="493487" y="4743889"/>
                <a:ext cx="10699147" cy="584775"/>
              </a:xfrm>
              <a:prstGeom prst="rect">
                <a:avLst/>
              </a:prstGeom>
              <a:blipFill>
                <a:blip r:embed="rId5"/>
                <a:stretch>
                  <a:fillRect l="-1481" t="-15625" r="-627"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5E2EC88-B285-4EE9-819C-362AE61DF6E0}"/>
                  </a:ext>
                </a:extLst>
              </p:cNvPr>
              <p:cNvSpPr/>
              <p:nvPr/>
            </p:nvSpPr>
            <p:spPr>
              <a:xfrm>
                <a:off x="327727" y="5484098"/>
                <a:ext cx="2547044" cy="12192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rPr>
                            <m:t>𝑑</m:t>
                          </m:r>
                          <m:sSup>
                            <m:sSupPr>
                              <m:ctrlPr>
                                <a:rPr lang="en-US" sz="3200" i="1">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𝜎</m:t>
                              </m:r>
                            </m:e>
                            <m:sup>
                              <m:r>
                                <a:rPr lang="en-US" sz="3200" i="1">
                                  <a:latin typeface="Cambria Math" panose="02040503050406030204" pitchFamily="18" charset="0"/>
                                  <a:ea typeface="Cambria Math" panose="02040503050406030204" pitchFamily="18" charset="0"/>
                                </a:rPr>
                                <m:t>2</m:t>
                              </m:r>
                            </m:sup>
                          </m:sSup>
                        </m:num>
                        <m:den>
                          <m:r>
                            <a:rPr lang="en-US" sz="3200" i="1">
                              <a:latin typeface="Cambria Math" panose="02040503050406030204" pitchFamily="18" charset="0"/>
                              <a:ea typeface="Cambria Math" panose="02040503050406030204" pitchFamily="18" charset="0"/>
                            </a:rPr>
                            <m:t>𝑑</m:t>
                          </m:r>
                          <m:r>
                            <m:rPr>
                              <m:sty m:val="p"/>
                            </m:rPr>
                            <a:rPr lang="el-GR" sz="3200" i="1">
                              <a:latin typeface="Cambria Math" panose="02040503050406030204" pitchFamily="18" charset="0"/>
                              <a:ea typeface="Cambria Math" panose="02040503050406030204" pitchFamily="18" charset="0"/>
                            </a:rPr>
                            <m:t>Ω</m:t>
                          </m:r>
                          <m:r>
                            <a:rPr lang="en-US" sz="3200" i="1">
                              <a:latin typeface="Cambria Math" panose="02040503050406030204" pitchFamily="18" charset="0"/>
                              <a:ea typeface="Cambria Math" panose="02040503050406030204" pitchFamily="18" charset="0"/>
                            </a:rPr>
                            <m:t>𝑑</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𝐸</m:t>
                              </m:r>
                            </m:e>
                            <m:sub>
                              <m:r>
                                <a:rPr lang="en-US" sz="3200" i="1">
                                  <a:latin typeface="Cambria Math" panose="02040503050406030204" pitchFamily="18" charset="0"/>
                                  <a:ea typeface="Cambria Math" panose="02040503050406030204" pitchFamily="18" charset="0"/>
                                </a:rPr>
                                <m:t>𝑓</m:t>
                              </m:r>
                            </m:sub>
                          </m:sSub>
                        </m:den>
                      </m:f>
                      <m:r>
                        <a:rPr lang="en-US" sz="3200" b="0" i="1" smtClean="0">
                          <a:latin typeface="Cambria Math" panose="02040503050406030204" pitchFamily="18" charset="0"/>
                          <a:ea typeface="Cambria Math" panose="02040503050406030204" pitchFamily="18" charset="0"/>
                        </a:rPr>
                        <m:t>→</m:t>
                      </m:r>
                      <m:f>
                        <m:fPr>
                          <m:ctrlPr>
                            <a:rPr lang="en-US" sz="3200" i="1" smtClean="0">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rPr>
                            <m:t>𝑑</m:t>
                          </m:r>
                          <m:r>
                            <a:rPr lang="en-US" sz="3200" i="1">
                              <a:latin typeface="Cambria Math" panose="02040503050406030204" pitchFamily="18" charset="0"/>
                              <a:ea typeface="Cambria Math" panose="02040503050406030204" pitchFamily="18" charset="0"/>
                            </a:rPr>
                            <m:t>𝜎</m:t>
                          </m:r>
                        </m:num>
                        <m:den>
                          <m:r>
                            <a:rPr lang="en-US" sz="3200" i="1">
                              <a:latin typeface="Cambria Math" panose="02040503050406030204" pitchFamily="18" charset="0"/>
                              <a:ea typeface="Cambria Math" panose="02040503050406030204" pitchFamily="18" charset="0"/>
                            </a:rPr>
                            <m:t>𝑑</m:t>
                          </m:r>
                          <m:r>
                            <m:rPr>
                              <m:sty m:val="p"/>
                            </m:rPr>
                            <a:rPr lang="el-GR" sz="3200" i="1">
                              <a:latin typeface="Cambria Math" panose="02040503050406030204" pitchFamily="18" charset="0"/>
                              <a:ea typeface="Cambria Math" panose="02040503050406030204" pitchFamily="18" charset="0"/>
                            </a:rPr>
                            <m:t>Ω</m:t>
                          </m:r>
                        </m:den>
                      </m:f>
                    </m:oMath>
                  </m:oMathPara>
                </a14:m>
                <a:endParaRPr lang="en-US" sz="3200" dirty="0"/>
              </a:p>
            </p:txBody>
          </p:sp>
        </mc:Choice>
        <mc:Fallback xmlns="">
          <p:sp>
            <p:nvSpPr>
              <p:cNvPr id="13" name="Rectangle 12">
                <a:extLst>
                  <a:ext uri="{FF2B5EF4-FFF2-40B4-BE49-F238E27FC236}">
                    <a16:creationId xmlns:a16="http://schemas.microsoft.com/office/drawing/2014/main" id="{45E2EC88-B285-4EE9-819C-362AE61DF6E0}"/>
                  </a:ext>
                </a:extLst>
              </p:cNvPr>
              <p:cNvSpPr>
                <a:spLocks noRot="1" noChangeAspect="1" noMove="1" noResize="1" noEditPoints="1" noAdjustHandles="1" noChangeArrowheads="1" noChangeShapeType="1" noTextEdit="1"/>
              </p:cNvSpPr>
              <p:nvPr/>
            </p:nvSpPr>
            <p:spPr>
              <a:xfrm>
                <a:off x="327727" y="5484098"/>
                <a:ext cx="2547044" cy="121924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7F3BB05-E414-4A52-89B2-CF897DE09CB5}"/>
                  </a:ext>
                </a:extLst>
              </p:cNvPr>
              <p:cNvSpPr txBox="1"/>
              <p:nvPr/>
            </p:nvSpPr>
            <p:spPr>
              <a:xfrm>
                <a:off x="5672238" y="2467850"/>
                <a:ext cx="5786080" cy="2140971"/>
              </a:xfrm>
              <a:prstGeom prst="rect">
                <a:avLst/>
              </a:prstGeom>
              <a:noFill/>
              <a:ln>
                <a:solidFill>
                  <a:srgbClr val="C55A11"/>
                </a:solidFill>
              </a:ln>
            </p:spPr>
            <p:txBody>
              <a:bodyPr wrap="square" rtlCol="0">
                <a:spAutoFit/>
              </a:bodyPr>
              <a:lstStyle/>
              <a:p>
                <a:pPr algn="ctr"/>
                <a:r>
                  <a:rPr lang="en-US" sz="3200" dirty="0">
                    <a:solidFill>
                      <a:srgbClr val="C55A11"/>
                    </a:solidFill>
                    <a:latin typeface="Arial" panose="020B0604020202020204" pitchFamily="34" charset="0"/>
                    <a:cs typeface="Arial" panose="020B0604020202020204" pitchFamily="34" charset="0"/>
                  </a:rPr>
                  <a:t>Scattering function or dynamic structure factor</a:t>
                </a:r>
              </a:p>
              <a:p>
                <a:pPr algn="ctr"/>
                <a14:m>
                  <m:oMathPara xmlns:m="http://schemas.openxmlformats.org/officeDocument/2006/math">
                    <m:oMathParaPr>
                      <m:jc m:val="center"/>
                    </m:oMathParaPr>
                    <m:oMath xmlns:m="http://schemas.openxmlformats.org/officeDocument/2006/math">
                      <m:r>
                        <a:rPr lang="en-US" sz="3200" b="1">
                          <a:latin typeface="Cambria Math" panose="02040503050406030204" pitchFamily="18" charset="0"/>
                          <a:ea typeface="Cambria Math" panose="02040503050406030204" pitchFamily="18" charset="0"/>
                        </a:rPr>
                        <m:t>𝐐</m:t>
                      </m:r>
                      <m:r>
                        <a:rPr lang="en-US" sz="3200" i="1">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b="1">
                              <a:latin typeface="Cambria Math" panose="02040503050406030204" pitchFamily="18" charset="0"/>
                              <a:ea typeface="Cambria Math" panose="02040503050406030204" pitchFamily="18" charset="0"/>
                            </a:rPr>
                            <m:t>𝐤</m:t>
                          </m:r>
                        </m:e>
                        <m:sub>
                          <m:r>
                            <a:rPr lang="en-US" sz="3200" i="1">
                              <a:latin typeface="Cambria Math" panose="02040503050406030204" pitchFamily="18" charset="0"/>
                              <a:ea typeface="Cambria Math" panose="02040503050406030204" pitchFamily="18" charset="0"/>
                            </a:rPr>
                            <m:t>𝑖</m:t>
                          </m:r>
                        </m:sub>
                      </m:sSub>
                      <m:r>
                        <a:rPr lang="en-US" sz="3200" i="1">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b="1">
                              <a:latin typeface="Cambria Math" panose="02040503050406030204" pitchFamily="18" charset="0"/>
                              <a:ea typeface="Cambria Math" panose="02040503050406030204" pitchFamily="18" charset="0"/>
                            </a:rPr>
                            <m:t>𝐤</m:t>
                          </m:r>
                        </m:e>
                        <m:sub>
                          <m:r>
                            <a:rPr lang="en-US" sz="3200" i="1">
                              <a:latin typeface="Cambria Math" panose="02040503050406030204" pitchFamily="18" charset="0"/>
                              <a:ea typeface="Cambria Math" panose="02040503050406030204" pitchFamily="18" charset="0"/>
                            </a:rPr>
                            <m:t>𝑓</m:t>
                          </m:r>
                        </m:sub>
                      </m:sSub>
                    </m:oMath>
                  </m:oMathPara>
                </a14:m>
                <a:endParaRPr lang="en-US" sz="3200" dirty="0">
                  <a:latin typeface="Arial" panose="020B0604020202020204" pitchFamily="34" charset="0"/>
                  <a:ea typeface="Cambria Math" panose="02040503050406030204" pitchFamily="18" charset="0"/>
                  <a:cs typeface="Arial" panose="020B0604020202020204" pitchFamily="34" charset="0"/>
                </a:endParaRPr>
              </a:p>
              <a:p>
                <a:pPr algn="ctr"/>
                <a14:m>
                  <m:oMathPara xmlns:m="http://schemas.openxmlformats.org/officeDocument/2006/math">
                    <m:oMathParaPr>
                      <m:jc m:val="center"/>
                    </m:oMathParaPr>
                    <m:oMath xmlns:m="http://schemas.openxmlformats.org/officeDocument/2006/math">
                      <m:r>
                        <m:rPr>
                          <m:nor/>
                        </m:rPr>
                        <a:rPr lang="en-US" sz="3200" dirty="0">
                          <a:latin typeface="Arial" panose="020B0604020202020204" pitchFamily="34" charset="0"/>
                          <a:ea typeface="Cambria Math" panose="02040503050406030204" pitchFamily="18" charset="0"/>
                          <a:cs typeface="Arial" panose="020B0604020202020204" pitchFamily="34" charset="0"/>
                        </a:rPr>
                        <m:t>ℏ</m:t>
                      </m:r>
                      <m:r>
                        <m:rPr>
                          <m:sty m:val="p"/>
                        </m:rPr>
                        <a:rPr lang="el-GR" sz="3200" i="1" dirty="0">
                          <a:latin typeface="Cambria Math" panose="02040503050406030204" pitchFamily="18" charset="0"/>
                          <a:ea typeface="Cambria Math" panose="02040503050406030204" pitchFamily="18" charset="0"/>
                        </a:rPr>
                        <m:t>ω</m:t>
                      </m:r>
                      <m:r>
                        <a:rPr lang="en-US" sz="3200" i="1" dirty="0">
                          <a:latin typeface="Cambria Math" panose="02040503050406030204" pitchFamily="18" charset="0"/>
                          <a:ea typeface="Cambria Math" panose="02040503050406030204" pitchFamily="18" charset="0"/>
                        </a:rPr>
                        <m:t>=</m:t>
                      </m:r>
                      <m:sSub>
                        <m:sSubPr>
                          <m:ctrlPr>
                            <a:rPr lang="en-US" sz="3200" i="1" dirty="0">
                              <a:latin typeface="Cambria Math" panose="02040503050406030204" pitchFamily="18" charset="0"/>
                              <a:ea typeface="Cambria Math" panose="02040503050406030204" pitchFamily="18" charset="0"/>
                            </a:rPr>
                          </m:ctrlPr>
                        </m:sSubPr>
                        <m:e>
                          <m:r>
                            <a:rPr lang="en-US" sz="3200" i="1" dirty="0">
                              <a:latin typeface="Cambria Math" panose="02040503050406030204" pitchFamily="18" charset="0"/>
                              <a:ea typeface="Cambria Math" panose="02040503050406030204" pitchFamily="18" charset="0"/>
                            </a:rPr>
                            <m:t>𝐸</m:t>
                          </m:r>
                        </m:e>
                        <m:sub>
                          <m:r>
                            <a:rPr lang="en-US" sz="3200" i="1" dirty="0">
                              <a:latin typeface="Cambria Math" panose="02040503050406030204" pitchFamily="18" charset="0"/>
                              <a:ea typeface="Cambria Math" panose="02040503050406030204" pitchFamily="18" charset="0"/>
                            </a:rPr>
                            <m:t>𝑖</m:t>
                          </m:r>
                        </m:sub>
                      </m:sSub>
                      <m:r>
                        <a:rPr lang="en-US" sz="3200" i="1" dirty="0">
                          <a:latin typeface="Cambria Math" panose="02040503050406030204" pitchFamily="18" charset="0"/>
                          <a:ea typeface="Cambria Math" panose="02040503050406030204" pitchFamily="18" charset="0"/>
                        </a:rPr>
                        <m:t>−</m:t>
                      </m:r>
                      <m:sSub>
                        <m:sSubPr>
                          <m:ctrlPr>
                            <a:rPr lang="en-US" sz="3200" i="1" dirty="0">
                              <a:latin typeface="Cambria Math" panose="02040503050406030204" pitchFamily="18" charset="0"/>
                              <a:ea typeface="Cambria Math" panose="02040503050406030204" pitchFamily="18" charset="0"/>
                            </a:rPr>
                          </m:ctrlPr>
                        </m:sSubPr>
                        <m:e>
                          <m:r>
                            <a:rPr lang="en-US" sz="3200" i="1" dirty="0">
                              <a:latin typeface="Cambria Math" panose="02040503050406030204" pitchFamily="18" charset="0"/>
                              <a:ea typeface="Cambria Math" panose="02040503050406030204" pitchFamily="18" charset="0"/>
                            </a:rPr>
                            <m:t>𝐸</m:t>
                          </m:r>
                        </m:e>
                        <m:sub>
                          <m:r>
                            <a:rPr lang="en-US" sz="3200" i="1" dirty="0">
                              <a:latin typeface="Cambria Math" panose="02040503050406030204" pitchFamily="18" charset="0"/>
                              <a:ea typeface="Cambria Math" panose="02040503050406030204" pitchFamily="18" charset="0"/>
                            </a:rPr>
                            <m:t>𝑓</m:t>
                          </m:r>
                        </m:sub>
                      </m:sSub>
                    </m:oMath>
                  </m:oMathPara>
                </a14:m>
                <a:endParaRPr lang="en-US" sz="3200" dirty="0">
                  <a:solidFill>
                    <a:srgbClr val="C55A11"/>
                  </a:solidFill>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D7F3BB05-E414-4A52-89B2-CF897DE09CB5}"/>
                  </a:ext>
                </a:extLst>
              </p:cNvPr>
              <p:cNvSpPr txBox="1">
                <a:spLocks noRot="1" noChangeAspect="1" noMove="1" noResize="1" noEditPoints="1" noAdjustHandles="1" noChangeArrowheads="1" noChangeShapeType="1" noTextEdit="1"/>
              </p:cNvSpPr>
              <p:nvPr/>
            </p:nvSpPr>
            <p:spPr>
              <a:xfrm>
                <a:off x="5672238" y="2467850"/>
                <a:ext cx="5786080" cy="2140971"/>
              </a:xfrm>
              <a:prstGeom prst="rect">
                <a:avLst/>
              </a:prstGeom>
              <a:blipFill>
                <a:blip r:embed="rId7"/>
                <a:stretch>
                  <a:fillRect l="-1366" t="-3399" r="-3151"/>
                </a:stretch>
              </a:blipFill>
              <a:ln>
                <a:solidFill>
                  <a:srgbClr val="C55A11"/>
                </a:solidFill>
              </a:ln>
            </p:spPr>
            <p:txBody>
              <a:bodyPr/>
              <a:lstStyle/>
              <a:p>
                <a:r>
                  <a:rPr lang="en-US">
                    <a:noFill/>
                  </a:rPr>
                  <a:t> </a:t>
                </a:r>
              </a:p>
            </p:txBody>
          </p:sp>
        </mc:Fallback>
      </mc:AlternateContent>
      <p:sp>
        <p:nvSpPr>
          <p:cNvPr id="12" name="Rectangle 11">
            <a:extLst>
              <a:ext uri="{FF2B5EF4-FFF2-40B4-BE49-F238E27FC236}">
                <a16:creationId xmlns:a16="http://schemas.microsoft.com/office/drawing/2014/main" id="{C76CC564-671A-479E-868F-063E04C231A4}"/>
              </a:ext>
            </a:extLst>
          </p:cNvPr>
          <p:cNvSpPr/>
          <p:nvPr/>
        </p:nvSpPr>
        <p:spPr>
          <a:xfrm>
            <a:off x="3174721" y="3425371"/>
            <a:ext cx="1407886" cy="605971"/>
          </a:xfrm>
          <a:prstGeom prst="rect">
            <a:avLst/>
          </a:prstGeom>
          <a:no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A5A6D0D-9AC7-45E3-A772-94A3B1A74C12}"/>
              </a:ext>
            </a:extLst>
          </p:cNvPr>
          <p:cNvSpPr txBox="1"/>
          <p:nvPr/>
        </p:nvSpPr>
        <p:spPr>
          <a:xfrm>
            <a:off x="6960417" y="5539502"/>
            <a:ext cx="4830381" cy="1077218"/>
          </a:xfrm>
          <a:prstGeom prst="rect">
            <a:avLst/>
          </a:prstGeom>
          <a:noFill/>
          <a:ln>
            <a:solidFill>
              <a:srgbClr val="4472C4"/>
            </a:solidFill>
          </a:ln>
        </p:spPr>
        <p:txBody>
          <a:bodyPr wrap="square" rtlCol="0">
            <a:spAutoFit/>
          </a:bodyPr>
          <a:lstStyle/>
          <a:p>
            <a:pPr algn="ctr"/>
            <a:r>
              <a:rPr lang="en-US" sz="3200" dirty="0">
                <a:solidFill>
                  <a:schemeClr val="accent5">
                    <a:lumMod val="75000"/>
                  </a:schemeClr>
                </a:solidFill>
                <a:latin typeface="Arial" panose="020B0604020202020204" pitchFamily="34" charset="0"/>
                <a:cs typeface="Arial" panose="020B0604020202020204" pitchFamily="34" charset="0"/>
              </a:rPr>
              <a:t>Structure factor – easy to calculate!</a:t>
            </a:r>
          </a:p>
        </p:txBody>
      </p:sp>
      <p:sp>
        <p:nvSpPr>
          <p:cNvPr id="18" name="Rectangle 17">
            <a:extLst>
              <a:ext uri="{FF2B5EF4-FFF2-40B4-BE49-F238E27FC236}">
                <a16:creationId xmlns:a16="http://schemas.microsoft.com/office/drawing/2014/main" id="{7ED5445A-A681-4670-8C43-EF01790E25BF}"/>
              </a:ext>
            </a:extLst>
          </p:cNvPr>
          <p:cNvSpPr/>
          <p:nvPr/>
        </p:nvSpPr>
        <p:spPr>
          <a:xfrm>
            <a:off x="5547128" y="5790734"/>
            <a:ext cx="983064" cy="605971"/>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2ACE872F-BE83-4D99-A9C3-5D20BAF9706C}"/>
                  </a:ext>
                </a:extLst>
              </p:cNvPr>
              <p:cNvSpPr/>
              <p:nvPr/>
            </p:nvSpPr>
            <p:spPr>
              <a:xfrm>
                <a:off x="3588529" y="5779058"/>
                <a:ext cx="3020945"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𝑆</m:t>
                      </m:r>
                      <m:d>
                        <m:dPr>
                          <m:ctrlPr>
                            <a:rPr lang="en-US" sz="3200" i="1">
                              <a:latin typeface="Cambria Math" panose="02040503050406030204" pitchFamily="18" charset="0"/>
                              <a:ea typeface="Cambria Math" panose="02040503050406030204" pitchFamily="18" charset="0"/>
                            </a:rPr>
                          </m:ctrlPr>
                        </m:dPr>
                        <m:e>
                          <m:r>
                            <a:rPr lang="en-US" sz="3200" b="1">
                              <a:latin typeface="Cambria Math" panose="02040503050406030204" pitchFamily="18" charset="0"/>
                              <a:ea typeface="Cambria Math" panose="02040503050406030204" pitchFamily="18" charset="0"/>
                            </a:rPr>
                            <m:t>𝐐</m:t>
                          </m:r>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𝜔</m:t>
                          </m:r>
                        </m:e>
                      </m:d>
                      <m:r>
                        <a:rPr lang="en-US" sz="3200" b="0" i="1" smtClean="0">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𝑆</m:t>
                      </m:r>
                      <m:d>
                        <m:dPr>
                          <m:ctrlPr>
                            <a:rPr lang="en-US" sz="3200" i="1">
                              <a:latin typeface="Cambria Math" panose="02040503050406030204" pitchFamily="18" charset="0"/>
                              <a:ea typeface="Cambria Math" panose="02040503050406030204" pitchFamily="18" charset="0"/>
                            </a:rPr>
                          </m:ctrlPr>
                        </m:dPr>
                        <m:e>
                          <m:r>
                            <a:rPr lang="en-US" sz="3200" b="1">
                              <a:latin typeface="Cambria Math" panose="02040503050406030204" pitchFamily="18" charset="0"/>
                              <a:ea typeface="Cambria Math" panose="02040503050406030204" pitchFamily="18" charset="0"/>
                            </a:rPr>
                            <m:t>𝐐</m:t>
                          </m:r>
                        </m:e>
                      </m:d>
                    </m:oMath>
                  </m:oMathPara>
                </a14:m>
                <a:endParaRPr lang="en-US" sz="3200" dirty="0"/>
              </a:p>
            </p:txBody>
          </p:sp>
        </mc:Choice>
        <mc:Fallback xmlns="">
          <p:sp>
            <p:nvSpPr>
              <p:cNvPr id="16" name="Rectangle 15">
                <a:extLst>
                  <a:ext uri="{FF2B5EF4-FFF2-40B4-BE49-F238E27FC236}">
                    <a16:creationId xmlns:a16="http://schemas.microsoft.com/office/drawing/2014/main" id="{2ACE872F-BE83-4D99-A9C3-5D20BAF9706C}"/>
                  </a:ext>
                </a:extLst>
              </p:cNvPr>
              <p:cNvSpPr>
                <a:spLocks noRot="1" noChangeAspect="1" noMove="1" noResize="1" noEditPoints="1" noAdjustHandles="1" noChangeArrowheads="1" noChangeShapeType="1" noTextEdit="1"/>
              </p:cNvSpPr>
              <p:nvPr/>
            </p:nvSpPr>
            <p:spPr>
              <a:xfrm>
                <a:off x="3588529" y="5779058"/>
                <a:ext cx="3020945" cy="584775"/>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4301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animBg="1"/>
      <p:bldP spid="18"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A2936E-7B5F-4AED-8F35-82A8972DAA01}"/>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An example of what you can do with neutron diffraction: GaV</a:t>
            </a:r>
            <a:r>
              <a:rPr lang="en-US" sz="2800" baseline="-25000" dirty="0">
                <a:solidFill>
                  <a:schemeClr val="accent6">
                    <a:lumMod val="50000"/>
                  </a:schemeClr>
                </a:solidFill>
                <a:latin typeface="Arial" panose="020B0604020202020204" pitchFamily="34" charset="0"/>
                <a:cs typeface="Arial" panose="020B0604020202020204" pitchFamily="34" charset="0"/>
              </a:rPr>
              <a:t>4</a:t>
            </a:r>
            <a:r>
              <a:rPr lang="en-US" sz="2800" dirty="0">
                <a:solidFill>
                  <a:schemeClr val="accent6">
                    <a:lumMod val="50000"/>
                  </a:schemeClr>
                </a:solidFill>
                <a:latin typeface="Arial" panose="020B0604020202020204" pitchFamily="34" charset="0"/>
                <a:cs typeface="Arial" panose="020B0604020202020204" pitchFamily="34" charset="0"/>
              </a:rPr>
              <a:t>S</a:t>
            </a:r>
            <a:r>
              <a:rPr lang="en-US" sz="2800" baseline="-25000" dirty="0">
                <a:solidFill>
                  <a:schemeClr val="accent6">
                    <a:lumMod val="50000"/>
                  </a:schemeClr>
                </a:solidFill>
                <a:latin typeface="Arial" panose="020B0604020202020204" pitchFamily="34" charset="0"/>
                <a:cs typeface="Arial" panose="020B0604020202020204" pitchFamily="34" charset="0"/>
              </a:rPr>
              <a:t>8</a:t>
            </a:r>
          </a:p>
        </p:txBody>
      </p:sp>
      <p:sp>
        <p:nvSpPr>
          <p:cNvPr id="6" name="TextBox 5">
            <a:extLst>
              <a:ext uri="{FF2B5EF4-FFF2-40B4-BE49-F238E27FC236}">
                <a16:creationId xmlns:a16="http://schemas.microsoft.com/office/drawing/2014/main" id="{2776798E-AF54-4775-BFC7-F57250B6EC71}"/>
              </a:ext>
            </a:extLst>
          </p:cNvPr>
          <p:cNvSpPr txBox="1"/>
          <p:nvPr/>
        </p:nvSpPr>
        <p:spPr>
          <a:xfrm>
            <a:off x="433387" y="1162050"/>
            <a:ext cx="11325225"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Neutron diffraction to solve crystal structures or magnetic structures (…and study transitions of each, e.g. first or second order)</a:t>
            </a:r>
          </a:p>
        </p:txBody>
      </p:sp>
      <p:pic>
        <p:nvPicPr>
          <p:cNvPr id="2" name="Picture 1">
            <a:extLst>
              <a:ext uri="{FF2B5EF4-FFF2-40B4-BE49-F238E27FC236}">
                <a16:creationId xmlns:a16="http://schemas.microsoft.com/office/drawing/2014/main" id="{F963F883-8FBE-4C49-9376-7F2D8B745B62}"/>
              </a:ext>
            </a:extLst>
          </p:cNvPr>
          <p:cNvPicPr>
            <a:picLocks noChangeAspect="1"/>
          </p:cNvPicPr>
          <p:nvPr/>
        </p:nvPicPr>
        <p:blipFill>
          <a:blip r:embed="rId2"/>
          <a:stretch>
            <a:fillRect/>
          </a:stretch>
        </p:blipFill>
        <p:spPr>
          <a:xfrm>
            <a:off x="61911" y="2483547"/>
            <a:ext cx="12068175" cy="3752850"/>
          </a:xfrm>
          <a:prstGeom prst="rect">
            <a:avLst/>
          </a:prstGeom>
        </p:spPr>
      </p:pic>
      <p:sp>
        <p:nvSpPr>
          <p:cNvPr id="3" name="Rectangle 2">
            <a:extLst>
              <a:ext uri="{FF2B5EF4-FFF2-40B4-BE49-F238E27FC236}">
                <a16:creationId xmlns:a16="http://schemas.microsoft.com/office/drawing/2014/main" id="{E6981E98-6711-4ACD-9818-F86AA9079F1E}"/>
              </a:ext>
            </a:extLst>
          </p:cNvPr>
          <p:cNvSpPr/>
          <p:nvPr/>
        </p:nvSpPr>
        <p:spPr>
          <a:xfrm>
            <a:off x="61911" y="2483547"/>
            <a:ext cx="371476" cy="341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346696A-FF91-41E1-97E4-C047A2AB6934}"/>
              </a:ext>
            </a:extLst>
          </p:cNvPr>
          <p:cNvSpPr/>
          <p:nvPr/>
        </p:nvSpPr>
        <p:spPr>
          <a:xfrm>
            <a:off x="3908125" y="2526491"/>
            <a:ext cx="371476" cy="341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F23CD7-0F23-4EA4-9FA7-6E42B4DB7130}"/>
              </a:ext>
            </a:extLst>
          </p:cNvPr>
          <p:cNvSpPr/>
          <p:nvPr/>
        </p:nvSpPr>
        <p:spPr>
          <a:xfrm>
            <a:off x="7647629" y="2483547"/>
            <a:ext cx="371476" cy="341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581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A2936E-7B5F-4AED-8F35-82A8972DAA01}"/>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An example of what you can do with neutron diffraction: GaV</a:t>
            </a:r>
            <a:r>
              <a:rPr lang="en-US" sz="2800" baseline="-25000" dirty="0">
                <a:solidFill>
                  <a:schemeClr val="accent6">
                    <a:lumMod val="50000"/>
                  </a:schemeClr>
                </a:solidFill>
                <a:latin typeface="Arial" panose="020B0604020202020204" pitchFamily="34" charset="0"/>
                <a:cs typeface="Arial" panose="020B0604020202020204" pitchFamily="34" charset="0"/>
              </a:rPr>
              <a:t>4</a:t>
            </a:r>
            <a:r>
              <a:rPr lang="en-US" sz="2800" dirty="0">
                <a:solidFill>
                  <a:schemeClr val="accent6">
                    <a:lumMod val="50000"/>
                  </a:schemeClr>
                </a:solidFill>
                <a:latin typeface="Arial" panose="020B0604020202020204" pitchFamily="34" charset="0"/>
                <a:cs typeface="Arial" panose="020B0604020202020204" pitchFamily="34" charset="0"/>
              </a:rPr>
              <a:t>S</a:t>
            </a:r>
            <a:r>
              <a:rPr lang="en-US" sz="2800" baseline="-25000" dirty="0">
                <a:solidFill>
                  <a:schemeClr val="accent6">
                    <a:lumMod val="50000"/>
                  </a:schemeClr>
                </a:solidFill>
                <a:latin typeface="Arial" panose="020B0604020202020204" pitchFamily="34" charset="0"/>
                <a:cs typeface="Arial" panose="020B0604020202020204" pitchFamily="34" charset="0"/>
              </a:rPr>
              <a:t>8</a:t>
            </a:r>
          </a:p>
        </p:txBody>
      </p:sp>
      <p:sp>
        <p:nvSpPr>
          <p:cNvPr id="6" name="TextBox 5">
            <a:extLst>
              <a:ext uri="{FF2B5EF4-FFF2-40B4-BE49-F238E27FC236}">
                <a16:creationId xmlns:a16="http://schemas.microsoft.com/office/drawing/2014/main" id="{2776798E-AF54-4775-BFC7-F57250B6EC71}"/>
              </a:ext>
            </a:extLst>
          </p:cNvPr>
          <p:cNvSpPr txBox="1"/>
          <p:nvPr/>
        </p:nvSpPr>
        <p:spPr>
          <a:xfrm>
            <a:off x="433387" y="1162050"/>
            <a:ext cx="11325225" cy="1261884"/>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Neutron diffraction to solve crystal structures or magnetic structures (…and study transitions of each, e.g. first or second order)</a:t>
            </a:r>
          </a:p>
          <a:p>
            <a:pPr marL="457200" indent="-4572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963F883-8FBE-4C49-9376-7F2D8B745B62}"/>
              </a:ext>
            </a:extLst>
          </p:cNvPr>
          <p:cNvPicPr>
            <a:picLocks noChangeAspect="1"/>
          </p:cNvPicPr>
          <p:nvPr/>
        </p:nvPicPr>
        <p:blipFill>
          <a:blip r:embed="rId2"/>
          <a:stretch>
            <a:fillRect/>
          </a:stretch>
        </p:blipFill>
        <p:spPr>
          <a:xfrm>
            <a:off x="61911" y="2483547"/>
            <a:ext cx="12068175" cy="3752850"/>
          </a:xfrm>
          <a:prstGeom prst="rect">
            <a:avLst/>
          </a:prstGeom>
        </p:spPr>
      </p:pic>
      <p:sp>
        <p:nvSpPr>
          <p:cNvPr id="8" name="Rectangle 7">
            <a:extLst>
              <a:ext uri="{FF2B5EF4-FFF2-40B4-BE49-F238E27FC236}">
                <a16:creationId xmlns:a16="http://schemas.microsoft.com/office/drawing/2014/main" id="{C6ACBAA4-AE23-4FFD-980D-9E0AA68A05EC}"/>
              </a:ext>
            </a:extLst>
          </p:cNvPr>
          <p:cNvSpPr/>
          <p:nvPr/>
        </p:nvSpPr>
        <p:spPr>
          <a:xfrm>
            <a:off x="61911" y="2483547"/>
            <a:ext cx="371476" cy="341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B6D5485-1B40-4702-9250-5636C4B505EC}"/>
              </a:ext>
            </a:extLst>
          </p:cNvPr>
          <p:cNvSpPr/>
          <p:nvPr/>
        </p:nvSpPr>
        <p:spPr>
          <a:xfrm>
            <a:off x="3908125" y="2526491"/>
            <a:ext cx="371476" cy="341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63F2E20-A6C1-46B1-B650-79FA9F2E1A98}"/>
              </a:ext>
            </a:extLst>
          </p:cNvPr>
          <p:cNvSpPr/>
          <p:nvPr/>
        </p:nvSpPr>
        <p:spPr>
          <a:xfrm>
            <a:off x="7647629" y="2483547"/>
            <a:ext cx="371476" cy="341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DB1CDE2-94FD-46D1-8661-195AA935D43E}"/>
              </a:ext>
            </a:extLst>
          </p:cNvPr>
          <p:cNvPicPr>
            <a:picLocks noChangeAspect="1"/>
          </p:cNvPicPr>
          <p:nvPr/>
        </p:nvPicPr>
        <p:blipFill>
          <a:blip r:embed="rId3"/>
          <a:stretch>
            <a:fillRect/>
          </a:stretch>
        </p:blipFill>
        <p:spPr>
          <a:xfrm>
            <a:off x="7894622" y="2412586"/>
            <a:ext cx="4119328" cy="3823811"/>
          </a:xfrm>
          <a:prstGeom prst="rect">
            <a:avLst/>
          </a:prstGeom>
        </p:spPr>
      </p:pic>
    </p:spTree>
    <p:extLst>
      <p:ext uri="{BB962C8B-B14F-4D97-AF65-F5344CB8AC3E}">
        <p14:creationId xmlns:p14="http://schemas.microsoft.com/office/powerpoint/2010/main" val="194296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5B218D-FAE8-4095-AF03-518CF1E883F7}"/>
              </a:ext>
            </a:extLst>
          </p:cNvPr>
          <p:cNvPicPr>
            <a:picLocks noChangeAspect="1"/>
          </p:cNvPicPr>
          <p:nvPr/>
        </p:nvPicPr>
        <p:blipFill rotWithShape="1">
          <a:blip r:embed="rId2"/>
          <a:srcRect l="37280"/>
          <a:stretch/>
        </p:blipFill>
        <p:spPr>
          <a:xfrm>
            <a:off x="7597372" y="2265261"/>
            <a:ext cx="3973361" cy="4166235"/>
          </a:xfrm>
          <a:prstGeom prst="rect">
            <a:avLst/>
          </a:prstGeom>
        </p:spPr>
      </p:pic>
      <p:pic>
        <p:nvPicPr>
          <p:cNvPr id="3" name="Picture 2">
            <a:extLst>
              <a:ext uri="{FF2B5EF4-FFF2-40B4-BE49-F238E27FC236}">
                <a16:creationId xmlns:a16="http://schemas.microsoft.com/office/drawing/2014/main" id="{47872D90-B371-47AF-8CBF-8C434B88E36C}"/>
              </a:ext>
            </a:extLst>
          </p:cNvPr>
          <p:cNvPicPr>
            <a:picLocks noChangeAspect="1"/>
          </p:cNvPicPr>
          <p:nvPr/>
        </p:nvPicPr>
        <p:blipFill>
          <a:blip r:embed="rId3"/>
          <a:stretch>
            <a:fillRect/>
          </a:stretch>
        </p:blipFill>
        <p:spPr>
          <a:xfrm>
            <a:off x="171453" y="1617558"/>
            <a:ext cx="6840855" cy="4869180"/>
          </a:xfrm>
          <a:prstGeom prst="rect">
            <a:avLst/>
          </a:prstGeom>
        </p:spPr>
      </p:pic>
      <p:sp>
        <p:nvSpPr>
          <p:cNvPr id="4" name="TextBox 3">
            <a:extLst>
              <a:ext uri="{FF2B5EF4-FFF2-40B4-BE49-F238E27FC236}">
                <a16:creationId xmlns:a16="http://schemas.microsoft.com/office/drawing/2014/main" id="{1BA97A4E-BD35-4BA8-8D23-D0E1D53E6D25}"/>
              </a:ext>
            </a:extLst>
          </p:cNvPr>
          <p:cNvSpPr txBox="1"/>
          <p:nvPr/>
        </p:nvSpPr>
        <p:spPr>
          <a:xfrm>
            <a:off x="2207325" y="5686887"/>
            <a:ext cx="458780"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Y</a:t>
            </a:r>
          </a:p>
        </p:txBody>
      </p:sp>
      <p:sp>
        <p:nvSpPr>
          <p:cNvPr id="5" name="TextBox 4">
            <a:extLst>
              <a:ext uri="{FF2B5EF4-FFF2-40B4-BE49-F238E27FC236}">
                <a16:creationId xmlns:a16="http://schemas.microsoft.com/office/drawing/2014/main" id="{12ECAF3C-A8A1-4D35-91F8-3A40ECD63FAD}"/>
              </a:ext>
            </a:extLst>
          </p:cNvPr>
          <p:cNvSpPr txBox="1"/>
          <p:nvPr/>
        </p:nvSpPr>
        <p:spPr>
          <a:xfrm>
            <a:off x="1979699" y="4508694"/>
            <a:ext cx="686406"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Sn</a:t>
            </a:r>
          </a:p>
        </p:txBody>
      </p:sp>
      <p:sp>
        <p:nvSpPr>
          <p:cNvPr id="6" name="TextBox 5">
            <a:extLst>
              <a:ext uri="{FF2B5EF4-FFF2-40B4-BE49-F238E27FC236}">
                <a16:creationId xmlns:a16="http://schemas.microsoft.com/office/drawing/2014/main" id="{87DAA923-2E56-44FD-937A-B9FABE10A3B1}"/>
              </a:ext>
            </a:extLst>
          </p:cNvPr>
          <p:cNvSpPr txBox="1"/>
          <p:nvPr/>
        </p:nvSpPr>
        <p:spPr>
          <a:xfrm>
            <a:off x="3215014" y="2634229"/>
            <a:ext cx="75373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Mn</a:t>
            </a:r>
          </a:p>
        </p:txBody>
      </p:sp>
      <p:sp>
        <p:nvSpPr>
          <p:cNvPr id="7" name="Rectangle 6">
            <a:extLst>
              <a:ext uri="{FF2B5EF4-FFF2-40B4-BE49-F238E27FC236}">
                <a16:creationId xmlns:a16="http://schemas.microsoft.com/office/drawing/2014/main" id="{98FB18FC-B900-4BEA-BF77-A203FC408887}"/>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How is a unit cell defined? What is the minimum repeating unit?</a:t>
            </a:r>
          </a:p>
        </p:txBody>
      </p:sp>
      <p:sp>
        <p:nvSpPr>
          <p:cNvPr id="8" name="TextBox 7">
            <a:extLst>
              <a:ext uri="{FF2B5EF4-FFF2-40B4-BE49-F238E27FC236}">
                <a16:creationId xmlns:a16="http://schemas.microsoft.com/office/drawing/2014/main" id="{42DD2E5E-D9D5-4420-A286-198F5F448E05}"/>
              </a:ext>
            </a:extLst>
          </p:cNvPr>
          <p:cNvSpPr txBox="1"/>
          <p:nvPr/>
        </p:nvSpPr>
        <p:spPr>
          <a:xfrm>
            <a:off x="7294505" y="1260574"/>
            <a:ext cx="4897495"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magnetic atoms only (Mn)</a:t>
            </a:r>
          </a:p>
        </p:txBody>
      </p:sp>
      <p:sp>
        <p:nvSpPr>
          <p:cNvPr id="9" name="TextBox 8">
            <a:extLst>
              <a:ext uri="{FF2B5EF4-FFF2-40B4-BE49-F238E27FC236}">
                <a16:creationId xmlns:a16="http://schemas.microsoft.com/office/drawing/2014/main" id="{549A6A64-5107-4605-A629-EF2EC7129B44}"/>
              </a:ext>
            </a:extLst>
          </p:cNvPr>
          <p:cNvSpPr txBox="1"/>
          <p:nvPr/>
        </p:nvSpPr>
        <p:spPr>
          <a:xfrm>
            <a:off x="3591880" y="1260574"/>
            <a:ext cx="1834156"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YMn</a:t>
            </a:r>
            <a:r>
              <a:rPr lang="en-US" sz="3200" baseline="-25000" dirty="0">
                <a:latin typeface="Arial" panose="020B0604020202020204" pitchFamily="34" charset="0"/>
                <a:cs typeface="Arial" panose="020B0604020202020204" pitchFamily="34" charset="0"/>
              </a:rPr>
              <a:t>6</a:t>
            </a:r>
            <a:r>
              <a:rPr lang="en-US" sz="3200" dirty="0">
                <a:latin typeface="Arial" panose="020B0604020202020204" pitchFamily="34" charset="0"/>
                <a:cs typeface="Arial" panose="020B0604020202020204" pitchFamily="34" charset="0"/>
              </a:rPr>
              <a:t>Sn</a:t>
            </a:r>
            <a:r>
              <a:rPr lang="en-US" sz="3200" baseline="-25000" dirty="0">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3514281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FB18FC-B900-4BEA-BF77-A203FC408887}"/>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How is a unit cell defined? What is the minimum repeating unit?</a:t>
            </a:r>
          </a:p>
        </p:txBody>
      </p:sp>
      <p:sp>
        <p:nvSpPr>
          <p:cNvPr id="8" name="TextBox 7">
            <a:extLst>
              <a:ext uri="{FF2B5EF4-FFF2-40B4-BE49-F238E27FC236}">
                <a16:creationId xmlns:a16="http://schemas.microsoft.com/office/drawing/2014/main" id="{42DD2E5E-D9D5-4420-A286-198F5F448E05}"/>
              </a:ext>
            </a:extLst>
          </p:cNvPr>
          <p:cNvSpPr txBox="1"/>
          <p:nvPr/>
        </p:nvSpPr>
        <p:spPr>
          <a:xfrm>
            <a:off x="423805" y="1106199"/>
            <a:ext cx="7818495" cy="5509200"/>
          </a:xfrm>
          <a:prstGeom prst="rect">
            <a:avLst/>
          </a:prstGeom>
          <a:noFill/>
        </p:spPr>
        <p:txBody>
          <a:bodyPr wrap="square" rtlCol="0">
            <a:spAutoFit/>
          </a:bodyPr>
          <a:lstStyle/>
          <a:p>
            <a:pPr marL="457200" indent="-457200">
              <a:buFont typeface="Arial" panose="020B0604020202020204" pitchFamily="34" charset="0"/>
              <a:buChar char="•"/>
            </a:pPr>
            <a:r>
              <a:rPr lang="en-US" sz="3200" i="1" dirty="0">
                <a:latin typeface="Arial" panose="020B0604020202020204" pitchFamily="34" charset="0"/>
                <a:cs typeface="Arial" panose="020B0604020202020204" pitchFamily="34" charset="0"/>
              </a:rPr>
              <a:t>T</a:t>
            </a:r>
            <a:r>
              <a:rPr lang="en-US" sz="3200" baseline="-25000" dirty="0">
                <a:latin typeface="Arial" panose="020B0604020202020204" pitchFamily="34" charset="0"/>
                <a:cs typeface="Arial" panose="020B0604020202020204" pitchFamily="34" charset="0"/>
              </a:rPr>
              <a:t>N</a:t>
            </a:r>
            <a:r>
              <a:rPr lang="en-US" sz="3200" dirty="0">
                <a:latin typeface="Arial" panose="020B0604020202020204" pitchFamily="34" charset="0"/>
                <a:cs typeface="Arial" panose="020B0604020202020204" pitchFamily="34" charset="0"/>
              </a:rPr>
              <a:t> ~ 340 K</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paramagnetic to antiferromagnet at </a:t>
            </a:r>
            <a:r>
              <a:rPr lang="en-US" sz="3200" dirty="0" err="1">
                <a:latin typeface="Arial" panose="020B0604020202020204" pitchFamily="34" charset="0"/>
                <a:cs typeface="Arial" panose="020B0604020202020204" pitchFamily="34" charset="0"/>
              </a:rPr>
              <a:t>Néel</a:t>
            </a:r>
            <a:r>
              <a:rPr lang="en-US" sz="3200" dirty="0">
                <a:latin typeface="Arial" panose="020B0604020202020204" pitchFamily="34" charset="0"/>
                <a:cs typeface="Arial" panose="020B0604020202020204" pitchFamily="34" charset="0"/>
              </a:rPr>
              <a:t> temperature</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strong ferromagnetic exchange coupling between in-plane Mn atoms</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magnetic unit cell is </a:t>
            </a:r>
            <a:r>
              <a:rPr lang="en-US" sz="3200" b="1" dirty="0">
                <a:latin typeface="Arial" panose="020B0604020202020204" pitchFamily="34" charset="0"/>
                <a:cs typeface="Arial" panose="020B0604020202020204" pitchFamily="34" charset="0"/>
              </a:rPr>
              <a:t>doubled along the </a:t>
            </a:r>
            <a:r>
              <a:rPr lang="en-US" sz="3200" b="1" i="1" dirty="0">
                <a:latin typeface="Arial" panose="020B0604020202020204" pitchFamily="34" charset="0"/>
                <a:cs typeface="Arial" panose="020B0604020202020204" pitchFamily="34" charset="0"/>
              </a:rPr>
              <a:t>c</a:t>
            </a:r>
            <a:r>
              <a:rPr lang="en-US" sz="3200" b="1" dirty="0">
                <a:latin typeface="Arial" panose="020B0604020202020204" pitchFamily="34" charset="0"/>
                <a:cs typeface="Arial" panose="020B0604020202020204" pitchFamily="34" charset="0"/>
              </a:rPr>
              <a:t>-axis</a:t>
            </a:r>
            <a:r>
              <a:rPr lang="en-US" sz="3200" dirty="0">
                <a:latin typeface="Arial" panose="020B0604020202020204" pitchFamily="34" charset="0"/>
                <a:cs typeface="Arial" panose="020B0604020202020204" pitchFamily="34" charset="0"/>
              </a:rPr>
              <a:t> when compared to the nuclear unit cell</a:t>
            </a:r>
          </a:p>
        </p:txBody>
      </p:sp>
      <p:pic>
        <p:nvPicPr>
          <p:cNvPr id="13" name="Picture 12">
            <a:extLst>
              <a:ext uri="{FF2B5EF4-FFF2-40B4-BE49-F238E27FC236}">
                <a16:creationId xmlns:a16="http://schemas.microsoft.com/office/drawing/2014/main" id="{6AEB7863-8440-44EE-B1D5-FD8CAA448D9C}"/>
              </a:ext>
            </a:extLst>
          </p:cNvPr>
          <p:cNvPicPr>
            <a:picLocks noChangeAspect="1"/>
          </p:cNvPicPr>
          <p:nvPr/>
        </p:nvPicPr>
        <p:blipFill rotWithShape="1">
          <a:blip r:embed="rId2">
            <a:clrChange>
              <a:clrFrom>
                <a:srgbClr val="FFFFFF"/>
              </a:clrFrom>
              <a:clrTo>
                <a:srgbClr val="FFFFFF">
                  <a:alpha val="0"/>
                </a:srgbClr>
              </a:clrTo>
            </a:clrChange>
          </a:blip>
          <a:srcRect l="50000"/>
          <a:stretch/>
        </p:blipFill>
        <p:spPr>
          <a:xfrm>
            <a:off x="9613899" y="998537"/>
            <a:ext cx="2376488" cy="5724525"/>
          </a:xfrm>
          <a:prstGeom prst="rect">
            <a:avLst/>
          </a:prstGeom>
        </p:spPr>
      </p:pic>
      <p:pic>
        <p:nvPicPr>
          <p:cNvPr id="14" name="Picture 13">
            <a:extLst>
              <a:ext uri="{FF2B5EF4-FFF2-40B4-BE49-F238E27FC236}">
                <a16:creationId xmlns:a16="http://schemas.microsoft.com/office/drawing/2014/main" id="{5743500B-AAE3-4FAD-B493-2AB77169324D}"/>
              </a:ext>
            </a:extLst>
          </p:cNvPr>
          <p:cNvPicPr>
            <a:picLocks noChangeAspect="1"/>
          </p:cNvPicPr>
          <p:nvPr/>
        </p:nvPicPr>
        <p:blipFill rotWithShape="1">
          <a:blip r:embed="rId2">
            <a:clrChange>
              <a:clrFrom>
                <a:srgbClr val="FFFFFF"/>
              </a:clrFrom>
              <a:clrTo>
                <a:srgbClr val="FFFFFF">
                  <a:alpha val="0"/>
                </a:srgbClr>
              </a:clrTo>
            </a:clrChange>
          </a:blip>
          <a:srcRect l="4041" t="59318" r="59085" b="10732"/>
          <a:stretch/>
        </p:blipFill>
        <p:spPr>
          <a:xfrm>
            <a:off x="8470898" y="4900899"/>
            <a:ext cx="1752601" cy="1714500"/>
          </a:xfrm>
          <a:prstGeom prst="rect">
            <a:avLst/>
          </a:prstGeom>
        </p:spPr>
      </p:pic>
    </p:spTree>
    <p:extLst>
      <p:ext uri="{BB962C8B-B14F-4D97-AF65-F5344CB8AC3E}">
        <p14:creationId xmlns:p14="http://schemas.microsoft.com/office/powerpoint/2010/main" val="2384796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395010-3AA2-4F1E-9BE6-B699EAF482AA}"/>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The magnetic propagation vector in YMn</a:t>
            </a:r>
            <a:r>
              <a:rPr lang="en-US" sz="2800" baseline="-25000" dirty="0">
                <a:solidFill>
                  <a:schemeClr val="accent6">
                    <a:lumMod val="50000"/>
                  </a:schemeClr>
                </a:solidFill>
                <a:latin typeface="Arial" panose="020B0604020202020204" pitchFamily="34" charset="0"/>
                <a:cs typeface="Arial" panose="020B0604020202020204" pitchFamily="34" charset="0"/>
              </a:rPr>
              <a:t>6</a:t>
            </a:r>
            <a:r>
              <a:rPr lang="en-US" sz="2800" dirty="0">
                <a:solidFill>
                  <a:schemeClr val="accent6">
                    <a:lumMod val="50000"/>
                  </a:schemeClr>
                </a:solidFill>
                <a:latin typeface="Arial" panose="020B0604020202020204" pitchFamily="34" charset="0"/>
                <a:cs typeface="Arial" panose="020B0604020202020204" pitchFamily="34" charset="0"/>
              </a:rPr>
              <a:t>Sn</a:t>
            </a:r>
            <a:r>
              <a:rPr lang="en-US" sz="2800" baseline="-25000" dirty="0">
                <a:solidFill>
                  <a:schemeClr val="accent6">
                    <a:lumMod val="50000"/>
                  </a:schemeClr>
                </a:solidFill>
                <a:latin typeface="Arial" panose="020B0604020202020204" pitchFamily="34" charset="0"/>
                <a:cs typeface="Arial" panose="020B0604020202020204" pitchFamily="34" charset="0"/>
              </a:rPr>
              <a:t>6</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D2A2498-9ED6-440F-8CCE-39B848F4A743}"/>
                  </a:ext>
                </a:extLst>
              </p:cNvPr>
              <p:cNvSpPr txBox="1"/>
              <p:nvPr/>
            </p:nvSpPr>
            <p:spPr>
              <a:xfrm>
                <a:off x="9100503" y="1010949"/>
                <a:ext cx="2724784"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smtClean="0">
                          <a:latin typeface="Cambria Math" panose="02040503050406030204" pitchFamily="18" charset="0"/>
                        </a:rPr>
                        <m:t>𝐤</m:t>
                      </m:r>
                      <m:r>
                        <a:rPr lang="en-US" sz="3200" b="0" i="1" smtClean="0">
                          <a:latin typeface="Cambria Math" panose="02040503050406030204" pitchFamily="18" charset="0"/>
                        </a:rPr>
                        <m:t>=(0, 0, 0.5)</m:t>
                      </m:r>
                    </m:oMath>
                  </m:oMathPara>
                </a14:m>
                <a:endParaRPr lang="en-US" sz="3200" dirty="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2D2A2498-9ED6-440F-8CCE-39B848F4A743}"/>
                  </a:ext>
                </a:extLst>
              </p:cNvPr>
              <p:cNvSpPr txBox="1">
                <a:spLocks noRot="1" noChangeAspect="1" noMove="1" noResize="1" noEditPoints="1" noAdjustHandles="1" noChangeArrowheads="1" noChangeShapeType="1" noTextEdit="1"/>
              </p:cNvSpPr>
              <p:nvPr/>
            </p:nvSpPr>
            <p:spPr>
              <a:xfrm>
                <a:off x="9100503" y="1010949"/>
                <a:ext cx="2724784" cy="584775"/>
              </a:xfrm>
              <a:prstGeom prst="rect">
                <a:avLst/>
              </a:prstGeom>
              <a:blipFill>
                <a:blip r:embed="rId2"/>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87A0684F-5AE8-449B-8138-BB9E9A9304AF}"/>
              </a:ext>
            </a:extLst>
          </p:cNvPr>
          <p:cNvPicPr>
            <a:picLocks noChangeAspect="1"/>
          </p:cNvPicPr>
          <p:nvPr/>
        </p:nvPicPr>
        <p:blipFill rotWithShape="1">
          <a:blip r:embed="rId3">
            <a:clrChange>
              <a:clrFrom>
                <a:srgbClr val="FFFFFF"/>
              </a:clrFrom>
              <a:clrTo>
                <a:srgbClr val="FFFFFF">
                  <a:alpha val="0"/>
                </a:srgbClr>
              </a:clrTo>
            </a:clrChange>
          </a:blip>
          <a:srcRect l="50000"/>
          <a:stretch/>
        </p:blipFill>
        <p:spPr>
          <a:xfrm>
            <a:off x="9613899" y="1303337"/>
            <a:ext cx="2376488" cy="5724525"/>
          </a:xfrm>
          <a:prstGeom prst="rect">
            <a:avLst/>
          </a:prstGeom>
        </p:spPr>
      </p:pic>
      <p:pic>
        <p:nvPicPr>
          <p:cNvPr id="12" name="Picture 11">
            <a:extLst>
              <a:ext uri="{FF2B5EF4-FFF2-40B4-BE49-F238E27FC236}">
                <a16:creationId xmlns:a16="http://schemas.microsoft.com/office/drawing/2014/main" id="{4F684816-ACD2-4DF5-9498-5ADFE415D881}"/>
              </a:ext>
            </a:extLst>
          </p:cNvPr>
          <p:cNvPicPr>
            <a:picLocks noChangeAspect="1"/>
          </p:cNvPicPr>
          <p:nvPr/>
        </p:nvPicPr>
        <p:blipFill rotWithShape="1">
          <a:blip r:embed="rId3">
            <a:clrChange>
              <a:clrFrom>
                <a:srgbClr val="FFFFFF"/>
              </a:clrFrom>
              <a:clrTo>
                <a:srgbClr val="FFFFFF">
                  <a:alpha val="0"/>
                </a:srgbClr>
              </a:clrTo>
            </a:clrChange>
          </a:blip>
          <a:srcRect l="4041" t="59318" r="59085" b="10732"/>
          <a:stretch/>
        </p:blipFill>
        <p:spPr>
          <a:xfrm>
            <a:off x="8470898" y="5205699"/>
            <a:ext cx="1752601" cy="1714500"/>
          </a:xfrm>
          <a:prstGeom prst="rect">
            <a:avLst/>
          </a:prstGeom>
        </p:spPr>
      </p:pic>
      <p:grpSp>
        <p:nvGrpSpPr>
          <p:cNvPr id="14" name="Group 13">
            <a:extLst>
              <a:ext uri="{FF2B5EF4-FFF2-40B4-BE49-F238E27FC236}">
                <a16:creationId xmlns:a16="http://schemas.microsoft.com/office/drawing/2014/main" id="{360B9BE7-A2C4-4A1B-9C24-BE156FC0E107}"/>
              </a:ext>
            </a:extLst>
          </p:cNvPr>
          <p:cNvGrpSpPr/>
          <p:nvPr/>
        </p:nvGrpSpPr>
        <p:grpSpPr>
          <a:xfrm>
            <a:off x="642089" y="1303337"/>
            <a:ext cx="4920343" cy="4620337"/>
            <a:chOff x="2307771" y="2237662"/>
            <a:chExt cx="4920343" cy="4620337"/>
          </a:xfrm>
        </p:grpSpPr>
        <p:pic>
          <p:nvPicPr>
            <p:cNvPr id="7" name="Picture 6">
              <a:extLst>
                <a:ext uri="{FF2B5EF4-FFF2-40B4-BE49-F238E27FC236}">
                  <a16:creationId xmlns:a16="http://schemas.microsoft.com/office/drawing/2014/main" id="{4EB694C9-2676-4220-821E-B53E7E1CC6BF}"/>
                </a:ext>
              </a:extLst>
            </p:cNvPr>
            <p:cNvPicPr>
              <a:picLocks noChangeAspect="1"/>
            </p:cNvPicPr>
            <p:nvPr/>
          </p:nvPicPr>
          <p:blipFill>
            <a:blip r:embed="rId4"/>
            <a:stretch>
              <a:fillRect/>
            </a:stretch>
          </p:blipFill>
          <p:spPr>
            <a:xfrm>
              <a:off x="2401077" y="2378362"/>
              <a:ext cx="4827037" cy="4479637"/>
            </a:xfrm>
            <a:prstGeom prst="rect">
              <a:avLst/>
            </a:prstGeom>
          </p:spPr>
        </p:pic>
        <p:sp>
          <p:nvSpPr>
            <p:cNvPr id="13" name="Rectangle 12">
              <a:extLst>
                <a:ext uri="{FF2B5EF4-FFF2-40B4-BE49-F238E27FC236}">
                  <a16:creationId xmlns:a16="http://schemas.microsoft.com/office/drawing/2014/main" id="{4F1FB553-00A8-44A9-91B2-226615A2830E}"/>
                </a:ext>
              </a:extLst>
            </p:cNvPr>
            <p:cNvSpPr/>
            <p:nvPr/>
          </p:nvSpPr>
          <p:spPr>
            <a:xfrm>
              <a:off x="2307771" y="2237662"/>
              <a:ext cx="391886" cy="566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87034DEC-4804-4894-9A11-34042F03ACD7}"/>
              </a:ext>
            </a:extLst>
          </p:cNvPr>
          <p:cNvSpPr/>
          <p:nvPr/>
        </p:nvSpPr>
        <p:spPr>
          <a:xfrm>
            <a:off x="1033975" y="6062949"/>
            <a:ext cx="4886787" cy="369332"/>
          </a:xfrm>
          <a:prstGeom prst="rect">
            <a:avLst/>
          </a:prstGeom>
        </p:spPr>
        <p:txBody>
          <a:bodyPr wrap="none">
            <a:spAutoFit/>
          </a:bodyPr>
          <a:lstStyle/>
          <a:p>
            <a:r>
              <a:rPr lang="en-US" dirty="0">
                <a:solidFill>
                  <a:srgbClr val="222222"/>
                </a:solidFill>
                <a:latin typeface="Arial" panose="020B0604020202020204" pitchFamily="34" charset="0"/>
                <a:cs typeface="Arial" panose="020B0604020202020204" pitchFamily="34" charset="0"/>
              </a:rPr>
              <a:t>https://doi.org/10.1103/PhysRevB.103.094413</a:t>
            </a:r>
            <a:endParaRPr lang="en-US"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323B1FE6-761C-44E2-BA7E-540D6391547A}"/>
              </a:ext>
            </a:extLst>
          </p:cNvPr>
          <p:cNvPicPr>
            <a:picLocks noChangeAspect="1"/>
          </p:cNvPicPr>
          <p:nvPr/>
        </p:nvPicPr>
        <p:blipFill rotWithShape="1">
          <a:blip r:embed="rId5"/>
          <a:srcRect l="37431" t="41679" r="43937" b="1086"/>
          <a:stretch/>
        </p:blipFill>
        <p:spPr>
          <a:xfrm>
            <a:off x="6271240" y="1731784"/>
            <a:ext cx="2549544" cy="5115554"/>
          </a:xfrm>
          <a:prstGeom prst="rect">
            <a:avLst/>
          </a:prstGeom>
        </p:spPr>
      </p:pic>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95620337-1B06-43EA-BAB9-FD4CF2D85356}"/>
                  </a:ext>
                </a:extLst>
              </p:cNvPr>
              <p:cNvSpPr/>
              <p:nvPr/>
            </p:nvSpPr>
            <p:spPr>
              <a:xfrm>
                <a:off x="6023372" y="993836"/>
                <a:ext cx="259295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smtClean="0">
                          <a:latin typeface="Cambria Math" panose="02040503050406030204" pitchFamily="18" charset="0"/>
                        </a:rPr>
                        <m:t>𝐤</m:t>
                      </m:r>
                      <m:r>
                        <a:rPr lang="en-US" sz="3200" i="1">
                          <a:latin typeface="Cambria Math" panose="02040503050406030204" pitchFamily="18" charset="0"/>
                        </a:rPr>
                        <m:t>=(0, 0,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𝑘</m:t>
                          </m:r>
                        </m:e>
                        <m:sub>
                          <m:r>
                            <a:rPr lang="en-US" sz="3200" b="0" i="1" smtClean="0">
                              <a:latin typeface="Cambria Math" panose="02040503050406030204" pitchFamily="18" charset="0"/>
                            </a:rPr>
                            <m:t>𝑧</m:t>
                          </m:r>
                        </m:sub>
                      </m:sSub>
                      <m:r>
                        <a:rPr lang="en-US" sz="3200" i="1">
                          <a:latin typeface="Cambria Math" panose="02040503050406030204" pitchFamily="18" charset="0"/>
                        </a:rPr>
                        <m:t>)</m:t>
                      </m:r>
                    </m:oMath>
                  </m:oMathPara>
                </a14:m>
                <a:endParaRPr lang="en-US" sz="3200" dirty="0">
                  <a:latin typeface="Arial" panose="020B0604020202020204" pitchFamily="34" charset="0"/>
                  <a:cs typeface="Arial" panose="020B0604020202020204" pitchFamily="34" charset="0"/>
                </a:endParaRPr>
              </a:p>
            </p:txBody>
          </p:sp>
        </mc:Choice>
        <mc:Fallback xmlns="">
          <p:sp>
            <p:nvSpPr>
              <p:cNvPr id="17" name="Rectangle 16">
                <a:extLst>
                  <a:ext uri="{FF2B5EF4-FFF2-40B4-BE49-F238E27FC236}">
                    <a16:creationId xmlns:a16="http://schemas.microsoft.com/office/drawing/2014/main" id="{95620337-1B06-43EA-BAB9-FD4CF2D85356}"/>
                  </a:ext>
                </a:extLst>
              </p:cNvPr>
              <p:cNvSpPr>
                <a:spLocks noRot="1" noChangeAspect="1" noMove="1" noResize="1" noEditPoints="1" noAdjustHandles="1" noChangeArrowheads="1" noChangeShapeType="1" noTextEdit="1"/>
              </p:cNvSpPr>
              <p:nvPr/>
            </p:nvSpPr>
            <p:spPr>
              <a:xfrm>
                <a:off x="6023372" y="993836"/>
                <a:ext cx="2592954" cy="58477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78794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5E2034-785D-41AF-A6D6-1FBE295883E6}"/>
              </a:ext>
            </a:extLst>
          </p:cNvPr>
          <p:cNvPicPr>
            <a:picLocks noChangeAspect="1"/>
          </p:cNvPicPr>
          <p:nvPr/>
        </p:nvPicPr>
        <p:blipFill>
          <a:blip r:embed="rId2"/>
          <a:stretch>
            <a:fillRect/>
          </a:stretch>
        </p:blipFill>
        <p:spPr>
          <a:xfrm>
            <a:off x="1695385" y="840663"/>
            <a:ext cx="8801229" cy="5748823"/>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9F2C3F9-C7F6-491F-90CA-560C17E252D9}"/>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The magnetic propagation vector, </a:t>
                </a:r>
                <a14:m>
                  <m:oMath xmlns:m="http://schemas.openxmlformats.org/officeDocument/2006/math">
                    <m:r>
                      <a:rPr lang="en-US" sz="2800" b="1" i="0" smtClean="0">
                        <a:solidFill>
                          <a:schemeClr val="accent6">
                            <a:lumMod val="50000"/>
                          </a:schemeClr>
                        </a:solidFill>
                        <a:latin typeface="Cambria Math" panose="02040503050406030204" pitchFamily="18" charset="0"/>
                        <a:cs typeface="Arial" panose="020B0604020202020204" pitchFamily="34" charset="0"/>
                      </a:rPr>
                      <m:t>𝐤</m:t>
                    </m:r>
                  </m:oMath>
                </a14:m>
                <a:r>
                  <a:rPr lang="en-US" sz="2800" b="1" dirty="0">
                    <a:solidFill>
                      <a:schemeClr val="accent6">
                        <a:lumMod val="50000"/>
                      </a:schemeClr>
                    </a:solidFill>
                    <a:latin typeface="Arial" panose="020B0604020202020204" pitchFamily="34" charset="0"/>
                    <a:cs typeface="Arial" panose="020B0604020202020204" pitchFamily="34" charset="0"/>
                  </a:rPr>
                  <a:t> </a:t>
                </a:r>
                <a:r>
                  <a:rPr lang="en-US" sz="2800" dirty="0">
                    <a:solidFill>
                      <a:schemeClr val="accent6">
                        <a:lumMod val="50000"/>
                      </a:schemeClr>
                    </a:solidFill>
                    <a:latin typeface="Arial" panose="020B0604020202020204" pitchFamily="34" charset="0"/>
                    <a:cs typeface="Arial" panose="020B0604020202020204" pitchFamily="34" charset="0"/>
                  </a:rPr>
                  <a:t>(a.k.a. wave vector or </a:t>
                </a:r>
                <a14:m>
                  <m:oMath xmlns:m="http://schemas.openxmlformats.org/officeDocument/2006/math">
                    <m:r>
                      <a:rPr lang="en-US" sz="2800" b="1" i="0" smtClean="0">
                        <a:solidFill>
                          <a:schemeClr val="accent6">
                            <a:lumMod val="50000"/>
                          </a:schemeClr>
                        </a:solidFill>
                        <a:latin typeface="Cambria Math" panose="02040503050406030204" pitchFamily="18" charset="0"/>
                        <a:cs typeface="Arial" panose="020B0604020202020204" pitchFamily="34" charset="0"/>
                      </a:rPr>
                      <m:t>𝐪</m:t>
                    </m:r>
                  </m:oMath>
                </a14:m>
                <a:r>
                  <a:rPr lang="en-US" sz="2800" dirty="0">
                    <a:solidFill>
                      <a:schemeClr val="accent6">
                        <a:lumMod val="50000"/>
                      </a:schemeClr>
                    </a:solidFill>
                    <a:latin typeface="Arial" panose="020B0604020202020204" pitchFamily="34" charset="0"/>
                    <a:cs typeface="Arial" panose="020B0604020202020204" pitchFamily="34" charset="0"/>
                  </a:rPr>
                  <a:t>)</a:t>
                </a:r>
              </a:p>
            </p:txBody>
          </p:sp>
        </mc:Choice>
        <mc:Fallback xmlns="">
          <p:sp>
            <p:nvSpPr>
              <p:cNvPr id="3" name="Rectangle 2">
                <a:extLst>
                  <a:ext uri="{FF2B5EF4-FFF2-40B4-BE49-F238E27FC236}">
                    <a16:creationId xmlns:a16="http://schemas.microsoft.com/office/drawing/2014/main" id="{59F2C3F9-C7F6-491F-90CA-560C17E252D9}"/>
                  </a:ext>
                </a:extLst>
              </p:cNvPr>
              <p:cNvSpPr>
                <a:spLocks noRot="1" noChangeAspect="1" noMove="1" noResize="1" noEditPoints="1" noAdjustHandles="1" noChangeArrowheads="1" noChangeShapeType="1" noTextEdit="1"/>
              </p:cNvSpPr>
              <p:nvPr/>
            </p:nvSpPr>
            <p:spPr>
              <a:xfrm>
                <a:off x="0" y="0"/>
                <a:ext cx="12192000" cy="840663"/>
              </a:xfrm>
              <a:prstGeom prst="rect">
                <a:avLst/>
              </a:prstGeom>
              <a:blipFill>
                <a:blip r:embed="rId3"/>
                <a:stretch>
                  <a:fillRect l="-796"/>
                </a:stretch>
              </a:blipFill>
              <a:ln w="57150">
                <a:solidFill>
                  <a:schemeClr val="accent6">
                    <a:lumMod val="50000"/>
                  </a:schemeClr>
                </a:solidFill>
              </a:ln>
            </p:spPr>
            <p:txBody>
              <a:bodyPr/>
              <a:lstStyle/>
              <a:p>
                <a:r>
                  <a:rPr lang="en-US">
                    <a:noFill/>
                  </a:rPr>
                  <a:t> </a:t>
                </a:r>
              </a:p>
            </p:txBody>
          </p:sp>
        </mc:Fallback>
      </mc:AlternateContent>
      <p:sp>
        <p:nvSpPr>
          <p:cNvPr id="4" name="Rectangle 3">
            <a:extLst>
              <a:ext uri="{FF2B5EF4-FFF2-40B4-BE49-F238E27FC236}">
                <a16:creationId xmlns:a16="http://schemas.microsoft.com/office/drawing/2014/main" id="{58B4034B-1A1D-4803-9DE9-FAC43CE4D10E}"/>
              </a:ext>
            </a:extLst>
          </p:cNvPr>
          <p:cNvSpPr/>
          <p:nvPr/>
        </p:nvSpPr>
        <p:spPr>
          <a:xfrm>
            <a:off x="0" y="6589486"/>
            <a:ext cx="8548914" cy="369332"/>
          </a:xfrm>
          <a:prstGeom prst="rect">
            <a:avLst/>
          </a:prstGeom>
        </p:spPr>
        <p:txBody>
          <a:bodyPr wrap="square">
            <a:spAutoFit/>
          </a:bodyPr>
          <a:lstStyle/>
          <a:p>
            <a:r>
              <a:rPr lang="en-US" dirty="0"/>
              <a:t>https://www.sciencedirect.com/science/article/pii/B978012802049400004X</a:t>
            </a:r>
          </a:p>
        </p:txBody>
      </p:sp>
    </p:spTree>
    <p:extLst>
      <p:ext uri="{BB962C8B-B14F-4D97-AF65-F5344CB8AC3E}">
        <p14:creationId xmlns:p14="http://schemas.microsoft.com/office/powerpoint/2010/main" val="3780644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utron diffraction intensity map observed in the (h, k, 0) scattering plane of a single crystal of the multiferroic Co3TeO6. The temperature is 22 K, just below the antiferromagnetic phase transition at TN=26 K. The nuclear Bragg peaks at integer positions are accompanied by four satellite magnetic reflections, indicating the development of incommensurate (ICM) magnetic order. Note that the ordering wave vector is incommensurate in both h and k. No energy analyzer was used for these measurements so that the data are energy-integrated, and there is clear diffuse scattering surrounding the ICM peaks at this temperature originating from inelastic magnetic excitations (adapted from [32], © American Physical Society 2012).">
            <a:extLst>
              <a:ext uri="{FF2B5EF4-FFF2-40B4-BE49-F238E27FC236}">
                <a16:creationId xmlns:a16="http://schemas.microsoft.com/office/drawing/2014/main" id="{CD12C948-F13F-486C-B53D-7A18A9BDE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160" y="840663"/>
            <a:ext cx="7295679" cy="58365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a:t>
            </a:r>
          </a:p>
        </p:txBody>
      </p:sp>
    </p:spTree>
    <p:extLst>
      <p:ext uri="{BB962C8B-B14F-4D97-AF65-F5344CB8AC3E}">
        <p14:creationId xmlns:p14="http://schemas.microsoft.com/office/powerpoint/2010/main" val="678950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 theta-2theta scans</a:t>
            </a:r>
          </a:p>
        </p:txBody>
      </p:sp>
      <p:grpSp>
        <p:nvGrpSpPr>
          <p:cNvPr id="37" name="Group 36">
            <a:extLst>
              <a:ext uri="{FF2B5EF4-FFF2-40B4-BE49-F238E27FC236}">
                <a16:creationId xmlns:a16="http://schemas.microsoft.com/office/drawing/2014/main" id="{59E5DB66-91EC-4DCE-B3D8-94E1F8E482E1}"/>
              </a:ext>
            </a:extLst>
          </p:cNvPr>
          <p:cNvGrpSpPr/>
          <p:nvPr/>
        </p:nvGrpSpPr>
        <p:grpSpPr>
          <a:xfrm>
            <a:off x="1296199" y="1370800"/>
            <a:ext cx="4864771" cy="4875994"/>
            <a:chOff x="1296199" y="1370800"/>
            <a:chExt cx="4864771" cy="4875994"/>
          </a:xfrm>
        </p:grpSpPr>
        <p:cxnSp>
          <p:nvCxnSpPr>
            <p:cNvPr id="7" name="Straight Connector 6">
              <a:extLst>
                <a:ext uri="{FF2B5EF4-FFF2-40B4-BE49-F238E27FC236}">
                  <a16:creationId xmlns:a16="http://schemas.microsoft.com/office/drawing/2014/main" id="{631F1003-DC5B-44B3-BDD9-992C304A020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86D1EB7A-22D9-48D1-80AF-D66468EBD990}"/>
                </a:ext>
              </a:extLst>
            </p:cNvPr>
            <p:cNvGrpSpPr/>
            <p:nvPr/>
          </p:nvGrpSpPr>
          <p:grpSpPr>
            <a:xfrm>
              <a:off x="1451810" y="1530416"/>
              <a:ext cx="4559168" cy="4572000"/>
              <a:chOff x="1451810" y="1530416"/>
              <a:chExt cx="4559168" cy="4572000"/>
            </a:xfrm>
          </p:grpSpPr>
          <p:cxnSp>
            <p:nvCxnSpPr>
              <p:cNvPr id="4" name="Straight Connector 3">
                <a:extLst>
                  <a:ext uri="{FF2B5EF4-FFF2-40B4-BE49-F238E27FC236}">
                    <a16:creationId xmlns:a16="http://schemas.microsoft.com/office/drawing/2014/main" id="{FC9888D2-2C3E-4DD4-BD92-39A38748B742}"/>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8293B4B-7875-45D0-8F48-E87E20B830BC}"/>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EB5D9D8-9584-4610-B0B9-F22D74725ECE}"/>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AEFCAD3-8C34-4741-8905-69CF15F657F5}"/>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6E51045-ACAF-4175-94F3-9A419695AA7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867A7DB-5CDA-48D4-A394-C914D8F32C5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65321B1-CCB8-474E-8E57-0759CCFC1C0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B6EA3D1-D225-49FD-AE1D-D1EDB8A5835D}"/>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1F37F4D3-7C5C-49B0-AA42-D225FCE36946}"/>
                </a:ext>
              </a:extLst>
            </p:cNvPr>
            <p:cNvGrpSpPr/>
            <p:nvPr/>
          </p:nvGrpSpPr>
          <p:grpSpPr>
            <a:xfrm rot="5400000">
              <a:off x="1445394" y="1524000"/>
              <a:ext cx="4559168" cy="4572000"/>
              <a:chOff x="1451810" y="1530416"/>
              <a:chExt cx="4559168" cy="4572000"/>
            </a:xfrm>
          </p:grpSpPr>
          <p:cxnSp>
            <p:nvCxnSpPr>
              <p:cNvPr id="24" name="Straight Connector 23">
                <a:extLst>
                  <a:ext uri="{FF2B5EF4-FFF2-40B4-BE49-F238E27FC236}">
                    <a16:creationId xmlns:a16="http://schemas.microsoft.com/office/drawing/2014/main" id="{2A1C4D7A-84A5-427A-BEF8-186148F0F8AC}"/>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39FEF2D-B91D-4297-B755-2DC29117EA92}"/>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B037097-3286-4F19-8175-A7F3F112456B}"/>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EC817B0-E092-4144-8613-1B953D265C92}"/>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C79926B-5773-4BEB-AE56-D8026AE0B39C}"/>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40E3957-739D-4D1D-A97A-529450166378}"/>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9E89057-6062-4EF2-A226-EE43BF7952F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ABA8D2D-050D-4F8F-BC10-D0CCE36DCD27}"/>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557BFD42-316B-4396-9E26-D04FDC75A844}"/>
                </a:ext>
              </a:extLst>
            </p:cNvPr>
            <p:cNvGrpSpPr/>
            <p:nvPr/>
          </p:nvGrpSpPr>
          <p:grpSpPr>
            <a:xfrm>
              <a:off x="3597442" y="1393255"/>
              <a:ext cx="2563528" cy="2560322"/>
              <a:chOff x="3597442" y="1393255"/>
              <a:chExt cx="2563528" cy="2560322"/>
            </a:xfrm>
          </p:grpSpPr>
          <p:sp>
            <p:nvSpPr>
              <p:cNvPr id="21" name="Oval 20">
                <a:extLst>
                  <a:ext uri="{FF2B5EF4-FFF2-40B4-BE49-F238E27FC236}">
                    <a16:creationId xmlns:a16="http://schemas.microsoft.com/office/drawing/2014/main" id="{B78275F5-51C5-4EAC-854D-B04A4F8CFDC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2794A36-66B4-4CFF-9C57-31FFC8074A4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2E218A-653D-41CA-93E5-5E9E7E06EF6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0C4C53-D52C-4FBA-BE4E-E53F7E18A7F8}"/>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60E8832-F24E-4010-8892-98493F3A2745}"/>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4911DC5-5869-4D30-8925-D59FAD5F9795}"/>
                </a:ext>
              </a:extLst>
            </p:cNvPr>
            <p:cNvGrpSpPr/>
            <p:nvPr/>
          </p:nvGrpSpPr>
          <p:grpSpPr>
            <a:xfrm rot="16200000">
              <a:off x="934051" y="1753804"/>
              <a:ext cx="2563528" cy="1797520"/>
              <a:chOff x="3597442" y="1393255"/>
              <a:chExt cx="2563528" cy="1797520"/>
            </a:xfrm>
          </p:grpSpPr>
          <p:sp>
            <p:nvSpPr>
              <p:cNvPr id="39" name="Oval 38">
                <a:extLst>
                  <a:ext uri="{FF2B5EF4-FFF2-40B4-BE49-F238E27FC236}">
                    <a16:creationId xmlns:a16="http://schemas.microsoft.com/office/drawing/2014/main" id="{83F96A84-AFEB-4E1C-AF8E-9E1684200B5E}"/>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687CA21-E9FA-476C-BF40-5F1CF40C4C7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2D53F80-4BA5-4A82-A9FF-052A3E5867A4}"/>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E29AD56-EF04-476E-99E6-F23CFD5FA15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40A51909-107F-42A4-9130-883DACACED13}"/>
                </a:ext>
              </a:extLst>
            </p:cNvPr>
            <p:cNvGrpSpPr/>
            <p:nvPr/>
          </p:nvGrpSpPr>
          <p:grpSpPr>
            <a:xfrm rot="10800000">
              <a:off x="1296199" y="4426018"/>
              <a:ext cx="2563528" cy="1797520"/>
              <a:chOff x="3597442" y="1393255"/>
              <a:chExt cx="2563528" cy="1797520"/>
            </a:xfrm>
          </p:grpSpPr>
          <p:sp>
            <p:nvSpPr>
              <p:cNvPr id="45" name="Oval 44">
                <a:extLst>
                  <a:ext uri="{FF2B5EF4-FFF2-40B4-BE49-F238E27FC236}">
                    <a16:creationId xmlns:a16="http://schemas.microsoft.com/office/drawing/2014/main" id="{FF5F90E0-0995-44D8-8682-5BFCB93AB02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F1E4A1-996B-4D16-B74F-AFE5199F6291}"/>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801385B-9E64-4750-9E4A-4C371D97D278}"/>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6580E2-0341-4F94-97F6-EA3868A25E7A}"/>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AEEFD27-5EEB-43C8-85CD-AE65604180BD}"/>
                </a:ext>
              </a:extLst>
            </p:cNvPr>
            <p:cNvGrpSpPr/>
            <p:nvPr/>
          </p:nvGrpSpPr>
          <p:grpSpPr>
            <a:xfrm rot="5400000">
              <a:off x="4338187" y="4444062"/>
              <a:ext cx="1807944" cy="1797520"/>
              <a:chOff x="4353026" y="1393255"/>
              <a:chExt cx="1807944" cy="1797520"/>
            </a:xfrm>
          </p:grpSpPr>
          <p:sp>
            <p:nvSpPr>
              <p:cNvPr id="51" name="Oval 50">
                <a:extLst>
                  <a:ext uri="{FF2B5EF4-FFF2-40B4-BE49-F238E27FC236}">
                    <a16:creationId xmlns:a16="http://schemas.microsoft.com/office/drawing/2014/main" id="{DB8134ED-23D2-4B50-9A7F-EE7B9DF2A06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DE5D92D-FC12-4317-A7BC-D6B14E27C18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F015B6A-3C87-4931-B27C-898F525FB3A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1" name="Straight Arrow Connector 60">
            <a:extLst>
              <a:ext uri="{FF2B5EF4-FFF2-40B4-BE49-F238E27FC236}">
                <a16:creationId xmlns:a16="http://schemas.microsoft.com/office/drawing/2014/main" id="{84D09E4A-0712-4D78-89D0-3C2ABC900A50}"/>
              </a:ext>
            </a:extLst>
          </p:cNvPr>
          <p:cNvCxnSpPr>
            <a:cxnSpLocks/>
          </p:cNvCxnSpPr>
          <p:nvPr/>
        </p:nvCxnSpPr>
        <p:spPr>
          <a:xfrm flipV="1">
            <a:off x="3731394" y="1067257"/>
            <a:ext cx="2743200" cy="2743200"/>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97B07FB0-C9A5-4055-988E-1ED543A6F012}"/>
              </a:ext>
            </a:extLst>
          </p:cNvPr>
          <p:cNvGrpSpPr/>
          <p:nvPr/>
        </p:nvGrpSpPr>
        <p:grpSpPr>
          <a:xfrm>
            <a:off x="6865218" y="2904423"/>
            <a:ext cx="4708359" cy="3148306"/>
            <a:chOff x="6865218" y="2904423"/>
            <a:chExt cx="4708359" cy="3148306"/>
          </a:xfrm>
        </p:grpSpPr>
        <p:grpSp>
          <p:nvGrpSpPr>
            <p:cNvPr id="66" name="Group 65">
              <a:extLst>
                <a:ext uri="{FF2B5EF4-FFF2-40B4-BE49-F238E27FC236}">
                  <a16:creationId xmlns:a16="http://schemas.microsoft.com/office/drawing/2014/main" id="{8F5B44F3-F386-47A4-AC76-F395F07150B3}"/>
                </a:ext>
              </a:extLst>
            </p:cNvPr>
            <p:cNvGrpSpPr/>
            <p:nvPr/>
          </p:nvGrpSpPr>
          <p:grpSpPr>
            <a:xfrm>
              <a:off x="6865218" y="2904423"/>
              <a:ext cx="4708359" cy="2516203"/>
              <a:chOff x="7228572" y="2788924"/>
              <a:chExt cx="4708359" cy="2516203"/>
            </a:xfrm>
          </p:grpSpPr>
          <p:cxnSp>
            <p:nvCxnSpPr>
              <p:cNvPr id="63" name="Straight Arrow Connector 62">
                <a:extLst>
                  <a:ext uri="{FF2B5EF4-FFF2-40B4-BE49-F238E27FC236}">
                    <a16:creationId xmlns:a16="http://schemas.microsoft.com/office/drawing/2014/main" id="{EA3747FC-565C-4C7E-BCD8-8327741B06B8}"/>
                  </a:ext>
                </a:extLst>
              </p:cNvPr>
              <p:cNvCxnSpPr/>
              <p:nvPr/>
            </p:nvCxnSpPr>
            <p:spPr>
              <a:xfrm flipH="1" flipV="1">
                <a:off x="7228572" y="2788924"/>
                <a:ext cx="0" cy="25162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560FE85E-FBCB-49B0-82C7-6615654E835C}"/>
                  </a:ext>
                </a:extLst>
              </p:cNvPr>
              <p:cNvCxnSpPr>
                <a:cxnSpLocks/>
              </p:cNvCxnSpPr>
              <p:nvPr/>
            </p:nvCxnSpPr>
            <p:spPr>
              <a:xfrm flipV="1">
                <a:off x="7228572" y="5303521"/>
                <a:ext cx="4708359" cy="1"/>
              </a:xfrm>
              <a:prstGeom prst="straightConnector1">
                <a:avLst/>
              </a:prstGeom>
              <a:ln w="28575">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67" name="Rectangle 66">
              <a:extLst>
                <a:ext uri="{FF2B5EF4-FFF2-40B4-BE49-F238E27FC236}">
                  <a16:creationId xmlns:a16="http://schemas.microsoft.com/office/drawing/2014/main" id="{7CED7865-04AF-4067-89E3-0567219D729D}"/>
                </a:ext>
              </a:extLst>
            </p:cNvPr>
            <p:cNvSpPr/>
            <p:nvPr/>
          </p:nvSpPr>
          <p:spPr>
            <a:xfrm>
              <a:off x="8059360" y="3183551"/>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CB6DDBF-2874-43A7-9169-A1707C87DC48}"/>
                </a:ext>
              </a:extLst>
            </p:cNvPr>
            <p:cNvSpPr/>
            <p:nvPr/>
          </p:nvSpPr>
          <p:spPr>
            <a:xfrm>
              <a:off x="9362178" y="3190775"/>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7514CAA-DB36-41D6-B7A3-EC390D98DF2E}"/>
                </a:ext>
              </a:extLst>
            </p:cNvPr>
            <p:cNvSpPr/>
            <p:nvPr/>
          </p:nvSpPr>
          <p:spPr>
            <a:xfrm>
              <a:off x="10664997" y="3190775"/>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51E2CC75-C4AF-4A33-A563-24BF402B71D8}"/>
                </a:ext>
              </a:extLst>
            </p:cNvPr>
            <p:cNvSpPr txBox="1"/>
            <p:nvPr/>
          </p:nvSpPr>
          <p:spPr>
            <a:xfrm>
              <a:off x="7398378" y="5455923"/>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sp>
          <p:nvSpPr>
            <p:cNvPr id="73" name="TextBox 72">
              <a:extLst>
                <a:ext uri="{FF2B5EF4-FFF2-40B4-BE49-F238E27FC236}">
                  <a16:creationId xmlns:a16="http://schemas.microsoft.com/office/drawing/2014/main" id="{7978C596-1EAA-41AB-8D09-2A1986A812B2}"/>
                </a:ext>
              </a:extLst>
            </p:cNvPr>
            <p:cNvSpPr txBox="1"/>
            <p:nvPr/>
          </p:nvSpPr>
          <p:spPr>
            <a:xfrm>
              <a:off x="8727801" y="5467954"/>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(2,2,0)</a:t>
              </a:r>
            </a:p>
          </p:txBody>
        </p:sp>
        <p:sp>
          <p:nvSpPr>
            <p:cNvPr id="74" name="TextBox 73">
              <a:extLst>
                <a:ext uri="{FF2B5EF4-FFF2-40B4-BE49-F238E27FC236}">
                  <a16:creationId xmlns:a16="http://schemas.microsoft.com/office/drawing/2014/main" id="{CB64140C-9EDC-4856-814E-7CE9D3F8FEB3}"/>
                </a:ext>
              </a:extLst>
            </p:cNvPr>
            <p:cNvSpPr txBox="1"/>
            <p:nvPr/>
          </p:nvSpPr>
          <p:spPr>
            <a:xfrm>
              <a:off x="10026875" y="5455924"/>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(3,3,0)</a:t>
              </a:r>
            </a:p>
          </p:txBody>
        </p:sp>
      </p:grpSp>
      <p:sp>
        <p:nvSpPr>
          <p:cNvPr id="80" name="TextBox 79">
            <a:extLst>
              <a:ext uri="{FF2B5EF4-FFF2-40B4-BE49-F238E27FC236}">
                <a16:creationId xmlns:a16="http://schemas.microsoft.com/office/drawing/2014/main" id="{885700E9-D420-4EE5-BC61-825FB00C8E5A}"/>
              </a:ext>
            </a:extLst>
          </p:cNvPr>
          <p:cNvSpPr txBox="1"/>
          <p:nvPr/>
        </p:nvSpPr>
        <p:spPr>
          <a:xfrm>
            <a:off x="6391573" y="816070"/>
            <a:ext cx="423514" cy="461665"/>
          </a:xfrm>
          <a:prstGeom prst="rect">
            <a:avLst/>
          </a:prstGeom>
          <a:noFill/>
        </p:spPr>
        <p:txBody>
          <a:bodyPr wrap="none" rtlCol="0">
            <a:spAutoFit/>
          </a:bodyPr>
          <a:lstStyle/>
          <a:p>
            <a:r>
              <a:rPr lang="en-US" sz="2400" b="1" dirty="0">
                <a:solidFill>
                  <a:srgbClr val="BF9000"/>
                </a:solidFill>
                <a:latin typeface="Arial" panose="020B0604020202020204" pitchFamily="34" charset="0"/>
                <a:cs typeface="Arial" panose="020B0604020202020204" pitchFamily="34" charset="0"/>
              </a:rPr>
              <a:t>Q</a:t>
            </a:r>
            <a:endParaRPr lang="en-US" b="1" dirty="0">
              <a:solidFill>
                <a:srgbClr val="BF9000"/>
              </a:solidFill>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483A0ECC-E84C-41E3-B47E-E7FBB71C5F07}"/>
              </a:ext>
            </a:extLst>
          </p:cNvPr>
          <p:cNvSpPr txBox="1"/>
          <p:nvPr/>
        </p:nvSpPr>
        <p:spPr>
          <a:xfrm>
            <a:off x="11573577" y="5138663"/>
            <a:ext cx="503664" cy="584775"/>
          </a:xfrm>
          <a:prstGeom prst="rect">
            <a:avLst/>
          </a:prstGeom>
          <a:noFill/>
        </p:spPr>
        <p:txBody>
          <a:bodyPr wrap="none" rtlCol="0">
            <a:spAutoFit/>
          </a:bodyPr>
          <a:lstStyle/>
          <a:p>
            <a:r>
              <a:rPr lang="en-US" sz="3200" b="1" dirty="0">
                <a:solidFill>
                  <a:srgbClr val="BF9000"/>
                </a:solidFill>
                <a:latin typeface="Arial" panose="020B0604020202020204" pitchFamily="34" charset="0"/>
                <a:cs typeface="Arial" panose="020B0604020202020204" pitchFamily="34" charset="0"/>
              </a:rPr>
              <a:t>Q</a:t>
            </a:r>
            <a:endParaRPr lang="en-US" sz="2400" b="1" dirty="0">
              <a:solidFill>
                <a:srgbClr val="BF9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21EF2CA1-728C-43B2-A9B8-E22B3E1A6142}"/>
                  </a:ext>
                </a:extLst>
              </p:cNvPr>
              <p:cNvSpPr txBox="1"/>
              <p:nvPr/>
            </p:nvSpPr>
            <p:spPr>
              <a:xfrm>
                <a:off x="7718280" y="1139455"/>
                <a:ext cx="3461845" cy="11988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b="1" i="1" dirty="0" smtClean="0">
                              <a:solidFill>
                                <a:srgbClr val="BF9000"/>
                              </a:solidFill>
                              <a:latin typeface="Cambria Math" panose="02040503050406030204" pitchFamily="18" charset="0"/>
                              <a:cs typeface="Arial" panose="020B0604020202020204" pitchFamily="34" charset="0"/>
                            </a:rPr>
                          </m:ctrlPr>
                        </m:dPr>
                        <m:e>
                          <m:r>
                            <a:rPr lang="en-US" sz="3200" b="1" i="0" dirty="0" smtClean="0">
                              <a:solidFill>
                                <a:srgbClr val="BF9000"/>
                              </a:solidFill>
                              <a:latin typeface="Cambria Math" panose="02040503050406030204" pitchFamily="18" charset="0"/>
                              <a:cs typeface="Arial" panose="020B0604020202020204" pitchFamily="34" charset="0"/>
                            </a:rPr>
                            <m:t>𝐐</m:t>
                          </m:r>
                        </m:e>
                      </m:d>
                      <m:r>
                        <a:rPr lang="en-US" sz="3200" b="0" i="1" dirty="0" smtClean="0">
                          <a:solidFill>
                            <a:schemeClr val="tx1"/>
                          </a:solidFill>
                          <a:latin typeface="Cambria Math" panose="02040503050406030204" pitchFamily="18" charset="0"/>
                          <a:cs typeface="Arial" panose="020B0604020202020204" pitchFamily="34" charset="0"/>
                        </a:rPr>
                        <m:t>=</m:t>
                      </m:r>
                      <m:f>
                        <m:fPr>
                          <m:ctrlPr>
                            <a:rPr lang="en-US" sz="3200" i="1" dirty="0" smtClean="0">
                              <a:solidFill>
                                <a:schemeClr val="tx1"/>
                              </a:solidFill>
                              <a:latin typeface="Cambria Math" panose="02040503050406030204" pitchFamily="18" charset="0"/>
                              <a:cs typeface="Arial" panose="020B0604020202020204" pitchFamily="34" charset="0"/>
                            </a:rPr>
                          </m:ctrlPr>
                        </m:fPr>
                        <m:num>
                          <m:r>
                            <a:rPr lang="en-US" sz="3200" b="0" i="1" dirty="0" smtClean="0">
                              <a:solidFill>
                                <a:schemeClr val="tx1"/>
                              </a:solidFill>
                              <a:latin typeface="Cambria Math" panose="02040503050406030204" pitchFamily="18" charset="0"/>
                              <a:cs typeface="Arial" panose="020B0604020202020204" pitchFamily="34" charset="0"/>
                            </a:rPr>
                            <m:t>4</m:t>
                          </m:r>
                          <m:r>
                            <a:rPr lang="en-US" sz="3200" b="0" i="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m:rPr>
                              <m:sty m:val="p"/>
                            </m:rPr>
                            <a:rPr lang="el-GR" sz="3200" b="0" i="1" dirty="0" smtClean="0">
                              <a:solidFill>
                                <a:schemeClr val="tx1"/>
                              </a:solidFill>
                              <a:latin typeface="Cambria Math" panose="02040503050406030204" pitchFamily="18" charset="0"/>
                              <a:cs typeface="Arial" panose="020B0604020202020204" pitchFamily="34" charset="0"/>
                            </a:rPr>
                            <m:t>λ</m:t>
                          </m:r>
                        </m:den>
                      </m:f>
                      <m:r>
                        <m:rPr>
                          <m:sty m:val="p"/>
                        </m:rPr>
                        <a:rPr lang="en-US" sz="3200" b="0" i="0" dirty="0" smtClean="0">
                          <a:solidFill>
                            <a:schemeClr val="tx1"/>
                          </a:solidFill>
                          <a:latin typeface="Cambria Math" panose="02040503050406030204" pitchFamily="18" charset="0"/>
                          <a:cs typeface="Arial" panose="020B0604020202020204" pitchFamily="34" charset="0"/>
                        </a:rPr>
                        <m:t>sin</m:t>
                      </m:r>
                      <m:d>
                        <m:dPr>
                          <m:ctrlPr>
                            <a:rPr lang="en-US" sz="3200" b="0" i="1" dirty="0" smtClean="0">
                              <a:solidFill>
                                <a:schemeClr val="tx1"/>
                              </a:solidFill>
                              <a:latin typeface="Cambria Math" panose="02040503050406030204" pitchFamily="18" charset="0"/>
                              <a:cs typeface="Arial" panose="020B0604020202020204" pitchFamily="34" charset="0"/>
                            </a:rPr>
                          </m:ctrlPr>
                        </m:dPr>
                        <m:e>
                          <m:f>
                            <m:fPr>
                              <m:ctrlPr>
                                <a:rPr lang="en-US" sz="3200" b="0" i="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fPr>
                            <m:num>
                              <m:r>
                                <a:rPr lang="en-US" sz="3200" b="0" i="1" dirty="0" smtClean="0">
                                  <a:solidFill>
                                    <a:schemeClr val="tx1"/>
                                  </a:solidFill>
                                  <a:latin typeface="Cambria Math" panose="02040503050406030204" pitchFamily="18" charset="0"/>
                                  <a:cs typeface="Arial" panose="020B0604020202020204" pitchFamily="34" charset="0"/>
                                </a:rPr>
                                <m:t>2</m:t>
                              </m:r>
                              <m:r>
                                <m:rPr>
                                  <m:sty m:val="p"/>
                                </m:rPr>
                                <a:rPr lang="en-US" sz="3200" b="0" i="0"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θ</m:t>
                              </m:r>
                            </m:num>
                            <m:den>
                              <m:r>
                                <a:rPr lang="en-US" sz="3200" b="0" i="0" dirty="0" smtClean="0">
                                  <a:latin typeface="Cambria Math" panose="02040503050406030204" pitchFamily="18" charset="0"/>
                                  <a:ea typeface="Cambria Math" panose="02040503050406030204" pitchFamily="18" charset="0"/>
                                  <a:cs typeface="Arial" panose="020B0604020202020204" pitchFamily="34" charset="0"/>
                                </a:rPr>
                                <m:t>2</m:t>
                              </m:r>
                            </m:den>
                          </m:f>
                        </m:e>
                      </m:d>
                    </m:oMath>
                  </m:oMathPara>
                </a14:m>
                <a:endParaRPr lang="en-US" sz="2400" dirty="0">
                  <a:solidFill>
                    <a:srgbClr val="BF9000"/>
                  </a:solidFill>
                  <a:latin typeface="Arial" panose="020B0604020202020204" pitchFamily="34" charset="0"/>
                  <a:cs typeface="Arial" panose="020B0604020202020204" pitchFamily="34" charset="0"/>
                </a:endParaRPr>
              </a:p>
            </p:txBody>
          </p:sp>
        </mc:Choice>
        <mc:Fallback xmlns="">
          <p:sp>
            <p:nvSpPr>
              <p:cNvPr id="84" name="TextBox 83">
                <a:extLst>
                  <a:ext uri="{FF2B5EF4-FFF2-40B4-BE49-F238E27FC236}">
                    <a16:creationId xmlns:a16="http://schemas.microsoft.com/office/drawing/2014/main" id="{21EF2CA1-728C-43B2-A9B8-E22B3E1A6142}"/>
                  </a:ext>
                </a:extLst>
              </p:cNvPr>
              <p:cNvSpPr txBox="1">
                <a:spLocks noRot="1" noChangeAspect="1" noMove="1" noResize="1" noEditPoints="1" noAdjustHandles="1" noChangeArrowheads="1" noChangeShapeType="1" noTextEdit="1"/>
              </p:cNvSpPr>
              <p:nvPr/>
            </p:nvSpPr>
            <p:spPr>
              <a:xfrm>
                <a:off x="7718280" y="1139455"/>
                <a:ext cx="3461845" cy="1198854"/>
              </a:xfrm>
              <a:prstGeom prst="rect">
                <a:avLst/>
              </a:prstGeom>
              <a:blipFill>
                <a:blip r:embed="rId2"/>
                <a:stretch>
                  <a:fillRect/>
                </a:stretch>
              </a:blipFill>
            </p:spPr>
            <p:txBody>
              <a:bodyPr/>
              <a:lstStyle/>
              <a:p>
                <a:r>
                  <a:rPr lang="en-US">
                    <a:noFill/>
                  </a:rPr>
                  <a:t> </a:t>
                </a:r>
              </a:p>
            </p:txBody>
          </p:sp>
        </mc:Fallback>
      </mc:AlternateContent>
      <p:sp>
        <p:nvSpPr>
          <p:cNvPr id="88" name="TextBox 87">
            <a:extLst>
              <a:ext uri="{FF2B5EF4-FFF2-40B4-BE49-F238E27FC236}">
                <a16:creationId xmlns:a16="http://schemas.microsoft.com/office/drawing/2014/main" id="{24DC694B-27A0-4022-9BAA-F9DB04CB5BEA}"/>
              </a:ext>
            </a:extLst>
          </p:cNvPr>
          <p:cNvSpPr txBox="1"/>
          <p:nvPr/>
        </p:nvSpPr>
        <p:spPr>
          <a:xfrm>
            <a:off x="6334298" y="1153431"/>
            <a:ext cx="1074333"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(3,3,0)</a:t>
            </a:r>
          </a:p>
        </p:txBody>
      </p:sp>
      <p:sp>
        <p:nvSpPr>
          <p:cNvPr id="89" name="TextBox 88">
            <a:extLst>
              <a:ext uri="{FF2B5EF4-FFF2-40B4-BE49-F238E27FC236}">
                <a16:creationId xmlns:a16="http://schemas.microsoft.com/office/drawing/2014/main" id="{107EEAE6-FA1C-4797-8B82-1BABFC6DE521}"/>
              </a:ext>
            </a:extLst>
          </p:cNvPr>
          <p:cNvSpPr txBox="1"/>
          <p:nvPr/>
        </p:nvSpPr>
        <p:spPr>
          <a:xfrm>
            <a:off x="5480867" y="1877068"/>
            <a:ext cx="1074333"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(2,2,0)</a:t>
            </a:r>
          </a:p>
        </p:txBody>
      </p:sp>
      <p:sp>
        <p:nvSpPr>
          <p:cNvPr id="90" name="TextBox 89">
            <a:extLst>
              <a:ext uri="{FF2B5EF4-FFF2-40B4-BE49-F238E27FC236}">
                <a16:creationId xmlns:a16="http://schemas.microsoft.com/office/drawing/2014/main" id="{384115AC-8D98-48A8-9741-5D521FFA48ED}"/>
              </a:ext>
            </a:extLst>
          </p:cNvPr>
          <p:cNvSpPr txBox="1"/>
          <p:nvPr/>
        </p:nvSpPr>
        <p:spPr>
          <a:xfrm>
            <a:off x="4682928" y="2696318"/>
            <a:ext cx="1074333"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(1,1,0)</a:t>
            </a:r>
          </a:p>
        </p:txBody>
      </p:sp>
      <p:sp>
        <p:nvSpPr>
          <p:cNvPr id="91" name="TextBox 90">
            <a:extLst>
              <a:ext uri="{FF2B5EF4-FFF2-40B4-BE49-F238E27FC236}">
                <a16:creationId xmlns:a16="http://schemas.microsoft.com/office/drawing/2014/main" id="{11C75433-A37B-433F-A03F-831E3CE65800}"/>
              </a:ext>
            </a:extLst>
          </p:cNvPr>
          <p:cNvSpPr txBox="1"/>
          <p:nvPr/>
        </p:nvSpPr>
        <p:spPr>
          <a:xfrm>
            <a:off x="6227256" y="3541959"/>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H</a:t>
            </a:r>
          </a:p>
        </p:txBody>
      </p:sp>
      <p:sp>
        <p:nvSpPr>
          <p:cNvPr id="92" name="TextBox 91">
            <a:extLst>
              <a:ext uri="{FF2B5EF4-FFF2-40B4-BE49-F238E27FC236}">
                <a16:creationId xmlns:a16="http://schemas.microsoft.com/office/drawing/2014/main" id="{AD89BB7E-4335-427A-AF1F-41E01F266D3C}"/>
              </a:ext>
            </a:extLst>
          </p:cNvPr>
          <p:cNvSpPr txBox="1"/>
          <p:nvPr/>
        </p:nvSpPr>
        <p:spPr>
          <a:xfrm>
            <a:off x="3545275" y="839902"/>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K</a:t>
            </a:r>
          </a:p>
        </p:txBody>
      </p:sp>
      <p:sp>
        <p:nvSpPr>
          <p:cNvPr id="93" name="TextBox 92">
            <a:extLst>
              <a:ext uri="{FF2B5EF4-FFF2-40B4-BE49-F238E27FC236}">
                <a16:creationId xmlns:a16="http://schemas.microsoft.com/office/drawing/2014/main" id="{562254F6-26ED-4927-9022-09DE75BCE727}"/>
              </a:ext>
            </a:extLst>
          </p:cNvPr>
          <p:cNvSpPr txBox="1"/>
          <p:nvPr/>
        </p:nvSpPr>
        <p:spPr>
          <a:xfrm>
            <a:off x="-56278" y="827363"/>
            <a:ext cx="237116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(HK0) plane</a:t>
            </a:r>
          </a:p>
        </p:txBody>
      </p:sp>
    </p:spTree>
    <p:extLst>
      <p:ext uri="{BB962C8B-B14F-4D97-AF65-F5344CB8AC3E}">
        <p14:creationId xmlns:p14="http://schemas.microsoft.com/office/powerpoint/2010/main" val="151800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anvas 4">
            <a:extLst>
              <a:ext uri="{FF2B5EF4-FFF2-40B4-BE49-F238E27FC236}">
                <a16:creationId xmlns:a16="http://schemas.microsoft.com/office/drawing/2014/main" id="{E3389AD0-44AC-4C4A-A7F3-1F3952957C6F}"/>
              </a:ext>
            </a:extLst>
          </p:cNvPr>
          <p:cNvGrpSpPr>
            <a:grpSpLocks noChangeAspect="1"/>
          </p:cNvGrpSpPr>
          <p:nvPr/>
        </p:nvGrpSpPr>
        <p:grpSpPr>
          <a:xfrm>
            <a:off x="571139" y="1249266"/>
            <a:ext cx="5524861" cy="3597659"/>
            <a:chOff x="-26248" y="88285"/>
            <a:chExt cx="3770471" cy="2455242"/>
          </a:xfrm>
        </p:grpSpPr>
        <p:sp>
          <p:nvSpPr>
            <p:cNvPr id="4" name="Text Box 2">
              <a:extLst>
                <a:ext uri="{FF2B5EF4-FFF2-40B4-BE49-F238E27FC236}">
                  <a16:creationId xmlns:a16="http://schemas.microsoft.com/office/drawing/2014/main" id="{A5022D6F-5CFD-4811-A329-436EF4DBA9F3}"/>
                </a:ext>
              </a:extLst>
            </p:cNvPr>
            <p:cNvSpPr txBox="1">
              <a:spLocks noChangeArrowheads="1"/>
            </p:cNvSpPr>
            <p:nvPr/>
          </p:nvSpPr>
          <p:spPr bwMode="auto">
            <a:xfrm>
              <a:off x="-26248" y="167113"/>
              <a:ext cx="1918334" cy="1266346"/>
            </a:xfrm>
            <a:prstGeom prst="rect">
              <a:avLst/>
            </a:prstGeom>
            <a:noFill/>
            <a:ln w="9525">
              <a:noFill/>
              <a:miter lim="800000"/>
              <a:headEnd/>
              <a:tailEnd/>
            </a:ln>
          </p:spPr>
          <p:txBody>
            <a:bodyPr rot="0" vert="horz" wrap="square" lIns="91440" tIns="45720" rIns="91440" bIns="45720" anchor="t" anchorCtr="0">
              <a:spAutoFit/>
            </a:bodyPr>
            <a:lstStyle/>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neutron beam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collimator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monochromator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sample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analyzer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detector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E37E349B-24EB-448E-A018-6F4B870D1FEC}"/>
                </a:ext>
              </a:extLst>
            </p:cNvPr>
            <p:cNvGrpSpPr/>
            <p:nvPr/>
          </p:nvGrpSpPr>
          <p:grpSpPr>
            <a:xfrm>
              <a:off x="19818" y="88285"/>
              <a:ext cx="3724405" cy="2455242"/>
              <a:chOff x="444616" y="2851120"/>
              <a:chExt cx="3724405" cy="2455242"/>
            </a:xfrm>
          </p:grpSpPr>
          <p:cxnSp>
            <p:nvCxnSpPr>
              <p:cNvPr id="9" name="Straight Connector 8">
                <a:extLst>
                  <a:ext uri="{FF2B5EF4-FFF2-40B4-BE49-F238E27FC236}">
                    <a16:creationId xmlns:a16="http://schemas.microsoft.com/office/drawing/2014/main" id="{47FB32A0-9836-432E-AA26-77509A74EDCF}"/>
                  </a:ext>
                </a:extLst>
              </p:cNvPr>
              <p:cNvCxnSpPr/>
              <p:nvPr/>
            </p:nvCxnSpPr>
            <p:spPr>
              <a:xfrm>
                <a:off x="2096435" y="4780710"/>
                <a:ext cx="1188720"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E849CA7-A638-4257-A69C-E438556B1C66}"/>
                  </a:ext>
                </a:extLst>
              </p:cNvPr>
              <p:cNvCxnSpPr/>
              <p:nvPr/>
            </p:nvCxnSpPr>
            <p:spPr>
              <a:xfrm>
                <a:off x="2128400" y="4752746"/>
                <a:ext cx="1188085"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8F71470-B261-4D6F-B3FF-3D15F8763F88}"/>
                  </a:ext>
                </a:extLst>
              </p:cNvPr>
              <p:cNvCxnSpPr/>
              <p:nvPr/>
            </p:nvCxnSpPr>
            <p:spPr>
              <a:xfrm>
                <a:off x="2157456" y="4721330"/>
                <a:ext cx="1188085"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B9A6112-F07F-4971-8CE9-1C56040BE1FF}"/>
                  </a:ext>
                </a:extLst>
              </p:cNvPr>
              <p:cNvCxnSpPr/>
              <p:nvPr/>
            </p:nvCxnSpPr>
            <p:spPr>
              <a:xfrm>
                <a:off x="2189206" y="4693390"/>
                <a:ext cx="1187450"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558E96E-7DDE-4872-8697-F56943500D47}"/>
                  </a:ext>
                </a:extLst>
              </p:cNvPr>
              <p:cNvCxnSpPr>
                <a:cxnSpLocks noChangeAspect="1"/>
              </p:cNvCxnSpPr>
              <p:nvPr/>
            </p:nvCxnSpPr>
            <p:spPr>
              <a:xfrm>
                <a:off x="3309711" y="4094175"/>
                <a:ext cx="457200" cy="230598"/>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851E110-58AF-4F2E-B377-0100FB849D81}"/>
                  </a:ext>
                </a:extLst>
              </p:cNvPr>
              <p:cNvSpPr/>
              <p:nvPr/>
            </p:nvSpPr>
            <p:spPr>
              <a:xfrm rot="6138275">
                <a:off x="3267654" y="2976850"/>
                <a:ext cx="440690" cy="189230"/>
              </a:xfrm>
              <a:prstGeom prst="rect">
                <a:avLst/>
              </a:prstGeom>
              <a:solidFill>
                <a:srgbClr val="548235"/>
              </a:solidFill>
              <a:ln>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a:extLst>
                  <a:ext uri="{FF2B5EF4-FFF2-40B4-BE49-F238E27FC236}">
                    <a16:creationId xmlns:a16="http://schemas.microsoft.com/office/drawing/2014/main" id="{8538682E-105B-409B-88EF-D8F5AF0FCB36}"/>
                  </a:ext>
                </a:extLst>
              </p:cNvPr>
              <p:cNvSpPr>
                <a:spLocks noChangeAspect="1"/>
              </p:cNvSpPr>
              <p:nvPr/>
            </p:nvSpPr>
            <p:spPr>
              <a:xfrm rot="6138275">
                <a:off x="3389393" y="3200387"/>
                <a:ext cx="117525" cy="8010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6" name="Group 15">
                <a:extLst>
                  <a:ext uri="{FF2B5EF4-FFF2-40B4-BE49-F238E27FC236}">
                    <a16:creationId xmlns:a16="http://schemas.microsoft.com/office/drawing/2014/main" id="{F94E3973-5351-425C-B850-F768BD9F5B31}"/>
                  </a:ext>
                </a:extLst>
              </p:cNvPr>
              <p:cNvGrpSpPr/>
              <p:nvPr/>
            </p:nvGrpSpPr>
            <p:grpSpPr>
              <a:xfrm>
                <a:off x="690956" y="3219869"/>
                <a:ext cx="2761964" cy="1609128"/>
                <a:chOff x="430937" y="2387808"/>
                <a:chExt cx="2761964" cy="1609128"/>
              </a:xfrm>
            </p:grpSpPr>
            <p:cxnSp>
              <p:nvCxnSpPr>
                <p:cNvPr id="56" name="Straight Connector 55">
                  <a:extLst>
                    <a:ext uri="{FF2B5EF4-FFF2-40B4-BE49-F238E27FC236}">
                      <a16:creationId xmlns:a16="http://schemas.microsoft.com/office/drawing/2014/main" id="{09E5D34C-8E24-4D53-B8D4-935277C35D05}"/>
                    </a:ext>
                  </a:extLst>
                </p:cNvPr>
                <p:cNvCxnSpPr/>
                <p:nvPr/>
              </p:nvCxnSpPr>
              <p:spPr>
                <a:xfrm>
                  <a:off x="452674" y="3861302"/>
                  <a:ext cx="146304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5F94B3B-DF45-4DF9-82E0-1286D200E9EA}"/>
                    </a:ext>
                  </a:extLst>
                </p:cNvPr>
                <p:cNvCxnSpPr/>
                <p:nvPr/>
              </p:nvCxnSpPr>
              <p:spPr>
                <a:xfrm>
                  <a:off x="451660" y="3891210"/>
                  <a:ext cx="144475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7F41105-9EC6-46CF-AFE2-73997D7BA85F}"/>
                    </a:ext>
                  </a:extLst>
                </p:cNvPr>
                <p:cNvCxnSpPr/>
                <p:nvPr/>
              </p:nvCxnSpPr>
              <p:spPr>
                <a:xfrm>
                  <a:off x="441302" y="3922479"/>
                  <a:ext cx="1417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3481A64-656E-4F1F-B8BD-02970D5C6310}"/>
                    </a:ext>
                  </a:extLst>
                </p:cNvPr>
                <p:cNvCxnSpPr/>
                <p:nvPr/>
              </p:nvCxnSpPr>
              <p:spPr>
                <a:xfrm>
                  <a:off x="430937" y="3950057"/>
                  <a:ext cx="13716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61D6760-DA32-4766-B0C8-8F68D7F4EBE1}"/>
                    </a:ext>
                  </a:extLst>
                </p:cNvPr>
                <p:cNvCxnSpPr/>
                <p:nvPr/>
              </p:nvCxnSpPr>
              <p:spPr>
                <a:xfrm flipV="1">
                  <a:off x="1798196" y="2686745"/>
                  <a:ext cx="175048" cy="126390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9CC1151-9EC1-4035-B286-7621D7D9F5E7}"/>
                    </a:ext>
                  </a:extLst>
                </p:cNvPr>
                <p:cNvCxnSpPr>
                  <a:cxnSpLocks noChangeAspect="1"/>
                </p:cNvCxnSpPr>
                <p:nvPr/>
              </p:nvCxnSpPr>
              <p:spPr>
                <a:xfrm flipV="1">
                  <a:off x="1833448" y="2772195"/>
                  <a:ext cx="158504" cy="114990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155B485-2F35-4B34-B9F0-D12733FF5435}"/>
                    </a:ext>
                  </a:extLst>
                </p:cNvPr>
                <p:cNvCxnSpPr/>
                <p:nvPr/>
              </p:nvCxnSpPr>
              <p:spPr>
                <a:xfrm flipV="1">
                  <a:off x="1861174" y="2684038"/>
                  <a:ext cx="174611" cy="121316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AD430DE-E751-4C8B-8E6B-A72F7F4EE475}"/>
                    </a:ext>
                  </a:extLst>
                </p:cNvPr>
                <p:cNvCxnSpPr>
                  <a:cxnSpLocks noChangeAspect="1"/>
                </p:cNvCxnSpPr>
                <p:nvPr/>
              </p:nvCxnSpPr>
              <p:spPr>
                <a:xfrm>
                  <a:off x="1973105" y="2714707"/>
                  <a:ext cx="1078992" cy="54443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7B739C3-4769-4CE8-AA86-1EA0EB336FDD}"/>
                    </a:ext>
                  </a:extLst>
                </p:cNvPr>
                <p:cNvCxnSpPr/>
                <p:nvPr/>
              </p:nvCxnSpPr>
              <p:spPr>
                <a:xfrm>
                  <a:off x="1961040" y="2742645"/>
                  <a:ext cx="1067435" cy="5314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D07A964-BEB8-47D9-B2F5-1759EFBFAE4E}"/>
                    </a:ext>
                  </a:extLst>
                </p:cNvPr>
                <p:cNvCxnSpPr/>
                <p:nvPr/>
              </p:nvCxnSpPr>
              <p:spPr>
                <a:xfrm flipV="1">
                  <a:off x="3011170" y="2387808"/>
                  <a:ext cx="181731" cy="86222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F2563EB-A0DC-49CF-91F6-079C2C277205}"/>
                    </a:ext>
                  </a:extLst>
                </p:cNvPr>
                <p:cNvCxnSpPr/>
                <p:nvPr/>
              </p:nvCxnSpPr>
              <p:spPr>
                <a:xfrm flipV="1">
                  <a:off x="2967355" y="3191495"/>
                  <a:ext cx="116714" cy="147144"/>
                </a:xfrm>
                <a:prstGeom prst="line">
                  <a:avLst/>
                </a:prstGeom>
                <a:ln w="5715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54B1381E-BD07-4F5F-949E-505AB6AFF54C}"/>
                    </a:ext>
                  </a:extLst>
                </p:cNvPr>
                <p:cNvCxnSpPr/>
                <p:nvPr/>
              </p:nvCxnSpPr>
              <p:spPr>
                <a:xfrm flipV="1">
                  <a:off x="1774325" y="3820563"/>
                  <a:ext cx="176697" cy="176373"/>
                </a:xfrm>
                <a:prstGeom prst="line">
                  <a:avLst/>
                </a:prstGeom>
                <a:ln w="28575"/>
              </p:spPr>
              <p:style>
                <a:lnRef idx="1">
                  <a:schemeClr val="dk1"/>
                </a:lnRef>
                <a:fillRef idx="0">
                  <a:schemeClr val="dk1"/>
                </a:fillRef>
                <a:effectRef idx="0">
                  <a:schemeClr val="dk1"/>
                </a:effectRef>
                <a:fontRef idx="minor">
                  <a:schemeClr val="tx1"/>
                </a:fontRef>
              </p:style>
            </p:cxnSp>
          </p:grpSp>
          <p:sp>
            <p:nvSpPr>
              <p:cNvPr id="17" name="Rectangle 16">
                <a:extLst>
                  <a:ext uri="{FF2B5EF4-FFF2-40B4-BE49-F238E27FC236}">
                    <a16:creationId xmlns:a16="http://schemas.microsoft.com/office/drawing/2014/main" id="{7B54D988-E5BA-4E5F-9C72-3A8A9359DA93}"/>
                  </a:ext>
                </a:extLst>
              </p:cNvPr>
              <p:cNvSpPr/>
              <p:nvPr/>
            </p:nvSpPr>
            <p:spPr>
              <a:xfrm>
                <a:off x="953402" y="4648071"/>
                <a:ext cx="442033" cy="190680"/>
              </a:xfrm>
              <a:prstGeom prst="rect">
                <a:avLst/>
              </a:prstGeom>
              <a:solidFill>
                <a:srgbClr val="A5A5A5">
                  <a:alpha val="36863"/>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a:extLst>
                  <a:ext uri="{FF2B5EF4-FFF2-40B4-BE49-F238E27FC236}">
                    <a16:creationId xmlns:a16="http://schemas.microsoft.com/office/drawing/2014/main" id="{6962D1F4-B131-4A36-9FE2-C01726699471}"/>
                  </a:ext>
                </a:extLst>
              </p:cNvPr>
              <p:cNvSpPr/>
              <p:nvPr/>
            </p:nvSpPr>
            <p:spPr>
              <a:xfrm rot="16682249">
                <a:off x="1954437" y="4049024"/>
                <a:ext cx="441960" cy="190500"/>
              </a:xfrm>
              <a:prstGeom prst="rect">
                <a:avLst/>
              </a:prstGeom>
              <a:solidFill>
                <a:srgbClr val="A5A5A5">
                  <a:alpha val="36863"/>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Rectangle 18">
                <a:extLst>
                  <a:ext uri="{FF2B5EF4-FFF2-40B4-BE49-F238E27FC236}">
                    <a16:creationId xmlns:a16="http://schemas.microsoft.com/office/drawing/2014/main" id="{F8D37302-D5EA-4B03-941C-93D56DCB6939}"/>
                  </a:ext>
                </a:extLst>
              </p:cNvPr>
              <p:cNvSpPr/>
              <p:nvPr/>
            </p:nvSpPr>
            <p:spPr>
              <a:xfrm rot="1648978">
                <a:off x="2600782" y="3761338"/>
                <a:ext cx="441960" cy="190500"/>
              </a:xfrm>
              <a:prstGeom prst="rect">
                <a:avLst/>
              </a:prstGeom>
              <a:solidFill>
                <a:srgbClr val="A5A5A5">
                  <a:alpha val="36863"/>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24315892-9874-4237-A720-72C485DC6FD6}"/>
                  </a:ext>
                </a:extLst>
              </p:cNvPr>
              <p:cNvSpPr/>
              <p:nvPr/>
            </p:nvSpPr>
            <p:spPr>
              <a:xfrm rot="6138275">
                <a:off x="3169122" y="3435608"/>
                <a:ext cx="441325" cy="189865"/>
              </a:xfrm>
              <a:prstGeom prst="rect">
                <a:avLst/>
              </a:prstGeom>
              <a:solidFill>
                <a:srgbClr val="A5A5A5">
                  <a:alpha val="36863"/>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21" name="Group 20">
                <a:extLst>
                  <a:ext uri="{FF2B5EF4-FFF2-40B4-BE49-F238E27FC236}">
                    <a16:creationId xmlns:a16="http://schemas.microsoft.com/office/drawing/2014/main" id="{27EC8338-9ECD-44FB-9E00-CB28F6BCF19F}"/>
                  </a:ext>
                </a:extLst>
              </p:cNvPr>
              <p:cNvGrpSpPr/>
              <p:nvPr/>
            </p:nvGrpSpPr>
            <p:grpSpPr>
              <a:xfrm>
                <a:off x="444616" y="4570716"/>
                <a:ext cx="342512" cy="377714"/>
                <a:chOff x="649410" y="4062716"/>
                <a:chExt cx="342512" cy="377714"/>
              </a:xfrm>
            </p:grpSpPr>
            <p:sp>
              <p:nvSpPr>
                <p:cNvPr id="54" name="Text Box 2">
                  <a:extLst>
                    <a:ext uri="{FF2B5EF4-FFF2-40B4-BE49-F238E27FC236}">
                      <a16:creationId xmlns:a16="http://schemas.microsoft.com/office/drawing/2014/main" id="{C799540C-5281-4771-8F64-535AEA168C2B}"/>
                    </a:ext>
                  </a:extLst>
                </p:cNvPr>
                <p:cNvSpPr txBox="1">
                  <a:spLocks noChangeArrowheads="1"/>
                </p:cNvSpPr>
                <p:nvPr/>
              </p:nvSpPr>
              <p:spPr bwMode="auto">
                <a:xfrm>
                  <a:off x="696002" y="4089911"/>
                  <a:ext cx="295920" cy="350519"/>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6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Oval 54">
                  <a:extLst>
                    <a:ext uri="{FF2B5EF4-FFF2-40B4-BE49-F238E27FC236}">
                      <a16:creationId xmlns:a16="http://schemas.microsoft.com/office/drawing/2014/main" id="{735F700F-9B57-42C2-B19E-98BB3199CE50}"/>
                    </a:ext>
                  </a:extLst>
                </p:cNvPr>
                <p:cNvSpPr/>
                <p:nvPr/>
              </p:nvSpPr>
              <p:spPr>
                <a:xfrm>
                  <a:off x="649410" y="4062716"/>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2" name="Group 21">
                <a:extLst>
                  <a:ext uri="{FF2B5EF4-FFF2-40B4-BE49-F238E27FC236}">
                    <a16:creationId xmlns:a16="http://schemas.microsoft.com/office/drawing/2014/main" id="{4B464F72-C0B6-4F8D-B83D-9AFC59EBCF4B}"/>
                  </a:ext>
                </a:extLst>
              </p:cNvPr>
              <p:cNvGrpSpPr/>
              <p:nvPr/>
            </p:nvGrpSpPr>
            <p:grpSpPr>
              <a:xfrm>
                <a:off x="1044325" y="4361734"/>
                <a:ext cx="340814" cy="460966"/>
                <a:chOff x="19818" y="36801"/>
                <a:chExt cx="341558" cy="461802"/>
              </a:xfrm>
            </p:grpSpPr>
            <p:sp>
              <p:nvSpPr>
                <p:cNvPr id="52" name="Text Box 2">
                  <a:extLst>
                    <a:ext uri="{FF2B5EF4-FFF2-40B4-BE49-F238E27FC236}">
                      <a16:creationId xmlns:a16="http://schemas.microsoft.com/office/drawing/2014/main" id="{5F8D1C5A-8272-411A-B18F-2501D59ABDFB}"/>
                    </a:ext>
                  </a:extLst>
                </p:cNvPr>
                <p:cNvSpPr txBox="1">
                  <a:spLocks noChangeArrowheads="1"/>
                </p:cNvSpPr>
                <p:nvPr/>
              </p:nvSpPr>
              <p:spPr bwMode="auto">
                <a:xfrm>
                  <a:off x="65457" y="48209"/>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a:effectLst/>
                      <a:latin typeface="Arial" panose="020B0604020202020204" pitchFamily="34"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Oval 52">
                  <a:extLst>
                    <a:ext uri="{FF2B5EF4-FFF2-40B4-BE49-F238E27FC236}">
                      <a16:creationId xmlns:a16="http://schemas.microsoft.com/office/drawing/2014/main" id="{28684BF0-A77D-4063-B6CF-16A492525E8B}"/>
                    </a:ext>
                  </a:extLst>
                </p:cNvPr>
                <p:cNvSpPr/>
                <p:nvPr/>
              </p:nvSpPr>
              <p:spPr>
                <a:xfrm>
                  <a:off x="19818" y="36801"/>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3" name="Group 22">
                <a:extLst>
                  <a:ext uri="{FF2B5EF4-FFF2-40B4-BE49-F238E27FC236}">
                    <a16:creationId xmlns:a16="http://schemas.microsoft.com/office/drawing/2014/main" id="{F11F50EF-1FF5-47F5-BDDA-688B30D3E8ED}"/>
                  </a:ext>
                </a:extLst>
              </p:cNvPr>
              <p:cNvGrpSpPr/>
              <p:nvPr/>
            </p:nvGrpSpPr>
            <p:grpSpPr>
              <a:xfrm>
                <a:off x="1794275" y="3963886"/>
                <a:ext cx="333930" cy="484438"/>
                <a:chOff x="19832" y="36815"/>
                <a:chExt cx="335380" cy="486002"/>
              </a:xfrm>
            </p:grpSpPr>
            <p:sp>
              <p:nvSpPr>
                <p:cNvPr id="50" name="Text Box 2">
                  <a:extLst>
                    <a:ext uri="{FF2B5EF4-FFF2-40B4-BE49-F238E27FC236}">
                      <a16:creationId xmlns:a16="http://schemas.microsoft.com/office/drawing/2014/main" id="{8131AF41-6CF2-4B5F-A136-ED62F561892D}"/>
                    </a:ext>
                  </a:extLst>
                </p:cNvPr>
                <p:cNvSpPr txBox="1">
                  <a:spLocks noChangeArrowheads="1"/>
                </p:cNvSpPr>
                <p:nvPr/>
              </p:nvSpPr>
              <p:spPr bwMode="auto">
                <a:xfrm>
                  <a:off x="59293" y="72423"/>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Oval 50">
                  <a:extLst>
                    <a:ext uri="{FF2B5EF4-FFF2-40B4-BE49-F238E27FC236}">
                      <a16:creationId xmlns:a16="http://schemas.microsoft.com/office/drawing/2014/main" id="{9BD9AFA7-4E89-4956-B3F1-E48892A05E3E}"/>
                    </a:ext>
                  </a:extLst>
                </p:cNvPr>
                <p:cNvSpPr/>
                <p:nvPr/>
              </p:nvSpPr>
              <p:spPr>
                <a:xfrm>
                  <a:off x="19832" y="36815"/>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4" name="Group 23">
                <a:extLst>
                  <a:ext uri="{FF2B5EF4-FFF2-40B4-BE49-F238E27FC236}">
                    <a16:creationId xmlns:a16="http://schemas.microsoft.com/office/drawing/2014/main" id="{925AF449-20C8-4DF5-A10D-89AC206E5A72}"/>
                  </a:ext>
                </a:extLst>
              </p:cNvPr>
              <p:cNvGrpSpPr/>
              <p:nvPr/>
            </p:nvGrpSpPr>
            <p:grpSpPr>
              <a:xfrm>
                <a:off x="2568296" y="3931621"/>
                <a:ext cx="334137" cy="478699"/>
                <a:chOff x="19832" y="36815"/>
                <a:chExt cx="335587" cy="480244"/>
              </a:xfrm>
            </p:grpSpPr>
            <p:sp>
              <p:nvSpPr>
                <p:cNvPr id="48" name="Text Box 2">
                  <a:extLst>
                    <a:ext uri="{FF2B5EF4-FFF2-40B4-BE49-F238E27FC236}">
                      <a16:creationId xmlns:a16="http://schemas.microsoft.com/office/drawing/2014/main" id="{6E4F2765-0FF0-492A-9EBA-F376C4A6DF32}"/>
                    </a:ext>
                  </a:extLst>
                </p:cNvPr>
                <p:cNvSpPr txBox="1">
                  <a:spLocks noChangeArrowheads="1"/>
                </p:cNvSpPr>
                <p:nvPr/>
              </p:nvSpPr>
              <p:spPr bwMode="auto">
                <a:xfrm>
                  <a:off x="59500" y="66665"/>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a:effectLst/>
                      <a:latin typeface="Arial" panose="020B0604020202020204" pitchFamily="34"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Oval 48">
                  <a:extLst>
                    <a:ext uri="{FF2B5EF4-FFF2-40B4-BE49-F238E27FC236}">
                      <a16:creationId xmlns:a16="http://schemas.microsoft.com/office/drawing/2014/main" id="{5E3AD5A6-BA51-4466-8DA3-AA6405341DEF}"/>
                    </a:ext>
                  </a:extLst>
                </p:cNvPr>
                <p:cNvSpPr/>
                <p:nvPr/>
              </p:nvSpPr>
              <p:spPr>
                <a:xfrm>
                  <a:off x="19832" y="36815"/>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5" name="Group 24">
                <a:extLst>
                  <a:ext uri="{FF2B5EF4-FFF2-40B4-BE49-F238E27FC236}">
                    <a16:creationId xmlns:a16="http://schemas.microsoft.com/office/drawing/2014/main" id="{4A25134D-248C-45FE-B5BE-E5F2AA1AD98D}"/>
                  </a:ext>
                </a:extLst>
              </p:cNvPr>
              <p:cNvGrpSpPr/>
              <p:nvPr/>
            </p:nvGrpSpPr>
            <p:grpSpPr>
              <a:xfrm>
                <a:off x="3007031" y="3331162"/>
                <a:ext cx="339657" cy="464852"/>
                <a:chOff x="19832" y="36815"/>
                <a:chExt cx="341131" cy="466352"/>
              </a:xfrm>
            </p:grpSpPr>
            <p:sp>
              <p:nvSpPr>
                <p:cNvPr id="46" name="Text Box 2">
                  <a:extLst>
                    <a:ext uri="{FF2B5EF4-FFF2-40B4-BE49-F238E27FC236}">
                      <a16:creationId xmlns:a16="http://schemas.microsoft.com/office/drawing/2014/main" id="{C24DE283-2366-41AD-8D8A-FF4E7FC3167D}"/>
                    </a:ext>
                  </a:extLst>
                </p:cNvPr>
                <p:cNvSpPr txBox="1">
                  <a:spLocks noChangeArrowheads="1"/>
                </p:cNvSpPr>
                <p:nvPr/>
              </p:nvSpPr>
              <p:spPr bwMode="auto">
                <a:xfrm>
                  <a:off x="65044" y="52773"/>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Oval 46">
                  <a:extLst>
                    <a:ext uri="{FF2B5EF4-FFF2-40B4-BE49-F238E27FC236}">
                      <a16:creationId xmlns:a16="http://schemas.microsoft.com/office/drawing/2014/main" id="{F945439D-69FF-41D1-8116-83954EF72A0B}"/>
                    </a:ext>
                  </a:extLst>
                </p:cNvPr>
                <p:cNvSpPr/>
                <p:nvPr/>
              </p:nvSpPr>
              <p:spPr>
                <a:xfrm>
                  <a:off x="19832" y="36815"/>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6" name="Group 25">
                <a:extLst>
                  <a:ext uri="{FF2B5EF4-FFF2-40B4-BE49-F238E27FC236}">
                    <a16:creationId xmlns:a16="http://schemas.microsoft.com/office/drawing/2014/main" id="{4B8DF44C-565D-4A26-A20A-F44C9681A267}"/>
                  </a:ext>
                </a:extLst>
              </p:cNvPr>
              <p:cNvGrpSpPr/>
              <p:nvPr/>
            </p:nvGrpSpPr>
            <p:grpSpPr>
              <a:xfrm>
                <a:off x="2020767" y="4841066"/>
                <a:ext cx="334275" cy="465296"/>
                <a:chOff x="19832" y="36815"/>
                <a:chExt cx="335726" cy="466798"/>
              </a:xfrm>
            </p:grpSpPr>
            <p:sp>
              <p:nvSpPr>
                <p:cNvPr id="44" name="Text Box 2">
                  <a:extLst>
                    <a:ext uri="{FF2B5EF4-FFF2-40B4-BE49-F238E27FC236}">
                      <a16:creationId xmlns:a16="http://schemas.microsoft.com/office/drawing/2014/main" id="{F251C90F-79A3-4A7F-9B8A-D10CCFEC788C}"/>
                    </a:ext>
                  </a:extLst>
                </p:cNvPr>
                <p:cNvSpPr txBox="1">
                  <a:spLocks noChangeArrowheads="1"/>
                </p:cNvSpPr>
                <p:nvPr/>
              </p:nvSpPr>
              <p:spPr bwMode="auto">
                <a:xfrm>
                  <a:off x="59639" y="53219"/>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Oval 44">
                  <a:extLst>
                    <a:ext uri="{FF2B5EF4-FFF2-40B4-BE49-F238E27FC236}">
                      <a16:creationId xmlns:a16="http://schemas.microsoft.com/office/drawing/2014/main" id="{088AA6C3-5541-410F-B437-6D3D41056183}"/>
                    </a:ext>
                  </a:extLst>
                </p:cNvPr>
                <p:cNvSpPr/>
                <p:nvPr/>
              </p:nvSpPr>
              <p:spPr>
                <a:xfrm>
                  <a:off x="19832" y="36815"/>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7" name="Group 26">
                <a:extLst>
                  <a:ext uri="{FF2B5EF4-FFF2-40B4-BE49-F238E27FC236}">
                    <a16:creationId xmlns:a16="http://schemas.microsoft.com/office/drawing/2014/main" id="{01B60082-D8BF-4178-BE59-DFDE417E5972}"/>
                  </a:ext>
                </a:extLst>
              </p:cNvPr>
              <p:cNvGrpSpPr/>
              <p:nvPr/>
            </p:nvGrpSpPr>
            <p:grpSpPr>
              <a:xfrm>
                <a:off x="3074734" y="4154452"/>
                <a:ext cx="333606" cy="464873"/>
                <a:chOff x="-39135" y="-15979"/>
                <a:chExt cx="335054" cy="466373"/>
              </a:xfrm>
            </p:grpSpPr>
            <p:sp>
              <p:nvSpPr>
                <p:cNvPr id="42" name="Text Box 2">
                  <a:extLst>
                    <a:ext uri="{FF2B5EF4-FFF2-40B4-BE49-F238E27FC236}">
                      <a16:creationId xmlns:a16="http://schemas.microsoft.com/office/drawing/2014/main" id="{94E2343B-ADC9-457C-BF72-71A1EA478A5D}"/>
                    </a:ext>
                  </a:extLst>
                </p:cNvPr>
                <p:cNvSpPr txBox="1">
                  <a:spLocks noChangeArrowheads="1"/>
                </p:cNvSpPr>
                <p:nvPr/>
              </p:nvSpPr>
              <p:spPr bwMode="auto">
                <a:xfrm>
                  <a:off x="0" y="0"/>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a:effectLst/>
                      <a:latin typeface="Arial" panose="020B0604020202020204" pitchFamily="34" charset="0"/>
                      <a:ea typeface="Calibri" panose="020F0502020204030204" pitchFamily="34" charset="0"/>
                      <a:cs typeface="Times New Roman" panose="02020603050405020304" pitchFamily="18"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Oval 42">
                  <a:extLst>
                    <a:ext uri="{FF2B5EF4-FFF2-40B4-BE49-F238E27FC236}">
                      <a16:creationId xmlns:a16="http://schemas.microsoft.com/office/drawing/2014/main" id="{307C9150-E7A3-44FA-B16F-2FB0A0BE819C}"/>
                    </a:ext>
                  </a:extLst>
                </p:cNvPr>
                <p:cNvSpPr/>
                <p:nvPr/>
              </p:nvSpPr>
              <p:spPr>
                <a:xfrm>
                  <a:off x="-39135" y="-15979"/>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28" name="Group 27">
                <a:extLst>
                  <a:ext uri="{FF2B5EF4-FFF2-40B4-BE49-F238E27FC236}">
                    <a16:creationId xmlns:a16="http://schemas.microsoft.com/office/drawing/2014/main" id="{C6E69C42-C81C-4522-800C-A3FF683A0C6C}"/>
                  </a:ext>
                </a:extLst>
              </p:cNvPr>
              <p:cNvGrpSpPr/>
              <p:nvPr/>
            </p:nvGrpSpPr>
            <p:grpSpPr>
              <a:xfrm>
                <a:off x="3618109" y="2918697"/>
                <a:ext cx="341828" cy="470336"/>
                <a:chOff x="19832" y="36815"/>
                <a:chExt cx="343312" cy="471854"/>
              </a:xfrm>
            </p:grpSpPr>
            <p:sp>
              <p:nvSpPr>
                <p:cNvPr id="40" name="Text Box 2">
                  <a:extLst>
                    <a:ext uri="{FF2B5EF4-FFF2-40B4-BE49-F238E27FC236}">
                      <a16:creationId xmlns:a16="http://schemas.microsoft.com/office/drawing/2014/main" id="{BF7B3BEE-63DD-4057-B353-E369CD837A6C}"/>
                    </a:ext>
                  </a:extLst>
                </p:cNvPr>
                <p:cNvSpPr txBox="1">
                  <a:spLocks noChangeArrowheads="1"/>
                </p:cNvSpPr>
                <p:nvPr/>
              </p:nvSpPr>
              <p:spPr bwMode="auto">
                <a:xfrm>
                  <a:off x="67225" y="58275"/>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Oval 40">
                  <a:extLst>
                    <a:ext uri="{FF2B5EF4-FFF2-40B4-BE49-F238E27FC236}">
                      <a16:creationId xmlns:a16="http://schemas.microsoft.com/office/drawing/2014/main" id="{8D8D0C20-CDFB-46BD-B70E-9421FAE268B3}"/>
                    </a:ext>
                  </a:extLst>
                </p:cNvPr>
                <p:cNvSpPr/>
                <p:nvPr/>
              </p:nvSpPr>
              <p:spPr>
                <a:xfrm>
                  <a:off x="19832" y="36815"/>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9" name="Group 28">
                <a:extLst>
                  <a:ext uri="{FF2B5EF4-FFF2-40B4-BE49-F238E27FC236}">
                    <a16:creationId xmlns:a16="http://schemas.microsoft.com/office/drawing/2014/main" id="{F39BBE3F-1304-46B8-B627-4E1F8820564E}"/>
                  </a:ext>
                </a:extLst>
              </p:cNvPr>
              <p:cNvGrpSpPr/>
              <p:nvPr/>
            </p:nvGrpSpPr>
            <p:grpSpPr>
              <a:xfrm>
                <a:off x="1966197" y="3191636"/>
                <a:ext cx="329463" cy="475489"/>
                <a:chOff x="69282" y="10143"/>
                <a:chExt cx="330893" cy="477024"/>
              </a:xfrm>
            </p:grpSpPr>
            <p:sp>
              <p:nvSpPr>
                <p:cNvPr id="38" name="Text Box 2">
                  <a:extLst>
                    <a:ext uri="{FF2B5EF4-FFF2-40B4-BE49-F238E27FC236}">
                      <a16:creationId xmlns:a16="http://schemas.microsoft.com/office/drawing/2014/main" id="{7DDBFFCE-09A2-43D4-80F3-AA0A9CA3BE87}"/>
                    </a:ext>
                  </a:extLst>
                </p:cNvPr>
                <p:cNvSpPr txBox="1">
                  <a:spLocks noChangeArrowheads="1"/>
                </p:cNvSpPr>
                <p:nvPr/>
              </p:nvSpPr>
              <p:spPr bwMode="auto">
                <a:xfrm>
                  <a:off x="104256" y="36773"/>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Oval 38">
                  <a:extLst>
                    <a:ext uri="{FF2B5EF4-FFF2-40B4-BE49-F238E27FC236}">
                      <a16:creationId xmlns:a16="http://schemas.microsoft.com/office/drawing/2014/main" id="{E714A7CF-D1D2-4546-956E-E357D3D554C0}"/>
                    </a:ext>
                  </a:extLst>
                </p:cNvPr>
                <p:cNvSpPr/>
                <p:nvPr/>
              </p:nvSpPr>
              <p:spPr>
                <a:xfrm>
                  <a:off x="69282" y="10143"/>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0" name="Arc 29">
                <a:extLst>
                  <a:ext uri="{FF2B5EF4-FFF2-40B4-BE49-F238E27FC236}">
                    <a16:creationId xmlns:a16="http://schemas.microsoft.com/office/drawing/2014/main" id="{DDC99877-DC0D-4612-8346-225A00E1F0FB}"/>
                  </a:ext>
                </a:extLst>
              </p:cNvPr>
              <p:cNvSpPr/>
              <p:nvPr/>
            </p:nvSpPr>
            <p:spPr>
              <a:xfrm>
                <a:off x="1524000" y="4195997"/>
                <a:ext cx="1097280" cy="1097280"/>
              </a:xfrm>
              <a:prstGeom prst="arc">
                <a:avLst>
                  <a:gd name="adj1" fmla="val 16947788"/>
                  <a:gd name="adj2" fmla="val 21243770"/>
                </a:avLst>
              </a:prstGeom>
              <a:ln>
                <a:headEnd type="arrow" w="med" len="med"/>
                <a:tailEnd type="none" w="med" len="med"/>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Arc 30">
                <a:extLst>
                  <a:ext uri="{FF2B5EF4-FFF2-40B4-BE49-F238E27FC236}">
                    <a16:creationId xmlns:a16="http://schemas.microsoft.com/office/drawing/2014/main" id="{4E657037-44E1-4438-8405-2603F861FDAE}"/>
                  </a:ext>
                </a:extLst>
              </p:cNvPr>
              <p:cNvSpPr/>
              <p:nvPr/>
            </p:nvSpPr>
            <p:spPr>
              <a:xfrm>
                <a:off x="2837476" y="3644754"/>
                <a:ext cx="914400" cy="914400"/>
              </a:xfrm>
              <a:prstGeom prst="arc">
                <a:avLst>
                  <a:gd name="adj1" fmla="val 16707882"/>
                  <a:gd name="adj2" fmla="val 1485927"/>
                </a:avLst>
              </a:prstGeom>
              <a:ln>
                <a:headEnd type="arrow" w="med" len="med"/>
                <a:tailEnd type="none" w="med" len="med"/>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Arc 31">
                <a:extLst>
                  <a:ext uri="{FF2B5EF4-FFF2-40B4-BE49-F238E27FC236}">
                    <a16:creationId xmlns:a16="http://schemas.microsoft.com/office/drawing/2014/main" id="{F5233B62-3904-4B7B-8587-640E96EB8A65}"/>
                  </a:ext>
                </a:extLst>
              </p:cNvPr>
              <p:cNvSpPr/>
              <p:nvPr/>
            </p:nvSpPr>
            <p:spPr>
              <a:xfrm>
                <a:off x="1890379" y="3206368"/>
                <a:ext cx="731520" cy="731520"/>
              </a:xfrm>
              <a:prstGeom prst="arc">
                <a:avLst>
                  <a:gd name="adj1" fmla="val 16729319"/>
                  <a:gd name="adj2" fmla="val 1485927"/>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mc:AlternateContent xmlns:mc="http://schemas.openxmlformats.org/markup-compatibility/2006" xmlns:a14="http://schemas.microsoft.com/office/drawing/2010/main">
            <mc:Choice Requires="a14">
              <p:sp>
                <p:nvSpPr>
                  <p:cNvPr id="33" name="Text Box 2">
                    <a:extLst>
                      <a:ext uri="{FF2B5EF4-FFF2-40B4-BE49-F238E27FC236}">
                        <a16:creationId xmlns:a16="http://schemas.microsoft.com/office/drawing/2014/main" id="{CF5BE086-EBE7-4519-99A8-D0C302848061}"/>
                      </a:ext>
                    </a:extLst>
                  </p:cNvPr>
                  <p:cNvSpPr txBox="1">
                    <a:spLocks noChangeArrowheads="1"/>
                  </p:cNvSpPr>
                  <p:nvPr/>
                </p:nvSpPr>
                <p:spPr bwMode="auto">
                  <a:xfrm>
                    <a:off x="2340506" y="3023484"/>
                    <a:ext cx="551468" cy="45656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6000"/>
                      </a:lnSpc>
                      <a:spcBef>
                        <a:spcPts val="0"/>
                      </a:spcBef>
                      <a:spcAft>
                        <a:spcPts val="8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𝜃</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𝑆</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3" name="Text Box 2">
                    <a:extLst>
                      <a:ext uri="{FF2B5EF4-FFF2-40B4-BE49-F238E27FC236}">
                        <a16:creationId xmlns:a16="http://schemas.microsoft.com/office/drawing/2014/main" id="{CF5BE086-EBE7-4519-99A8-D0C302848061}"/>
                      </a:ext>
                    </a:extLst>
                  </p:cNvPr>
                  <p:cNvSpPr txBox="1">
                    <a:spLocks noRot="1" noChangeAspect="1" noMove="1" noResize="1" noEditPoints="1" noAdjustHandles="1" noChangeArrowheads="1" noChangeShapeType="1" noTextEdit="1"/>
                  </p:cNvSpPr>
                  <p:nvPr/>
                </p:nvSpPr>
                <p:spPr bwMode="auto">
                  <a:xfrm>
                    <a:off x="2340506" y="3023484"/>
                    <a:ext cx="551468" cy="456564"/>
                  </a:xfrm>
                  <a:prstGeom prst="rect">
                    <a:avLst/>
                  </a:prstGeom>
                  <a:blipFill>
                    <a:blip r:embed="rId2"/>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 Box 2">
                    <a:extLst>
                      <a:ext uri="{FF2B5EF4-FFF2-40B4-BE49-F238E27FC236}">
                        <a16:creationId xmlns:a16="http://schemas.microsoft.com/office/drawing/2014/main" id="{BE30E873-825E-4FD5-A8F2-FAF2DA0B76B5}"/>
                      </a:ext>
                    </a:extLst>
                  </p:cNvPr>
                  <p:cNvSpPr txBox="1">
                    <a:spLocks noChangeArrowheads="1"/>
                  </p:cNvSpPr>
                  <p:nvPr/>
                </p:nvSpPr>
                <p:spPr bwMode="auto">
                  <a:xfrm>
                    <a:off x="3617841" y="3720587"/>
                    <a:ext cx="551180" cy="455930"/>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𝜃</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𝐴</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4" name="Text Box 2">
                    <a:extLst>
                      <a:ext uri="{FF2B5EF4-FFF2-40B4-BE49-F238E27FC236}">
                        <a16:creationId xmlns:a16="http://schemas.microsoft.com/office/drawing/2014/main" id="{BE30E873-825E-4FD5-A8F2-FAF2DA0B76B5}"/>
                      </a:ext>
                    </a:extLst>
                  </p:cNvPr>
                  <p:cNvSpPr txBox="1">
                    <a:spLocks noRot="1" noChangeAspect="1" noMove="1" noResize="1" noEditPoints="1" noAdjustHandles="1" noChangeArrowheads="1" noChangeShapeType="1" noTextEdit="1"/>
                  </p:cNvSpPr>
                  <p:nvPr/>
                </p:nvSpPr>
                <p:spPr bwMode="auto">
                  <a:xfrm>
                    <a:off x="3617841" y="3720587"/>
                    <a:ext cx="551180" cy="455930"/>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 Box 2">
                    <a:extLst>
                      <a:ext uri="{FF2B5EF4-FFF2-40B4-BE49-F238E27FC236}">
                        <a16:creationId xmlns:a16="http://schemas.microsoft.com/office/drawing/2014/main" id="{EBEB8A34-E090-4ABD-B6AC-CBEA1AFCD724}"/>
                      </a:ext>
                    </a:extLst>
                  </p:cNvPr>
                  <p:cNvSpPr txBox="1">
                    <a:spLocks noChangeArrowheads="1"/>
                  </p:cNvSpPr>
                  <p:nvPr/>
                </p:nvSpPr>
                <p:spPr bwMode="auto">
                  <a:xfrm>
                    <a:off x="2511256" y="4373749"/>
                    <a:ext cx="550545" cy="455295"/>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𝜃</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𝑀</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5" name="Text Box 2">
                    <a:extLst>
                      <a:ext uri="{FF2B5EF4-FFF2-40B4-BE49-F238E27FC236}">
                        <a16:creationId xmlns:a16="http://schemas.microsoft.com/office/drawing/2014/main" id="{EBEB8A34-E090-4ABD-B6AC-CBEA1AFCD724}"/>
                      </a:ext>
                    </a:extLst>
                  </p:cNvPr>
                  <p:cNvSpPr txBox="1">
                    <a:spLocks noRot="1" noChangeAspect="1" noMove="1" noResize="1" noEditPoints="1" noAdjustHandles="1" noChangeArrowheads="1" noChangeShapeType="1" noTextEdit="1"/>
                  </p:cNvSpPr>
                  <p:nvPr/>
                </p:nvSpPr>
                <p:spPr bwMode="auto">
                  <a:xfrm>
                    <a:off x="2511256" y="4373749"/>
                    <a:ext cx="550545" cy="455295"/>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F4AF5D0C-A182-44A2-9D7B-094FBE987175}"/>
                  </a:ext>
                </a:extLst>
              </p:cNvPr>
              <p:cNvCxnSpPr>
                <a:cxnSpLocks noChangeAspect="1"/>
              </p:cNvCxnSpPr>
              <p:nvPr/>
            </p:nvCxnSpPr>
            <p:spPr>
              <a:xfrm flipV="1">
                <a:off x="2248493" y="2939405"/>
                <a:ext cx="91440" cy="664787"/>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B294051E-AE85-4332-A547-831EE5BC0FA2}"/>
                  </a:ext>
                </a:extLst>
              </p:cNvPr>
              <p:cNvSpPr/>
              <p:nvPr/>
            </p:nvSpPr>
            <p:spPr>
              <a:xfrm>
                <a:off x="2121078" y="3427497"/>
                <a:ext cx="274320" cy="274320"/>
              </a:xfrm>
              <a:prstGeom prst="ellipse">
                <a:avLst/>
              </a:prstGeom>
              <a:solidFill>
                <a:schemeClr val="accent4">
                  <a:lumMod val="60000"/>
                  <a:lumOff val="40000"/>
                </a:schemeClr>
              </a:solid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7" name="Arc 6">
              <a:extLst>
                <a:ext uri="{FF2B5EF4-FFF2-40B4-BE49-F238E27FC236}">
                  <a16:creationId xmlns:a16="http://schemas.microsoft.com/office/drawing/2014/main" id="{5391AAA1-0632-4363-A7A0-3DB8E795B1E5}"/>
                </a:ext>
              </a:extLst>
            </p:cNvPr>
            <p:cNvSpPr/>
            <p:nvPr/>
          </p:nvSpPr>
          <p:spPr>
            <a:xfrm rot="10800000">
              <a:off x="1653118" y="622305"/>
              <a:ext cx="365760" cy="365760"/>
            </a:xfrm>
            <a:prstGeom prst="arc">
              <a:avLst>
                <a:gd name="adj1" fmla="val 17455692"/>
                <a:gd name="adj2" fmla="val 1436957"/>
              </a:avLst>
            </a:prstGeom>
            <a:ln>
              <a:headEnd type="arrow" w="med" len="med"/>
              <a:tailEnd type="arrow" w="med" len="med"/>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mc:AlternateContent xmlns:mc="http://schemas.openxmlformats.org/markup-compatibility/2006" xmlns:a14="http://schemas.microsoft.com/office/drawing/2010/main">
          <mc:Choice Requires="a14">
            <p:sp>
              <p:nvSpPr>
                <p:cNvPr id="8" name="Text Box 2">
                  <a:extLst>
                    <a:ext uri="{FF2B5EF4-FFF2-40B4-BE49-F238E27FC236}">
                      <a16:creationId xmlns:a16="http://schemas.microsoft.com/office/drawing/2014/main" id="{EC08405E-E138-447C-8F88-92F07BB3BD2A}"/>
                    </a:ext>
                  </a:extLst>
                </p:cNvPr>
                <p:cNvSpPr txBox="1">
                  <a:spLocks noChangeArrowheads="1"/>
                </p:cNvSpPr>
                <p:nvPr/>
              </p:nvSpPr>
              <p:spPr bwMode="auto">
                <a:xfrm>
                  <a:off x="1324651" y="708424"/>
                  <a:ext cx="551180" cy="455930"/>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𝜃</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Text Box 2">
                  <a:extLst>
                    <a:ext uri="{FF2B5EF4-FFF2-40B4-BE49-F238E27FC236}">
                      <a16:creationId xmlns:a16="http://schemas.microsoft.com/office/drawing/2014/main" id="{EC08405E-E138-447C-8F88-92F07BB3BD2A}"/>
                    </a:ext>
                  </a:extLst>
                </p:cNvPr>
                <p:cNvSpPr txBox="1">
                  <a:spLocks noRot="1" noChangeAspect="1" noMove="1" noResize="1" noEditPoints="1" noAdjustHandles="1" noChangeArrowheads="1" noChangeShapeType="1" noTextEdit="1"/>
                </p:cNvSpPr>
                <p:nvPr/>
              </p:nvSpPr>
              <p:spPr bwMode="auto">
                <a:xfrm>
                  <a:off x="1324651" y="708424"/>
                  <a:ext cx="551180" cy="455930"/>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p:grpSp>
      <p:sp>
        <p:nvSpPr>
          <p:cNvPr id="68" name="Rectangle 67">
            <a:extLst>
              <a:ext uri="{FF2B5EF4-FFF2-40B4-BE49-F238E27FC236}">
                <a16:creationId xmlns:a16="http://schemas.microsoft.com/office/drawing/2014/main" id="{135D8D50-AA4A-4D3C-BF5A-A85C6D059D99}"/>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Triple-axis spectrometer (TAS) basics: components</a:t>
            </a:r>
          </a:p>
        </p:txBody>
      </p:sp>
      <p:pic>
        <p:nvPicPr>
          <p:cNvPr id="69" name="Picture 68">
            <a:extLst>
              <a:ext uri="{FF2B5EF4-FFF2-40B4-BE49-F238E27FC236}">
                <a16:creationId xmlns:a16="http://schemas.microsoft.com/office/drawing/2014/main" id="{F5B28A49-6AFD-450A-9D3F-58F6045C2E8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874390" y="4982137"/>
            <a:ext cx="2054261" cy="1539410"/>
          </a:xfrm>
          <a:prstGeom prst="rect">
            <a:avLst/>
          </a:prstGeom>
          <a:noFill/>
          <a:ln>
            <a:noFill/>
          </a:ln>
        </p:spPr>
      </p:pic>
      <p:pic>
        <p:nvPicPr>
          <p:cNvPr id="70" name="Picture 69">
            <a:extLst>
              <a:ext uri="{FF2B5EF4-FFF2-40B4-BE49-F238E27FC236}">
                <a16:creationId xmlns:a16="http://schemas.microsoft.com/office/drawing/2014/main" id="{8D863840-FFB7-427A-9F8C-01E9A132BCB2}"/>
              </a:ext>
            </a:extLst>
          </p:cNvPr>
          <p:cNvPicPr>
            <a:picLocks noChangeAspect="1"/>
          </p:cNvPicPr>
          <p:nvPr/>
        </p:nvPicPr>
        <p:blipFill>
          <a:blip r:embed="rId7"/>
          <a:stretch>
            <a:fillRect/>
          </a:stretch>
        </p:blipFill>
        <p:spPr>
          <a:xfrm>
            <a:off x="6960999" y="1096990"/>
            <a:ext cx="5035653" cy="3267633"/>
          </a:xfrm>
          <a:prstGeom prst="rect">
            <a:avLst/>
          </a:prstGeom>
        </p:spPr>
      </p:pic>
      <p:pic>
        <p:nvPicPr>
          <p:cNvPr id="71" name="Picture 70">
            <a:extLst>
              <a:ext uri="{FF2B5EF4-FFF2-40B4-BE49-F238E27FC236}">
                <a16:creationId xmlns:a16="http://schemas.microsoft.com/office/drawing/2014/main" id="{13DE969C-E58E-4CF3-9DA2-A2C515935B3C}"/>
              </a:ext>
            </a:extLst>
          </p:cNvPr>
          <p:cNvPicPr>
            <a:picLocks noChangeAspect="1"/>
          </p:cNvPicPr>
          <p:nvPr/>
        </p:nvPicPr>
        <p:blipFill>
          <a:blip r:embed="rId8"/>
          <a:stretch>
            <a:fillRect/>
          </a:stretch>
        </p:blipFill>
        <p:spPr>
          <a:xfrm>
            <a:off x="7241050" y="4628628"/>
            <a:ext cx="2557468" cy="2107877"/>
          </a:xfrm>
          <a:prstGeom prst="rect">
            <a:avLst/>
          </a:prstGeom>
        </p:spPr>
      </p:pic>
      <p:sp>
        <p:nvSpPr>
          <p:cNvPr id="72" name="TextBox 71">
            <a:extLst>
              <a:ext uri="{FF2B5EF4-FFF2-40B4-BE49-F238E27FC236}">
                <a16:creationId xmlns:a16="http://schemas.microsoft.com/office/drawing/2014/main" id="{7D9B6B42-9D3B-4F69-B46C-7A4A7AFD8C1A}"/>
              </a:ext>
            </a:extLst>
          </p:cNvPr>
          <p:cNvSpPr txBox="1"/>
          <p:nvPr/>
        </p:nvSpPr>
        <p:spPr>
          <a:xfrm>
            <a:off x="3666881" y="5489050"/>
            <a:ext cx="1738399"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collimator</a:t>
            </a:r>
          </a:p>
        </p:txBody>
      </p:sp>
      <p:sp>
        <p:nvSpPr>
          <p:cNvPr id="73" name="TextBox 72">
            <a:extLst>
              <a:ext uri="{FF2B5EF4-FFF2-40B4-BE49-F238E27FC236}">
                <a16:creationId xmlns:a16="http://schemas.microsoft.com/office/drawing/2014/main" id="{1218131B-5F0F-47C4-A165-9579F3BDE59D}"/>
              </a:ext>
            </a:extLst>
          </p:cNvPr>
          <p:cNvSpPr txBox="1"/>
          <p:nvPr/>
        </p:nvSpPr>
        <p:spPr>
          <a:xfrm>
            <a:off x="9798518" y="5551787"/>
            <a:ext cx="202675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monochromator</a:t>
            </a:r>
          </a:p>
        </p:txBody>
      </p:sp>
      <p:sp>
        <p:nvSpPr>
          <p:cNvPr id="74" name="TextBox 73">
            <a:extLst>
              <a:ext uri="{FF2B5EF4-FFF2-40B4-BE49-F238E27FC236}">
                <a16:creationId xmlns:a16="http://schemas.microsoft.com/office/drawing/2014/main" id="{41F1752B-1F89-4646-B8C9-FF3C2E65C973}"/>
              </a:ext>
            </a:extLst>
          </p:cNvPr>
          <p:cNvSpPr txBox="1"/>
          <p:nvPr/>
        </p:nvSpPr>
        <p:spPr>
          <a:xfrm>
            <a:off x="6240072" y="3938161"/>
            <a:ext cx="839304"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BT-7</a:t>
            </a:r>
          </a:p>
        </p:txBody>
      </p:sp>
    </p:spTree>
    <p:extLst>
      <p:ext uri="{BB962C8B-B14F-4D97-AF65-F5344CB8AC3E}">
        <p14:creationId xmlns:p14="http://schemas.microsoft.com/office/powerpoint/2010/main" val="1854100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 theta-2theta scans</a:t>
            </a:r>
          </a:p>
        </p:txBody>
      </p:sp>
      <p:grpSp>
        <p:nvGrpSpPr>
          <p:cNvPr id="37" name="Group 36">
            <a:extLst>
              <a:ext uri="{FF2B5EF4-FFF2-40B4-BE49-F238E27FC236}">
                <a16:creationId xmlns:a16="http://schemas.microsoft.com/office/drawing/2014/main" id="{59E5DB66-91EC-4DCE-B3D8-94E1F8E482E1}"/>
              </a:ext>
            </a:extLst>
          </p:cNvPr>
          <p:cNvGrpSpPr/>
          <p:nvPr/>
        </p:nvGrpSpPr>
        <p:grpSpPr>
          <a:xfrm>
            <a:off x="1296199" y="1370800"/>
            <a:ext cx="4864771" cy="4875994"/>
            <a:chOff x="1296199" y="1370800"/>
            <a:chExt cx="4864771" cy="4875994"/>
          </a:xfrm>
        </p:grpSpPr>
        <p:cxnSp>
          <p:nvCxnSpPr>
            <p:cNvPr id="7" name="Straight Connector 6">
              <a:extLst>
                <a:ext uri="{FF2B5EF4-FFF2-40B4-BE49-F238E27FC236}">
                  <a16:creationId xmlns:a16="http://schemas.microsoft.com/office/drawing/2014/main" id="{631F1003-DC5B-44B3-BDD9-992C304A020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86D1EB7A-22D9-48D1-80AF-D66468EBD990}"/>
                </a:ext>
              </a:extLst>
            </p:cNvPr>
            <p:cNvGrpSpPr/>
            <p:nvPr/>
          </p:nvGrpSpPr>
          <p:grpSpPr>
            <a:xfrm>
              <a:off x="1451810" y="1530416"/>
              <a:ext cx="4559168" cy="4572000"/>
              <a:chOff x="1451810" y="1530416"/>
              <a:chExt cx="4559168" cy="4572000"/>
            </a:xfrm>
          </p:grpSpPr>
          <p:cxnSp>
            <p:nvCxnSpPr>
              <p:cNvPr id="4" name="Straight Connector 3">
                <a:extLst>
                  <a:ext uri="{FF2B5EF4-FFF2-40B4-BE49-F238E27FC236}">
                    <a16:creationId xmlns:a16="http://schemas.microsoft.com/office/drawing/2014/main" id="{FC9888D2-2C3E-4DD4-BD92-39A38748B742}"/>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8293B4B-7875-45D0-8F48-E87E20B830BC}"/>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EB5D9D8-9584-4610-B0B9-F22D74725ECE}"/>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AEFCAD3-8C34-4741-8905-69CF15F657F5}"/>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6E51045-ACAF-4175-94F3-9A419695AA7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867A7DB-5CDA-48D4-A394-C914D8F32C5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65321B1-CCB8-474E-8E57-0759CCFC1C0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B6EA3D1-D225-49FD-AE1D-D1EDB8A5835D}"/>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1F37F4D3-7C5C-49B0-AA42-D225FCE36946}"/>
                </a:ext>
              </a:extLst>
            </p:cNvPr>
            <p:cNvGrpSpPr/>
            <p:nvPr/>
          </p:nvGrpSpPr>
          <p:grpSpPr>
            <a:xfrm rot="5400000">
              <a:off x="1445394" y="1524000"/>
              <a:ext cx="4559168" cy="4572000"/>
              <a:chOff x="1451810" y="1530416"/>
              <a:chExt cx="4559168" cy="4572000"/>
            </a:xfrm>
          </p:grpSpPr>
          <p:cxnSp>
            <p:nvCxnSpPr>
              <p:cNvPr id="24" name="Straight Connector 23">
                <a:extLst>
                  <a:ext uri="{FF2B5EF4-FFF2-40B4-BE49-F238E27FC236}">
                    <a16:creationId xmlns:a16="http://schemas.microsoft.com/office/drawing/2014/main" id="{2A1C4D7A-84A5-427A-BEF8-186148F0F8AC}"/>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39FEF2D-B91D-4297-B755-2DC29117EA92}"/>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B037097-3286-4F19-8175-A7F3F112456B}"/>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EC817B0-E092-4144-8613-1B953D265C92}"/>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C79926B-5773-4BEB-AE56-D8026AE0B39C}"/>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40E3957-739D-4D1D-A97A-529450166378}"/>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9E89057-6062-4EF2-A226-EE43BF7952F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ABA8D2D-050D-4F8F-BC10-D0CCE36DCD27}"/>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557BFD42-316B-4396-9E26-D04FDC75A844}"/>
                </a:ext>
              </a:extLst>
            </p:cNvPr>
            <p:cNvGrpSpPr/>
            <p:nvPr/>
          </p:nvGrpSpPr>
          <p:grpSpPr>
            <a:xfrm>
              <a:off x="3597442" y="1393255"/>
              <a:ext cx="2563528" cy="2560322"/>
              <a:chOff x="3597442" y="1393255"/>
              <a:chExt cx="2563528" cy="2560322"/>
            </a:xfrm>
          </p:grpSpPr>
          <p:sp>
            <p:nvSpPr>
              <p:cNvPr id="21" name="Oval 20">
                <a:extLst>
                  <a:ext uri="{FF2B5EF4-FFF2-40B4-BE49-F238E27FC236}">
                    <a16:creationId xmlns:a16="http://schemas.microsoft.com/office/drawing/2014/main" id="{B78275F5-51C5-4EAC-854D-B04A4F8CFDC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2794A36-66B4-4CFF-9C57-31FFC8074A4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2E218A-653D-41CA-93E5-5E9E7E06EF6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0C4C53-D52C-4FBA-BE4E-E53F7E18A7F8}"/>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60E8832-F24E-4010-8892-98493F3A2745}"/>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4911DC5-5869-4D30-8925-D59FAD5F9795}"/>
                </a:ext>
              </a:extLst>
            </p:cNvPr>
            <p:cNvGrpSpPr/>
            <p:nvPr/>
          </p:nvGrpSpPr>
          <p:grpSpPr>
            <a:xfrm rot="16200000">
              <a:off x="934051" y="1753804"/>
              <a:ext cx="2563528" cy="1797520"/>
              <a:chOff x="3597442" y="1393255"/>
              <a:chExt cx="2563528" cy="1797520"/>
            </a:xfrm>
          </p:grpSpPr>
          <p:sp>
            <p:nvSpPr>
              <p:cNvPr id="39" name="Oval 38">
                <a:extLst>
                  <a:ext uri="{FF2B5EF4-FFF2-40B4-BE49-F238E27FC236}">
                    <a16:creationId xmlns:a16="http://schemas.microsoft.com/office/drawing/2014/main" id="{83F96A84-AFEB-4E1C-AF8E-9E1684200B5E}"/>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687CA21-E9FA-476C-BF40-5F1CF40C4C7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2D53F80-4BA5-4A82-A9FF-052A3E5867A4}"/>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E29AD56-EF04-476E-99E6-F23CFD5FA15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40A51909-107F-42A4-9130-883DACACED13}"/>
                </a:ext>
              </a:extLst>
            </p:cNvPr>
            <p:cNvGrpSpPr/>
            <p:nvPr/>
          </p:nvGrpSpPr>
          <p:grpSpPr>
            <a:xfrm rot="10800000">
              <a:off x="1296199" y="4426018"/>
              <a:ext cx="2563528" cy="1797520"/>
              <a:chOff x="3597442" y="1393255"/>
              <a:chExt cx="2563528" cy="1797520"/>
            </a:xfrm>
          </p:grpSpPr>
          <p:sp>
            <p:nvSpPr>
              <p:cNvPr id="45" name="Oval 44">
                <a:extLst>
                  <a:ext uri="{FF2B5EF4-FFF2-40B4-BE49-F238E27FC236}">
                    <a16:creationId xmlns:a16="http://schemas.microsoft.com/office/drawing/2014/main" id="{FF5F90E0-0995-44D8-8682-5BFCB93AB02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F1E4A1-996B-4D16-B74F-AFE5199F6291}"/>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801385B-9E64-4750-9E4A-4C371D97D278}"/>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6580E2-0341-4F94-97F6-EA3868A25E7A}"/>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AEEFD27-5EEB-43C8-85CD-AE65604180BD}"/>
                </a:ext>
              </a:extLst>
            </p:cNvPr>
            <p:cNvGrpSpPr/>
            <p:nvPr/>
          </p:nvGrpSpPr>
          <p:grpSpPr>
            <a:xfrm rot="5400000">
              <a:off x="4338187" y="4444062"/>
              <a:ext cx="1807944" cy="1797520"/>
              <a:chOff x="4353026" y="1393255"/>
              <a:chExt cx="1807944" cy="1797520"/>
            </a:xfrm>
          </p:grpSpPr>
          <p:sp>
            <p:nvSpPr>
              <p:cNvPr id="51" name="Oval 50">
                <a:extLst>
                  <a:ext uri="{FF2B5EF4-FFF2-40B4-BE49-F238E27FC236}">
                    <a16:creationId xmlns:a16="http://schemas.microsoft.com/office/drawing/2014/main" id="{DB8134ED-23D2-4B50-9A7F-EE7B9DF2A06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DE5D92D-FC12-4317-A7BC-D6B14E27C18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F015B6A-3C87-4931-B27C-898F525FB3A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1" name="Straight Arrow Connector 60">
            <a:extLst>
              <a:ext uri="{FF2B5EF4-FFF2-40B4-BE49-F238E27FC236}">
                <a16:creationId xmlns:a16="http://schemas.microsoft.com/office/drawing/2014/main" id="{84D09E4A-0712-4D78-89D0-3C2ABC900A50}"/>
              </a:ext>
            </a:extLst>
          </p:cNvPr>
          <p:cNvCxnSpPr>
            <a:cxnSpLocks/>
          </p:cNvCxnSpPr>
          <p:nvPr/>
        </p:nvCxnSpPr>
        <p:spPr>
          <a:xfrm flipV="1">
            <a:off x="3731394" y="1067257"/>
            <a:ext cx="2743200" cy="2743200"/>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885700E9-D420-4EE5-BC61-825FB00C8E5A}"/>
              </a:ext>
            </a:extLst>
          </p:cNvPr>
          <p:cNvSpPr txBox="1"/>
          <p:nvPr/>
        </p:nvSpPr>
        <p:spPr>
          <a:xfrm>
            <a:off x="6391573" y="816070"/>
            <a:ext cx="423514" cy="461665"/>
          </a:xfrm>
          <a:prstGeom prst="rect">
            <a:avLst/>
          </a:prstGeom>
          <a:noFill/>
        </p:spPr>
        <p:txBody>
          <a:bodyPr wrap="none" rtlCol="0">
            <a:spAutoFit/>
          </a:bodyPr>
          <a:lstStyle/>
          <a:p>
            <a:r>
              <a:rPr lang="en-US" sz="2400" b="1" dirty="0">
                <a:solidFill>
                  <a:srgbClr val="BF9000"/>
                </a:solidFill>
                <a:latin typeface="Arial" panose="020B0604020202020204" pitchFamily="34" charset="0"/>
                <a:cs typeface="Arial" panose="020B0604020202020204" pitchFamily="34" charset="0"/>
              </a:rPr>
              <a:t>Q</a:t>
            </a:r>
            <a:endParaRPr lang="en-US" b="1" dirty="0">
              <a:solidFill>
                <a:srgbClr val="BF900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FD11E0B9-A6BE-4939-AD2C-9DDFF2B69CAC}"/>
              </a:ext>
            </a:extLst>
          </p:cNvPr>
          <p:cNvGrpSpPr/>
          <p:nvPr/>
        </p:nvGrpSpPr>
        <p:grpSpPr>
          <a:xfrm>
            <a:off x="9724409" y="3580021"/>
            <a:ext cx="1700274" cy="1700274"/>
            <a:chOff x="9724409" y="3580021"/>
            <a:chExt cx="1700274" cy="1700274"/>
          </a:xfrm>
        </p:grpSpPr>
        <p:cxnSp>
          <p:nvCxnSpPr>
            <p:cNvPr id="64" name="Straight Arrow Connector 63">
              <a:extLst>
                <a:ext uri="{FF2B5EF4-FFF2-40B4-BE49-F238E27FC236}">
                  <a16:creationId xmlns:a16="http://schemas.microsoft.com/office/drawing/2014/main" id="{1654C8DD-712F-4ECC-966F-B17A9F0952F3}"/>
                </a:ext>
              </a:extLst>
            </p:cNvPr>
            <p:cNvCxnSpPr>
              <a:cxnSpLocks/>
            </p:cNvCxnSpPr>
            <p:nvPr/>
          </p:nvCxnSpPr>
          <p:spPr>
            <a:xfrm>
              <a:off x="9724409" y="5280295"/>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D776ACDD-47FD-40CE-84C9-4850CD773055}"/>
                </a:ext>
              </a:extLst>
            </p:cNvPr>
            <p:cNvCxnSpPr>
              <a:cxnSpLocks/>
            </p:cNvCxnSpPr>
            <p:nvPr/>
          </p:nvCxnSpPr>
          <p:spPr>
            <a:xfrm rot="-5400000" flipV="1">
              <a:off x="8876814" y="4430158"/>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grpSp>
      <p:sp>
        <p:nvSpPr>
          <p:cNvPr id="71" name="Rectangle 70">
            <a:extLst>
              <a:ext uri="{FF2B5EF4-FFF2-40B4-BE49-F238E27FC236}">
                <a16:creationId xmlns:a16="http://schemas.microsoft.com/office/drawing/2014/main" id="{A173EEB4-8DA8-4763-A21A-1C8063F98ED9}"/>
              </a:ext>
            </a:extLst>
          </p:cNvPr>
          <p:cNvSpPr/>
          <p:nvPr/>
        </p:nvSpPr>
        <p:spPr>
          <a:xfrm>
            <a:off x="8269333" y="1448806"/>
            <a:ext cx="3623108" cy="584775"/>
          </a:xfrm>
          <a:prstGeom prst="rect">
            <a:avLst/>
          </a:prstGeom>
        </p:spPr>
        <p:txBody>
          <a:bodyPr wrap="none">
            <a:spAutoFit/>
          </a:bodyPr>
          <a:lstStyle/>
          <a:p>
            <a:r>
              <a:rPr lang="en-US" sz="3200" dirty="0">
                <a:solidFill>
                  <a:schemeClr val="accent1">
                    <a:lumMod val="75000"/>
                  </a:schemeClr>
                </a:solidFill>
                <a:latin typeface="Arial" panose="020B0604020202020204" pitchFamily="34" charset="0"/>
                <a:cs typeface="Arial" panose="020B0604020202020204" pitchFamily="34" charset="0"/>
              </a:rPr>
              <a:t>Real (direct) space</a:t>
            </a:r>
            <a:endParaRPr lang="en-US" sz="3200" dirty="0">
              <a:solidFill>
                <a:schemeClr val="accent1">
                  <a:lumMod val="75000"/>
                </a:schemeClr>
              </a:solidFill>
            </a:endParaRPr>
          </a:p>
        </p:txBody>
      </p:sp>
      <p:sp>
        <p:nvSpPr>
          <p:cNvPr id="77" name="Rectangle 76">
            <a:extLst>
              <a:ext uri="{FF2B5EF4-FFF2-40B4-BE49-F238E27FC236}">
                <a16:creationId xmlns:a16="http://schemas.microsoft.com/office/drawing/2014/main" id="{B5D8354D-563B-40C0-AB5E-F3204EFEC1D8}"/>
              </a:ext>
            </a:extLst>
          </p:cNvPr>
          <p:cNvSpPr/>
          <p:nvPr/>
        </p:nvSpPr>
        <p:spPr>
          <a:xfrm>
            <a:off x="8269333" y="2027519"/>
            <a:ext cx="3328155"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Reciprocal space</a:t>
            </a:r>
            <a:endParaRPr lang="en-US" sz="3200" dirty="0">
              <a:solidFill>
                <a:srgbClr val="C00000"/>
              </a:solidFill>
            </a:endParaRPr>
          </a:p>
        </p:txBody>
      </p:sp>
      <p:sp>
        <p:nvSpPr>
          <p:cNvPr id="81" name="Rectangle 80">
            <a:extLst>
              <a:ext uri="{FF2B5EF4-FFF2-40B4-BE49-F238E27FC236}">
                <a16:creationId xmlns:a16="http://schemas.microsoft.com/office/drawing/2014/main" id="{E7D0E905-98D8-4F48-9168-F57437B98109}"/>
              </a:ext>
            </a:extLst>
          </p:cNvPr>
          <p:cNvSpPr/>
          <p:nvPr/>
        </p:nvSpPr>
        <p:spPr>
          <a:xfrm>
            <a:off x="9038060" y="4997612"/>
            <a:ext cx="564578" cy="584775"/>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a</a:t>
            </a:r>
            <a:r>
              <a:rPr lang="en-US" sz="3200" b="1" baseline="-25000" dirty="0">
                <a:solidFill>
                  <a:schemeClr val="accent1">
                    <a:lumMod val="75000"/>
                  </a:schemeClr>
                </a:solidFill>
                <a:latin typeface="Arial" panose="020B0604020202020204" pitchFamily="34" charset="0"/>
                <a:cs typeface="Arial" panose="020B0604020202020204" pitchFamily="34" charset="0"/>
              </a:rPr>
              <a:t>1</a:t>
            </a:r>
            <a:endParaRPr lang="en-US" sz="3200" baseline="-25000" dirty="0">
              <a:solidFill>
                <a:schemeClr val="accent1">
                  <a:lumMod val="75000"/>
                </a:schemeClr>
              </a:solidFill>
              <a:latin typeface="Arial" panose="020B0604020202020204" pitchFamily="34" charset="0"/>
              <a:cs typeface="Arial" panose="020B0604020202020204" pitchFamily="34" charset="0"/>
            </a:endParaRPr>
          </a:p>
        </p:txBody>
      </p:sp>
      <p:sp>
        <p:nvSpPr>
          <p:cNvPr id="85" name="Rectangle 84">
            <a:extLst>
              <a:ext uri="{FF2B5EF4-FFF2-40B4-BE49-F238E27FC236}">
                <a16:creationId xmlns:a16="http://schemas.microsoft.com/office/drawing/2014/main" id="{3D5BE57D-223E-46E2-A7B3-BEB25A27A4CD}"/>
              </a:ext>
            </a:extLst>
          </p:cNvPr>
          <p:cNvSpPr/>
          <p:nvPr/>
        </p:nvSpPr>
        <p:spPr>
          <a:xfrm>
            <a:off x="7152978" y="3089361"/>
            <a:ext cx="587020" cy="584775"/>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b</a:t>
            </a:r>
            <a:r>
              <a:rPr lang="en-US" sz="3200" b="1" baseline="-25000" dirty="0">
                <a:solidFill>
                  <a:schemeClr val="accent1">
                    <a:lumMod val="75000"/>
                  </a:schemeClr>
                </a:solidFill>
                <a:latin typeface="Arial" panose="020B0604020202020204" pitchFamily="34" charset="0"/>
                <a:cs typeface="Arial" panose="020B0604020202020204" pitchFamily="34" charset="0"/>
              </a:rPr>
              <a:t>1</a:t>
            </a:r>
            <a:endParaRPr lang="en-US" sz="3200" baseline="-25000" dirty="0">
              <a:solidFill>
                <a:schemeClr val="accent1">
                  <a:lumMod val="75000"/>
                </a:schemeClr>
              </a:solidFill>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A3C09D1F-66AE-45EB-87B8-3BCEE50D7C99}"/>
              </a:ext>
            </a:extLst>
          </p:cNvPr>
          <p:cNvSpPr/>
          <p:nvPr/>
        </p:nvSpPr>
        <p:spPr>
          <a:xfrm>
            <a:off x="9638562" y="3095944"/>
            <a:ext cx="747320"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b</a:t>
            </a:r>
            <a:r>
              <a:rPr lang="en-US" sz="3200" b="1" baseline="-25000" dirty="0">
                <a:solidFill>
                  <a:srgbClr val="C00000"/>
                </a:solidFill>
                <a:latin typeface="Arial" panose="020B0604020202020204" pitchFamily="34" charset="0"/>
                <a:cs typeface="Arial" panose="020B0604020202020204" pitchFamily="34" charset="0"/>
              </a:rPr>
              <a:t>2</a:t>
            </a:r>
            <a:r>
              <a:rPr lang="en-US" sz="3200" b="1" dirty="0">
                <a:solidFill>
                  <a:srgbClr val="C00000"/>
                </a:solidFill>
                <a:latin typeface="Arial" panose="020B0604020202020204" pitchFamily="34" charset="0"/>
                <a:cs typeface="Arial" panose="020B0604020202020204" pitchFamily="34" charset="0"/>
              </a:rPr>
              <a:t>*</a:t>
            </a:r>
            <a:endParaRPr lang="en-US" sz="3200" dirty="0">
              <a:solidFill>
                <a:srgbClr val="C00000"/>
              </a:solidFill>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5A039321-D48D-4CBA-A7AD-733165875EE1}"/>
              </a:ext>
            </a:extLst>
          </p:cNvPr>
          <p:cNvSpPr/>
          <p:nvPr/>
        </p:nvSpPr>
        <p:spPr>
          <a:xfrm>
            <a:off x="11375985" y="4876762"/>
            <a:ext cx="724878"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a</a:t>
            </a:r>
            <a:r>
              <a:rPr lang="en-US" sz="3200" b="1" baseline="-25000" dirty="0">
                <a:solidFill>
                  <a:srgbClr val="C00000"/>
                </a:solidFill>
                <a:latin typeface="Arial" panose="020B0604020202020204" pitchFamily="34" charset="0"/>
                <a:cs typeface="Arial" panose="020B0604020202020204" pitchFamily="34" charset="0"/>
              </a:rPr>
              <a:t>2</a:t>
            </a:r>
            <a:r>
              <a:rPr lang="en-US" sz="3200" b="1" dirty="0">
                <a:solidFill>
                  <a:srgbClr val="C00000"/>
                </a:solidFill>
                <a:latin typeface="Arial" panose="020B0604020202020204" pitchFamily="34" charset="0"/>
                <a:cs typeface="Arial" panose="020B0604020202020204" pitchFamily="34" charset="0"/>
              </a:rPr>
              <a:t>*</a:t>
            </a:r>
            <a:endParaRPr lang="en-US" sz="3200" dirty="0">
              <a:solidFill>
                <a:srgbClr val="C00000"/>
              </a:solidFill>
              <a:latin typeface="Arial" panose="020B0604020202020204" pitchFamily="34" charset="0"/>
              <a:cs typeface="Arial" panose="020B0604020202020204" pitchFamily="34" charset="0"/>
            </a:endParaRPr>
          </a:p>
        </p:txBody>
      </p:sp>
      <p:cxnSp>
        <p:nvCxnSpPr>
          <p:cNvPr id="90" name="Straight Arrow Connector 89">
            <a:extLst>
              <a:ext uri="{FF2B5EF4-FFF2-40B4-BE49-F238E27FC236}">
                <a16:creationId xmlns:a16="http://schemas.microsoft.com/office/drawing/2014/main" id="{F927F560-7CC0-4253-B13A-CEB4C97A50DB}"/>
              </a:ext>
            </a:extLst>
          </p:cNvPr>
          <p:cNvCxnSpPr>
            <a:cxnSpLocks/>
          </p:cNvCxnSpPr>
          <p:nvPr/>
        </p:nvCxnSpPr>
        <p:spPr>
          <a:xfrm>
            <a:off x="7370345" y="5295479"/>
            <a:ext cx="1700274" cy="0"/>
          </a:xfrm>
          <a:prstGeom prst="straightConnector1">
            <a:avLst/>
          </a:prstGeom>
          <a:ln w="28575">
            <a:solidFill>
              <a:srgbClr val="2F5597"/>
            </a:solidFill>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632708A1-ABDE-4C2A-BBD3-C799F314BFC1}"/>
              </a:ext>
            </a:extLst>
          </p:cNvPr>
          <p:cNvCxnSpPr>
            <a:cxnSpLocks/>
          </p:cNvCxnSpPr>
          <p:nvPr/>
        </p:nvCxnSpPr>
        <p:spPr>
          <a:xfrm rot="-5400000" flipV="1">
            <a:off x="6522750" y="4445342"/>
            <a:ext cx="1700274" cy="0"/>
          </a:xfrm>
          <a:prstGeom prst="straightConnector1">
            <a:avLst/>
          </a:prstGeom>
          <a:ln w="28575">
            <a:solidFill>
              <a:srgbClr val="2F5597"/>
            </a:solidFill>
            <a:tailEnd type="triangle"/>
          </a:ln>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CBD6F8E9-7A84-4C07-92A1-6A2F613746BC}"/>
              </a:ext>
            </a:extLst>
          </p:cNvPr>
          <p:cNvGrpSpPr>
            <a:grpSpLocks noChangeAspect="1"/>
          </p:cNvGrpSpPr>
          <p:nvPr/>
        </p:nvGrpSpPr>
        <p:grpSpPr>
          <a:xfrm>
            <a:off x="7319959" y="3798375"/>
            <a:ext cx="1547249" cy="1547249"/>
            <a:chOff x="7128383" y="5678005"/>
            <a:chExt cx="1700274" cy="1700274"/>
          </a:xfrm>
        </p:grpSpPr>
        <p:cxnSp>
          <p:nvCxnSpPr>
            <p:cNvPr id="102" name="Straight Arrow Connector 101">
              <a:extLst>
                <a:ext uri="{FF2B5EF4-FFF2-40B4-BE49-F238E27FC236}">
                  <a16:creationId xmlns:a16="http://schemas.microsoft.com/office/drawing/2014/main" id="{B4DD5A2A-DC02-4877-AE50-B37E8B6331DF}"/>
                </a:ext>
              </a:extLst>
            </p:cNvPr>
            <p:cNvCxnSpPr>
              <a:cxnSpLocks/>
            </p:cNvCxnSpPr>
            <p:nvPr/>
          </p:nvCxnSpPr>
          <p:spPr>
            <a:xfrm>
              <a:off x="7128383" y="7378279"/>
              <a:ext cx="1700274" cy="0"/>
            </a:xfrm>
            <a:prstGeom prst="straightConnector1">
              <a:avLst/>
            </a:prstGeom>
            <a:ln w="28575">
              <a:solidFill>
                <a:srgbClr val="2F5597"/>
              </a:solidFill>
              <a:tailEnd type="triangle"/>
            </a:ln>
          </p:spPr>
          <p:style>
            <a:lnRef idx="1">
              <a:schemeClr val="dk1"/>
            </a:lnRef>
            <a:fillRef idx="0">
              <a:schemeClr val="dk1"/>
            </a:fillRef>
            <a:effectRef idx="0">
              <a:schemeClr val="dk1"/>
            </a:effectRef>
            <a:fontRef idx="minor">
              <a:schemeClr val="tx1"/>
            </a:fontRef>
          </p:style>
        </p:cxnSp>
        <p:cxnSp>
          <p:nvCxnSpPr>
            <p:cNvPr id="103" name="Straight Arrow Connector 102">
              <a:extLst>
                <a:ext uri="{FF2B5EF4-FFF2-40B4-BE49-F238E27FC236}">
                  <a16:creationId xmlns:a16="http://schemas.microsoft.com/office/drawing/2014/main" id="{CBF71BCC-802B-4760-92C6-7418DFEE6145}"/>
                </a:ext>
              </a:extLst>
            </p:cNvPr>
            <p:cNvCxnSpPr>
              <a:cxnSpLocks/>
            </p:cNvCxnSpPr>
            <p:nvPr/>
          </p:nvCxnSpPr>
          <p:spPr>
            <a:xfrm rot="-5400000" flipV="1">
              <a:off x="6280788" y="6528142"/>
              <a:ext cx="1700274" cy="0"/>
            </a:xfrm>
            <a:prstGeom prst="straightConnector1">
              <a:avLst/>
            </a:prstGeom>
            <a:ln w="28575">
              <a:solidFill>
                <a:srgbClr val="2F5597"/>
              </a:solidFill>
              <a:tailEnd type="triangle"/>
            </a:ln>
          </p:spPr>
          <p:style>
            <a:lnRef idx="1">
              <a:schemeClr val="dk1"/>
            </a:lnRef>
            <a:fillRef idx="0">
              <a:schemeClr val="dk1"/>
            </a:fillRef>
            <a:effectRef idx="0">
              <a:schemeClr val="dk1"/>
            </a:effectRef>
            <a:fontRef idx="minor">
              <a:schemeClr val="tx1"/>
            </a:fontRef>
          </p:style>
        </p:cxnSp>
      </p:grpSp>
      <p:grpSp>
        <p:nvGrpSpPr>
          <p:cNvPr id="104" name="Group 103">
            <a:extLst>
              <a:ext uri="{FF2B5EF4-FFF2-40B4-BE49-F238E27FC236}">
                <a16:creationId xmlns:a16="http://schemas.microsoft.com/office/drawing/2014/main" id="{0C3FD4D8-7084-4A78-806A-913CA7816FF1}"/>
              </a:ext>
            </a:extLst>
          </p:cNvPr>
          <p:cNvGrpSpPr>
            <a:grpSpLocks noChangeAspect="1"/>
          </p:cNvGrpSpPr>
          <p:nvPr/>
        </p:nvGrpSpPr>
        <p:grpSpPr>
          <a:xfrm>
            <a:off x="9666875" y="3783543"/>
            <a:ext cx="1547249" cy="1547249"/>
            <a:chOff x="7128383" y="5678005"/>
            <a:chExt cx="1700274" cy="1700274"/>
          </a:xfrm>
        </p:grpSpPr>
        <p:cxnSp>
          <p:nvCxnSpPr>
            <p:cNvPr id="105" name="Straight Arrow Connector 104">
              <a:extLst>
                <a:ext uri="{FF2B5EF4-FFF2-40B4-BE49-F238E27FC236}">
                  <a16:creationId xmlns:a16="http://schemas.microsoft.com/office/drawing/2014/main" id="{1E810DBA-3417-4CA7-8B34-1D613710D5CE}"/>
                </a:ext>
              </a:extLst>
            </p:cNvPr>
            <p:cNvCxnSpPr>
              <a:cxnSpLocks/>
            </p:cNvCxnSpPr>
            <p:nvPr/>
          </p:nvCxnSpPr>
          <p:spPr>
            <a:xfrm>
              <a:off x="7128383" y="7378279"/>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id="{14D98A28-2846-4150-A5AC-2D582847239C}"/>
                </a:ext>
              </a:extLst>
            </p:cNvPr>
            <p:cNvCxnSpPr>
              <a:cxnSpLocks/>
            </p:cNvCxnSpPr>
            <p:nvPr/>
          </p:nvCxnSpPr>
          <p:spPr>
            <a:xfrm rot="-5400000" flipV="1">
              <a:off x="6280788" y="6528142"/>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grpSp>
      <p:sp>
        <p:nvSpPr>
          <p:cNvPr id="107" name="Rectangle 106">
            <a:extLst>
              <a:ext uri="{FF2B5EF4-FFF2-40B4-BE49-F238E27FC236}">
                <a16:creationId xmlns:a16="http://schemas.microsoft.com/office/drawing/2014/main" id="{C689B510-35DC-4890-A04D-A212B67D429A}"/>
              </a:ext>
            </a:extLst>
          </p:cNvPr>
          <p:cNvSpPr/>
          <p:nvPr/>
        </p:nvSpPr>
        <p:spPr>
          <a:xfrm>
            <a:off x="10879295" y="5193633"/>
            <a:ext cx="724878"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a</a:t>
            </a:r>
            <a:r>
              <a:rPr lang="en-US" sz="3200" b="1" baseline="-25000" dirty="0">
                <a:solidFill>
                  <a:srgbClr val="C00000"/>
                </a:solidFill>
                <a:latin typeface="Arial" panose="020B0604020202020204" pitchFamily="34" charset="0"/>
                <a:cs typeface="Arial" panose="020B0604020202020204" pitchFamily="34" charset="0"/>
              </a:rPr>
              <a:t>1</a:t>
            </a:r>
            <a:r>
              <a:rPr lang="en-US" sz="3200" b="1" dirty="0">
                <a:solidFill>
                  <a:srgbClr val="C00000"/>
                </a:solidFill>
                <a:latin typeface="Arial" panose="020B0604020202020204" pitchFamily="34" charset="0"/>
                <a:cs typeface="Arial" panose="020B0604020202020204" pitchFamily="34" charset="0"/>
              </a:rPr>
              <a:t>*</a:t>
            </a:r>
            <a:endParaRPr lang="en-US" sz="3200" dirty="0">
              <a:solidFill>
                <a:srgbClr val="C00000"/>
              </a:solidFill>
              <a:latin typeface="Arial" panose="020B0604020202020204" pitchFamily="34" charset="0"/>
              <a:cs typeface="Arial" panose="020B0604020202020204" pitchFamily="34" charset="0"/>
            </a:endParaRPr>
          </a:p>
        </p:txBody>
      </p:sp>
      <p:sp>
        <p:nvSpPr>
          <p:cNvPr id="108" name="Rectangle 107">
            <a:extLst>
              <a:ext uri="{FF2B5EF4-FFF2-40B4-BE49-F238E27FC236}">
                <a16:creationId xmlns:a16="http://schemas.microsoft.com/office/drawing/2014/main" id="{CD9BD8FD-44FA-4EE6-9DE3-770E79CDC4C2}"/>
              </a:ext>
            </a:extLst>
          </p:cNvPr>
          <p:cNvSpPr/>
          <p:nvPr/>
        </p:nvSpPr>
        <p:spPr>
          <a:xfrm>
            <a:off x="9082517" y="3236222"/>
            <a:ext cx="747320"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b</a:t>
            </a:r>
            <a:r>
              <a:rPr lang="en-US" sz="3200" b="1" baseline="-25000" dirty="0">
                <a:solidFill>
                  <a:srgbClr val="C00000"/>
                </a:solidFill>
                <a:latin typeface="Arial" panose="020B0604020202020204" pitchFamily="34" charset="0"/>
                <a:cs typeface="Arial" panose="020B0604020202020204" pitchFamily="34" charset="0"/>
              </a:rPr>
              <a:t>1</a:t>
            </a:r>
            <a:r>
              <a:rPr lang="en-US" sz="3200" b="1" dirty="0">
                <a:solidFill>
                  <a:srgbClr val="C00000"/>
                </a:solidFill>
                <a:latin typeface="Arial" panose="020B0604020202020204" pitchFamily="34" charset="0"/>
                <a:cs typeface="Arial" panose="020B0604020202020204" pitchFamily="34" charset="0"/>
              </a:rPr>
              <a:t>*</a:t>
            </a:r>
            <a:endParaRPr lang="en-US" sz="3200" dirty="0">
              <a:solidFill>
                <a:srgbClr val="C00000"/>
              </a:solidFill>
              <a:latin typeface="Arial" panose="020B060402020202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D15F9C1A-47CE-4B3E-AB33-4628287E136D}"/>
              </a:ext>
            </a:extLst>
          </p:cNvPr>
          <p:cNvSpPr/>
          <p:nvPr/>
        </p:nvSpPr>
        <p:spPr>
          <a:xfrm>
            <a:off x="8698009" y="5187217"/>
            <a:ext cx="564578" cy="584775"/>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a</a:t>
            </a:r>
            <a:r>
              <a:rPr lang="en-US" sz="3200" b="1" baseline="-25000" dirty="0">
                <a:solidFill>
                  <a:schemeClr val="accent1">
                    <a:lumMod val="75000"/>
                  </a:schemeClr>
                </a:solidFill>
                <a:latin typeface="Arial" panose="020B0604020202020204" pitchFamily="34" charset="0"/>
                <a:cs typeface="Arial" panose="020B0604020202020204" pitchFamily="34" charset="0"/>
              </a:rPr>
              <a:t>2</a:t>
            </a:r>
            <a:endParaRPr lang="en-US" sz="3200" baseline="-25000" dirty="0">
              <a:solidFill>
                <a:schemeClr val="accent1">
                  <a:lumMod val="75000"/>
                </a:schemeClr>
              </a:solidFill>
              <a:latin typeface="Arial" panose="020B0604020202020204" pitchFamily="34" charset="0"/>
              <a:cs typeface="Arial" panose="020B0604020202020204" pitchFamily="34" charset="0"/>
            </a:endParaRPr>
          </a:p>
        </p:txBody>
      </p:sp>
      <p:sp>
        <p:nvSpPr>
          <p:cNvPr id="110" name="Rectangle 109">
            <a:extLst>
              <a:ext uri="{FF2B5EF4-FFF2-40B4-BE49-F238E27FC236}">
                <a16:creationId xmlns:a16="http://schemas.microsoft.com/office/drawing/2014/main" id="{34F43A6E-35F5-4AB5-B539-027D9EDBA524}"/>
              </a:ext>
            </a:extLst>
          </p:cNvPr>
          <p:cNvSpPr/>
          <p:nvPr/>
        </p:nvSpPr>
        <p:spPr>
          <a:xfrm>
            <a:off x="6773562" y="3302544"/>
            <a:ext cx="587020" cy="584775"/>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b</a:t>
            </a:r>
            <a:r>
              <a:rPr lang="en-US" sz="3200" b="1" baseline="-25000" dirty="0">
                <a:solidFill>
                  <a:schemeClr val="accent1">
                    <a:lumMod val="75000"/>
                  </a:schemeClr>
                </a:solidFill>
                <a:latin typeface="Arial" panose="020B0604020202020204" pitchFamily="34" charset="0"/>
                <a:cs typeface="Arial" panose="020B0604020202020204" pitchFamily="34" charset="0"/>
              </a:rPr>
              <a:t>2</a:t>
            </a:r>
            <a:endParaRPr lang="en-US" sz="3200" baseline="-25000" dirty="0">
              <a:solidFill>
                <a:schemeClr val="accent1">
                  <a:lumMod val="75000"/>
                </a:schemeClr>
              </a:solidFill>
              <a:latin typeface="Arial" panose="020B0604020202020204" pitchFamily="34" charset="0"/>
              <a:cs typeface="Arial" panose="020B0604020202020204" pitchFamily="34" charset="0"/>
            </a:endParaRPr>
          </a:p>
        </p:txBody>
      </p:sp>
      <p:grpSp>
        <p:nvGrpSpPr>
          <p:cNvPr id="111" name="Group 110">
            <a:extLst>
              <a:ext uri="{FF2B5EF4-FFF2-40B4-BE49-F238E27FC236}">
                <a16:creationId xmlns:a16="http://schemas.microsoft.com/office/drawing/2014/main" id="{93E9DC34-3467-459F-8112-7A2E69F1FD5D}"/>
              </a:ext>
            </a:extLst>
          </p:cNvPr>
          <p:cNvGrpSpPr>
            <a:grpSpLocks noChangeAspect="1"/>
          </p:cNvGrpSpPr>
          <p:nvPr/>
        </p:nvGrpSpPr>
        <p:grpSpPr>
          <a:xfrm>
            <a:off x="1041814" y="1123203"/>
            <a:ext cx="5374026" cy="5386425"/>
            <a:chOff x="1296199" y="1370800"/>
            <a:chExt cx="4864771" cy="4875994"/>
          </a:xfrm>
        </p:grpSpPr>
        <p:cxnSp>
          <p:nvCxnSpPr>
            <p:cNvPr id="112" name="Straight Connector 111">
              <a:extLst>
                <a:ext uri="{FF2B5EF4-FFF2-40B4-BE49-F238E27FC236}">
                  <a16:creationId xmlns:a16="http://schemas.microsoft.com/office/drawing/2014/main" id="{8F91C2F8-4776-4282-8F90-9E2B3FF8EEA3}"/>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113" name="Group 112">
              <a:extLst>
                <a:ext uri="{FF2B5EF4-FFF2-40B4-BE49-F238E27FC236}">
                  <a16:creationId xmlns:a16="http://schemas.microsoft.com/office/drawing/2014/main" id="{C0ECDF3D-CD81-4EDF-8F9E-5540EDE3D221}"/>
                </a:ext>
              </a:extLst>
            </p:cNvPr>
            <p:cNvGrpSpPr/>
            <p:nvPr/>
          </p:nvGrpSpPr>
          <p:grpSpPr>
            <a:xfrm>
              <a:off x="1451810" y="1530416"/>
              <a:ext cx="4559168" cy="4572000"/>
              <a:chOff x="1451810" y="1530416"/>
              <a:chExt cx="4559168" cy="4572000"/>
            </a:xfrm>
          </p:grpSpPr>
          <p:cxnSp>
            <p:nvCxnSpPr>
              <p:cNvPr id="143" name="Straight Connector 142">
                <a:extLst>
                  <a:ext uri="{FF2B5EF4-FFF2-40B4-BE49-F238E27FC236}">
                    <a16:creationId xmlns:a16="http://schemas.microsoft.com/office/drawing/2014/main" id="{DA7D4211-5044-4444-A363-E7E30F5D1D92}"/>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47F9B0CF-24A1-4432-AD83-255523C3D898}"/>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9F162EDC-D242-402B-A8EF-1C4A7A08DA03}"/>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744333EC-DC46-45FA-AF78-6E45CD8ACF10}"/>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BC2D311F-EE48-4F39-A1A3-F6F48CAA535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D6094C3F-D14A-4C80-909D-18E6C38668DE}"/>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C8B081C5-004E-44A0-A65E-93117830D55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A5D7E1F4-B0B5-45A3-AAAF-DF1DCE881434}"/>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114" name="Group 113">
              <a:extLst>
                <a:ext uri="{FF2B5EF4-FFF2-40B4-BE49-F238E27FC236}">
                  <a16:creationId xmlns:a16="http://schemas.microsoft.com/office/drawing/2014/main" id="{4A18FE79-17BA-437F-A4F7-F182A8F361FB}"/>
                </a:ext>
              </a:extLst>
            </p:cNvPr>
            <p:cNvGrpSpPr/>
            <p:nvPr/>
          </p:nvGrpSpPr>
          <p:grpSpPr>
            <a:xfrm rot="5400000">
              <a:off x="1445394" y="1524000"/>
              <a:ext cx="4559168" cy="4572000"/>
              <a:chOff x="1451810" y="1530416"/>
              <a:chExt cx="4559168" cy="4572000"/>
            </a:xfrm>
          </p:grpSpPr>
          <p:cxnSp>
            <p:nvCxnSpPr>
              <p:cNvPr id="135" name="Straight Connector 134">
                <a:extLst>
                  <a:ext uri="{FF2B5EF4-FFF2-40B4-BE49-F238E27FC236}">
                    <a16:creationId xmlns:a16="http://schemas.microsoft.com/office/drawing/2014/main" id="{4C4F21D0-8D72-46C7-9E5D-2788CD488E55}"/>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1C4B4A42-F5DB-4A02-8C10-91BE8D69E437}"/>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D689951B-7A63-4C48-BBEF-62BEA32C5F8C}"/>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3B44DA14-5330-47DF-A4B4-A3722116EDEE}"/>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37537ACC-C8B8-4BE1-BD52-D196CF93B3E4}"/>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57858D20-FA4B-4E6E-9F3A-630A1ACB0F4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4FECFF93-52D9-41E9-95D2-EECF8969E0CD}"/>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6FB4D7D5-9C6C-4C5A-B39C-796BA0487F1E}"/>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10B14936-50C9-4718-9A15-C799FD7FE265}"/>
                </a:ext>
              </a:extLst>
            </p:cNvPr>
            <p:cNvGrpSpPr/>
            <p:nvPr/>
          </p:nvGrpSpPr>
          <p:grpSpPr>
            <a:xfrm>
              <a:off x="3597442" y="1393255"/>
              <a:ext cx="2563528" cy="2560322"/>
              <a:chOff x="3597442" y="1393255"/>
              <a:chExt cx="2563528" cy="2560322"/>
            </a:xfrm>
          </p:grpSpPr>
          <p:sp>
            <p:nvSpPr>
              <p:cNvPr id="130" name="Oval 129">
                <a:extLst>
                  <a:ext uri="{FF2B5EF4-FFF2-40B4-BE49-F238E27FC236}">
                    <a16:creationId xmlns:a16="http://schemas.microsoft.com/office/drawing/2014/main" id="{D461C326-9E89-48D6-8054-55C71459364C}"/>
                  </a:ext>
                </a:extLst>
              </p:cNvPr>
              <p:cNvSpPr/>
              <p:nvPr/>
            </p:nvSpPr>
            <p:spPr>
              <a:xfrm>
                <a:off x="4353026" y="29164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0E02156A-F289-4293-BE66-9D05574E07F5}"/>
                  </a:ext>
                </a:extLst>
              </p:cNvPr>
              <p:cNvSpPr/>
              <p:nvPr/>
            </p:nvSpPr>
            <p:spPr>
              <a:xfrm>
                <a:off x="5115026" y="2155256"/>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9F17B4F8-7891-4F63-93BD-1D2BFB48DE36}"/>
                  </a:ext>
                </a:extLst>
              </p:cNvPr>
              <p:cNvSpPr/>
              <p:nvPr/>
            </p:nvSpPr>
            <p:spPr>
              <a:xfrm>
                <a:off x="5886650" y="13932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5FDBBD06-2058-43F5-8A80-B1DBB9380054}"/>
                  </a:ext>
                </a:extLst>
              </p:cNvPr>
              <p:cNvSpPr/>
              <p:nvPr/>
            </p:nvSpPr>
            <p:spPr>
              <a:xfrm>
                <a:off x="3597442" y="2148840"/>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629DD9E5-5C6F-4B2C-AD4E-5A66C7B90156}"/>
                  </a:ext>
                </a:extLst>
              </p:cNvPr>
              <p:cNvSpPr/>
              <p:nvPr/>
            </p:nvSpPr>
            <p:spPr>
              <a:xfrm>
                <a:off x="5109412" y="3679257"/>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678B5229-B67A-41BB-A3D5-0CA6B67757C2}"/>
                </a:ext>
              </a:extLst>
            </p:cNvPr>
            <p:cNvGrpSpPr/>
            <p:nvPr/>
          </p:nvGrpSpPr>
          <p:grpSpPr>
            <a:xfrm rot="16200000">
              <a:off x="934051" y="1753804"/>
              <a:ext cx="2563528" cy="1797520"/>
              <a:chOff x="3597442" y="1393255"/>
              <a:chExt cx="2563528" cy="1797520"/>
            </a:xfrm>
          </p:grpSpPr>
          <p:sp>
            <p:nvSpPr>
              <p:cNvPr id="126" name="Oval 125">
                <a:extLst>
                  <a:ext uri="{FF2B5EF4-FFF2-40B4-BE49-F238E27FC236}">
                    <a16:creationId xmlns:a16="http://schemas.microsoft.com/office/drawing/2014/main" id="{F198CF40-56DE-468E-8474-A54BD8C07F3B}"/>
                  </a:ext>
                </a:extLst>
              </p:cNvPr>
              <p:cNvSpPr/>
              <p:nvPr/>
            </p:nvSpPr>
            <p:spPr>
              <a:xfrm>
                <a:off x="4353026" y="29164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08374035-08FE-4B0C-AC1F-A35368B2DDBC}"/>
                  </a:ext>
                </a:extLst>
              </p:cNvPr>
              <p:cNvSpPr/>
              <p:nvPr/>
            </p:nvSpPr>
            <p:spPr>
              <a:xfrm>
                <a:off x="5115026" y="2155256"/>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94F08116-2E04-4C54-8FF8-710D1DCCDD46}"/>
                  </a:ext>
                </a:extLst>
              </p:cNvPr>
              <p:cNvSpPr/>
              <p:nvPr/>
            </p:nvSpPr>
            <p:spPr>
              <a:xfrm>
                <a:off x="5886650" y="13932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258C3F7F-E073-4D11-AF69-09C3B140E10B}"/>
                  </a:ext>
                </a:extLst>
              </p:cNvPr>
              <p:cNvSpPr/>
              <p:nvPr/>
            </p:nvSpPr>
            <p:spPr>
              <a:xfrm>
                <a:off x="3597442" y="2148840"/>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08BAC01F-ABEA-4382-AF27-997E8CFD53DD}"/>
                </a:ext>
              </a:extLst>
            </p:cNvPr>
            <p:cNvGrpSpPr/>
            <p:nvPr/>
          </p:nvGrpSpPr>
          <p:grpSpPr>
            <a:xfrm rot="10800000">
              <a:off x="1296199" y="4426018"/>
              <a:ext cx="2563528" cy="1797520"/>
              <a:chOff x="3597442" y="1393255"/>
              <a:chExt cx="2563528" cy="1797520"/>
            </a:xfrm>
          </p:grpSpPr>
          <p:sp>
            <p:nvSpPr>
              <p:cNvPr id="122" name="Oval 121">
                <a:extLst>
                  <a:ext uri="{FF2B5EF4-FFF2-40B4-BE49-F238E27FC236}">
                    <a16:creationId xmlns:a16="http://schemas.microsoft.com/office/drawing/2014/main" id="{7240600A-82CB-4CAA-82B3-BA1A683A5996}"/>
                  </a:ext>
                </a:extLst>
              </p:cNvPr>
              <p:cNvSpPr/>
              <p:nvPr/>
            </p:nvSpPr>
            <p:spPr>
              <a:xfrm>
                <a:off x="4353026" y="29164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03A1DD3A-BABA-4B6B-B6EF-AB4693CEFAA3}"/>
                  </a:ext>
                </a:extLst>
              </p:cNvPr>
              <p:cNvSpPr/>
              <p:nvPr/>
            </p:nvSpPr>
            <p:spPr>
              <a:xfrm>
                <a:off x="5115026" y="2155256"/>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F4D1C6D-B212-4EA5-94D1-30418EFC5A53}"/>
                  </a:ext>
                </a:extLst>
              </p:cNvPr>
              <p:cNvSpPr/>
              <p:nvPr/>
            </p:nvSpPr>
            <p:spPr>
              <a:xfrm>
                <a:off x="5886650" y="13932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EFDF4A04-62B1-43E0-B5D0-0892C626E184}"/>
                  </a:ext>
                </a:extLst>
              </p:cNvPr>
              <p:cNvSpPr/>
              <p:nvPr/>
            </p:nvSpPr>
            <p:spPr>
              <a:xfrm>
                <a:off x="3597442" y="2148840"/>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346E0169-892C-47DE-AFF1-0ADB4231BE60}"/>
                </a:ext>
              </a:extLst>
            </p:cNvPr>
            <p:cNvGrpSpPr/>
            <p:nvPr/>
          </p:nvGrpSpPr>
          <p:grpSpPr>
            <a:xfrm rot="5400000">
              <a:off x="4338187" y="4444062"/>
              <a:ext cx="1807944" cy="1797520"/>
              <a:chOff x="4353026" y="1393255"/>
              <a:chExt cx="1807944" cy="1797520"/>
            </a:xfrm>
          </p:grpSpPr>
          <p:sp>
            <p:nvSpPr>
              <p:cNvPr id="119" name="Oval 118">
                <a:extLst>
                  <a:ext uri="{FF2B5EF4-FFF2-40B4-BE49-F238E27FC236}">
                    <a16:creationId xmlns:a16="http://schemas.microsoft.com/office/drawing/2014/main" id="{CCC8C3C1-753B-4BFD-BEF8-26EA70281A08}"/>
                  </a:ext>
                </a:extLst>
              </p:cNvPr>
              <p:cNvSpPr/>
              <p:nvPr/>
            </p:nvSpPr>
            <p:spPr>
              <a:xfrm>
                <a:off x="4353026" y="29164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2B45A057-66F2-4751-ABFF-F3AB9A1CD77F}"/>
                  </a:ext>
                </a:extLst>
              </p:cNvPr>
              <p:cNvSpPr/>
              <p:nvPr/>
            </p:nvSpPr>
            <p:spPr>
              <a:xfrm>
                <a:off x="5115026" y="2155256"/>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D60C1634-1F05-4CCC-B07C-2C4A5C9D8590}"/>
                  </a:ext>
                </a:extLst>
              </p:cNvPr>
              <p:cNvSpPr/>
              <p:nvPr/>
            </p:nvSpPr>
            <p:spPr>
              <a:xfrm>
                <a:off x="5886650" y="13932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1" name="TextBox 150">
            <a:extLst>
              <a:ext uri="{FF2B5EF4-FFF2-40B4-BE49-F238E27FC236}">
                <a16:creationId xmlns:a16="http://schemas.microsoft.com/office/drawing/2014/main" id="{89991CCA-6A14-4809-8CE0-F3196B844883}"/>
              </a:ext>
            </a:extLst>
          </p:cNvPr>
          <p:cNvSpPr txBox="1"/>
          <p:nvPr/>
        </p:nvSpPr>
        <p:spPr>
          <a:xfrm>
            <a:off x="6334298" y="1153431"/>
            <a:ext cx="1074333"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(3,3,0)</a:t>
            </a:r>
          </a:p>
        </p:txBody>
      </p:sp>
      <p:sp>
        <p:nvSpPr>
          <p:cNvPr id="152" name="TextBox 151">
            <a:extLst>
              <a:ext uri="{FF2B5EF4-FFF2-40B4-BE49-F238E27FC236}">
                <a16:creationId xmlns:a16="http://schemas.microsoft.com/office/drawing/2014/main" id="{7AA3FB30-AA58-4350-9F8A-E1CE57F5B598}"/>
              </a:ext>
            </a:extLst>
          </p:cNvPr>
          <p:cNvSpPr txBox="1"/>
          <p:nvPr/>
        </p:nvSpPr>
        <p:spPr>
          <a:xfrm>
            <a:off x="5480867" y="1877068"/>
            <a:ext cx="1074333"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(2,2,0)</a:t>
            </a:r>
          </a:p>
        </p:txBody>
      </p:sp>
      <p:sp>
        <p:nvSpPr>
          <p:cNvPr id="153" name="TextBox 152">
            <a:extLst>
              <a:ext uri="{FF2B5EF4-FFF2-40B4-BE49-F238E27FC236}">
                <a16:creationId xmlns:a16="http://schemas.microsoft.com/office/drawing/2014/main" id="{A5285A72-12DC-4BDF-B1DC-14E79CDE4390}"/>
              </a:ext>
            </a:extLst>
          </p:cNvPr>
          <p:cNvSpPr txBox="1"/>
          <p:nvPr/>
        </p:nvSpPr>
        <p:spPr>
          <a:xfrm>
            <a:off x="4682928" y="2696318"/>
            <a:ext cx="1074333"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(1,1,0)</a:t>
            </a:r>
          </a:p>
        </p:txBody>
      </p:sp>
      <p:sp>
        <p:nvSpPr>
          <p:cNvPr id="154" name="TextBox 153">
            <a:extLst>
              <a:ext uri="{FF2B5EF4-FFF2-40B4-BE49-F238E27FC236}">
                <a16:creationId xmlns:a16="http://schemas.microsoft.com/office/drawing/2014/main" id="{B4B7473D-F924-41DF-8E09-5E83E6F455B0}"/>
              </a:ext>
            </a:extLst>
          </p:cNvPr>
          <p:cNvSpPr txBox="1"/>
          <p:nvPr/>
        </p:nvSpPr>
        <p:spPr>
          <a:xfrm>
            <a:off x="6227256" y="3541959"/>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H</a:t>
            </a:r>
          </a:p>
        </p:txBody>
      </p:sp>
      <p:sp>
        <p:nvSpPr>
          <p:cNvPr id="155" name="TextBox 154">
            <a:extLst>
              <a:ext uri="{FF2B5EF4-FFF2-40B4-BE49-F238E27FC236}">
                <a16:creationId xmlns:a16="http://schemas.microsoft.com/office/drawing/2014/main" id="{0A1FCF04-3027-47C5-B15B-C9A66A9B3F3F}"/>
              </a:ext>
            </a:extLst>
          </p:cNvPr>
          <p:cNvSpPr txBox="1"/>
          <p:nvPr/>
        </p:nvSpPr>
        <p:spPr>
          <a:xfrm>
            <a:off x="3545275" y="839902"/>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K</a:t>
            </a:r>
          </a:p>
        </p:txBody>
      </p:sp>
      <p:sp>
        <p:nvSpPr>
          <p:cNvPr id="156" name="TextBox 155">
            <a:extLst>
              <a:ext uri="{FF2B5EF4-FFF2-40B4-BE49-F238E27FC236}">
                <a16:creationId xmlns:a16="http://schemas.microsoft.com/office/drawing/2014/main" id="{5A48506A-850E-48FF-81C5-6A2F7A5FB712}"/>
              </a:ext>
            </a:extLst>
          </p:cNvPr>
          <p:cNvSpPr txBox="1"/>
          <p:nvPr/>
        </p:nvSpPr>
        <p:spPr>
          <a:xfrm>
            <a:off x="-56278" y="827363"/>
            <a:ext cx="237116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(HK0) plane</a:t>
            </a:r>
          </a:p>
        </p:txBody>
      </p:sp>
    </p:spTree>
    <p:extLst>
      <p:ext uri="{BB962C8B-B14F-4D97-AF65-F5344CB8AC3E}">
        <p14:creationId xmlns:p14="http://schemas.microsoft.com/office/powerpoint/2010/main" val="5528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500"/>
                                        <p:tgtEl>
                                          <p:spTgt spid="1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fade">
                                      <p:cBhvr>
                                        <p:cTn id="29"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109" grpId="0"/>
      <p:bldP spid="1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 theta-2theta scans</a:t>
            </a:r>
          </a:p>
        </p:txBody>
      </p:sp>
      <p:grpSp>
        <p:nvGrpSpPr>
          <p:cNvPr id="37" name="Group 36">
            <a:extLst>
              <a:ext uri="{FF2B5EF4-FFF2-40B4-BE49-F238E27FC236}">
                <a16:creationId xmlns:a16="http://schemas.microsoft.com/office/drawing/2014/main" id="{59E5DB66-91EC-4DCE-B3D8-94E1F8E482E1}"/>
              </a:ext>
            </a:extLst>
          </p:cNvPr>
          <p:cNvGrpSpPr/>
          <p:nvPr/>
        </p:nvGrpSpPr>
        <p:grpSpPr>
          <a:xfrm>
            <a:off x="1296199" y="1370800"/>
            <a:ext cx="4864771" cy="4875994"/>
            <a:chOff x="1296199" y="1370800"/>
            <a:chExt cx="4864771" cy="4875994"/>
          </a:xfrm>
        </p:grpSpPr>
        <p:cxnSp>
          <p:nvCxnSpPr>
            <p:cNvPr id="7" name="Straight Connector 6">
              <a:extLst>
                <a:ext uri="{FF2B5EF4-FFF2-40B4-BE49-F238E27FC236}">
                  <a16:creationId xmlns:a16="http://schemas.microsoft.com/office/drawing/2014/main" id="{631F1003-DC5B-44B3-BDD9-992C304A020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86D1EB7A-22D9-48D1-80AF-D66468EBD990}"/>
                </a:ext>
              </a:extLst>
            </p:cNvPr>
            <p:cNvGrpSpPr/>
            <p:nvPr/>
          </p:nvGrpSpPr>
          <p:grpSpPr>
            <a:xfrm>
              <a:off x="1451810" y="1530416"/>
              <a:ext cx="4559168" cy="4572000"/>
              <a:chOff x="1451810" y="1530416"/>
              <a:chExt cx="4559168" cy="4572000"/>
            </a:xfrm>
          </p:grpSpPr>
          <p:cxnSp>
            <p:nvCxnSpPr>
              <p:cNvPr id="4" name="Straight Connector 3">
                <a:extLst>
                  <a:ext uri="{FF2B5EF4-FFF2-40B4-BE49-F238E27FC236}">
                    <a16:creationId xmlns:a16="http://schemas.microsoft.com/office/drawing/2014/main" id="{FC9888D2-2C3E-4DD4-BD92-39A38748B742}"/>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8293B4B-7875-45D0-8F48-E87E20B830BC}"/>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EB5D9D8-9584-4610-B0B9-F22D74725ECE}"/>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AEFCAD3-8C34-4741-8905-69CF15F657F5}"/>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6E51045-ACAF-4175-94F3-9A419695AA7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867A7DB-5CDA-48D4-A394-C914D8F32C5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65321B1-CCB8-474E-8E57-0759CCFC1C0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B6EA3D1-D225-49FD-AE1D-D1EDB8A5835D}"/>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1F37F4D3-7C5C-49B0-AA42-D225FCE36946}"/>
                </a:ext>
              </a:extLst>
            </p:cNvPr>
            <p:cNvGrpSpPr/>
            <p:nvPr/>
          </p:nvGrpSpPr>
          <p:grpSpPr>
            <a:xfrm rot="5400000">
              <a:off x="1445394" y="1524000"/>
              <a:ext cx="4559168" cy="4572000"/>
              <a:chOff x="1451810" y="1530416"/>
              <a:chExt cx="4559168" cy="4572000"/>
            </a:xfrm>
          </p:grpSpPr>
          <p:cxnSp>
            <p:nvCxnSpPr>
              <p:cNvPr id="24" name="Straight Connector 23">
                <a:extLst>
                  <a:ext uri="{FF2B5EF4-FFF2-40B4-BE49-F238E27FC236}">
                    <a16:creationId xmlns:a16="http://schemas.microsoft.com/office/drawing/2014/main" id="{2A1C4D7A-84A5-427A-BEF8-186148F0F8AC}"/>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39FEF2D-B91D-4297-B755-2DC29117EA92}"/>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B037097-3286-4F19-8175-A7F3F112456B}"/>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EC817B0-E092-4144-8613-1B953D265C92}"/>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C79926B-5773-4BEB-AE56-D8026AE0B39C}"/>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40E3957-739D-4D1D-A97A-529450166378}"/>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9E89057-6062-4EF2-A226-EE43BF7952F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ABA8D2D-050D-4F8F-BC10-D0CCE36DCD27}"/>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557BFD42-316B-4396-9E26-D04FDC75A844}"/>
                </a:ext>
              </a:extLst>
            </p:cNvPr>
            <p:cNvGrpSpPr/>
            <p:nvPr/>
          </p:nvGrpSpPr>
          <p:grpSpPr>
            <a:xfrm>
              <a:off x="3597442" y="1393255"/>
              <a:ext cx="2563528" cy="2560322"/>
              <a:chOff x="3597442" y="1393255"/>
              <a:chExt cx="2563528" cy="2560322"/>
            </a:xfrm>
          </p:grpSpPr>
          <p:sp>
            <p:nvSpPr>
              <p:cNvPr id="21" name="Oval 20">
                <a:extLst>
                  <a:ext uri="{FF2B5EF4-FFF2-40B4-BE49-F238E27FC236}">
                    <a16:creationId xmlns:a16="http://schemas.microsoft.com/office/drawing/2014/main" id="{B78275F5-51C5-4EAC-854D-B04A4F8CFDC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2794A36-66B4-4CFF-9C57-31FFC8074A4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2E218A-653D-41CA-93E5-5E9E7E06EF6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0C4C53-D52C-4FBA-BE4E-E53F7E18A7F8}"/>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60E8832-F24E-4010-8892-98493F3A2745}"/>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4911DC5-5869-4D30-8925-D59FAD5F9795}"/>
                </a:ext>
              </a:extLst>
            </p:cNvPr>
            <p:cNvGrpSpPr/>
            <p:nvPr/>
          </p:nvGrpSpPr>
          <p:grpSpPr>
            <a:xfrm rot="16200000">
              <a:off x="934051" y="1753804"/>
              <a:ext cx="2563528" cy="1797520"/>
              <a:chOff x="3597442" y="1393255"/>
              <a:chExt cx="2563528" cy="1797520"/>
            </a:xfrm>
          </p:grpSpPr>
          <p:sp>
            <p:nvSpPr>
              <p:cNvPr id="39" name="Oval 38">
                <a:extLst>
                  <a:ext uri="{FF2B5EF4-FFF2-40B4-BE49-F238E27FC236}">
                    <a16:creationId xmlns:a16="http://schemas.microsoft.com/office/drawing/2014/main" id="{83F96A84-AFEB-4E1C-AF8E-9E1684200B5E}"/>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687CA21-E9FA-476C-BF40-5F1CF40C4C7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2D53F80-4BA5-4A82-A9FF-052A3E5867A4}"/>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E29AD56-EF04-476E-99E6-F23CFD5FA15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40A51909-107F-42A4-9130-883DACACED13}"/>
                </a:ext>
              </a:extLst>
            </p:cNvPr>
            <p:cNvGrpSpPr/>
            <p:nvPr/>
          </p:nvGrpSpPr>
          <p:grpSpPr>
            <a:xfrm rot="10800000">
              <a:off x="1296199" y="4426018"/>
              <a:ext cx="2563528" cy="1797520"/>
              <a:chOff x="3597442" y="1393255"/>
              <a:chExt cx="2563528" cy="1797520"/>
            </a:xfrm>
          </p:grpSpPr>
          <p:sp>
            <p:nvSpPr>
              <p:cNvPr id="45" name="Oval 44">
                <a:extLst>
                  <a:ext uri="{FF2B5EF4-FFF2-40B4-BE49-F238E27FC236}">
                    <a16:creationId xmlns:a16="http://schemas.microsoft.com/office/drawing/2014/main" id="{FF5F90E0-0995-44D8-8682-5BFCB93AB02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F1E4A1-996B-4D16-B74F-AFE5199F6291}"/>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801385B-9E64-4750-9E4A-4C371D97D278}"/>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6580E2-0341-4F94-97F6-EA3868A25E7A}"/>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AEEFD27-5EEB-43C8-85CD-AE65604180BD}"/>
                </a:ext>
              </a:extLst>
            </p:cNvPr>
            <p:cNvGrpSpPr/>
            <p:nvPr/>
          </p:nvGrpSpPr>
          <p:grpSpPr>
            <a:xfrm rot="5400000">
              <a:off x="4338187" y="4444062"/>
              <a:ext cx="1807944" cy="1797520"/>
              <a:chOff x="4353026" y="1393255"/>
              <a:chExt cx="1807944" cy="1797520"/>
            </a:xfrm>
          </p:grpSpPr>
          <p:sp>
            <p:nvSpPr>
              <p:cNvPr id="51" name="Oval 50">
                <a:extLst>
                  <a:ext uri="{FF2B5EF4-FFF2-40B4-BE49-F238E27FC236}">
                    <a16:creationId xmlns:a16="http://schemas.microsoft.com/office/drawing/2014/main" id="{DB8134ED-23D2-4B50-9A7F-EE7B9DF2A06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DE5D92D-FC12-4317-A7BC-D6B14E27C18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F015B6A-3C87-4931-B27C-898F525FB3A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1" name="Straight Arrow Connector 60">
            <a:extLst>
              <a:ext uri="{FF2B5EF4-FFF2-40B4-BE49-F238E27FC236}">
                <a16:creationId xmlns:a16="http://schemas.microsoft.com/office/drawing/2014/main" id="{84D09E4A-0712-4D78-89D0-3C2ABC900A50}"/>
              </a:ext>
            </a:extLst>
          </p:cNvPr>
          <p:cNvCxnSpPr>
            <a:cxnSpLocks/>
          </p:cNvCxnSpPr>
          <p:nvPr/>
        </p:nvCxnSpPr>
        <p:spPr>
          <a:xfrm flipV="1">
            <a:off x="3731394" y="1067257"/>
            <a:ext cx="2743200" cy="2743200"/>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6C031CF6-65D6-4A95-95CE-30A5F372526A}"/>
              </a:ext>
            </a:extLst>
          </p:cNvPr>
          <p:cNvSpPr txBox="1"/>
          <p:nvPr/>
        </p:nvSpPr>
        <p:spPr>
          <a:xfrm>
            <a:off x="6334298" y="1153431"/>
            <a:ext cx="1074333"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(3,3,0)</a:t>
            </a:r>
          </a:p>
        </p:txBody>
      </p:sp>
      <p:sp>
        <p:nvSpPr>
          <p:cNvPr id="76" name="TextBox 75">
            <a:extLst>
              <a:ext uri="{FF2B5EF4-FFF2-40B4-BE49-F238E27FC236}">
                <a16:creationId xmlns:a16="http://schemas.microsoft.com/office/drawing/2014/main" id="{EAAB68C3-33D3-412E-AB03-2EF2186044B1}"/>
              </a:ext>
            </a:extLst>
          </p:cNvPr>
          <p:cNvSpPr txBox="1"/>
          <p:nvPr/>
        </p:nvSpPr>
        <p:spPr>
          <a:xfrm>
            <a:off x="5480867" y="1877068"/>
            <a:ext cx="1074333"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(2,2,0)</a:t>
            </a:r>
          </a:p>
        </p:txBody>
      </p:sp>
      <p:sp>
        <p:nvSpPr>
          <p:cNvPr id="79" name="TextBox 78">
            <a:extLst>
              <a:ext uri="{FF2B5EF4-FFF2-40B4-BE49-F238E27FC236}">
                <a16:creationId xmlns:a16="http://schemas.microsoft.com/office/drawing/2014/main" id="{1FA0A210-3700-4405-A62F-57CD3389A0B1}"/>
              </a:ext>
            </a:extLst>
          </p:cNvPr>
          <p:cNvSpPr txBox="1"/>
          <p:nvPr/>
        </p:nvSpPr>
        <p:spPr>
          <a:xfrm>
            <a:off x="4682928" y="2696318"/>
            <a:ext cx="1074333"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(1,1,0)</a:t>
            </a:r>
          </a:p>
        </p:txBody>
      </p:sp>
      <p:sp>
        <p:nvSpPr>
          <p:cNvPr id="80" name="TextBox 79">
            <a:extLst>
              <a:ext uri="{FF2B5EF4-FFF2-40B4-BE49-F238E27FC236}">
                <a16:creationId xmlns:a16="http://schemas.microsoft.com/office/drawing/2014/main" id="{885700E9-D420-4EE5-BC61-825FB00C8E5A}"/>
              </a:ext>
            </a:extLst>
          </p:cNvPr>
          <p:cNvSpPr txBox="1"/>
          <p:nvPr/>
        </p:nvSpPr>
        <p:spPr>
          <a:xfrm>
            <a:off x="6391573" y="816070"/>
            <a:ext cx="423514" cy="461665"/>
          </a:xfrm>
          <a:prstGeom prst="rect">
            <a:avLst/>
          </a:prstGeom>
          <a:noFill/>
        </p:spPr>
        <p:txBody>
          <a:bodyPr wrap="none" rtlCol="0">
            <a:spAutoFit/>
          </a:bodyPr>
          <a:lstStyle/>
          <a:p>
            <a:r>
              <a:rPr lang="en-US" sz="2400" b="1" dirty="0">
                <a:solidFill>
                  <a:srgbClr val="BF9000"/>
                </a:solidFill>
                <a:latin typeface="Arial" panose="020B0604020202020204" pitchFamily="34" charset="0"/>
                <a:cs typeface="Arial" panose="020B0604020202020204" pitchFamily="34" charset="0"/>
              </a:rPr>
              <a:t>Q</a:t>
            </a:r>
            <a:endParaRPr lang="en-US" b="1" dirty="0">
              <a:solidFill>
                <a:srgbClr val="BF9000"/>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B94D0C48-0506-427F-809E-4BA525617A73}"/>
              </a:ext>
            </a:extLst>
          </p:cNvPr>
          <p:cNvSpPr txBox="1"/>
          <p:nvPr/>
        </p:nvSpPr>
        <p:spPr>
          <a:xfrm>
            <a:off x="6227256" y="3541959"/>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H</a:t>
            </a:r>
          </a:p>
        </p:txBody>
      </p:sp>
      <p:sp>
        <p:nvSpPr>
          <p:cNvPr id="86" name="TextBox 85">
            <a:extLst>
              <a:ext uri="{FF2B5EF4-FFF2-40B4-BE49-F238E27FC236}">
                <a16:creationId xmlns:a16="http://schemas.microsoft.com/office/drawing/2014/main" id="{586A0FCD-FE89-4624-96B1-BD9BE75F5CD2}"/>
              </a:ext>
            </a:extLst>
          </p:cNvPr>
          <p:cNvSpPr txBox="1"/>
          <p:nvPr/>
        </p:nvSpPr>
        <p:spPr>
          <a:xfrm>
            <a:off x="3545275" y="839902"/>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K</a:t>
            </a:r>
          </a:p>
        </p:txBody>
      </p:sp>
      <p:grpSp>
        <p:nvGrpSpPr>
          <p:cNvPr id="111" name="Group 110">
            <a:extLst>
              <a:ext uri="{FF2B5EF4-FFF2-40B4-BE49-F238E27FC236}">
                <a16:creationId xmlns:a16="http://schemas.microsoft.com/office/drawing/2014/main" id="{93E9DC34-3467-459F-8112-7A2E69F1FD5D}"/>
              </a:ext>
            </a:extLst>
          </p:cNvPr>
          <p:cNvGrpSpPr>
            <a:grpSpLocks noChangeAspect="1"/>
          </p:cNvGrpSpPr>
          <p:nvPr/>
        </p:nvGrpSpPr>
        <p:grpSpPr>
          <a:xfrm>
            <a:off x="1041814" y="1123203"/>
            <a:ext cx="5374026" cy="5386425"/>
            <a:chOff x="1296199" y="1370800"/>
            <a:chExt cx="4864771" cy="4875994"/>
          </a:xfrm>
        </p:grpSpPr>
        <p:cxnSp>
          <p:nvCxnSpPr>
            <p:cNvPr id="112" name="Straight Connector 111">
              <a:extLst>
                <a:ext uri="{FF2B5EF4-FFF2-40B4-BE49-F238E27FC236}">
                  <a16:creationId xmlns:a16="http://schemas.microsoft.com/office/drawing/2014/main" id="{8F91C2F8-4776-4282-8F90-9E2B3FF8EEA3}"/>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113" name="Group 112">
              <a:extLst>
                <a:ext uri="{FF2B5EF4-FFF2-40B4-BE49-F238E27FC236}">
                  <a16:creationId xmlns:a16="http://schemas.microsoft.com/office/drawing/2014/main" id="{C0ECDF3D-CD81-4EDF-8F9E-5540EDE3D221}"/>
                </a:ext>
              </a:extLst>
            </p:cNvPr>
            <p:cNvGrpSpPr/>
            <p:nvPr/>
          </p:nvGrpSpPr>
          <p:grpSpPr>
            <a:xfrm>
              <a:off x="1451810" y="1530416"/>
              <a:ext cx="4559168" cy="4572000"/>
              <a:chOff x="1451810" y="1530416"/>
              <a:chExt cx="4559168" cy="4572000"/>
            </a:xfrm>
          </p:grpSpPr>
          <p:cxnSp>
            <p:nvCxnSpPr>
              <p:cNvPr id="143" name="Straight Connector 142">
                <a:extLst>
                  <a:ext uri="{FF2B5EF4-FFF2-40B4-BE49-F238E27FC236}">
                    <a16:creationId xmlns:a16="http://schemas.microsoft.com/office/drawing/2014/main" id="{DA7D4211-5044-4444-A363-E7E30F5D1D92}"/>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47F9B0CF-24A1-4432-AD83-255523C3D898}"/>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9F162EDC-D242-402B-A8EF-1C4A7A08DA03}"/>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744333EC-DC46-45FA-AF78-6E45CD8ACF10}"/>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BC2D311F-EE48-4F39-A1A3-F6F48CAA535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D6094C3F-D14A-4C80-909D-18E6C38668DE}"/>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C8B081C5-004E-44A0-A65E-93117830D55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A5D7E1F4-B0B5-45A3-AAAF-DF1DCE881434}"/>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114" name="Group 113">
              <a:extLst>
                <a:ext uri="{FF2B5EF4-FFF2-40B4-BE49-F238E27FC236}">
                  <a16:creationId xmlns:a16="http://schemas.microsoft.com/office/drawing/2014/main" id="{4A18FE79-17BA-437F-A4F7-F182A8F361FB}"/>
                </a:ext>
              </a:extLst>
            </p:cNvPr>
            <p:cNvGrpSpPr/>
            <p:nvPr/>
          </p:nvGrpSpPr>
          <p:grpSpPr>
            <a:xfrm rot="5400000">
              <a:off x="1445394" y="1524000"/>
              <a:ext cx="4559168" cy="4572000"/>
              <a:chOff x="1451810" y="1530416"/>
              <a:chExt cx="4559168" cy="4572000"/>
            </a:xfrm>
          </p:grpSpPr>
          <p:cxnSp>
            <p:nvCxnSpPr>
              <p:cNvPr id="135" name="Straight Connector 134">
                <a:extLst>
                  <a:ext uri="{FF2B5EF4-FFF2-40B4-BE49-F238E27FC236}">
                    <a16:creationId xmlns:a16="http://schemas.microsoft.com/office/drawing/2014/main" id="{4C4F21D0-8D72-46C7-9E5D-2788CD488E55}"/>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1C4B4A42-F5DB-4A02-8C10-91BE8D69E437}"/>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D689951B-7A63-4C48-BBEF-62BEA32C5F8C}"/>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3B44DA14-5330-47DF-A4B4-A3722116EDEE}"/>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37537ACC-C8B8-4BE1-BD52-D196CF93B3E4}"/>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57858D20-FA4B-4E6E-9F3A-630A1ACB0F4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4FECFF93-52D9-41E9-95D2-EECF8969E0CD}"/>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6FB4D7D5-9C6C-4C5A-B39C-796BA0487F1E}"/>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10B14936-50C9-4718-9A15-C799FD7FE265}"/>
                </a:ext>
              </a:extLst>
            </p:cNvPr>
            <p:cNvGrpSpPr/>
            <p:nvPr/>
          </p:nvGrpSpPr>
          <p:grpSpPr>
            <a:xfrm>
              <a:off x="3597442" y="1393255"/>
              <a:ext cx="2563528" cy="2560322"/>
              <a:chOff x="3597442" y="1393255"/>
              <a:chExt cx="2563528" cy="2560322"/>
            </a:xfrm>
          </p:grpSpPr>
          <p:sp>
            <p:nvSpPr>
              <p:cNvPr id="130" name="Oval 129">
                <a:extLst>
                  <a:ext uri="{FF2B5EF4-FFF2-40B4-BE49-F238E27FC236}">
                    <a16:creationId xmlns:a16="http://schemas.microsoft.com/office/drawing/2014/main" id="{D461C326-9E89-48D6-8054-55C71459364C}"/>
                  </a:ext>
                </a:extLst>
              </p:cNvPr>
              <p:cNvSpPr/>
              <p:nvPr/>
            </p:nvSpPr>
            <p:spPr>
              <a:xfrm>
                <a:off x="4353026" y="29164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0E02156A-F289-4293-BE66-9D05574E07F5}"/>
                  </a:ext>
                </a:extLst>
              </p:cNvPr>
              <p:cNvSpPr/>
              <p:nvPr/>
            </p:nvSpPr>
            <p:spPr>
              <a:xfrm>
                <a:off x="5115026" y="2155256"/>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9F17B4F8-7891-4F63-93BD-1D2BFB48DE36}"/>
                  </a:ext>
                </a:extLst>
              </p:cNvPr>
              <p:cNvSpPr/>
              <p:nvPr/>
            </p:nvSpPr>
            <p:spPr>
              <a:xfrm>
                <a:off x="5886650" y="13932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5FDBBD06-2058-43F5-8A80-B1DBB9380054}"/>
                  </a:ext>
                </a:extLst>
              </p:cNvPr>
              <p:cNvSpPr/>
              <p:nvPr/>
            </p:nvSpPr>
            <p:spPr>
              <a:xfrm>
                <a:off x="3597442" y="2148840"/>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629DD9E5-5C6F-4B2C-AD4E-5A66C7B90156}"/>
                  </a:ext>
                </a:extLst>
              </p:cNvPr>
              <p:cNvSpPr/>
              <p:nvPr/>
            </p:nvSpPr>
            <p:spPr>
              <a:xfrm>
                <a:off x="5109412" y="3679257"/>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678B5229-B67A-41BB-A3D5-0CA6B67757C2}"/>
                </a:ext>
              </a:extLst>
            </p:cNvPr>
            <p:cNvGrpSpPr/>
            <p:nvPr/>
          </p:nvGrpSpPr>
          <p:grpSpPr>
            <a:xfrm rot="16200000">
              <a:off x="934051" y="1753804"/>
              <a:ext cx="2563528" cy="1797520"/>
              <a:chOff x="3597442" y="1393255"/>
              <a:chExt cx="2563528" cy="1797520"/>
            </a:xfrm>
          </p:grpSpPr>
          <p:sp>
            <p:nvSpPr>
              <p:cNvPr id="126" name="Oval 125">
                <a:extLst>
                  <a:ext uri="{FF2B5EF4-FFF2-40B4-BE49-F238E27FC236}">
                    <a16:creationId xmlns:a16="http://schemas.microsoft.com/office/drawing/2014/main" id="{F198CF40-56DE-468E-8474-A54BD8C07F3B}"/>
                  </a:ext>
                </a:extLst>
              </p:cNvPr>
              <p:cNvSpPr/>
              <p:nvPr/>
            </p:nvSpPr>
            <p:spPr>
              <a:xfrm>
                <a:off x="4353026" y="29164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08374035-08FE-4B0C-AC1F-A35368B2DDBC}"/>
                  </a:ext>
                </a:extLst>
              </p:cNvPr>
              <p:cNvSpPr/>
              <p:nvPr/>
            </p:nvSpPr>
            <p:spPr>
              <a:xfrm>
                <a:off x="5115026" y="2155256"/>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94F08116-2E04-4C54-8FF8-710D1DCCDD46}"/>
                  </a:ext>
                </a:extLst>
              </p:cNvPr>
              <p:cNvSpPr/>
              <p:nvPr/>
            </p:nvSpPr>
            <p:spPr>
              <a:xfrm>
                <a:off x="5886650" y="13932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258C3F7F-E073-4D11-AF69-09C3B140E10B}"/>
                  </a:ext>
                </a:extLst>
              </p:cNvPr>
              <p:cNvSpPr/>
              <p:nvPr/>
            </p:nvSpPr>
            <p:spPr>
              <a:xfrm>
                <a:off x="3597442" y="2148840"/>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08BAC01F-ABEA-4382-AF27-997E8CFD53DD}"/>
                </a:ext>
              </a:extLst>
            </p:cNvPr>
            <p:cNvGrpSpPr/>
            <p:nvPr/>
          </p:nvGrpSpPr>
          <p:grpSpPr>
            <a:xfrm rot="10800000">
              <a:off x="1296199" y="4426018"/>
              <a:ext cx="2563528" cy="1797520"/>
              <a:chOff x="3597442" y="1393255"/>
              <a:chExt cx="2563528" cy="1797520"/>
            </a:xfrm>
          </p:grpSpPr>
          <p:sp>
            <p:nvSpPr>
              <p:cNvPr id="122" name="Oval 121">
                <a:extLst>
                  <a:ext uri="{FF2B5EF4-FFF2-40B4-BE49-F238E27FC236}">
                    <a16:creationId xmlns:a16="http://schemas.microsoft.com/office/drawing/2014/main" id="{7240600A-82CB-4CAA-82B3-BA1A683A5996}"/>
                  </a:ext>
                </a:extLst>
              </p:cNvPr>
              <p:cNvSpPr/>
              <p:nvPr/>
            </p:nvSpPr>
            <p:spPr>
              <a:xfrm>
                <a:off x="4353026" y="29164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03A1DD3A-BABA-4B6B-B6EF-AB4693CEFAA3}"/>
                  </a:ext>
                </a:extLst>
              </p:cNvPr>
              <p:cNvSpPr/>
              <p:nvPr/>
            </p:nvSpPr>
            <p:spPr>
              <a:xfrm>
                <a:off x="5115026" y="2155256"/>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F4D1C6D-B212-4EA5-94D1-30418EFC5A53}"/>
                  </a:ext>
                </a:extLst>
              </p:cNvPr>
              <p:cNvSpPr/>
              <p:nvPr/>
            </p:nvSpPr>
            <p:spPr>
              <a:xfrm>
                <a:off x="5886650" y="13932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EFDF4A04-62B1-43E0-B5D0-0892C626E184}"/>
                  </a:ext>
                </a:extLst>
              </p:cNvPr>
              <p:cNvSpPr/>
              <p:nvPr/>
            </p:nvSpPr>
            <p:spPr>
              <a:xfrm>
                <a:off x="3597442" y="2148840"/>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346E0169-892C-47DE-AFF1-0ADB4231BE60}"/>
                </a:ext>
              </a:extLst>
            </p:cNvPr>
            <p:cNvGrpSpPr/>
            <p:nvPr/>
          </p:nvGrpSpPr>
          <p:grpSpPr>
            <a:xfrm rot="5400000">
              <a:off x="4338187" y="4444062"/>
              <a:ext cx="1807944" cy="1797520"/>
              <a:chOff x="4353026" y="1393255"/>
              <a:chExt cx="1807944" cy="1797520"/>
            </a:xfrm>
          </p:grpSpPr>
          <p:sp>
            <p:nvSpPr>
              <p:cNvPr id="119" name="Oval 118">
                <a:extLst>
                  <a:ext uri="{FF2B5EF4-FFF2-40B4-BE49-F238E27FC236}">
                    <a16:creationId xmlns:a16="http://schemas.microsoft.com/office/drawing/2014/main" id="{CCC8C3C1-753B-4BFD-BEF8-26EA70281A08}"/>
                  </a:ext>
                </a:extLst>
              </p:cNvPr>
              <p:cNvSpPr/>
              <p:nvPr/>
            </p:nvSpPr>
            <p:spPr>
              <a:xfrm>
                <a:off x="4353026" y="29164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2B45A057-66F2-4751-ABFF-F3AB9A1CD77F}"/>
                  </a:ext>
                </a:extLst>
              </p:cNvPr>
              <p:cNvSpPr/>
              <p:nvPr/>
            </p:nvSpPr>
            <p:spPr>
              <a:xfrm>
                <a:off x="5115026" y="2155256"/>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D60C1634-1F05-4CCC-B07C-2C4A5C9D8590}"/>
                  </a:ext>
                </a:extLst>
              </p:cNvPr>
              <p:cNvSpPr/>
              <p:nvPr/>
            </p:nvSpPr>
            <p:spPr>
              <a:xfrm>
                <a:off x="5886650" y="1393255"/>
                <a:ext cx="274320" cy="2743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1" name="Group 150">
            <a:extLst>
              <a:ext uri="{FF2B5EF4-FFF2-40B4-BE49-F238E27FC236}">
                <a16:creationId xmlns:a16="http://schemas.microsoft.com/office/drawing/2014/main" id="{3C91E142-603F-4DF9-A342-5E30AB5CD690}"/>
              </a:ext>
            </a:extLst>
          </p:cNvPr>
          <p:cNvGrpSpPr/>
          <p:nvPr/>
        </p:nvGrpSpPr>
        <p:grpSpPr>
          <a:xfrm>
            <a:off x="6865218" y="2904423"/>
            <a:ext cx="4708359" cy="3148306"/>
            <a:chOff x="6865218" y="2904423"/>
            <a:chExt cx="4708359" cy="3148306"/>
          </a:xfrm>
        </p:grpSpPr>
        <p:grpSp>
          <p:nvGrpSpPr>
            <p:cNvPr id="152" name="Group 151">
              <a:extLst>
                <a:ext uri="{FF2B5EF4-FFF2-40B4-BE49-F238E27FC236}">
                  <a16:creationId xmlns:a16="http://schemas.microsoft.com/office/drawing/2014/main" id="{4FC48AFF-33BD-4446-95CD-71C2FD476D03}"/>
                </a:ext>
              </a:extLst>
            </p:cNvPr>
            <p:cNvGrpSpPr/>
            <p:nvPr/>
          </p:nvGrpSpPr>
          <p:grpSpPr>
            <a:xfrm>
              <a:off x="6865218" y="2904423"/>
              <a:ext cx="4708359" cy="2516203"/>
              <a:chOff x="7228572" y="2788924"/>
              <a:chExt cx="4708359" cy="2516203"/>
            </a:xfrm>
          </p:grpSpPr>
          <p:cxnSp>
            <p:nvCxnSpPr>
              <p:cNvPr id="159" name="Straight Arrow Connector 158">
                <a:extLst>
                  <a:ext uri="{FF2B5EF4-FFF2-40B4-BE49-F238E27FC236}">
                    <a16:creationId xmlns:a16="http://schemas.microsoft.com/office/drawing/2014/main" id="{9C401E87-2E2B-452F-822F-93B32BBC4312}"/>
                  </a:ext>
                </a:extLst>
              </p:cNvPr>
              <p:cNvCxnSpPr/>
              <p:nvPr/>
            </p:nvCxnSpPr>
            <p:spPr>
              <a:xfrm flipH="1" flipV="1">
                <a:off x="7228572" y="2788924"/>
                <a:ext cx="0" cy="25162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DBDD606C-028D-495A-8BC9-4B8C640E97D1}"/>
                  </a:ext>
                </a:extLst>
              </p:cNvPr>
              <p:cNvCxnSpPr>
                <a:cxnSpLocks/>
              </p:cNvCxnSpPr>
              <p:nvPr/>
            </p:nvCxnSpPr>
            <p:spPr>
              <a:xfrm flipV="1">
                <a:off x="7228572" y="5303521"/>
                <a:ext cx="4708359" cy="1"/>
              </a:xfrm>
              <a:prstGeom prst="straightConnector1">
                <a:avLst/>
              </a:prstGeom>
              <a:ln w="28575">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153" name="Rectangle 152">
              <a:extLst>
                <a:ext uri="{FF2B5EF4-FFF2-40B4-BE49-F238E27FC236}">
                  <a16:creationId xmlns:a16="http://schemas.microsoft.com/office/drawing/2014/main" id="{49B2D2C7-C903-48E7-8B99-4AFD82CC7155}"/>
                </a:ext>
              </a:extLst>
            </p:cNvPr>
            <p:cNvSpPr/>
            <p:nvPr/>
          </p:nvSpPr>
          <p:spPr>
            <a:xfrm>
              <a:off x="8059360" y="3183551"/>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E117F3C4-5CF7-40D9-B657-B89FCD6CF281}"/>
                </a:ext>
              </a:extLst>
            </p:cNvPr>
            <p:cNvSpPr/>
            <p:nvPr/>
          </p:nvSpPr>
          <p:spPr>
            <a:xfrm>
              <a:off x="9362178" y="3190775"/>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7542E679-17F1-4627-95C8-9DD782457945}"/>
                </a:ext>
              </a:extLst>
            </p:cNvPr>
            <p:cNvSpPr/>
            <p:nvPr/>
          </p:nvSpPr>
          <p:spPr>
            <a:xfrm>
              <a:off x="10664997" y="3190775"/>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a:extLst>
                <a:ext uri="{FF2B5EF4-FFF2-40B4-BE49-F238E27FC236}">
                  <a16:creationId xmlns:a16="http://schemas.microsoft.com/office/drawing/2014/main" id="{E09F20C3-2459-41A6-A6E6-D4DD065BC8AC}"/>
                </a:ext>
              </a:extLst>
            </p:cNvPr>
            <p:cNvSpPr txBox="1"/>
            <p:nvPr/>
          </p:nvSpPr>
          <p:spPr>
            <a:xfrm>
              <a:off x="7398378" y="5455923"/>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sp>
          <p:nvSpPr>
            <p:cNvPr id="157" name="TextBox 156">
              <a:extLst>
                <a:ext uri="{FF2B5EF4-FFF2-40B4-BE49-F238E27FC236}">
                  <a16:creationId xmlns:a16="http://schemas.microsoft.com/office/drawing/2014/main" id="{489D5733-31B8-426A-ABE0-439C46119272}"/>
                </a:ext>
              </a:extLst>
            </p:cNvPr>
            <p:cNvSpPr txBox="1"/>
            <p:nvPr/>
          </p:nvSpPr>
          <p:spPr>
            <a:xfrm>
              <a:off x="8727801" y="5467954"/>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(2,2,0)</a:t>
              </a:r>
            </a:p>
          </p:txBody>
        </p:sp>
        <p:sp>
          <p:nvSpPr>
            <p:cNvPr id="158" name="TextBox 157">
              <a:extLst>
                <a:ext uri="{FF2B5EF4-FFF2-40B4-BE49-F238E27FC236}">
                  <a16:creationId xmlns:a16="http://schemas.microsoft.com/office/drawing/2014/main" id="{28DED17C-1EE7-44A7-8BAD-55F06ED45EA9}"/>
                </a:ext>
              </a:extLst>
            </p:cNvPr>
            <p:cNvSpPr txBox="1"/>
            <p:nvPr/>
          </p:nvSpPr>
          <p:spPr>
            <a:xfrm>
              <a:off x="10026875" y="5455924"/>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(3,3,0)</a:t>
              </a:r>
            </a:p>
          </p:txBody>
        </p:sp>
      </p:grpSp>
      <p:sp>
        <p:nvSpPr>
          <p:cNvPr id="161" name="TextBox 160">
            <a:extLst>
              <a:ext uri="{FF2B5EF4-FFF2-40B4-BE49-F238E27FC236}">
                <a16:creationId xmlns:a16="http://schemas.microsoft.com/office/drawing/2014/main" id="{3EF353C8-BDD5-4ED8-B6E3-B2FF5FCA5E24}"/>
              </a:ext>
            </a:extLst>
          </p:cNvPr>
          <p:cNvSpPr txBox="1"/>
          <p:nvPr/>
        </p:nvSpPr>
        <p:spPr>
          <a:xfrm>
            <a:off x="11573577" y="5138663"/>
            <a:ext cx="503664" cy="584775"/>
          </a:xfrm>
          <a:prstGeom prst="rect">
            <a:avLst/>
          </a:prstGeom>
          <a:noFill/>
        </p:spPr>
        <p:txBody>
          <a:bodyPr wrap="none" rtlCol="0">
            <a:spAutoFit/>
          </a:bodyPr>
          <a:lstStyle/>
          <a:p>
            <a:r>
              <a:rPr lang="en-US" sz="3200" b="1" dirty="0">
                <a:solidFill>
                  <a:srgbClr val="BF9000"/>
                </a:solidFill>
                <a:latin typeface="Arial" panose="020B0604020202020204" pitchFamily="34" charset="0"/>
                <a:cs typeface="Arial" panose="020B0604020202020204" pitchFamily="34" charset="0"/>
              </a:rPr>
              <a:t>Q</a:t>
            </a:r>
            <a:endParaRPr lang="en-US" sz="2400" b="1" dirty="0">
              <a:solidFill>
                <a:srgbClr val="BF9000"/>
              </a:solidFill>
              <a:latin typeface="Arial" panose="020B0604020202020204" pitchFamily="34" charset="0"/>
              <a:cs typeface="Arial" panose="020B0604020202020204" pitchFamily="34" charset="0"/>
            </a:endParaRPr>
          </a:p>
        </p:txBody>
      </p:sp>
      <p:sp>
        <p:nvSpPr>
          <p:cNvPr id="162" name="Rectangle 161">
            <a:extLst>
              <a:ext uri="{FF2B5EF4-FFF2-40B4-BE49-F238E27FC236}">
                <a16:creationId xmlns:a16="http://schemas.microsoft.com/office/drawing/2014/main" id="{39E3863C-746F-4006-ABCD-7F32AAE25ABC}"/>
              </a:ext>
            </a:extLst>
          </p:cNvPr>
          <p:cNvSpPr/>
          <p:nvPr/>
        </p:nvSpPr>
        <p:spPr>
          <a:xfrm>
            <a:off x="8161128" y="3190775"/>
            <a:ext cx="45719" cy="224027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613020C-1B6D-4DB2-94D5-9F3CDD604008}"/>
              </a:ext>
            </a:extLst>
          </p:cNvPr>
          <p:cNvSpPr/>
          <p:nvPr/>
        </p:nvSpPr>
        <p:spPr>
          <a:xfrm>
            <a:off x="9526866" y="3190775"/>
            <a:ext cx="45719" cy="224027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D4E4A130-6015-4C5D-9F70-A9211E1AAED4}"/>
              </a:ext>
            </a:extLst>
          </p:cNvPr>
          <p:cNvSpPr/>
          <p:nvPr/>
        </p:nvSpPr>
        <p:spPr>
          <a:xfrm>
            <a:off x="10969600" y="3190775"/>
            <a:ext cx="45719" cy="224027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265F7BAA-DD01-4182-B2F9-FA6D790AA990}"/>
              </a:ext>
            </a:extLst>
          </p:cNvPr>
          <p:cNvSpPr txBox="1"/>
          <p:nvPr/>
        </p:nvSpPr>
        <p:spPr>
          <a:xfrm>
            <a:off x="-56278" y="827363"/>
            <a:ext cx="237116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(HK0) plane</a:t>
            </a:r>
          </a:p>
        </p:txBody>
      </p:sp>
    </p:spTree>
    <p:extLst>
      <p:ext uri="{BB962C8B-B14F-4D97-AF65-F5344CB8AC3E}">
        <p14:creationId xmlns:p14="http://schemas.microsoft.com/office/powerpoint/2010/main" val="2717958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Arc 67">
            <a:extLst>
              <a:ext uri="{FF2B5EF4-FFF2-40B4-BE49-F238E27FC236}">
                <a16:creationId xmlns:a16="http://schemas.microsoft.com/office/drawing/2014/main" id="{478967C1-BE21-4A92-8195-F484A3952096}"/>
              </a:ext>
            </a:extLst>
          </p:cNvPr>
          <p:cNvSpPr/>
          <p:nvPr/>
        </p:nvSpPr>
        <p:spPr>
          <a:xfrm>
            <a:off x="3156710" y="3354055"/>
            <a:ext cx="914400" cy="914400"/>
          </a:xfrm>
          <a:prstGeom prst="arc">
            <a:avLst>
              <a:gd name="adj1" fmla="val 19592971"/>
              <a:gd name="adj2" fmla="val 5551"/>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 theta scans</a:t>
            </a:r>
          </a:p>
        </p:txBody>
      </p:sp>
      <p:grpSp>
        <p:nvGrpSpPr>
          <p:cNvPr id="37" name="Group 36">
            <a:extLst>
              <a:ext uri="{FF2B5EF4-FFF2-40B4-BE49-F238E27FC236}">
                <a16:creationId xmlns:a16="http://schemas.microsoft.com/office/drawing/2014/main" id="{59E5DB66-91EC-4DCE-B3D8-94E1F8E482E1}"/>
              </a:ext>
            </a:extLst>
          </p:cNvPr>
          <p:cNvGrpSpPr/>
          <p:nvPr/>
        </p:nvGrpSpPr>
        <p:grpSpPr>
          <a:xfrm>
            <a:off x="1296199" y="1370800"/>
            <a:ext cx="4864771" cy="4875994"/>
            <a:chOff x="1296199" y="1370800"/>
            <a:chExt cx="4864771" cy="4875994"/>
          </a:xfrm>
        </p:grpSpPr>
        <p:cxnSp>
          <p:nvCxnSpPr>
            <p:cNvPr id="7" name="Straight Connector 6">
              <a:extLst>
                <a:ext uri="{FF2B5EF4-FFF2-40B4-BE49-F238E27FC236}">
                  <a16:creationId xmlns:a16="http://schemas.microsoft.com/office/drawing/2014/main" id="{631F1003-DC5B-44B3-BDD9-992C304A020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86D1EB7A-22D9-48D1-80AF-D66468EBD990}"/>
                </a:ext>
              </a:extLst>
            </p:cNvPr>
            <p:cNvGrpSpPr/>
            <p:nvPr/>
          </p:nvGrpSpPr>
          <p:grpSpPr>
            <a:xfrm>
              <a:off x="1451810" y="1530416"/>
              <a:ext cx="4559168" cy="4572000"/>
              <a:chOff x="1451810" y="1530416"/>
              <a:chExt cx="4559168" cy="4572000"/>
            </a:xfrm>
          </p:grpSpPr>
          <p:cxnSp>
            <p:nvCxnSpPr>
              <p:cNvPr id="4" name="Straight Connector 3">
                <a:extLst>
                  <a:ext uri="{FF2B5EF4-FFF2-40B4-BE49-F238E27FC236}">
                    <a16:creationId xmlns:a16="http://schemas.microsoft.com/office/drawing/2014/main" id="{FC9888D2-2C3E-4DD4-BD92-39A38748B742}"/>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8293B4B-7875-45D0-8F48-E87E20B830BC}"/>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EB5D9D8-9584-4610-B0B9-F22D74725ECE}"/>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AEFCAD3-8C34-4741-8905-69CF15F657F5}"/>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6E51045-ACAF-4175-94F3-9A419695AA7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867A7DB-5CDA-48D4-A394-C914D8F32C5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65321B1-CCB8-474E-8E57-0759CCFC1C0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B6EA3D1-D225-49FD-AE1D-D1EDB8A5835D}"/>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1F37F4D3-7C5C-49B0-AA42-D225FCE36946}"/>
                </a:ext>
              </a:extLst>
            </p:cNvPr>
            <p:cNvGrpSpPr/>
            <p:nvPr/>
          </p:nvGrpSpPr>
          <p:grpSpPr>
            <a:xfrm rot="5400000">
              <a:off x="1445394" y="1524000"/>
              <a:ext cx="4559168" cy="4572000"/>
              <a:chOff x="1451810" y="1530416"/>
              <a:chExt cx="4559168" cy="4572000"/>
            </a:xfrm>
          </p:grpSpPr>
          <p:cxnSp>
            <p:nvCxnSpPr>
              <p:cNvPr id="24" name="Straight Connector 23">
                <a:extLst>
                  <a:ext uri="{FF2B5EF4-FFF2-40B4-BE49-F238E27FC236}">
                    <a16:creationId xmlns:a16="http://schemas.microsoft.com/office/drawing/2014/main" id="{2A1C4D7A-84A5-427A-BEF8-186148F0F8AC}"/>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39FEF2D-B91D-4297-B755-2DC29117EA92}"/>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B037097-3286-4F19-8175-A7F3F112456B}"/>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EC817B0-E092-4144-8613-1B953D265C92}"/>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C79926B-5773-4BEB-AE56-D8026AE0B39C}"/>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40E3957-739D-4D1D-A97A-529450166378}"/>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9E89057-6062-4EF2-A226-EE43BF7952F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ABA8D2D-050D-4F8F-BC10-D0CCE36DCD27}"/>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557BFD42-316B-4396-9E26-D04FDC75A844}"/>
                </a:ext>
              </a:extLst>
            </p:cNvPr>
            <p:cNvGrpSpPr/>
            <p:nvPr/>
          </p:nvGrpSpPr>
          <p:grpSpPr>
            <a:xfrm>
              <a:off x="3597442" y="1393255"/>
              <a:ext cx="2563528" cy="2560322"/>
              <a:chOff x="3597442" y="1393255"/>
              <a:chExt cx="2563528" cy="2560322"/>
            </a:xfrm>
          </p:grpSpPr>
          <p:sp>
            <p:nvSpPr>
              <p:cNvPr id="21" name="Oval 20">
                <a:extLst>
                  <a:ext uri="{FF2B5EF4-FFF2-40B4-BE49-F238E27FC236}">
                    <a16:creationId xmlns:a16="http://schemas.microsoft.com/office/drawing/2014/main" id="{B78275F5-51C5-4EAC-854D-B04A4F8CFDC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2794A36-66B4-4CFF-9C57-31FFC8074A4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2E218A-653D-41CA-93E5-5E9E7E06EF6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0C4C53-D52C-4FBA-BE4E-E53F7E18A7F8}"/>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60E8832-F24E-4010-8892-98493F3A2745}"/>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4911DC5-5869-4D30-8925-D59FAD5F9795}"/>
                </a:ext>
              </a:extLst>
            </p:cNvPr>
            <p:cNvGrpSpPr/>
            <p:nvPr/>
          </p:nvGrpSpPr>
          <p:grpSpPr>
            <a:xfrm rot="16200000">
              <a:off x="934051" y="1753804"/>
              <a:ext cx="2563528" cy="1797520"/>
              <a:chOff x="3597442" y="1393255"/>
              <a:chExt cx="2563528" cy="1797520"/>
            </a:xfrm>
          </p:grpSpPr>
          <p:sp>
            <p:nvSpPr>
              <p:cNvPr id="39" name="Oval 38">
                <a:extLst>
                  <a:ext uri="{FF2B5EF4-FFF2-40B4-BE49-F238E27FC236}">
                    <a16:creationId xmlns:a16="http://schemas.microsoft.com/office/drawing/2014/main" id="{83F96A84-AFEB-4E1C-AF8E-9E1684200B5E}"/>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687CA21-E9FA-476C-BF40-5F1CF40C4C7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2D53F80-4BA5-4A82-A9FF-052A3E5867A4}"/>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E29AD56-EF04-476E-99E6-F23CFD5FA15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40A51909-107F-42A4-9130-883DACACED13}"/>
                </a:ext>
              </a:extLst>
            </p:cNvPr>
            <p:cNvGrpSpPr/>
            <p:nvPr/>
          </p:nvGrpSpPr>
          <p:grpSpPr>
            <a:xfrm rot="10800000">
              <a:off x="1296199" y="4426018"/>
              <a:ext cx="2563528" cy="1797520"/>
              <a:chOff x="3597442" y="1393255"/>
              <a:chExt cx="2563528" cy="1797520"/>
            </a:xfrm>
          </p:grpSpPr>
          <p:sp>
            <p:nvSpPr>
              <p:cNvPr id="45" name="Oval 44">
                <a:extLst>
                  <a:ext uri="{FF2B5EF4-FFF2-40B4-BE49-F238E27FC236}">
                    <a16:creationId xmlns:a16="http://schemas.microsoft.com/office/drawing/2014/main" id="{FF5F90E0-0995-44D8-8682-5BFCB93AB02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F1E4A1-996B-4D16-B74F-AFE5199F6291}"/>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801385B-9E64-4750-9E4A-4C371D97D278}"/>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6580E2-0341-4F94-97F6-EA3868A25E7A}"/>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AEEFD27-5EEB-43C8-85CD-AE65604180BD}"/>
                </a:ext>
              </a:extLst>
            </p:cNvPr>
            <p:cNvGrpSpPr/>
            <p:nvPr/>
          </p:nvGrpSpPr>
          <p:grpSpPr>
            <a:xfrm rot="5400000">
              <a:off x="4338187" y="4444062"/>
              <a:ext cx="1807944" cy="1797520"/>
              <a:chOff x="4353026" y="1393255"/>
              <a:chExt cx="1807944" cy="1797520"/>
            </a:xfrm>
          </p:grpSpPr>
          <p:sp>
            <p:nvSpPr>
              <p:cNvPr id="51" name="Oval 50">
                <a:extLst>
                  <a:ext uri="{FF2B5EF4-FFF2-40B4-BE49-F238E27FC236}">
                    <a16:creationId xmlns:a16="http://schemas.microsoft.com/office/drawing/2014/main" id="{DB8134ED-23D2-4B50-9A7F-EE7B9DF2A06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DE5D92D-FC12-4317-A7BC-D6B14E27C18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F015B6A-3C87-4931-B27C-898F525FB3A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1" name="Straight Arrow Connector 60">
            <a:extLst>
              <a:ext uri="{FF2B5EF4-FFF2-40B4-BE49-F238E27FC236}">
                <a16:creationId xmlns:a16="http://schemas.microsoft.com/office/drawing/2014/main" id="{84D09E4A-0712-4D78-89D0-3C2ABC900A50}"/>
              </a:ext>
            </a:extLst>
          </p:cNvPr>
          <p:cNvCxnSpPr>
            <a:cxnSpLocks/>
          </p:cNvCxnSpPr>
          <p:nvPr/>
        </p:nvCxnSpPr>
        <p:spPr>
          <a:xfrm flipV="1">
            <a:off x="3731394" y="3051208"/>
            <a:ext cx="762000" cy="759249"/>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97B07FB0-C9A5-4055-988E-1ED543A6F012}"/>
              </a:ext>
            </a:extLst>
          </p:cNvPr>
          <p:cNvGrpSpPr/>
          <p:nvPr/>
        </p:nvGrpSpPr>
        <p:grpSpPr>
          <a:xfrm>
            <a:off x="7940255" y="3178744"/>
            <a:ext cx="2558285" cy="3181955"/>
            <a:chOff x="6865218" y="2904423"/>
            <a:chExt cx="2558285" cy="3181955"/>
          </a:xfrm>
        </p:grpSpPr>
        <p:grpSp>
          <p:nvGrpSpPr>
            <p:cNvPr id="66" name="Group 65">
              <a:extLst>
                <a:ext uri="{FF2B5EF4-FFF2-40B4-BE49-F238E27FC236}">
                  <a16:creationId xmlns:a16="http://schemas.microsoft.com/office/drawing/2014/main" id="{8F5B44F3-F386-47A4-AC76-F395F07150B3}"/>
                </a:ext>
              </a:extLst>
            </p:cNvPr>
            <p:cNvGrpSpPr/>
            <p:nvPr/>
          </p:nvGrpSpPr>
          <p:grpSpPr>
            <a:xfrm>
              <a:off x="6865218" y="2904423"/>
              <a:ext cx="2558285" cy="2516203"/>
              <a:chOff x="7228572" y="2788924"/>
              <a:chExt cx="2558285" cy="2516203"/>
            </a:xfrm>
          </p:grpSpPr>
          <p:cxnSp>
            <p:nvCxnSpPr>
              <p:cNvPr id="63" name="Straight Arrow Connector 62">
                <a:extLst>
                  <a:ext uri="{FF2B5EF4-FFF2-40B4-BE49-F238E27FC236}">
                    <a16:creationId xmlns:a16="http://schemas.microsoft.com/office/drawing/2014/main" id="{EA3747FC-565C-4C7E-BCD8-8327741B06B8}"/>
                  </a:ext>
                </a:extLst>
              </p:cNvPr>
              <p:cNvCxnSpPr/>
              <p:nvPr/>
            </p:nvCxnSpPr>
            <p:spPr>
              <a:xfrm flipH="1" flipV="1">
                <a:off x="7228572" y="2788924"/>
                <a:ext cx="0" cy="25162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560FE85E-FBCB-49B0-82C7-6615654E835C}"/>
                  </a:ext>
                </a:extLst>
              </p:cNvPr>
              <p:cNvCxnSpPr>
                <a:cxnSpLocks/>
              </p:cNvCxnSpPr>
              <p:nvPr/>
            </p:nvCxnSpPr>
            <p:spPr>
              <a:xfrm flipV="1">
                <a:off x="7228572" y="5303522"/>
                <a:ext cx="2558285" cy="1"/>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67" name="Rectangle 66">
              <a:extLst>
                <a:ext uri="{FF2B5EF4-FFF2-40B4-BE49-F238E27FC236}">
                  <a16:creationId xmlns:a16="http://schemas.microsoft.com/office/drawing/2014/main" id="{7CED7865-04AF-4067-89E3-0567219D729D}"/>
                </a:ext>
              </a:extLst>
            </p:cNvPr>
            <p:cNvSpPr/>
            <p:nvPr/>
          </p:nvSpPr>
          <p:spPr>
            <a:xfrm>
              <a:off x="8059360" y="3183551"/>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51E2CC75-C4AF-4A33-A563-24BF402B71D8}"/>
                </a:ext>
              </a:extLst>
            </p:cNvPr>
            <p:cNvSpPr txBox="1"/>
            <p:nvPr/>
          </p:nvSpPr>
          <p:spPr>
            <a:xfrm>
              <a:off x="7421792" y="5501603"/>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grpSp>
      <p:sp>
        <p:nvSpPr>
          <p:cNvPr id="79" name="TextBox 78">
            <a:extLst>
              <a:ext uri="{FF2B5EF4-FFF2-40B4-BE49-F238E27FC236}">
                <a16:creationId xmlns:a16="http://schemas.microsoft.com/office/drawing/2014/main" id="{1FA0A210-3700-4405-A62F-57CD3389A0B1}"/>
              </a:ext>
            </a:extLst>
          </p:cNvPr>
          <p:cNvSpPr txBox="1"/>
          <p:nvPr/>
        </p:nvSpPr>
        <p:spPr>
          <a:xfrm>
            <a:off x="4468772" y="2484755"/>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sp>
        <p:nvSpPr>
          <p:cNvPr id="80" name="TextBox 79">
            <a:extLst>
              <a:ext uri="{FF2B5EF4-FFF2-40B4-BE49-F238E27FC236}">
                <a16:creationId xmlns:a16="http://schemas.microsoft.com/office/drawing/2014/main" id="{885700E9-D420-4EE5-BC61-825FB00C8E5A}"/>
              </a:ext>
            </a:extLst>
          </p:cNvPr>
          <p:cNvSpPr txBox="1"/>
          <p:nvPr/>
        </p:nvSpPr>
        <p:spPr>
          <a:xfrm>
            <a:off x="3656862" y="2962707"/>
            <a:ext cx="503664" cy="584775"/>
          </a:xfrm>
          <a:prstGeom prst="rect">
            <a:avLst/>
          </a:prstGeom>
          <a:noFill/>
        </p:spPr>
        <p:txBody>
          <a:bodyPr wrap="none" rtlCol="0">
            <a:spAutoFit/>
          </a:bodyPr>
          <a:lstStyle/>
          <a:p>
            <a:r>
              <a:rPr lang="en-US" sz="3200" b="1" dirty="0">
                <a:solidFill>
                  <a:srgbClr val="BF9000"/>
                </a:solidFill>
                <a:latin typeface="Arial" panose="020B0604020202020204" pitchFamily="34" charset="0"/>
                <a:cs typeface="Arial" panose="020B0604020202020204" pitchFamily="34" charset="0"/>
              </a:rPr>
              <a:t>Q</a:t>
            </a:r>
            <a:endParaRPr lang="en-US" sz="2400" b="1" dirty="0">
              <a:solidFill>
                <a:srgbClr val="BF9000"/>
              </a:solidFill>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483A0ECC-E84C-41E3-B47E-E7FBB71C5F07}"/>
              </a:ext>
            </a:extLst>
          </p:cNvPr>
          <p:cNvSpPr txBox="1"/>
          <p:nvPr/>
        </p:nvSpPr>
        <p:spPr>
          <a:xfrm>
            <a:off x="10499131" y="5400954"/>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sp>
        <p:nvSpPr>
          <p:cNvPr id="16" name="Arc 15">
            <a:extLst>
              <a:ext uri="{FF2B5EF4-FFF2-40B4-BE49-F238E27FC236}">
                <a16:creationId xmlns:a16="http://schemas.microsoft.com/office/drawing/2014/main" id="{DD6C2D92-3B95-4403-A4B5-96A71B5E59F0}"/>
              </a:ext>
            </a:extLst>
          </p:cNvPr>
          <p:cNvSpPr/>
          <p:nvPr/>
        </p:nvSpPr>
        <p:spPr>
          <a:xfrm>
            <a:off x="2625286" y="2727561"/>
            <a:ext cx="2194560" cy="2194560"/>
          </a:xfrm>
          <a:prstGeom prst="arc">
            <a:avLst>
              <a:gd name="adj1" fmla="val 17204604"/>
              <a:gd name="adj2" fmla="val 20695239"/>
            </a:avLst>
          </a:prstGeom>
          <a:ln w="3810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id="{37CD11CF-D338-437F-B931-2CE2A4F3DECC}"/>
              </a:ext>
            </a:extLst>
          </p:cNvPr>
          <p:cNvSpPr txBox="1"/>
          <p:nvPr/>
        </p:nvSpPr>
        <p:spPr>
          <a:xfrm>
            <a:off x="4043210" y="3294015"/>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B3B8C52-D88B-4DA9-8EC7-307FEC118F54}"/>
              </a:ext>
            </a:extLst>
          </p:cNvPr>
          <p:cNvSpPr txBox="1"/>
          <p:nvPr/>
        </p:nvSpPr>
        <p:spPr>
          <a:xfrm>
            <a:off x="6678026" y="1224873"/>
            <a:ext cx="4903653" cy="1569660"/>
          </a:xfrm>
          <a:prstGeom prst="rect">
            <a:avLst/>
          </a:prstGeom>
          <a:noFill/>
          <a:ln>
            <a:solidFill>
              <a:srgbClr val="ED7E33"/>
            </a:solidFill>
          </a:ln>
        </p:spPr>
        <p:txBody>
          <a:bodyPr wrap="square" rtlCol="0">
            <a:spAutoFit/>
          </a:bodyPr>
          <a:lstStyle/>
          <a:p>
            <a:pPr algn="ctr"/>
            <a:r>
              <a:rPr lang="en-US" sz="3200" dirty="0">
                <a:latin typeface="Arial" panose="020B0604020202020204" pitchFamily="34" charset="0"/>
                <a:cs typeface="Arial" panose="020B0604020202020204" pitchFamily="34" charset="0"/>
              </a:rPr>
              <a:t>Theta scans (constant </a:t>
            </a:r>
            <a:r>
              <a:rPr lang="en-US" sz="3200" i="1" dirty="0">
                <a:latin typeface="Arial" panose="020B0604020202020204" pitchFamily="34" charset="0"/>
                <a:cs typeface="Arial" panose="020B0604020202020204" pitchFamily="34" charset="0"/>
              </a:rPr>
              <a:t>Q</a:t>
            </a:r>
            <a:r>
              <a:rPr lang="en-US" sz="3200" dirty="0">
                <a:latin typeface="Arial" panose="020B0604020202020204" pitchFamily="34" charset="0"/>
                <a:cs typeface="Arial" panose="020B0604020202020204" pitchFamily="34" charset="0"/>
              </a:rPr>
              <a:t> scans) give information on crystal quality (mosaic)</a:t>
            </a:r>
          </a:p>
        </p:txBody>
      </p:sp>
    </p:spTree>
    <p:extLst>
      <p:ext uri="{BB962C8B-B14F-4D97-AF65-F5344CB8AC3E}">
        <p14:creationId xmlns:p14="http://schemas.microsoft.com/office/powerpoint/2010/main" val="330294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 theta scans</a:t>
            </a:r>
          </a:p>
        </p:txBody>
      </p:sp>
      <p:grpSp>
        <p:nvGrpSpPr>
          <p:cNvPr id="37" name="Group 36">
            <a:extLst>
              <a:ext uri="{FF2B5EF4-FFF2-40B4-BE49-F238E27FC236}">
                <a16:creationId xmlns:a16="http://schemas.microsoft.com/office/drawing/2014/main" id="{59E5DB66-91EC-4DCE-B3D8-94E1F8E482E1}"/>
              </a:ext>
            </a:extLst>
          </p:cNvPr>
          <p:cNvGrpSpPr/>
          <p:nvPr/>
        </p:nvGrpSpPr>
        <p:grpSpPr>
          <a:xfrm>
            <a:off x="1296199" y="1370800"/>
            <a:ext cx="4864771" cy="4875994"/>
            <a:chOff x="1296199" y="1370800"/>
            <a:chExt cx="4864771" cy="4875994"/>
          </a:xfrm>
        </p:grpSpPr>
        <p:cxnSp>
          <p:nvCxnSpPr>
            <p:cNvPr id="7" name="Straight Connector 6">
              <a:extLst>
                <a:ext uri="{FF2B5EF4-FFF2-40B4-BE49-F238E27FC236}">
                  <a16:creationId xmlns:a16="http://schemas.microsoft.com/office/drawing/2014/main" id="{631F1003-DC5B-44B3-BDD9-992C304A020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86D1EB7A-22D9-48D1-80AF-D66468EBD990}"/>
                </a:ext>
              </a:extLst>
            </p:cNvPr>
            <p:cNvGrpSpPr/>
            <p:nvPr/>
          </p:nvGrpSpPr>
          <p:grpSpPr>
            <a:xfrm>
              <a:off x="1451810" y="1530416"/>
              <a:ext cx="4559168" cy="4572000"/>
              <a:chOff x="1451810" y="1530416"/>
              <a:chExt cx="4559168" cy="4572000"/>
            </a:xfrm>
          </p:grpSpPr>
          <p:cxnSp>
            <p:nvCxnSpPr>
              <p:cNvPr id="4" name="Straight Connector 3">
                <a:extLst>
                  <a:ext uri="{FF2B5EF4-FFF2-40B4-BE49-F238E27FC236}">
                    <a16:creationId xmlns:a16="http://schemas.microsoft.com/office/drawing/2014/main" id="{FC9888D2-2C3E-4DD4-BD92-39A38748B742}"/>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8293B4B-7875-45D0-8F48-E87E20B830BC}"/>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EB5D9D8-9584-4610-B0B9-F22D74725ECE}"/>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AEFCAD3-8C34-4741-8905-69CF15F657F5}"/>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6E51045-ACAF-4175-94F3-9A419695AA7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867A7DB-5CDA-48D4-A394-C914D8F32C5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65321B1-CCB8-474E-8E57-0759CCFC1C0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B6EA3D1-D225-49FD-AE1D-D1EDB8A5835D}"/>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1F37F4D3-7C5C-49B0-AA42-D225FCE36946}"/>
                </a:ext>
              </a:extLst>
            </p:cNvPr>
            <p:cNvGrpSpPr/>
            <p:nvPr/>
          </p:nvGrpSpPr>
          <p:grpSpPr>
            <a:xfrm rot="5400000">
              <a:off x="1445394" y="1524000"/>
              <a:ext cx="4559168" cy="4572000"/>
              <a:chOff x="1451810" y="1530416"/>
              <a:chExt cx="4559168" cy="4572000"/>
            </a:xfrm>
          </p:grpSpPr>
          <p:cxnSp>
            <p:nvCxnSpPr>
              <p:cNvPr id="24" name="Straight Connector 23">
                <a:extLst>
                  <a:ext uri="{FF2B5EF4-FFF2-40B4-BE49-F238E27FC236}">
                    <a16:creationId xmlns:a16="http://schemas.microsoft.com/office/drawing/2014/main" id="{2A1C4D7A-84A5-427A-BEF8-186148F0F8AC}"/>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39FEF2D-B91D-4297-B755-2DC29117EA92}"/>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B037097-3286-4F19-8175-A7F3F112456B}"/>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EC817B0-E092-4144-8613-1B953D265C92}"/>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C79926B-5773-4BEB-AE56-D8026AE0B39C}"/>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40E3957-739D-4D1D-A97A-529450166378}"/>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9E89057-6062-4EF2-A226-EE43BF7952F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ABA8D2D-050D-4F8F-BC10-D0CCE36DCD27}"/>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557BFD42-316B-4396-9E26-D04FDC75A844}"/>
                </a:ext>
              </a:extLst>
            </p:cNvPr>
            <p:cNvGrpSpPr/>
            <p:nvPr/>
          </p:nvGrpSpPr>
          <p:grpSpPr>
            <a:xfrm>
              <a:off x="3597442" y="1393255"/>
              <a:ext cx="2563528" cy="2560322"/>
              <a:chOff x="3597442" y="1393255"/>
              <a:chExt cx="2563528" cy="2560322"/>
            </a:xfrm>
          </p:grpSpPr>
          <p:sp>
            <p:nvSpPr>
              <p:cNvPr id="21" name="Oval 20">
                <a:extLst>
                  <a:ext uri="{FF2B5EF4-FFF2-40B4-BE49-F238E27FC236}">
                    <a16:creationId xmlns:a16="http://schemas.microsoft.com/office/drawing/2014/main" id="{B78275F5-51C5-4EAC-854D-B04A4F8CFDC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2794A36-66B4-4CFF-9C57-31FFC8074A4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2E218A-653D-41CA-93E5-5E9E7E06EF6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0C4C53-D52C-4FBA-BE4E-E53F7E18A7F8}"/>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60E8832-F24E-4010-8892-98493F3A2745}"/>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4911DC5-5869-4D30-8925-D59FAD5F9795}"/>
                </a:ext>
              </a:extLst>
            </p:cNvPr>
            <p:cNvGrpSpPr/>
            <p:nvPr/>
          </p:nvGrpSpPr>
          <p:grpSpPr>
            <a:xfrm rot="16200000">
              <a:off x="934051" y="1753804"/>
              <a:ext cx="2563528" cy="1797520"/>
              <a:chOff x="3597442" y="1393255"/>
              <a:chExt cx="2563528" cy="1797520"/>
            </a:xfrm>
          </p:grpSpPr>
          <p:sp>
            <p:nvSpPr>
              <p:cNvPr id="39" name="Oval 38">
                <a:extLst>
                  <a:ext uri="{FF2B5EF4-FFF2-40B4-BE49-F238E27FC236}">
                    <a16:creationId xmlns:a16="http://schemas.microsoft.com/office/drawing/2014/main" id="{83F96A84-AFEB-4E1C-AF8E-9E1684200B5E}"/>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687CA21-E9FA-476C-BF40-5F1CF40C4C7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2D53F80-4BA5-4A82-A9FF-052A3E5867A4}"/>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E29AD56-EF04-476E-99E6-F23CFD5FA15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40A51909-107F-42A4-9130-883DACACED13}"/>
                </a:ext>
              </a:extLst>
            </p:cNvPr>
            <p:cNvGrpSpPr/>
            <p:nvPr/>
          </p:nvGrpSpPr>
          <p:grpSpPr>
            <a:xfrm rot="10800000">
              <a:off x="1296199" y="4426018"/>
              <a:ext cx="2563528" cy="1797520"/>
              <a:chOff x="3597442" y="1393255"/>
              <a:chExt cx="2563528" cy="1797520"/>
            </a:xfrm>
          </p:grpSpPr>
          <p:sp>
            <p:nvSpPr>
              <p:cNvPr id="45" name="Oval 44">
                <a:extLst>
                  <a:ext uri="{FF2B5EF4-FFF2-40B4-BE49-F238E27FC236}">
                    <a16:creationId xmlns:a16="http://schemas.microsoft.com/office/drawing/2014/main" id="{FF5F90E0-0995-44D8-8682-5BFCB93AB02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F1E4A1-996B-4D16-B74F-AFE5199F6291}"/>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801385B-9E64-4750-9E4A-4C371D97D278}"/>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6580E2-0341-4F94-97F6-EA3868A25E7A}"/>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AEEFD27-5EEB-43C8-85CD-AE65604180BD}"/>
                </a:ext>
              </a:extLst>
            </p:cNvPr>
            <p:cNvGrpSpPr/>
            <p:nvPr/>
          </p:nvGrpSpPr>
          <p:grpSpPr>
            <a:xfrm rot="5400000">
              <a:off x="4338187" y="4444062"/>
              <a:ext cx="1807944" cy="1797520"/>
              <a:chOff x="4353026" y="1393255"/>
              <a:chExt cx="1807944" cy="1797520"/>
            </a:xfrm>
          </p:grpSpPr>
          <p:sp>
            <p:nvSpPr>
              <p:cNvPr id="51" name="Oval 50">
                <a:extLst>
                  <a:ext uri="{FF2B5EF4-FFF2-40B4-BE49-F238E27FC236}">
                    <a16:creationId xmlns:a16="http://schemas.microsoft.com/office/drawing/2014/main" id="{DB8134ED-23D2-4B50-9A7F-EE7B9DF2A06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DE5D92D-FC12-4317-A7BC-D6B14E27C18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F015B6A-3C87-4931-B27C-898F525FB3A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Oval 55">
            <a:extLst>
              <a:ext uri="{FF2B5EF4-FFF2-40B4-BE49-F238E27FC236}">
                <a16:creationId xmlns:a16="http://schemas.microsoft.com/office/drawing/2014/main" id="{C715A899-53F8-4E95-9366-7278C7183013}"/>
              </a:ext>
            </a:extLst>
          </p:cNvPr>
          <p:cNvSpPr/>
          <p:nvPr/>
        </p:nvSpPr>
        <p:spPr>
          <a:xfrm>
            <a:off x="2647752" y="2727164"/>
            <a:ext cx="2194560" cy="219456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2DAD4FD0-87B7-4D8C-8C78-AF6D8C91AD26}"/>
              </a:ext>
            </a:extLst>
          </p:cNvPr>
          <p:cNvSpPr/>
          <p:nvPr/>
        </p:nvSpPr>
        <p:spPr>
          <a:xfrm>
            <a:off x="2217021" y="2313277"/>
            <a:ext cx="3035157" cy="303580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AAB06C42-2BB2-46C7-9DFE-3E3F8EBDA4B7}"/>
              </a:ext>
            </a:extLst>
          </p:cNvPr>
          <p:cNvSpPr/>
          <p:nvPr/>
        </p:nvSpPr>
        <p:spPr>
          <a:xfrm>
            <a:off x="1591375" y="1655550"/>
            <a:ext cx="4297680" cy="429768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1721DBE-048D-4228-AA8D-DA732FAE8A12}"/>
              </a:ext>
            </a:extLst>
          </p:cNvPr>
          <p:cNvSpPr/>
          <p:nvPr/>
        </p:nvSpPr>
        <p:spPr>
          <a:xfrm>
            <a:off x="494095" y="551047"/>
            <a:ext cx="6492240" cy="649224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76D20D9-DD5D-4159-A87F-DE53B0F9B487}"/>
              </a:ext>
            </a:extLst>
          </p:cNvPr>
          <p:cNvSpPr txBox="1"/>
          <p:nvPr/>
        </p:nvSpPr>
        <p:spPr>
          <a:xfrm>
            <a:off x="5530629" y="6303282"/>
            <a:ext cx="3214341" cy="584775"/>
          </a:xfrm>
          <a:prstGeom prst="rect">
            <a:avLst/>
          </a:prstGeom>
          <a:noFill/>
        </p:spPr>
        <p:txBody>
          <a:bodyPr wrap="none" rtlCol="0">
            <a:spAutoFit/>
          </a:bodyPr>
          <a:lstStyle/>
          <a:p>
            <a:r>
              <a:rPr lang="en-US" sz="3200" dirty="0">
                <a:solidFill>
                  <a:srgbClr val="ED7E33"/>
                </a:solidFill>
                <a:latin typeface="Arial" panose="020B0604020202020204" pitchFamily="34" charset="0"/>
                <a:cs typeface="Arial" panose="020B0604020202020204" pitchFamily="34" charset="0"/>
              </a:rPr>
              <a:t>constant </a:t>
            </a:r>
            <a:r>
              <a:rPr lang="en-US" sz="3200" i="1" dirty="0">
                <a:solidFill>
                  <a:srgbClr val="ED7E33"/>
                </a:solidFill>
                <a:latin typeface="Arial" panose="020B0604020202020204" pitchFamily="34" charset="0"/>
                <a:cs typeface="Arial" panose="020B0604020202020204" pitchFamily="34" charset="0"/>
              </a:rPr>
              <a:t>Q</a:t>
            </a:r>
            <a:r>
              <a:rPr lang="en-US" sz="3200" dirty="0">
                <a:solidFill>
                  <a:srgbClr val="ED7E33"/>
                </a:solidFill>
                <a:latin typeface="Arial" panose="020B0604020202020204" pitchFamily="34" charset="0"/>
                <a:cs typeface="Arial" panose="020B0604020202020204" pitchFamily="34" charset="0"/>
              </a:rPr>
              <a:t> lines</a:t>
            </a:r>
          </a:p>
        </p:txBody>
      </p:sp>
      <p:cxnSp>
        <p:nvCxnSpPr>
          <p:cNvPr id="49" name="Straight Arrow Connector 48">
            <a:extLst>
              <a:ext uri="{FF2B5EF4-FFF2-40B4-BE49-F238E27FC236}">
                <a16:creationId xmlns:a16="http://schemas.microsoft.com/office/drawing/2014/main" id="{5BB0B0A2-CDD2-47CC-A6CF-4F530E12EA00}"/>
              </a:ext>
            </a:extLst>
          </p:cNvPr>
          <p:cNvCxnSpPr>
            <a:cxnSpLocks/>
          </p:cNvCxnSpPr>
          <p:nvPr/>
        </p:nvCxnSpPr>
        <p:spPr>
          <a:xfrm>
            <a:off x="9927025" y="5142880"/>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2AE6AC3B-9CDE-44C9-B546-9646DA3EF353}"/>
              </a:ext>
            </a:extLst>
          </p:cNvPr>
          <p:cNvCxnSpPr>
            <a:cxnSpLocks/>
          </p:cNvCxnSpPr>
          <p:nvPr/>
        </p:nvCxnSpPr>
        <p:spPr>
          <a:xfrm rot="-5400000" flipV="1">
            <a:off x="9079430" y="4292743"/>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5" name="Rectangle 54">
            <a:extLst>
              <a:ext uri="{FF2B5EF4-FFF2-40B4-BE49-F238E27FC236}">
                <a16:creationId xmlns:a16="http://schemas.microsoft.com/office/drawing/2014/main" id="{32F54B57-2008-48F3-8855-5AA2C1E9227A}"/>
              </a:ext>
            </a:extLst>
          </p:cNvPr>
          <p:cNvSpPr/>
          <p:nvPr/>
        </p:nvSpPr>
        <p:spPr>
          <a:xfrm>
            <a:off x="8471949" y="1311391"/>
            <a:ext cx="3623108" cy="584775"/>
          </a:xfrm>
          <a:prstGeom prst="rect">
            <a:avLst/>
          </a:prstGeom>
        </p:spPr>
        <p:txBody>
          <a:bodyPr wrap="none">
            <a:spAutoFit/>
          </a:bodyPr>
          <a:lstStyle/>
          <a:p>
            <a:r>
              <a:rPr lang="en-US" sz="3200" dirty="0">
                <a:solidFill>
                  <a:schemeClr val="accent1">
                    <a:lumMod val="75000"/>
                  </a:schemeClr>
                </a:solidFill>
                <a:latin typeface="Arial" panose="020B0604020202020204" pitchFamily="34" charset="0"/>
                <a:cs typeface="Arial" panose="020B0604020202020204" pitchFamily="34" charset="0"/>
              </a:rPr>
              <a:t>Real (direct) space</a:t>
            </a:r>
            <a:endParaRPr lang="en-US" sz="3200" dirty="0">
              <a:solidFill>
                <a:schemeClr val="accent1">
                  <a:lumMod val="75000"/>
                </a:schemeClr>
              </a:solidFill>
            </a:endParaRPr>
          </a:p>
        </p:txBody>
      </p:sp>
      <p:sp>
        <p:nvSpPr>
          <p:cNvPr id="57" name="Rectangle 56">
            <a:extLst>
              <a:ext uri="{FF2B5EF4-FFF2-40B4-BE49-F238E27FC236}">
                <a16:creationId xmlns:a16="http://schemas.microsoft.com/office/drawing/2014/main" id="{6932F350-19AC-4CBE-9A25-003891A1793F}"/>
              </a:ext>
            </a:extLst>
          </p:cNvPr>
          <p:cNvSpPr/>
          <p:nvPr/>
        </p:nvSpPr>
        <p:spPr>
          <a:xfrm>
            <a:off x="8471949" y="1890104"/>
            <a:ext cx="3328155"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Reciprocal space</a:t>
            </a:r>
            <a:endParaRPr lang="en-US" sz="3200" dirty="0">
              <a:solidFill>
                <a:srgbClr val="C00000"/>
              </a:solidFill>
            </a:endParaRPr>
          </a:p>
        </p:txBody>
      </p:sp>
      <p:sp>
        <p:nvSpPr>
          <p:cNvPr id="70" name="Rectangle 69">
            <a:extLst>
              <a:ext uri="{FF2B5EF4-FFF2-40B4-BE49-F238E27FC236}">
                <a16:creationId xmlns:a16="http://schemas.microsoft.com/office/drawing/2014/main" id="{1189FC35-1238-412C-B4E3-E14F2ADD21E6}"/>
              </a:ext>
            </a:extLst>
          </p:cNvPr>
          <p:cNvSpPr/>
          <p:nvPr/>
        </p:nvSpPr>
        <p:spPr>
          <a:xfrm>
            <a:off x="9240676" y="4860197"/>
            <a:ext cx="564578" cy="584775"/>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a</a:t>
            </a:r>
            <a:r>
              <a:rPr lang="en-US" sz="3200" b="1" baseline="-25000" dirty="0">
                <a:solidFill>
                  <a:schemeClr val="accent1">
                    <a:lumMod val="75000"/>
                  </a:schemeClr>
                </a:solidFill>
                <a:latin typeface="Arial" panose="020B0604020202020204" pitchFamily="34" charset="0"/>
                <a:cs typeface="Arial" panose="020B0604020202020204" pitchFamily="34" charset="0"/>
              </a:rPr>
              <a:t>1</a:t>
            </a:r>
            <a:endParaRPr lang="en-US" sz="3200" baseline="-25000" dirty="0">
              <a:solidFill>
                <a:schemeClr val="accent1">
                  <a:lumMod val="75000"/>
                </a:schemeClr>
              </a:solidFill>
              <a:latin typeface="Arial" panose="020B0604020202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0198A1DA-3F84-4D5A-AD81-1B8D781B734F}"/>
              </a:ext>
            </a:extLst>
          </p:cNvPr>
          <p:cNvSpPr/>
          <p:nvPr/>
        </p:nvSpPr>
        <p:spPr>
          <a:xfrm>
            <a:off x="7355594" y="2951946"/>
            <a:ext cx="587020" cy="584775"/>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b</a:t>
            </a:r>
            <a:r>
              <a:rPr lang="en-US" sz="3200" b="1" baseline="-25000" dirty="0">
                <a:solidFill>
                  <a:schemeClr val="accent1">
                    <a:lumMod val="75000"/>
                  </a:schemeClr>
                </a:solidFill>
                <a:latin typeface="Arial" panose="020B0604020202020204" pitchFamily="34" charset="0"/>
                <a:cs typeface="Arial" panose="020B0604020202020204" pitchFamily="34" charset="0"/>
              </a:rPr>
              <a:t>1</a:t>
            </a:r>
            <a:endParaRPr lang="en-US" sz="3200" baseline="-25000" dirty="0">
              <a:solidFill>
                <a:schemeClr val="accent1">
                  <a:lumMod val="75000"/>
                </a:schemeClr>
              </a:solidFill>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58662466-D613-42B6-8855-0E97BDCB62F9}"/>
              </a:ext>
            </a:extLst>
          </p:cNvPr>
          <p:cNvSpPr/>
          <p:nvPr/>
        </p:nvSpPr>
        <p:spPr>
          <a:xfrm>
            <a:off x="9741409" y="2854931"/>
            <a:ext cx="747320"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b</a:t>
            </a:r>
            <a:r>
              <a:rPr lang="en-US" sz="3200" b="1" baseline="-25000" dirty="0">
                <a:solidFill>
                  <a:srgbClr val="C00000"/>
                </a:solidFill>
                <a:latin typeface="Arial" panose="020B0604020202020204" pitchFamily="34" charset="0"/>
                <a:cs typeface="Arial" panose="020B0604020202020204" pitchFamily="34" charset="0"/>
              </a:rPr>
              <a:t>1</a:t>
            </a:r>
            <a:r>
              <a:rPr lang="en-US" sz="3200" b="1" dirty="0">
                <a:solidFill>
                  <a:srgbClr val="C00000"/>
                </a:solidFill>
                <a:latin typeface="Arial" panose="020B0604020202020204" pitchFamily="34" charset="0"/>
                <a:cs typeface="Arial" panose="020B0604020202020204" pitchFamily="34" charset="0"/>
              </a:rPr>
              <a:t>*</a:t>
            </a:r>
            <a:endParaRPr lang="en-US" sz="3200" dirty="0">
              <a:solidFill>
                <a:srgbClr val="C00000"/>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ACEFE0DC-5302-4057-B5DB-F2761C049276}"/>
              </a:ext>
            </a:extLst>
          </p:cNvPr>
          <p:cNvSpPr/>
          <p:nvPr/>
        </p:nvSpPr>
        <p:spPr>
          <a:xfrm>
            <a:off x="11480978" y="4996355"/>
            <a:ext cx="724878"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a</a:t>
            </a:r>
            <a:r>
              <a:rPr lang="en-US" sz="3200" b="1" baseline="-25000" dirty="0">
                <a:solidFill>
                  <a:srgbClr val="C00000"/>
                </a:solidFill>
                <a:latin typeface="Arial" panose="020B0604020202020204" pitchFamily="34" charset="0"/>
                <a:cs typeface="Arial" panose="020B0604020202020204" pitchFamily="34" charset="0"/>
              </a:rPr>
              <a:t>1</a:t>
            </a:r>
            <a:r>
              <a:rPr lang="en-US" sz="3200" b="1" dirty="0">
                <a:solidFill>
                  <a:srgbClr val="C00000"/>
                </a:solidFill>
                <a:latin typeface="Arial" panose="020B0604020202020204" pitchFamily="34" charset="0"/>
                <a:cs typeface="Arial" panose="020B0604020202020204" pitchFamily="34" charset="0"/>
              </a:rPr>
              <a:t>*</a:t>
            </a:r>
            <a:endParaRPr lang="en-US" sz="3200" dirty="0">
              <a:solidFill>
                <a:srgbClr val="C00000"/>
              </a:solidFill>
              <a:latin typeface="Arial" panose="020B0604020202020204" pitchFamily="34" charset="0"/>
              <a:cs typeface="Arial" panose="020B0604020202020204" pitchFamily="34" charset="0"/>
            </a:endParaRPr>
          </a:p>
        </p:txBody>
      </p:sp>
      <p:cxnSp>
        <p:nvCxnSpPr>
          <p:cNvPr id="79" name="Straight Arrow Connector 78">
            <a:extLst>
              <a:ext uri="{FF2B5EF4-FFF2-40B4-BE49-F238E27FC236}">
                <a16:creationId xmlns:a16="http://schemas.microsoft.com/office/drawing/2014/main" id="{C4CEC47C-29F8-49B6-8563-E898A924DBE6}"/>
              </a:ext>
            </a:extLst>
          </p:cNvPr>
          <p:cNvCxnSpPr>
            <a:cxnSpLocks/>
          </p:cNvCxnSpPr>
          <p:nvPr/>
        </p:nvCxnSpPr>
        <p:spPr>
          <a:xfrm>
            <a:off x="7572961" y="5158064"/>
            <a:ext cx="1700274" cy="0"/>
          </a:xfrm>
          <a:prstGeom prst="straightConnector1">
            <a:avLst/>
          </a:prstGeom>
          <a:ln w="28575">
            <a:solidFill>
              <a:srgbClr val="2F5597"/>
            </a:solidFill>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5073B259-ADD4-4185-A502-18D61D0250EA}"/>
              </a:ext>
            </a:extLst>
          </p:cNvPr>
          <p:cNvCxnSpPr>
            <a:cxnSpLocks/>
          </p:cNvCxnSpPr>
          <p:nvPr/>
        </p:nvCxnSpPr>
        <p:spPr>
          <a:xfrm rot="-5400000" flipV="1">
            <a:off x="6725366" y="4307927"/>
            <a:ext cx="1700274" cy="0"/>
          </a:xfrm>
          <a:prstGeom prst="straightConnector1">
            <a:avLst/>
          </a:prstGeom>
          <a:ln w="28575">
            <a:solidFill>
              <a:srgbClr val="2F5597"/>
            </a:solidFill>
            <a:tailEnd type="triangle"/>
          </a:ln>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3ACA2EDE-60B8-4240-9BE7-CBE17FE7152D}"/>
              </a:ext>
            </a:extLst>
          </p:cNvPr>
          <p:cNvGrpSpPr/>
          <p:nvPr/>
        </p:nvGrpSpPr>
        <p:grpSpPr>
          <a:xfrm rot="21092611">
            <a:off x="7046106" y="2764340"/>
            <a:ext cx="2603441" cy="2547717"/>
            <a:chOff x="7208887" y="2897255"/>
            <a:chExt cx="2603441" cy="2547717"/>
          </a:xfrm>
        </p:grpSpPr>
        <p:sp>
          <p:nvSpPr>
            <p:cNvPr id="81" name="Rectangle 80">
              <a:extLst>
                <a:ext uri="{FF2B5EF4-FFF2-40B4-BE49-F238E27FC236}">
                  <a16:creationId xmlns:a16="http://schemas.microsoft.com/office/drawing/2014/main" id="{232662C9-42A3-4688-BD58-5C4FE39F5FBC}"/>
                </a:ext>
              </a:extLst>
            </p:cNvPr>
            <p:cNvSpPr/>
            <p:nvPr/>
          </p:nvSpPr>
          <p:spPr>
            <a:xfrm>
              <a:off x="9247750" y="4860197"/>
              <a:ext cx="564578" cy="584775"/>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a</a:t>
              </a:r>
              <a:r>
                <a:rPr lang="en-US" sz="3200" b="1" baseline="-25000" dirty="0">
                  <a:solidFill>
                    <a:schemeClr val="accent1">
                      <a:lumMod val="75000"/>
                    </a:schemeClr>
                  </a:solidFill>
                  <a:latin typeface="Arial" panose="020B0604020202020204" pitchFamily="34" charset="0"/>
                  <a:cs typeface="Arial" panose="020B0604020202020204" pitchFamily="34" charset="0"/>
                </a:rPr>
                <a:t>2</a:t>
              </a:r>
              <a:endParaRPr lang="en-US" sz="3200" baseline="-25000" dirty="0">
                <a:solidFill>
                  <a:schemeClr val="accent1">
                    <a:lumMod val="75000"/>
                  </a:schemeClr>
                </a:solidFill>
                <a:latin typeface="Arial" panose="020B0604020202020204" pitchFamily="34" charset="0"/>
                <a:cs typeface="Arial" panose="020B0604020202020204" pitchFamily="34" charset="0"/>
              </a:endParaRPr>
            </a:p>
          </p:txBody>
        </p:sp>
        <p:sp>
          <p:nvSpPr>
            <p:cNvPr id="82" name="Rectangle 81">
              <a:extLst>
                <a:ext uri="{FF2B5EF4-FFF2-40B4-BE49-F238E27FC236}">
                  <a16:creationId xmlns:a16="http://schemas.microsoft.com/office/drawing/2014/main" id="{4EC881C6-4E1B-45C1-8B87-4A575015AD09}"/>
                </a:ext>
              </a:extLst>
            </p:cNvPr>
            <p:cNvSpPr/>
            <p:nvPr/>
          </p:nvSpPr>
          <p:spPr>
            <a:xfrm>
              <a:off x="7208887" y="2897255"/>
              <a:ext cx="587020" cy="584775"/>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b</a:t>
              </a:r>
              <a:r>
                <a:rPr lang="en-US" sz="3200" b="1" baseline="-25000" dirty="0">
                  <a:solidFill>
                    <a:schemeClr val="accent1">
                      <a:lumMod val="75000"/>
                    </a:schemeClr>
                  </a:solidFill>
                  <a:latin typeface="Arial" panose="020B0604020202020204" pitchFamily="34" charset="0"/>
                  <a:cs typeface="Arial" panose="020B0604020202020204" pitchFamily="34" charset="0"/>
                </a:rPr>
                <a:t>2</a:t>
              </a:r>
              <a:endParaRPr lang="en-US" sz="3200" baseline="-25000" dirty="0">
                <a:solidFill>
                  <a:schemeClr val="accent1">
                    <a:lumMod val="75000"/>
                  </a:schemeClr>
                </a:solidFill>
                <a:latin typeface="Arial" panose="020B0604020202020204" pitchFamily="34" charset="0"/>
                <a:cs typeface="Arial" panose="020B0604020202020204" pitchFamily="34" charset="0"/>
              </a:endParaRPr>
            </a:p>
          </p:txBody>
        </p:sp>
        <p:cxnSp>
          <p:nvCxnSpPr>
            <p:cNvPr id="83" name="Straight Arrow Connector 82">
              <a:extLst>
                <a:ext uri="{FF2B5EF4-FFF2-40B4-BE49-F238E27FC236}">
                  <a16:creationId xmlns:a16="http://schemas.microsoft.com/office/drawing/2014/main" id="{9E6A0E69-8C50-48D6-98B6-7EEE7039AF2F}"/>
                </a:ext>
              </a:extLst>
            </p:cNvPr>
            <p:cNvCxnSpPr>
              <a:cxnSpLocks/>
            </p:cNvCxnSpPr>
            <p:nvPr/>
          </p:nvCxnSpPr>
          <p:spPr>
            <a:xfrm>
              <a:off x="7580035" y="5158064"/>
              <a:ext cx="1700274" cy="0"/>
            </a:xfrm>
            <a:prstGeom prst="straightConnector1">
              <a:avLst/>
            </a:prstGeom>
            <a:ln w="28575">
              <a:solidFill>
                <a:srgbClr val="2F5597"/>
              </a:solidFill>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5A224EA1-5F2A-4DFD-A8DB-5F9229E4C852}"/>
                </a:ext>
              </a:extLst>
            </p:cNvPr>
            <p:cNvCxnSpPr>
              <a:cxnSpLocks/>
            </p:cNvCxnSpPr>
            <p:nvPr/>
          </p:nvCxnSpPr>
          <p:spPr>
            <a:xfrm rot="-5400000" flipV="1">
              <a:off x="6732440" y="4307927"/>
              <a:ext cx="1700274" cy="0"/>
            </a:xfrm>
            <a:prstGeom prst="straightConnector1">
              <a:avLst/>
            </a:prstGeom>
            <a:ln w="28575">
              <a:solidFill>
                <a:srgbClr val="2F5597"/>
              </a:solidFill>
              <a:tailEnd type="triangle"/>
            </a:ln>
          </p:spPr>
          <p:style>
            <a:lnRef idx="1">
              <a:schemeClr val="dk1"/>
            </a:lnRef>
            <a:fillRef idx="0">
              <a:schemeClr val="dk1"/>
            </a:fillRef>
            <a:effectRef idx="0">
              <a:schemeClr val="dk1"/>
            </a:effectRef>
            <a:fontRef idx="minor">
              <a:schemeClr val="tx1"/>
            </a:fontRef>
          </p:style>
        </p:cxnSp>
      </p:grpSp>
      <p:grpSp>
        <p:nvGrpSpPr>
          <p:cNvPr id="85" name="Group 84">
            <a:extLst>
              <a:ext uri="{FF2B5EF4-FFF2-40B4-BE49-F238E27FC236}">
                <a16:creationId xmlns:a16="http://schemas.microsoft.com/office/drawing/2014/main" id="{74285F49-B64F-4F25-BF1F-E176584ECE3F}"/>
              </a:ext>
            </a:extLst>
          </p:cNvPr>
          <p:cNvGrpSpPr/>
          <p:nvPr/>
        </p:nvGrpSpPr>
        <p:grpSpPr>
          <a:xfrm rot="21092611">
            <a:off x="9323401" y="2742656"/>
            <a:ext cx="2763741" cy="2547718"/>
            <a:chOff x="7128737" y="2897255"/>
            <a:chExt cx="2763741" cy="2547718"/>
          </a:xfrm>
        </p:grpSpPr>
        <p:sp>
          <p:nvSpPr>
            <p:cNvPr id="86" name="Rectangle 85">
              <a:extLst>
                <a:ext uri="{FF2B5EF4-FFF2-40B4-BE49-F238E27FC236}">
                  <a16:creationId xmlns:a16="http://schemas.microsoft.com/office/drawing/2014/main" id="{082B2569-8C03-413B-B22A-B8DDB4E50368}"/>
                </a:ext>
              </a:extLst>
            </p:cNvPr>
            <p:cNvSpPr/>
            <p:nvPr/>
          </p:nvSpPr>
          <p:spPr>
            <a:xfrm>
              <a:off x="9167600" y="4860198"/>
              <a:ext cx="724878"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a</a:t>
              </a:r>
              <a:r>
                <a:rPr lang="en-US" sz="3200" b="1" baseline="-25000" dirty="0">
                  <a:solidFill>
                    <a:srgbClr val="C00000"/>
                  </a:solidFill>
                  <a:latin typeface="Arial" panose="020B0604020202020204" pitchFamily="34" charset="0"/>
                  <a:cs typeface="Arial" panose="020B0604020202020204" pitchFamily="34" charset="0"/>
                </a:rPr>
                <a:t>2</a:t>
              </a:r>
              <a:r>
                <a:rPr lang="en-US" sz="3200" b="1" dirty="0">
                  <a:solidFill>
                    <a:srgbClr val="C00000"/>
                  </a:solidFill>
                  <a:latin typeface="Arial" panose="020B0604020202020204" pitchFamily="34" charset="0"/>
                  <a:cs typeface="Arial" panose="020B0604020202020204" pitchFamily="34" charset="0"/>
                </a:rPr>
                <a:t>*</a:t>
              </a:r>
              <a:endParaRPr lang="en-US" sz="3200" baseline="-25000" dirty="0">
                <a:solidFill>
                  <a:srgbClr val="C00000"/>
                </a:solidFill>
                <a:latin typeface="Arial" panose="020B0604020202020204" pitchFamily="34" charset="0"/>
                <a:cs typeface="Arial" panose="020B0604020202020204" pitchFamily="34" charset="0"/>
              </a:endParaRPr>
            </a:p>
          </p:txBody>
        </p:sp>
        <p:sp>
          <p:nvSpPr>
            <p:cNvPr id="87" name="Rectangle 86">
              <a:extLst>
                <a:ext uri="{FF2B5EF4-FFF2-40B4-BE49-F238E27FC236}">
                  <a16:creationId xmlns:a16="http://schemas.microsoft.com/office/drawing/2014/main" id="{42B88315-1786-463F-8E98-C545B826FFC1}"/>
                </a:ext>
              </a:extLst>
            </p:cNvPr>
            <p:cNvSpPr/>
            <p:nvPr/>
          </p:nvSpPr>
          <p:spPr>
            <a:xfrm>
              <a:off x="7128737" y="2897255"/>
              <a:ext cx="747320"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b</a:t>
              </a:r>
              <a:r>
                <a:rPr lang="en-US" sz="3200" b="1" baseline="-25000" dirty="0">
                  <a:solidFill>
                    <a:srgbClr val="C00000"/>
                  </a:solidFill>
                  <a:latin typeface="Arial" panose="020B0604020202020204" pitchFamily="34" charset="0"/>
                  <a:cs typeface="Arial" panose="020B0604020202020204" pitchFamily="34" charset="0"/>
                </a:rPr>
                <a:t>2</a:t>
              </a:r>
              <a:r>
                <a:rPr lang="en-US" sz="3200" b="1" dirty="0">
                  <a:solidFill>
                    <a:srgbClr val="C00000"/>
                  </a:solidFill>
                  <a:latin typeface="Arial" panose="020B0604020202020204" pitchFamily="34" charset="0"/>
                  <a:cs typeface="Arial" panose="020B0604020202020204" pitchFamily="34" charset="0"/>
                </a:rPr>
                <a:t>*</a:t>
              </a:r>
              <a:endParaRPr lang="en-US" sz="3200" dirty="0">
                <a:solidFill>
                  <a:srgbClr val="C00000"/>
                </a:solidFill>
                <a:latin typeface="Arial" panose="020B0604020202020204" pitchFamily="34" charset="0"/>
                <a:cs typeface="Arial" panose="020B0604020202020204" pitchFamily="34" charset="0"/>
              </a:endParaRPr>
            </a:p>
          </p:txBody>
        </p:sp>
        <p:cxnSp>
          <p:nvCxnSpPr>
            <p:cNvPr id="88" name="Straight Arrow Connector 87">
              <a:extLst>
                <a:ext uri="{FF2B5EF4-FFF2-40B4-BE49-F238E27FC236}">
                  <a16:creationId xmlns:a16="http://schemas.microsoft.com/office/drawing/2014/main" id="{8C19E6C6-5C89-4263-949F-7D6B940A782D}"/>
                </a:ext>
              </a:extLst>
            </p:cNvPr>
            <p:cNvCxnSpPr>
              <a:cxnSpLocks/>
            </p:cNvCxnSpPr>
            <p:nvPr/>
          </p:nvCxnSpPr>
          <p:spPr>
            <a:xfrm>
              <a:off x="7580035" y="5158064"/>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0A5C8CB5-8C76-46C5-97C2-EB063346F965}"/>
                </a:ext>
              </a:extLst>
            </p:cNvPr>
            <p:cNvCxnSpPr>
              <a:cxnSpLocks/>
            </p:cNvCxnSpPr>
            <p:nvPr/>
          </p:nvCxnSpPr>
          <p:spPr>
            <a:xfrm rot="-5400000" flipV="1">
              <a:off x="6732440" y="4307927"/>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6815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2" name="Group 501">
            <a:extLst>
              <a:ext uri="{FF2B5EF4-FFF2-40B4-BE49-F238E27FC236}">
                <a16:creationId xmlns:a16="http://schemas.microsoft.com/office/drawing/2014/main" id="{129E3F5B-CCEA-4293-8DA7-E5D5BB570C2C}"/>
              </a:ext>
            </a:extLst>
          </p:cNvPr>
          <p:cNvGrpSpPr/>
          <p:nvPr/>
        </p:nvGrpSpPr>
        <p:grpSpPr>
          <a:xfrm>
            <a:off x="1288945" y="1363546"/>
            <a:ext cx="4864771" cy="4875994"/>
            <a:chOff x="1296199" y="1370800"/>
            <a:chExt cx="4864771" cy="4875994"/>
          </a:xfrm>
        </p:grpSpPr>
        <p:cxnSp>
          <p:nvCxnSpPr>
            <p:cNvPr id="503" name="Straight Connector 502">
              <a:extLst>
                <a:ext uri="{FF2B5EF4-FFF2-40B4-BE49-F238E27FC236}">
                  <a16:creationId xmlns:a16="http://schemas.microsoft.com/office/drawing/2014/main" id="{1DC2FACA-AD7C-4530-ABB8-31E8AB77C55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504" name="Group 503">
              <a:extLst>
                <a:ext uri="{FF2B5EF4-FFF2-40B4-BE49-F238E27FC236}">
                  <a16:creationId xmlns:a16="http://schemas.microsoft.com/office/drawing/2014/main" id="{48408202-7D23-4B28-8944-4DDC3BBD79F8}"/>
                </a:ext>
              </a:extLst>
            </p:cNvPr>
            <p:cNvGrpSpPr/>
            <p:nvPr/>
          </p:nvGrpSpPr>
          <p:grpSpPr>
            <a:xfrm>
              <a:off x="1451810" y="1530416"/>
              <a:ext cx="4559168" cy="4572000"/>
              <a:chOff x="1451810" y="1530416"/>
              <a:chExt cx="4559168" cy="4572000"/>
            </a:xfrm>
          </p:grpSpPr>
          <p:cxnSp>
            <p:nvCxnSpPr>
              <p:cNvPr id="534" name="Straight Connector 533">
                <a:extLst>
                  <a:ext uri="{FF2B5EF4-FFF2-40B4-BE49-F238E27FC236}">
                    <a16:creationId xmlns:a16="http://schemas.microsoft.com/office/drawing/2014/main" id="{246E68DA-580C-4694-92ED-7F1715FE9439}"/>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5" name="Straight Connector 534">
                <a:extLst>
                  <a:ext uri="{FF2B5EF4-FFF2-40B4-BE49-F238E27FC236}">
                    <a16:creationId xmlns:a16="http://schemas.microsoft.com/office/drawing/2014/main" id="{23EBE4E1-1466-4898-9EB1-7DDF962F70E0}"/>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6" name="Straight Connector 535">
                <a:extLst>
                  <a:ext uri="{FF2B5EF4-FFF2-40B4-BE49-F238E27FC236}">
                    <a16:creationId xmlns:a16="http://schemas.microsoft.com/office/drawing/2014/main" id="{3BCDF9A7-6638-4EAD-AB51-1D83A2F4CC17}"/>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7" name="Straight Connector 536">
                <a:extLst>
                  <a:ext uri="{FF2B5EF4-FFF2-40B4-BE49-F238E27FC236}">
                    <a16:creationId xmlns:a16="http://schemas.microsoft.com/office/drawing/2014/main" id="{E1ABFBB5-4FDC-4CC0-9BD3-3821FC73C298}"/>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8" name="Straight Connector 537">
                <a:extLst>
                  <a:ext uri="{FF2B5EF4-FFF2-40B4-BE49-F238E27FC236}">
                    <a16:creationId xmlns:a16="http://schemas.microsoft.com/office/drawing/2014/main" id="{AEC70CE3-9E49-463F-B7B9-F9D85E9C1944}"/>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9" name="Straight Connector 538">
                <a:extLst>
                  <a:ext uri="{FF2B5EF4-FFF2-40B4-BE49-F238E27FC236}">
                    <a16:creationId xmlns:a16="http://schemas.microsoft.com/office/drawing/2014/main" id="{48616B25-01C3-48C9-9F4E-C605D0B232C5}"/>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540" name="Straight Connector 539">
                <a:extLst>
                  <a:ext uri="{FF2B5EF4-FFF2-40B4-BE49-F238E27FC236}">
                    <a16:creationId xmlns:a16="http://schemas.microsoft.com/office/drawing/2014/main" id="{3AE74672-3E08-4819-8350-4719CE310D14}"/>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41" name="Straight Connector 540">
                <a:extLst>
                  <a:ext uri="{FF2B5EF4-FFF2-40B4-BE49-F238E27FC236}">
                    <a16:creationId xmlns:a16="http://schemas.microsoft.com/office/drawing/2014/main" id="{77B14843-AFF5-4E08-9FEC-59BB1C146BE2}"/>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505" name="Group 504">
              <a:extLst>
                <a:ext uri="{FF2B5EF4-FFF2-40B4-BE49-F238E27FC236}">
                  <a16:creationId xmlns:a16="http://schemas.microsoft.com/office/drawing/2014/main" id="{2350F2DD-EF64-47FA-9D99-201A3CE70123}"/>
                </a:ext>
              </a:extLst>
            </p:cNvPr>
            <p:cNvGrpSpPr/>
            <p:nvPr/>
          </p:nvGrpSpPr>
          <p:grpSpPr>
            <a:xfrm rot="5400000">
              <a:off x="1445394" y="1524000"/>
              <a:ext cx="4559168" cy="4572000"/>
              <a:chOff x="1451810" y="1530416"/>
              <a:chExt cx="4559168" cy="4572000"/>
            </a:xfrm>
          </p:grpSpPr>
          <p:cxnSp>
            <p:nvCxnSpPr>
              <p:cNvPr id="526" name="Straight Connector 525">
                <a:extLst>
                  <a:ext uri="{FF2B5EF4-FFF2-40B4-BE49-F238E27FC236}">
                    <a16:creationId xmlns:a16="http://schemas.microsoft.com/office/drawing/2014/main" id="{EE0706FF-2A46-4FDD-8E4C-8F10E3CB4B18}"/>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27" name="Straight Connector 526">
                <a:extLst>
                  <a:ext uri="{FF2B5EF4-FFF2-40B4-BE49-F238E27FC236}">
                    <a16:creationId xmlns:a16="http://schemas.microsoft.com/office/drawing/2014/main" id="{2DF6A2D9-F054-4D06-90A1-AA107F21D20F}"/>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28" name="Straight Connector 527">
                <a:extLst>
                  <a:ext uri="{FF2B5EF4-FFF2-40B4-BE49-F238E27FC236}">
                    <a16:creationId xmlns:a16="http://schemas.microsoft.com/office/drawing/2014/main" id="{23662D7F-BB36-44F9-84A1-0E21134534A5}"/>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29" name="Straight Connector 528">
                <a:extLst>
                  <a:ext uri="{FF2B5EF4-FFF2-40B4-BE49-F238E27FC236}">
                    <a16:creationId xmlns:a16="http://schemas.microsoft.com/office/drawing/2014/main" id="{FED6FD4D-2F12-4A8E-8CCC-111A892DFFA3}"/>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0" name="Straight Connector 529">
                <a:extLst>
                  <a:ext uri="{FF2B5EF4-FFF2-40B4-BE49-F238E27FC236}">
                    <a16:creationId xmlns:a16="http://schemas.microsoft.com/office/drawing/2014/main" id="{D045B997-9932-4615-A32C-8822B3A53B5D}"/>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1" name="Straight Connector 530">
                <a:extLst>
                  <a:ext uri="{FF2B5EF4-FFF2-40B4-BE49-F238E27FC236}">
                    <a16:creationId xmlns:a16="http://schemas.microsoft.com/office/drawing/2014/main" id="{3BAC4ED2-603B-4619-80CC-2A98ABD876F0}"/>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532" name="Straight Connector 531">
                <a:extLst>
                  <a:ext uri="{FF2B5EF4-FFF2-40B4-BE49-F238E27FC236}">
                    <a16:creationId xmlns:a16="http://schemas.microsoft.com/office/drawing/2014/main" id="{E7D634BD-EA95-4DA0-90F6-84888EF40351}"/>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3" name="Straight Connector 532">
                <a:extLst>
                  <a:ext uri="{FF2B5EF4-FFF2-40B4-BE49-F238E27FC236}">
                    <a16:creationId xmlns:a16="http://schemas.microsoft.com/office/drawing/2014/main" id="{67BD9D91-E466-4355-A0C2-F9305DF55125}"/>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506" name="Group 505">
              <a:extLst>
                <a:ext uri="{FF2B5EF4-FFF2-40B4-BE49-F238E27FC236}">
                  <a16:creationId xmlns:a16="http://schemas.microsoft.com/office/drawing/2014/main" id="{DFDA1487-08BF-45A5-844E-9959E0C9E160}"/>
                </a:ext>
              </a:extLst>
            </p:cNvPr>
            <p:cNvGrpSpPr/>
            <p:nvPr/>
          </p:nvGrpSpPr>
          <p:grpSpPr>
            <a:xfrm>
              <a:off x="3597442" y="1393255"/>
              <a:ext cx="2563528" cy="2560322"/>
              <a:chOff x="3597442" y="1393255"/>
              <a:chExt cx="2563528" cy="2560322"/>
            </a:xfrm>
          </p:grpSpPr>
          <p:sp>
            <p:nvSpPr>
              <p:cNvPr id="521" name="Oval 520">
                <a:extLst>
                  <a:ext uri="{FF2B5EF4-FFF2-40B4-BE49-F238E27FC236}">
                    <a16:creationId xmlns:a16="http://schemas.microsoft.com/office/drawing/2014/main" id="{110B4934-6528-478E-AFC5-B0D0C96E5C04}"/>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D2B00FBA-528F-428B-B724-C4B9F75C41D6}"/>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5C4FD60E-9176-4191-BB88-D7404E5F11EE}"/>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0DEDEEF0-D36E-4243-9E29-E23A22F90BEF}"/>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0A5D7036-72F7-4E7A-80A7-A845E4325090}"/>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7" name="Group 506">
              <a:extLst>
                <a:ext uri="{FF2B5EF4-FFF2-40B4-BE49-F238E27FC236}">
                  <a16:creationId xmlns:a16="http://schemas.microsoft.com/office/drawing/2014/main" id="{CAF4A169-CE98-452E-8059-A7C16BA910EB}"/>
                </a:ext>
              </a:extLst>
            </p:cNvPr>
            <p:cNvGrpSpPr/>
            <p:nvPr/>
          </p:nvGrpSpPr>
          <p:grpSpPr>
            <a:xfrm rot="16200000">
              <a:off x="934051" y="1753804"/>
              <a:ext cx="2563528" cy="1797520"/>
              <a:chOff x="3597442" y="1393255"/>
              <a:chExt cx="2563528" cy="1797520"/>
            </a:xfrm>
          </p:grpSpPr>
          <p:sp>
            <p:nvSpPr>
              <p:cNvPr id="517" name="Oval 516">
                <a:extLst>
                  <a:ext uri="{FF2B5EF4-FFF2-40B4-BE49-F238E27FC236}">
                    <a16:creationId xmlns:a16="http://schemas.microsoft.com/office/drawing/2014/main" id="{D84C5FAC-BBA3-4058-AB9E-B88811541DD4}"/>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0AC17E5A-306E-49E2-AC53-DA534D70EAC9}"/>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782A81C7-82F8-4489-A823-3C6489B10AF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E55497D6-1132-487E-95D0-935E7B31E5E0}"/>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8" name="Group 507">
              <a:extLst>
                <a:ext uri="{FF2B5EF4-FFF2-40B4-BE49-F238E27FC236}">
                  <a16:creationId xmlns:a16="http://schemas.microsoft.com/office/drawing/2014/main" id="{CE6FCBC6-4862-41B6-A03F-B1B50034266E}"/>
                </a:ext>
              </a:extLst>
            </p:cNvPr>
            <p:cNvGrpSpPr/>
            <p:nvPr/>
          </p:nvGrpSpPr>
          <p:grpSpPr>
            <a:xfrm rot="10800000">
              <a:off x="1296199" y="4426018"/>
              <a:ext cx="2563528" cy="1797520"/>
              <a:chOff x="3597442" y="1393255"/>
              <a:chExt cx="2563528" cy="1797520"/>
            </a:xfrm>
          </p:grpSpPr>
          <p:sp>
            <p:nvSpPr>
              <p:cNvPr id="513" name="Oval 512">
                <a:extLst>
                  <a:ext uri="{FF2B5EF4-FFF2-40B4-BE49-F238E27FC236}">
                    <a16:creationId xmlns:a16="http://schemas.microsoft.com/office/drawing/2014/main" id="{55A2D20B-896D-48BC-BF9D-78A24AD48FE9}"/>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E2118342-690C-43C7-8BF1-E1D6C925B183}"/>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6DB82561-64DD-4D8A-8F4F-55191CC5592E}"/>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DA3299BD-99C3-4173-9A38-91F2B7C5B67F}"/>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9" name="Group 508">
              <a:extLst>
                <a:ext uri="{FF2B5EF4-FFF2-40B4-BE49-F238E27FC236}">
                  <a16:creationId xmlns:a16="http://schemas.microsoft.com/office/drawing/2014/main" id="{0412F0CD-6AAF-46DA-B6C2-03D4FA4FFABF}"/>
                </a:ext>
              </a:extLst>
            </p:cNvPr>
            <p:cNvGrpSpPr/>
            <p:nvPr/>
          </p:nvGrpSpPr>
          <p:grpSpPr>
            <a:xfrm rot="5400000">
              <a:off x="4338187" y="4444062"/>
              <a:ext cx="1807944" cy="1797520"/>
              <a:chOff x="4353026" y="1393255"/>
              <a:chExt cx="1807944" cy="1797520"/>
            </a:xfrm>
          </p:grpSpPr>
          <p:sp>
            <p:nvSpPr>
              <p:cNvPr id="510" name="Oval 509">
                <a:extLst>
                  <a:ext uri="{FF2B5EF4-FFF2-40B4-BE49-F238E27FC236}">
                    <a16:creationId xmlns:a16="http://schemas.microsoft.com/office/drawing/2014/main" id="{F3F48236-3FC8-4138-904B-5E0705C6378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457E6005-1908-4AE6-9FAA-D6D6D76D8773}"/>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C4694A82-0EA0-4845-A1FA-6E665EDA57B2}"/>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 theta scans</a:t>
            </a:r>
          </a:p>
        </p:txBody>
      </p:sp>
      <p:grpSp>
        <p:nvGrpSpPr>
          <p:cNvPr id="37" name="Group 36">
            <a:extLst>
              <a:ext uri="{FF2B5EF4-FFF2-40B4-BE49-F238E27FC236}">
                <a16:creationId xmlns:a16="http://schemas.microsoft.com/office/drawing/2014/main" id="{59E5DB66-91EC-4DCE-B3D8-94E1F8E482E1}"/>
              </a:ext>
            </a:extLst>
          </p:cNvPr>
          <p:cNvGrpSpPr/>
          <p:nvPr/>
        </p:nvGrpSpPr>
        <p:grpSpPr>
          <a:xfrm>
            <a:off x="1288945" y="1363546"/>
            <a:ext cx="4864771" cy="4875994"/>
            <a:chOff x="1296199" y="1370800"/>
            <a:chExt cx="4864771" cy="4875994"/>
          </a:xfrm>
        </p:grpSpPr>
        <p:cxnSp>
          <p:nvCxnSpPr>
            <p:cNvPr id="7" name="Straight Connector 6">
              <a:extLst>
                <a:ext uri="{FF2B5EF4-FFF2-40B4-BE49-F238E27FC236}">
                  <a16:creationId xmlns:a16="http://schemas.microsoft.com/office/drawing/2014/main" id="{631F1003-DC5B-44B3-BDD9-992C304A020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86D1EB7A-22D9-48D1-80AF-D66468EBD990}"/>
                </a:ext>
              </a:extLst>
            </p:cNvPr>
            <p:cNvGrpSpPr/>
            <p:nvPr/>
          </p:nvGrpSpPr>
          <p:grpSpPr>
            <a:xfrm>
              <a:off x="1451810" y="1530416"/>
              <a:ext cx="4559168" cy="4572000"/>
              <a:chOff x="1451810" y="1530416"/>
              <a:chExt cx="4559168" cy="4572000"/>
            </a:xfrm>
          </p:grpSpPr>
          <p:cxnSp>
            <p:nvCxnSpPr>
              <p:cNvPr id="4" name="Straight Connector 3">
                <a:extLst>
                  <a:ext uri="{FF2B5EF4-FFF2-40B4-BE49-F238E27FC236}">
                    <a16:creationId xmlns:a16="http://schemas.microsoft.com/office/drawing/2014/main" id="{FC9888D2-2C3E-4DD4-BD92-39A38748B742}"/>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8293B4B-7875-45D0-8F48-E87E20B830BC}"/>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EB5D9D8-9584-4610-B0B9-F22D74725ECE}"/>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AEFCAD3-8C34-4741-8905-69CF15F657F5}"/>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6E51045-ACAF-4175-94F3-9A419695AA7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867A7DB-5CDA-48D4-A394-C914D8F32C5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65321B1-CCB8-474E-8E57-0759CCFC1C0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B6EA3D1-D225-49FD-AE1D-D1EDB8A5835D}"/>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1F37F4D3-7C5C-49B0-AA42-D225FCE36946}"/>
                </a:ext>
              </a:extLst>
            </p:cNvPr>
            <p:cNvGrpSpPr/>
            <p:nvPr/>
          </p:nvGrpSpPr>
          <p:grpSpPr>
            <a:xfrm rot="5400000">
              <a:off x="1445394" y="1524000"/>
              <a:ext cx="4559168" cy="4572000"/>
              <a:chOff x="1451810" y="1530416"/>
              <a:chExt cx="4559168" cy="4572000"/>
            </a:xfrm>
          </p:grpSpPr>
          <p:cxnSp>
            <p:nvCxnSpPr>
              <p:cNvPr id="24" name="Straight Connector 23">
                <a:extLst>
                  <a:ext uri="{FF2B5EF4-FFF2-40B4-BE49-F238E27FC236}">
                    <a16:creationId xmlns:a16="http://schemas.microsoft.com/office/drawing/2014/main" id="{2A1C4D7A-84A5-427A-BEF8-186148F0F8AC}"/>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39FEF2D-B91D-4297-B755-2DC29117EA92}"/>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B037097-3286-4F19-8175-A7F3F112456B}"/>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EC817B0-E092-4144-8613-1B953D265C92}"/>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C79926B-5773-4BEB-AE56-D8026AE0B39C}"/>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40E3957-739D-4D1D-A97A-529450166378}"/>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9E89057-6062-4EF2-A226-EE43BF7952F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ABA8D2D-050D-4F8F-BC10-D0CCE36DCD27}"/>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557BFD42-316B-4396-9E26-D04FDC75A844}"/>
                </a:ext>
              </a:extLst>
            </p:cNvPr>
            <p:cNvGrpSpPr/>
            <p:nvPr/>
          </p:nvGrpSpPr>
          <p:grpSpPr>
            <a:xfrm>
              <a:off x="3597442" y="1393255"/>
              <a:ext cx="2563528" cy="2560322"/>
              <a:chOff x="3597442" y="1393255"/>
              <a:chExt cx="2563528" cy="2560322"/>
            </a:xfrm>
          </p:grpSpPr>
          <p:sp>
            <p:nvSpPr>
              <p:cNvPr id="21" name="Oval 20">
                <a:extLst>
                  <a:ext uri="{FF2B5EF4-FFF2-40B4-BE49-F238E27FC236}">
                    <a16:creationId xmlns:a16="http://schemas.microsoft.com/office/drawing/2014/main" id="{B78275F5-51C5-4EAC-854D-B04A4F8CFDC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2794A36-66B4-4CFF-9C57-31FFC8074A4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2E218A-653D-41CA-93E5-5E9E7E06EF6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0C4C53-D52C-4FBA-BE4E-E53F7E18A7F8}"/>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60E8832-F24E-4010-8892-98493F3A2745}"/>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4911DC5-5869-4D30-8925-D59FAD5F9795}"/>
                </a:ext>
              </a:extLst>
            </p:cNvPr>
            <p:cNvGrpSpPr/>
            <p:nvPr/>
          </p:nvGrpSpPr>
          <p:grpSpPr>
            <a:xfrm rot="16200000">
              <a:off x="934051" y="1753804"/>
              <a:ext cx="2563528" cy="1797520"/>
              <a:chOff x="3597442" y="1393255"/>
              <a:chExt cx="2563528" cy="1797520"/>
            </a:xfrm>
          </p:grpSpPr>
          <p:sp>
            <p:nvSpPr>
              <p:cNvPr id="39" name="Oval 38">
                <a:extLst>
                  <a:ext uri="{FF2B5EF4-FFF2-40B4-BE49-F238E27FC236}">
                    <a16:creationId xmlns:a16="http://schemas.microsoft.com/office/drawing/2014/main" id="{83F96A84-AFEB-4E1C-AF8E-9E1684200B5E}"/>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687CA21-E9FA-476C-BF40-5F1CF40C4C7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2D53F80-4BA5-4A82-A9FF-052A3E5867A4}"/>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E29AD56-EF04-476E-99E6-F23CFD5FA15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40A51909-107F-42A4-9130-883DACACED13}"/>
                </a:ext>
              </a:extLst>
            </p:cNvPr>
            <p:cNvGrpSpPr/>
            <p:nvPr/>
          </p:nvGrpSpPr>
          <p:grpSpPr>
            <a:xfrm rot="10800000">
              <a:off x="1296199" y="4426018"/>
              <a:ext cx="2563528" cy="1797520"/>
              <a:chOff x="3597442" y="1393255"/>
              <a:chExt cx="2563528" cy="1797520"/>
            </a:xfrm>
          </p:grpSpPr>
          <p:sp>
            <p:nvSpPr>
              <p:cNvPr id="45" name="Oval 44">
                <a:extLst>
                  <a:ext uri="{FF2B5EF4-FFF2-40B4-BE49-F238E27FC236}">
                    <a16:creationId xmlns:a16="http://schemas.microsoft.com/office/drawing/2014/main" id="{FF5F90E0-0995-44D8-8682-5BFCB93AB02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F1E4A1-996B-4D16-B74F-AFE5199F6291}"/>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801385B-9E64-4750-9E4A-4C371D97D278}"/>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6580E2-0341-4F94-97F6-EA3868A25E7A}"/>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AEEFD27-5EEB-43C8-85CD-AE65604180BD}"/>
                </a:ext>
              </a:extLst>
            </p:cNvPr>
            <p:cNvGrpSpPr/>
            <p:nvPr/>
          </p:nvGrpSpPr>
          <p:grpSpPr>
            <a:xfrm rot="5400000">
              <a:off x="4338187" y="4444062"/>
              <a:ext cx="1807944" cy="1797520"/>
              <a:chOff x="4353026" y="1393255"/>
              <a:chExt cx="1807944" cy="1797520"/>
            </a:xfrm>
          </p:grpSpPr>
          <p:sp>
            <p:nvSpPr>
              <p:cNvPr id="51" name="Oval 50">
                <a:extLst>
                  <a:ext uri="{FF2B5EF4-FFF2-40B4-BE49-F238E27FC236}">
                    <a16:creationId xmlns:a16="http://schemas.microsoft.com/office/drawing/2014/main" id="{DB8134ED-23D2-4B50-9A7F-EE7B9DF2A06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DE5D92D-FC12-4317-A7BC-D6B14E27C18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F015B6A-3C87-4931-B27C-898F525FB3A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7" name="Group 496">
            <a:extLst>
              <a:ext uri="{FF2B5EF4-FFF2-40B4-BE49-F238E27FC236}">
                <a16:creationId xmlns:a16="http://schemas.microsoft.com/office/drawing/2014/main" id="{A41CBD60-3F13-4EBB-A95F-51B20BDDA6B5}"/>
              </a:ext>
            </a:extLst>
          </p:cNvPr>
          <p:cNvGrpSpPr/>
          <p:nvPr/>
        </p:nvGrpSpPr>
        <p:grpSpPr>
          <a:xfrm>
            <a:off x="494095" y="551047"/>
            <a:ext cx="6492240" cy="6492240"/>
            <a:chOff x="494095" y="551047"/>
            <a:chExt cx="6492240" cy="6492240"/>
          </a:xfrm>
        </p:grpSpPr>
        <p:sp>
          <p:nvSpPr>
            <p:cNvPr id="498" name="Oval 497">
              <a:extLst>
                <a:ext uri="{FF2B5EF4-FFF2-40B4-BE49-F238E27FC236}">
                  <a16:creationId xmlns:a16="http://schemas.microsoft.com/office/drawing/2014/main" id="{FBF1E5B0-E71E-4CC3-B315-23B8FD255493}"/>
                </a:ext>
              </a:extLst>
            </p:cNvPr>
            <p:cNvSpPr/>
            <p:nvPr/>
          </p:nvSpPr>
          <p:spPr>
            <a:xfrm>
              <a:off x="2647752" y="2727164"/>
              <a:ext cx="2194560" cy="219456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052FB2B3-06AE-4197-87E6-8F505DCE1D84}"/>
                </a:ext>
              </a:extLst>
            </p:cNvPr>
            <p:cNvSpPr/>
            <p:nvPr/>
          </p:nvSpPr>
          <p:spPr>
            <a:xfrm>
              <a:off x="2217021" y="2313277"/>
              <a:ext cx="3035157" cy="303580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680789E1-7835-424E-94CD-3EC25B0BA5FE}"/>
                </a:ext>
              </a:extLst>
            </p:cNvPr>
            <p:cNvSpPr/>
            <p:nvPr/>
          </p:nvSpPr>
          <p:spPr>
            <a:xfrm>
              <a:off x="1591375" y="1655550"/>
              <a:ext cx="4297680" cy="429768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8CC0D059-AAB0-4C64-8AD2-0E14770FCCE5}"/>
                </a:ext>
              </a:extLst>
            </p:cNvPr>
            <p:cNvSpPr/>
            <p:nvPr/>
          </p:nvSpPr>
          <p:spPr>
            <a:xfrm>
              <a:off x="494095" y="551047"/>
              <a:ext cx="6492240" cy="649224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2" name="TextBox 541">
            <a:extLst>
              <a:ext uri="{FF2B5EF4-FFF2-40B4-BE49-F238E27FC236}">
                <a16:creationId xmlns:a16="http://schemas.microsoft.com/office/drawing/2014/main" id="{A5B7503B-9916-47CE-ADC7-4B5AC93AC0BA}"/>
              </a:ext>
            </a:extLst>
          </p:cNvPr>
          <p:cNvSpPr txBox="1"/>
          <p:nvPr/>
        </p:nvSpPr>
        <p:spPr>
          <a:xfrm>
            <a:off x="5530629" y="6303282"/>
            <a:ext cx="3214341" cy="584775"/>
          </a:xfrm>
          <a:prstGeom prst="rect">
            <a:avLst/>
          </a:prstGeom>
          <a:noFill/>
        </p:spPr>
        <p:txBody>
          <a:bodyPr wrap="none" rtlCol="0">
            <a:spAutoFit/>
          </a:bodyPr>
          <a:lstStyle/>
          <a:p>
            <a:r>
              <a:rPr lang="en-US" sz="3200" dirty="0">
                <a:solidFill>
                  <a:srgbClr val="ED7E33"/>
                </a:solidFill>
                <a:latin typeface="Arial" panose="020B0604020202020204" pitchFamily="34" charset="0"/>
                <a:cs typeface="Arial" panose="020B0604020202020204" pitchFamily="34" charset="0"/>
              </a:rPr>
              <a:t>constant </a:t>
            </a:r>
            <a:r>
              <a:rPr lang="en-US" sz="3200" i="1" dirty="0">
                <a:solidFill>
                  <a:srgbClr val="ED7E33"/>
                </a:solidFill>
                <a:latin typeface="Arial" panose="020B0604020202020204" pitchFamily="34" charset="0"/>
                <a:cs typeface="Arial" panose="020B0604020202020204" pitchFamily="34" charset="0"/>
              </a:rPr>
              <a:t>Q</a:t>
            </a:r>
            <a:r>
              <a:rPr lang="en-US" sz="3200" dirty="0">
                <a:solidFill>
                  <a:srgbClr val="ED7E33"/>
                </a:solidFill>
                <a:latin typeface="Arial" panose="020B0604020202020204" pitchFamily="34" charset="0"/>
                <a:cs typeface="Arial" panose="020B0604020202020204" pitchFamily="34" charset="0"/>
              </a:rPr>
              <a:t> lines</a:t>
            </a:r>
          </a:p>
        </p:txBody>
      </p:sp>
      <p:cxnSp>
        <p:nvCxnSpPr>
          <p:cNvPr id="543" name="Straight Arrow Connector 542">
            <a:extLst>
              <a:ext uri="{FF2B5EF4-FFF2-40B4-BE49-F238E27FC236}">
                <a16:creationId xmlns:a16="http://schemas.microsoft.com/office/drawing/2014/main" id="{1FAB996A-95F6-49C4-AAC4-13BC0CDD0ED4}"/>
              </a:ext>
            </a:extLst>
          </p:cNvPr>
          <p:cNvCxnSpPr>
            <a:cxnSpLocks/>
          </p:cNvCxnSpPr>
          <p:nvPr/>
        </p:nvCxnSpPr>
        <p:spPr>
          <a:xfrm>
            <a:off x="9927025" y="5142880"/>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44" name="Straight Arrow Connector 543">
            <a:extLst>
              <a:ext uri="{FF2B5EF4-FFF2-40B4-BE49-F238E27FC236}">
                <a16:creationId xmlns:a16="http://schemas.microsoft.com/office/drawing/2014/main" id="{0468856A-3CE8-4CDD-9776-108CE2F7C9DF}"/>
              </a:ext>
            </a:extLst>
          </p:cNvPr>
          <p:cNvCxnSpPr>
            <a:cxnSpLocks/>
          </p:cNvCxnSpPr>
          <p:nvPr/>
        </p:nvCxnSpPr>
        <p:spPr>
          <a:xfrm rot="-5400000" flipV="1">
            <a:off x="9079430" y="4292743"/>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45" name="Rectangle 544">
            <a:extLst>
              <a:ext uri="{FF2B5EF4-FFF2-40B4-BE49-F238E27FC236}">
                <a16:creationId xmlns:a16="http://schemas.microsoft.com/office/drawing/2014/main" id="{8798AF33-7EF3-47A0-83D6-BE77466908E9}"/>
              </a:ext>
            </a:extLst>
          </p:cNvPr>
          <p:cNvSpPr/>
          <p:nvPr/>
        </p:nvSpPr>
        <p:spPr>
          <a:xfrm>
            <a:off x="8471949" y="1311391"/>
            <a:ext cx="3623108" cy="584775"/>
          </a:xfrm>
          <a:prstGeom prst="rect">
            <a:avLst/>
          </a:prstGeom>
        </p:spPr>
        <p:txBody>
          <a:bodyPr wrap="none">
            <a:spAutoFit/>
          </a:bodyPr>
          <a:lstStyle/>
          <a:p>
            <a:r>
              <a:rPr lang="en-US" sz="3200" dirty="0">
                <a:solidFill>
                  <a:schemeClr val="accent1">
                    <a:lumMod val="75000"/>
                  </a:schemeClr>
                </a:solidFill>
                <a:latin typeface="Arial" panose="020B0604020202020204" pitchFamily="34" charset="0"/>
                <a:cs typeface="Arial" panose="020B0604020202020204" pitchFamily="34" charset="0"/>
              </a:rPr>
              <a:t>Real (direct) space</a:t>
            </a:r>
            <a:endParaRPr lang="en-US" sz="3200" dirty="0">
              <a:solidFill>
                <a:schemeClr val="accent1">
                  <a:lumMod val="75000"/>
                </a:schemeClr>
              </a:solidFill>
            </a:endParaRPr>
          </a:p>
        </p:txBody>
      </p:sp>
      <p:sp>
        <p:nvSpPr>
          <p:cNvPr id="546" name="Rectangle 545">
            <a:extLst>
              <a:ext uri="{FF2B5EF4-FFF2-40B4-BE49-F238E27FC236}">
                <a16:creationId xmlns:a16="http://schemas.microsoft.com/office/drawing/2014/main" id="{9B83799D-35F4-4390-A790-D1AAF7BB3F60}"/>
              </a:ext>
            </a:extLst>
          </p:cNvPr>
          <p:cNvSpPr/>
          <p:nvPr/>
        </p:nvSpPr>
        <p:spPr>
          <a:xfrm>
            <a:off x="8471949" y="1890104"/>
            <a:ext cx="3328155"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Reciprocal space</a:t>
            </a:r>
            <a:endParaRPr lang="en-US" sz="3200" dirty="0">
              <a:solidFill>
                <a:srgbClr val="C00000"/>
              </a:solidFill>
            </a:endParaRPr>
          </a:p>
        </p:txBody>
      </p:sp>
      <p:sp>
        <p:nvSpPr>
          <p:cNvPr id="547" name="Rectangle 546">
            <a:extLst>
              <a:ext uri="{FF2B5EF4-FFF2-40B4-BE49-F238E27FC236}">
                <a16:creationId xmlns:a16="http://schemas.microsoft.com/office/drawing/2014/main" id="{659BFB81-15BE-4901-BE7C-49D0EF5FC4A5}"/>
              </a:ext>
            </a:extLst>
          </p:cNvPr>
          <p:cNvSpPr/>
          <p:nvPr/>
        </p:nvSpPr>
        <p:spPr>
          <a:xfrm>
            <a:off x="9240676" y="4860197"/>
            <a:ext cx="564578" cy="584775"/>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a</a:t>
            </a:r>
            <a:r>
              <a:rPr lang="en-US" sz="3200" b="1" baseline="-25000" dirty="0">
                <a:solidFill>
                  <a:schemeClr val="accent1">
                    <a:lumMod val="75000"/>
                  </a:schemeClr>
                </a:solidFill>
                <a:latin typeface="Arial" panose="020B0604020202020204" pitchFamily="34" charset="0"/>
                <a:cs typeface="Arial" panose="020B0604020202020204" pitchFamily="34" charset="0"/>
              </a:rPr>
              <a:t>1</a:t>
            </a:r>
            <a:endParaRPr lang="en-US" sz="3200" baseline="-25000" dirty="0">
              <a:solidFill>
                <a:schemeClr val="accent1">
                  <a:lumMod val="75000"/>
                </a:schemeClr>
              </a:solidFill>
              <a:latin typeface="Arial" panose="020B0604020202020204" pitchFamily="34" charset="0"/>
              <a:cs typeface="Arial" panose="020B0604020202020204" pitchFamily="34" charset="0"/>
            </a:endParaRPr>
          </a:p>
        </p:txBody>
      </p:sp>
      <p:sp>
        <p:nvSpPr>
          <p:cNvPr id="548" name="Rectangle 547">
            <a:extLst>
              <a:ext uri="{FF2B5EF4-FFF2-40B4-BE49-F238E27FC236}">
                <a16:creationId xmlns:a16="http://schemas.microsoft.com/office/drawing/2014/main" id="{D4794898-4F56-4BBC-BDB4-8B739BF26616}"/>
              </a:ext>
            </a:extLst>
          </p:cNvPr>
          <p:cNvSpPr/>
          <p:nvPr/>
        </p:nvSpPr>
        <p:spPr>
          <a:xfrm>
            <a:off x="7355594" y="2951946"/>
            <a:ext cx="587020" cy="584775"/>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b</a:t>
            </a:r>
            <a:r>
              <a:rPr lang="en-US" sz="3200" b="1" baseline="-25000" dirty="0">
                <a:solidFill>
                  <a:schemeClr val="accent1">
                    <a:lumMod val="75000"/>
                  </a:schemeClr>
                </a:solidFill>
                <a:latin typeface="Arial" panose="020B0604020202020204" pitchFamily="34" charset="0"/>
                <a:cs typeface="Arial" panose="020B0604020202020204" pitchFamily="34" charset="0"/>
              </a:rPr>
              <a:t>1</a:t>
            </a:r>
            <a:endParaRPr lang="en-US" sz="3200" baseline="-25000" dirty="0">
              <a:solidFill>
                <a:schemeClr val="accent1">
                  <a:lumMod val="75000"/>
                </a:schemeClr>
              </a:solidFill>
              <a:latin typeface="Arial" panose="020B0604020202020204" pitchFamily="34" charset="0"/>
              <a:cs typeface="Arial" panose="020B0604020202020204" pitchFamily="34" charset="0"/>
            </a:endParaRPr>
          </a:p>
        </p:txBody>
      </p:sp>
      <p:sp>
        <p:nvSpPr>
          <p:cNvPr id="549" name="Rectangle 548">
            <a:extLst>
              <a:ext uri="{FF2B5EF4-FFF2-40B4-BE49-F238E27FC236}">
                <a16:creationId xmlns:a16="http://schemas.microsoft.com/office/drawing/2014/main" id="{3C9A7BC6-E958-456C-90BD-FC9A4D87F90B}"/>
              </a:ext>
            </a:extLst>
          </p:cNvPr>
          <p:cNvSpPr/>
          <p:nvPr/>
        </p:nvSpPr>
        <p:spPr>
          <a:xfrm>
            <a:off x="9741409" y="2854931"/>
            <a:ext cx="747320"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b</a:t>
            </a:r>
            <a:r>
              <a:rPr lang="en-US" sz="3200" b="1" baseline="-25000" dirty="0">
                <a:solidFill>
                  <a:srgbClr val="C00000"/>
                </a:solidFill>
                <a:latin typeface="Arial" panose="020B0604020202020204" pitchFamily="34" charset="0"/>
                <a:cs typeface="Arial" panose="020B0604020202020204" pitchFamily="34" charset="0"/>
              </a:rPr>
              <a:t>1</a:t>
            </a:r>
            <a:r>
              <a:rPr lang="en-US" sz="3200" b="1" dirty="0">
                <a:solidFill>
                  <a:srgbClr val="C00000"/>
                </a:solidFill>
                <a:latin typeface="Arial" panose="020B0604020202020204" pitchFamily="34" charset="0"/>
                <a:cs typeface="Arial" panose="020B0604020202020204" pitchFamily="34" charset="0"/>
              </a:rPr>
              <a:t>*</a:t>
            </a:r>
            <a:endParaRPr lang="en-US" sz="3200" dirty="0">
              <a:solidFill>
                <a:srgbClr val="C00000"/>
              </a:solidFill>
              <a:latin typeface="Arial" panose="020B0604020202020204" pitchFamily="34" charset="0"/>
              <a:cs typeface="Arial" panose="020B0604020202020204" pitchFamily="34" charset="0"/>
            </a:endParaRPr>
          </a:p>
        </p:txBody>
      </p:sp>
      <p:sp>
        <p:nvSpPr>
          <p:cNvPr id="550" name="Rectangle 549">
            <a:extLst>
              <a:ext uri="{FF2B5EF4-FFF2-40B4-BE49-F238E27FC236}">
                <a16:creationId xmlns:a16="http://schemas.microsoft.com/office/drawing/2014/main" id="{8D818D45-B62C-4C63-B816-C937947E8744}"/>
              </a:ext>
            </a:extLst>
          </p:cNvPr>
          <p:cNvSpPr/>
          <p:nvPr/>
        </p:nvSpPr>
        <p:spPr>
          <a:xfrm>
            <a:off x="11480978" y="4996355"/>
            <a:ext cx="724878"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a</a:t>
            </a:r>
            <a:r>
              <a:rPr lang="en-US" sz="3200" b="1" baseline="-25000" dirty="0">
                <a:solidFill>
                  <a:srgbClr val="C00000"/>
                </a:solidFill>
                <a:latin typeface="Arial" panose="020B0604020202020204" pitchFamily="34" charset="0"/>
                <a:cs typeface="Arial" panose="020B0604020202020204" pitchFamily="34" charset="0"/>
              </a:rPr>
              <a:t>1</a:t>
            </a:r>
            <a:r>
              <a:rPr lang="en-US" sz="3200" b="1" dirty="0">
                <a:solidFill>
                  <a:srgbClr val="C00000"/>
                </a:solidFill>
                <a:latin typeface="Arial" panose="020B0604020202020204" pitchFamily="34" charset="0"/>
                <a:cs typeface="Arial" panose="020B0604020202020204" pitchFamily="34" charset="0"/>
              </a:rPr>
              <a:t>*</a:t>
            </a:r>
            <a:endParaRPr lang="en-US" sz="3200" dirty="0">
              <a:solidFill>
                <a:srgbClr val="C00000"/>
              </a:solidFill>
              <a:latin typeface="Arial" panose="020B0604020202020204" pitchFamily="34" charset="0"/>
              <a:cs typeface="Arial" panose="020B0604020202020204" pitchFamily="34" charset="0"/>
            </a:endParaRPr>
          </a:p>
        </p:txBody>
      </p:sp>
      <p:cxnSp>
        <p:nvCxnSpPr>
          <p:cNvPr id="551" name="Straight Arrow Connector 550">
            <a:extLst>
              <a:ext uri="{FF2B5EF4-FFF2-40B4-BE49-F238E27FC236}">
                <a16:creationId xmlns:a16="http://schemas.microsoft.com/office/drawing/2014/main" id="{1223033D-92D4-46AD-8589-952F2F35B8CB}"/>
              </a:ext>
            </a:extLst>
          </p:cNvPr>
          <p:cNvCxnSpPr>
            <a:cxnSpLocks/>
          </p:cNvCxnSpPr>
          <p:nvPr/>
        </p:nvCxnSpPr>
        <p:spPr>
          <a:xfrm>
            <a:off x="7572961" y="5158064"/>
            <a:ext cx="1700274" cy="0"/>
          </a:xfrm>
          <a:prstGeom prst="straightConnector1">
            <a:avLst/>
          </a:prstGeom>
          <a:ln w="28575">
            <a:solidFill>
              <a:srgbClr val="2F5597"/>
            </a:solidFill>
            <a:tailEnd type="triangle"/>
          </a:ln>
        </p:spPr>
        <p:style>
          <a:lnRef idx="1">
            <a:schemeClr val="dk1"/>
          </a:lnRef>
          <a:fillRef idx="0">
            <a:schemeClr val="dk1"/>
          </a:fillRef>
          <a:effectRef idx="0">
            <a:schemeClr val="dk1"/>
          </a:effectRef>
          <a:fontRef idx="minor">
            <a:schemeClr val="tx1"/>
          </a:fontRef>
        </p:style>
      </p:cxnSp>
      <p:cxnSp>
        <p:nvCxnSpPr>
          <p:cNvPr id="552" name="Straight Arrow Connector 551">
            <a:extLst>
              <a:ext uri="{FF2B5EF4-FFF2-40B4-BE49-F238E27FC236}">
                <a16:creationId xmlns:a16="http://schemas.microsoft.com/office/drawing/2014/main" id="{873585A2-2F43-4AFF-8066-AC3670A8EF3F}"/>
              </a:ext>
            </a:extLst>
          </p:cNvPr>
          <p:cNvCxnSpPr>
            <a:cxnSpLocks/>
          </p:cNvCxnSpPr>
          <p:nvPr/>
        </p:nvCxnSpPr>
        <p:spPr>
          <a:xfrm rot="-5400000" flipV="1">
            <a:off x="6725366" y="4307927"/>
            <a:ext cx="1700274" cy="0"/>
          </a:xfrm>
          <a:prstGeom prst="straightConnector1">
            <a:avLst/>
          </a:prstGeom>
          <a:ln w="28575">
            <a:solidFill>
              <a:srgbClr val="2F5597"/>
            </a:solidFill>
            <a:tailEnd type="triangle"/>
          </a:ln>
        </p:spPr>
        <p:style>
          <a:lnRef idx="1">
            <a:schemeClr val="dk1"/>
          </a:lnRef>
          <a:fillRef idx="0">
            <a:schemeClr val="dk1"/>
          </a:fillRef>
          <a:effectRef idx="0">
            <a:schemeClr val="dk1"/>
          </a:effectRef>
          <a:fontRef idx="minor">
            <a:schemeClr val="tx1"/>
          </a:fontRef>
        </p:style>
      </p:cxnSp>
      <p:grpSp>
        <p:nvGrpSpPr>
          <p:cNvPr id="553" name="Group 552">
            <a:extLst>
              <a:ext uri="{FF2B5EF4-FFF2-40B4-BE49-F238E27FC236}">
                <a16:creationId xmlns:a16="http://schemas.microsoft.com/office/drawing/2014/main" id="{71DD37E7-593B-4612-8DF1-1F43504EA663}"/>
              </a:ext>
            </a:extLst>
          </p:cNvPr>
          <p:cNvGrpSpPr/>
          <p:nvPr/>
        </p:nvGrpSpPr>
        <p:grpSpPr>
          <a:xfrm rot="21092611">
            <a:off x="7046106" y="2764340"/>
            <a:ext cx="2603441" cy="2547717"/>
            <a:chOff x="7208887" y="2897255"/>
            <a:chExt cx="2603441" cy="2547717"/>
          </a:xfrm>
        </p:grpSpPr>
        <p:sp>
          <p:nvSpPr>
            <p:cNvPr id="554" name="Rectangle 553">
              <a:extLst>
                <a:ext uri="{FF2B5EF4-FFF2-40B4-BE49-F238E27FC236}">
                  <a16:creationId xmlns:a16="http://schemas.microsoft.com/office/drawing/2014/main" id="{25101657-F80B-4E62-96D5-B0ACDC35CD4F}"/>
                </a:ext>
              </a:extLst>
            </p:cNvPr>
            <p:cNvSpPr/>
            <p:nvPr/>
          </p:nvSpPr>
          <p:spPr>
            <a:xfrm>
              <a:off x="9247750" y="4860197"/>
              <a:ext cx="564578" cy="584775"/>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a</a:t>
              </a:r>
              <a:r>
                <a:rPr lang="en-US" sz="3200" b="1" baseline="-25000" dirty="0">
                  <a:solidFill>
                    <a:schemeClr val="accent1">
                      <a:lumMod val="75000"/>
                    </a:schemeClr>
                  </a:solidFill>
                  <a:latin typeface="Arial" panose="020B0604020202020204" pitchFamily="34" charset="0"/>
                  <a:cs typeface="Arial" panose="020B0604020202020204" pitchFamily="34" charset="0"/>
                </a:rPr>
                <a:t>2</a:t>
              </a:r>
              <a:endParaRPr lang="en-US" sz="3200" baseline="-25000" dirty="0">
                <a:solidFill>
                  <a:schemeClr val="accent1">
                    <a:lumMod val="75000"/>
                  </a:schemeClr>
                </a:solidFill>
                <a:latin typeface="Arial" panose="020B0604020202020204" pitchFamily="34" charset="0"/>
                <a:cs typeface="Arial" panose="020B0604020202020204" pitchFamily="34" charset="0"/>
              </a:endParaRPr>
            </a:p>
          </p:txBody>
        </p:sp>
        <p:sp>
          <p:nvSpPr>
            <p:cNvPr id="555" name="Rectangle 554">
              <a:extLst>
                <a:ext uri="{FF2B5EF4-FFF2-40B4-BE49-F238E27FC236}">
                  <a16:creationId xmlns:a16="http://schemas.microsoft.com/office/drawing/2014/main" id="{DF5E4E63-5400-4BE7-AD43-DA8DED9DBF84}"/>
                </a:ext>
              </a:extLst>
            </p:cNvPr>
            <p:cNvSpPr/>
            <p:nvPr/>
          </p:nvSpPr>
          <p:spPr>
            <a:xfrm>
              <a:off x="7208887" y="2897255"/>
              <a:ext cx="587020" cy="584775"/>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b</a:t>
              </a:r>
              <a:r>
                <a:rPr lang="en-US" sz="3200" b="1" baseline="-25000" dirty="0">
                  <a:solidFill>
                    <a:schemeClr val="accent1">
                      <a:lumMod val="75000"/>
                    </a:schemeClr>
                  </a:solidFill>
                  <a:latin typeface="Arial" panose="020B0604020202020204" pitchFamily="34" charset="0"/>
                  <a:cs typeface="Arial" panose="020B0604020202020204" pitchFamily="34" charset="0"/>
                </a:rPr>
                <a:t>2</a:t>
              </a:r>
              <a:endParaRPr lang="en-US" sz="3200" baseline="-25000" dirty="0">
                <a:solidFill>
                  <a:schemeClr val="accent1">
                    <a:lumMod val="75000"/>
                  </a:schemeClr>
                </a:solidFill>
                <a:latin typeface="Arial" panose="020B0604020202020204" pitchFamily="34" charset="0"/>
                <a:cs typeface="Arial" panose="020B0604020202020204" pitchFamily="34" charset="0"/>
              </a:endParaRPr>
            </a:p>
          </p:txBody>
        </p:sp>
        <p:cxnSp>
          <p:nvCxnSpPr>
            <p:cNvPr id="556" name="Straight Arrow Connector 555">
              <a:extLst>
                <a:ext uri="{FF2B5EF4-FFF2-40B4-BE49-F238E27FC236}">
                  <a16:creationId xmlns:a16="http://schemas.microsoft.com/office/drawing/2014/main" id="{13001A65-7580-47B9-A556-826E9B3F6D2C}"/>
                </a:ext>
              </a:extLst>
            </p:cNvPr>
            <p:cNvCxnSpPr>
              <a:cxnSpLocks/>
            </p:cNvCxnSpPr>
            <p:nvPr/>
          </p:nvCxnSpPr>
          <p:spPr>
            <a:xfrm>
              <a:off x="7580035" y="5158064"/>
              <a:ext cx="1700274" cy="0"/>
            </a:xfrm>
            <a:prstGeom prst="straightConnector1">
              <a:avLst/>
            </a:prstGeom>
            <a:ln w="28575">
              <a:solidFill>
                <a:srgbClr val="2F5597"/>
              </a:solidFill>
              <a:tailEnd type="triangle"/>
            </a:ln>
          </p:spPr>
          <p:style>
            <a:lnRef idx="1">
              <a:schemeClr val="dk1"/>
            </a:lnRef>
            <a:fillRef idx="0">
              <a:schemeClr val="dk1"/>
            </a:fillRef>
            <a:effectRef idx="0">
              <a:schemeClr val="dk1"/>
            </a:effectRef>
            <a:fontRef idx="minor">
              <a:schemeClr val="tx1"/>
            </a:fontRef>
          </p:style>
        </p:cxnSp>
        <p:cxnSp>
          <p:nvCxnSpPr>
            <p:cNvPr id="557" name="Straight Arrow Connector 556">
              <a:extLst>
                <a:ext uri="{FF2B5EF4-FFF2-40B4-BE49-F238E27FC236}">
                  <a16:creationId xmlns:a16="http://schemas.microsoft.com/office/drawing/2014/main" id="{5B5D4383-9787-4A45-A52B-5722BB0E1859}"/>
                </a:ext>
              </a:extLst>
            </p:cNvPr>
            <p:cNvCxnSpPr>
              <a:cxnSpLocks/>
            </p:cNvCxnSpPr>
            <p:nvPr/>
          </p:nvCxnSpPr>
          <p:spPr>
            <a:xfrm rot="-5400000" flipV="1">
              <a:off x="6732440" y="4307927"/>
              <a:ext cx="1700274" cy="0"/>
            </a:xfrm>
            <a:prstGeom prst="straightConnector1">
              <a:avLst/>
            </a:prstGeom>
            <a:ln w="28575">
              <a:solidFill>
                <a:srgbClr val="2F5597"/>
              </a:solidFill>
              <a:tailEnd type="triangle"/>
            </a:ln>
          </p:spPr>
          <p:style>
            <a:lnRef idx="1">
              <a:schemeClr val="dk1"/>
            </a:lnRef>
            <a:fillRef idx="0">
              <a:schemeClr val="dk1"/>
            </a:fillRef>
            <a:effectRef idx="0">
              <a:schemeClr val="dk1"/>
            </a:effectRef>
            <a:fontRef idx="minor">
              <a:schemeClr val="tx1"/>
            </a:fontRef>
          </p:style>
        </p:cxnSp>
      </p:grpSp>
      <p:grpSp>
        <p:nvGrpSpPr>
          <p:cNvPr id="558" name="Group 557">
            <a:extLst>
              <a:ext uri="{FF2B5EF4-FFF2-40B4-BE49-F238E27FC236}">
                <a16:creationId xmlns:a16="http://schemas.microsoft.com/office/drawing/2014/main" id="{BDCC6504-E2CB-4045-BC14-3AD4AB34592E}"/>
              </a:ext>
            </a:extLst>
          </p:cNvPr>
          <p:cNvGrpSpPr/>
          <p:nvPr/>
        </p:nvGrpSpPr>
        <p:grpSpPr>
          <a:xfrm rot="21092611">
            <a:off x="9323401" y="2742656"/>
            <a:ext cx="2763741" cy="2547718"/>
            <a:chOff x="7128737" y="2897255"/>
            <a:chExt cx="2763741" cy="2547718"/>
          </a:xfrm>
        </p:grpSpPr>
        <p:sp>
          <p:nvSpPr>
            <p:cNvPr id="559" name="Rectangle 558">
              <a:extLst>
                <a:ext uri="{FF2B5EF4-FFF2-40B4-BE49-F238E27FC236}">
                  <a16:creationId xmlns:a16="http://schemas.microsoft.com/office/drawing/2014/main" id="{70F24A9A-F108-4804-B501-90057C85A02A}"/>
                </a:ext>
              </a:extLst>
            </p:cNvPr>
            <p:cNvSpPr/>
            <p:nvPr/>
          </p:nvSpPr>
          <p:spPr>
            <a:xfrm>
              <a:off x="9167600" y="4860198"/>
              <a:ext cx="724878"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a</a:t>
              </a:r>
              <a:r>
                <a:rPr lang="en-US" sz="3200" b="1" baseline="-25000" dirty="0">
                  <a:solidFill>
                    <a:srgbClr val="C00000"/>
                  </a:solidFill>
                  <a:latin typeface="Arial" panose="020B0604020202020204" pitchFamily="34" charset="0"/>
                  <a:cs typeface="Arial" panose="020B0604020202020204" pitchFamily="34" charset="0"/>
                </a:rPr>
                <a:t>2</a:t>
              </a:r>
              <a:r>
                <a:rPr lang="en-US" sz="3200" b="1" dirty="0">
                  <a:solidFill>
                    <a:srgbClr val="C00000"/>
                  </a:solidFill>
                  <a:latin typeface="Arial" panose="020B0604020202020204" pitchFamily="34" charset="0"/>
                  <a:cs typeface="Arial" panose="020B0604020202020204" pitchFamily="34" charset="0"/>
                </a:rPr>
                <a:t>*</a:t>
              </a:r>
              <a:endParaRPr lang="en-US" sz="3200" baseline="-25000" dirty="0">
                <a:solidFill>
                  <a:srgbClr val="C00000"/>
                </a:solidFill>
                <a:latin typeface="Arial" panose="020B0604020202020204" pitchFamily="34" charset="0"/>
                <a:cs typeface="Arial" panose="020B0604020202020204" pitchFamily="34" charset="0"/>
              </a:endParaRPr>
            </a:p>
          </p:txBody>
        </p:sp>
        <p:sp>
          <p:nvSpPr>
            <p:cNvPr id="560" name="Rectangle 559">
              <a:extLst>
                <a:ext uri="{FF2B5EF4-FFF2-40B4-BE49-F238E27FC236}">
                  <a16:creationId xmlns:a16="http://schemas.microsoft.com/office/drawing/2014/main" id="{F37C98FE-7C3A-4F77-B212-02D6EE15C7C7}"/>
                </a:ext>
              </a:extLst>
            </p:cNvPr>
            <p:cNvSpPr/>
            <p:nvPr/>
          </p:nvSpPr>
          <p:spPr>
            <a:xfrm>
              <a:off x="7128737" y="2897255"/>
              <a:ext cx="747320"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b</a:t>
              </a:r>
              <a:r>
                <a:rPr lang="en-US" sz="3200" b="1" baseline="-25000" dirty="0">
                  <a:solidFill>
                    <a:srgbClr val="C00000"/>
                  </a:solidFill>
                  <a:latin typeface="Arial" panose="020B0604020202020204" pitchFamily="34" charset="0"/>
                  <a:cs typeface="Arial" panose="020B0604020202020204" pitchFamily="34" charset="0"/>
                </a:rPr>
                <a:t>2</a:t>
              </a:r>
              <a:r>
                <a:rPr lang="en-US" sz="3200" b="1" dirty="0">
                  <a:solidFill>
                    <a:srgbClr val="C00000"/>
                  </a:solidFill>
                  <a:latin typeface="Arial" panose="020B0604020202020204" pitchFamily="34" charset="0"/>
                  <a:cs typeface="Arial" panose="020B0604020202020204" pitchFamily="34" charset="0"/>
                </a:rPr>
                <a:t>*</a:t>
              </a:r>
              <a:endParaRPr lang="en-US" sz="3200" dirty="0">
                <a:solidFill>
                  <a:srgbClr val="C00000"/>
                </a:solidFill>
                <a:latin typeface="Arial" panose="020B0604020202020204" pitchFamily="34" charset="0"/>
                <a:cs typeface="Arial" panose="020B0604020202020204" pitchFamily="34" charset="0"/>
              </a:endParaRPr>
            </a:p>
          </p:txBody>
        </p:sp>
        <p:cxnSp>
          <p:nvCxnSpPr>
            <p:cNvPr id="561" name="Straight Arrow Connector 560">
              <a:extLst>
                <a:ext uri="{FF2B5EF4-FFF2-40B4-BE49-F238E27FC236}">
                  <a16:creationId xmlns:a16="http://schemas.microsoft.com/office/drawing/2014/main" id="{97FEB497-026A-4551-B8BB-CE1CEC1B89B0}"/>
                </a:ext>
              </a:extLst>
            </p:cNvPr>
            <p:cNvCxnSpPr>
              <a:cxnSpLocks/>
            </p:cNvCxnSpPr>
            <p:nvPr/>
          </p:nvCxnSpPr>
          <p:spPr>
            <a:xfrm>
              <a:off x="7580035" y="5158064"/>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62" name="Straight Arrow Connector 561">
              <a:extLst>
                <a:ext uri="{FF2B5EF4-FFF2-40B4-BE49-F238E27FC236}">
                  <a16:creationId xmlns:a16="http://schemas.microsoft.com/office/drawing/2014/main" id="{38DC304D-1C0C-4620-A831-0D9C96C90171}"/>
                </a:ext>
              </a:extLst>
            </p:cNvPr>
            <p:cNvCxnSpPr>
              <a:cxnSpLocks/>
            </p:cNvCxnSpPr>
            <p:nvPr/>
          </p:nvCxnSpPr>
          <p:spPr>
            <a:xfrm rot="-5400000" flipV="1">
              <a:off x="6732440" y="4307927"/>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79773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accel="9667" decel="9667" fill="hold" nodeType="clickEffect">
                                  <p:stCondLst>
                                    <p:cond delay="0"/>
                                  </p:stCondLst>
                                  <p:childTnLst>
                                    <p:animRot by="-600000">
                                      <p:cBhvr>
                                        <p:cTn id="6" dur="3000" fill="hold"/>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 theta scans</a:t>
            </a:r>
          </a:p>
        </p:txBody>
      </p:sp>
      <p:grpSp>
        <p:nvGrpSpPr>
          <p:cNvPr id="137" name="Group 136">
            <a:extLst>
              <a:ext uri="{FF2B5EF4-FFF2-40B4-BE49-F238E27FC236}">
                <a16:creationId xmlns:a16="http://schemas.microsoft.com/office/drawing/2014/main" id="{6600D309-3D86-4CF8-992F-5740FE8C2E9D}"/>
              </a:ext>
            </a:extLst>
          </p:cNvPr>
          <p:cNvGrpSpPr/>
          <p:nvPr/>
        </p:nvGrpSpPr>
        <p:grpSpPr>
          <a:xfrm rot="20225503">
            <a:off x="1294594" y="1369194"/>
            <a:ext cx="4864771" cy="4875994"/>
            <a:chOff x="1296199" y="1370800"/>
            <a:chExt cx="4864771" cy="4875994"/>
          </a:xfrm>
        </p:grpSpPr>
        <p:cxnSp>
          <p:nvCxnSpPr>
            <p:cNvPr id="138" name="Straight Connector 137">
              <a:extLst>
                <a:ext uri="{FF2B5EF4-FFF2-40B4-BE49-F238E27FC236}">
                  <a16:creationId xmlns:a16="http://schemas.microsoft.com/office/drawing/2014/main" id="{D657C597-EB0E-48DC-8554-F464E097DCD2}"/>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139" name="Group 138">
              <a:extLst>
                <a:ext uri="{FF2B5EF4-FFF2-40B4-BE49-F238E27FC236}">
                  <a16:creationId xmlns:a16="http://schemas.microsoft.com/office/drawing/2014/main" id="{406D1E74-9E18-4DF9-922F-35D8128543D1}"/>
                </a:ext>
              </a:extLst>
            </p:cNvPr>
            <p:cNvGrpSpPr/>
            <p:nvPr/>
          </p:nvGrpSpPr>
          <p:grpSpPr>
            <a:xfrm>
              <a:off x="1451810" y="1530416"/>
              <a:ext cx="4559168" cy="4572000"/>
              <a:chOff x="1451810" y="1530416"/>
              <a:chExt cx="4559168" cy="4572000"/>
            </a:xfrm>
          </p:grpSpPr>
          <p:cxnSp>
            <p:nvCxnSpPr>
              <p:cNvPr id="169" name="Straight Connector 168">
                <a:extLst>
                  <a:ext uri="{FF2B5EF4-FFF2-40B4-BE49-F238E27FC236}">
                    <a16:creationId xmlns:a16="http://schemas.microsoft.com/office/drawing/2014/main" id="{578F0517-8440-45A5-9D31-D61BDCD059B8}"/>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0" name="Straight Connector 169">
                <a:extLst>
                  <a:ext uri="{FF2B5EF4-FFF2-40B4-BE49-F238E27FC236}">
                    <a16:creationId xmlns:a16="http://schemas.microsoft.com/office/drawing/2014/main" id="{1BF44781-BF86-4238-ADEE-33F975169FB6}"/>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1" name="Straight Connector 170">
                <a:extLst>
                  <a:ext uri="{FF2B5EF4-FFF2-40B4-BE49-F238E27FC236}">
                    <a16:creationId xmlns:a16="http://schemas.microsoft.com/office/drawing/2014/main" id="{50D1D01A-CB82-4125-8516-C94D93AEF183}"/>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2" name="Straight Connector 171">
                <a:extLst>
                  <a:ext uri="{FF2B5EF4-FFF2-40B4-BE49-F238E27FC236}">
                    <a16:creationId xmlns:a16="http://schemas.microsoft.com/office/drawing/2014/main" id="{CEF44C1C-C92B-481A-8317-A1C9570A23BA}"/>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3" name="Straight Connector 172">
                <a:extLst>
                  <a:ext uri="{FF2B5EF4-FFF2-40B4-BE49-F238E27FC236}">
                    <a16:creationId xmlns:a16="http://schemas.microsoft.com/office/drawing/2014/main" id="{F30A3CEE-884A-4163-986E-B6EE6684EC84}"/>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4" name="Straight Connector 173">
                <a:extLst>
                  <a:ext uri="{FF2B5EF4-FFF2-40B4-BE49-F238E27FC236}">
                    <a16:creationId xmlns:a16="http://schemas.microsoft.com/office/drawing/2014/main" id="{B442BA55-29F4-42CE-9658-1EB62E3D5A7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4B5E14B1-5BCC-454D-9F67-713A52ADCF93}"/>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6" name="Straight Connector 175">
                <a:extLst>
                  <a:ext uri="{FF2B5EF4-FFF2-40B4-BE49-F238E27FC236}">
                    <a16:creationId xmlns:a16="http://schemas.microsoft.com/office/drawing/2014/main" id="{2B4040F7-8604-49BA-988F-116BFA79E8E6}"/>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140" name="Group 139">
              <a:extLst>
                <a:ext uri="{FF2B5EF4-FFF2-40B4-BE49-F238E27FC236}">
                  <a16:creationId xmlns:a16="http://schemas.microsoft.com/office/drawing/2014/main" id="{D46636F9-9144-417A-890B-A032F257923E}"/>
                </a:ext>
              </a:extLst>
            </p:cNvPr>
            <p:cNvGrpSpPr/>
            <p:nvPr/>
          </p:nvGrpSpPr>
          <p:grpSpPr>
            <a:xfrm rot="5400000">
              <a:off x="1445394" y="1524000"/>
              <a:ext cx="4559168" cy="4572000"/>
              <a:chOff x="1451810" y="1530416"/>
              <a:chExt cx="4559168" cy="4572000"/>
            </a:xfrm>
          </p:grpSpPr>
          <p:cxnSp>
            <p:nvCxnSpPr>
              <p:cNvPr id="161" name="Straight Connector 160">
                <a:extLst>
                  <a:ext uri="{FF2B5EF4-FFF2-40B4-BE49-F238E27FC236}">
                    <a16:creationId xmlns:a16="http://schemas.microsoft.com/office/drawing/2014/main" id="{D2DA3B50-8339-413F-9048-0A90C299B5C9}"/>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62" name="Straight Connector 161">
                <a:extLst>
                  <a:ext uri="{FF2B5EF4-FFF2-40B4-BE49-F238E27FC236}">
                    <a16:creationId xmlns:a16="http://schemas.microsoft.com/office/drawing/2014/main" id="{2D9D004B-DB58-4966-A42D-183F624EC396}"/>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63" name="Straight Connector 162">
                <a:extLst>
                  <a:ext uri="{FF2B5EF4-FFF2-40B4-BE49-F238E27FC236}">
                    <a16:creationId xmlns:a16="http://schemas.microsoft.com/office/drawing/2014/main" id="{3E0F1E24-8E72-4BAC-A525-B8D238EAF265}"/>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64" name="Straight Connector 163">
                <a:extLst>
                  <a:ext uri="{FF2B5EF4-FFF2-40B4-BE49-F238E27FC236}">
                    <a16:creationId xmlns:a16="http://schemas.microsoft.com/office/drawing/2014/main" id="{E752079C-F6BE-4498-B914-CB03A154164C}"/>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65" name="Straight Connector 164">
                <a:extLst>
                  <a:ext uri="{FF2B5EF4-FFF2-40B4-BE49-F238E27FC236}">
                    <a16:creationId xmlns:a16="http://schemas.microsoft.com/office/drawing/2014/main" id="{078EE92E-B20E-4C55-86D0-85FD9CCF0CDD}"/>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a:extLst>
                  <a:ext uri="{FF2B5EF4-FFF2-40B4-BE49-F238E27FC236}">
                    <a16:creationId xmlns:a16="http://schemas.microsoft.com/office/drawing/2014/main" id="{D3392ED3-CE34-448C-9AA7-95D45CDB6DAF}"/>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67" name="Straight Connector 166">
                <a:extLst>
                  <a:ext uri="{FF2B5EF4-FFF2-40B4-BE49-F238E27FC236}">
                    <a16:creationId xmlns:a16="http://schemas.microsoft.com/office/drawing/2014/main" id="{8822DEB8-CA72-47AC-8CC9-22861F742E96}"/>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68" name="Straight Connector 167">
                <a:extLst>
                  <a:ext uri="{FF2B5EF4-FFF2-40B4-BE49-F238E27FC236}">
                    <a16:creationId xmlns:a16="http://schemas.microsoft.com/office/drawing/2014/main" id="{6C0053BC-B6CD-4B77-8066-941F67D08EF9}"/>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141" name="Group 140">
              <a:extLst>
                <a:ext uri="{FF2B5EF4-FFF2-40B4-BE49-F238E27FC236}">
                  <a16:creationId xmlns:a16="http://schemas.microsoft.com/office/drawing/2014/main" id="{DE6462C0-0797-47A7-A62E-1DA3040D4786}"/>
                </a:ext>
              </a:extLst>
            </p:cNvPr>
            <p:cNvGrpSpPr/>
            <p:nvPr/>
          </p:nvGrpSpPr>
          <p:grpSpPr>
            <a:xfrm>
              <a:off x="3597442" y="1393255"/>
              <a:ext cx="2563528" cy="2560322"/>
              <a:chOff x="3597442" y="1393255"/>
              <a:chExt cx="2563528" cy="2560322"/>
            </a:xfrm>
          </p:grpSpPr>
          <p:sp>
            <p:nvSpPr>
              <p:cNvPr id="156" name="Oval 155">
                <a:extLst>
                  <a:ext uri="{FF2B5EF4-FFF2-40B4-BE49-F238E27FC236}">
                    <a16:creationId xmlns:a16="http://schemas.microsoft.com/office/drawing/2014/main" id="{D37D8142-757F-43A9-92E4-77DA06D1256F}"/>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BDB0AC9E-F4FB-4621-8572-5AA3DEF18564}"/>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41B4D66A-47AA-45F5-BD3D-3556BE309459}"/>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AB20AC12-2838-43D0-963D-3C9497BCC758}"/>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4202E19F-AEE8-4249-8157-30B4B7082AC0}"/>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a:extLst>
                <a:ext uri="{FF2B5EF4-FFF2-40B4-BE49-F238E27FC236}">
                  <a16:creationId xmlns:a16="http://schemas.microsoft.com/office/drawing/2014/main" id="{89DCE99E-1884-4019-964D-695FD042A6EE}"/>
                </a:ext>
              </a:extLst>
            </p:cNvPr>
            <p:cNvGrpSpPr/>
            <p:nvPr/>
          </p:nvGrpSpPr>
          <p:grpSpPr>
            <a:xfrm rot="16200000">
              <a:off x="934051" y="1753804"/>
              <a:ext cx="2563528" cy="1797520"/>
              <a:chOff x="3597442" y="1393255"/>
              <a:chExt cx="2563528" cy="1797520"/>
            </a:xfrm>
          </p:grpSpPr>
          <p:sp>
            <p:nvSpPr>
              <p:cNvPr id="152" name="Oval 151">
                <a:extLst>
                  <a:ext uri="{FF2B5EF4-FFF2-40B4-BE49-F238E27FC236}">
                    <a16:creationId xmlns:a16="http://schemas.microsoft.com/office/drawing/2014/main" id="{5C526754-26C7-4579-8841-4B08DB3FE749}"/>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D6D23113-ADE2-4C9F-8611-E459C916F5A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5642F0DB-816A-4790-B1EE-737BBE6D3E0E}"/>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27C6FD06-A319-49E9-A17E-D191279D56FF}"/>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a:extLst>
                <a:ext uri="{FF2B5EF4-FFF2-40B4-BE49-F238E27FC236}">
                  <a16:creationId xmlns:a16="http://schemas.microsoft.com/office/drawing/2014/main" id="{2432381F-E476-440F-9E63-8A3803448945}"/>
                </a:ext>
              </a:extLst>
            </p:cNvPr>
            <p:cNvGrpSpPr/>
            <p:nvPr/>
          </p:nvGrpSpPr>
          <p:grpSpPr>
            <a:xfrm rot="10800000">
              <a:off x="1296199" y="4426018"/>
              <a:ext cx="2563528" cy="1797520"/>
              <a:chOff x="3597442" y="1393255"/>
              <a:chExt cx="2563528" cy="1797520"/>
            </a:xfrm>
          </p:grpSpPr>
          <p:sp>
            <p:nvSpPr>
              <p:cNvPr id="148" name="Oval 147">
                <a:extLst>
                  <a:ext uri="{FF2B5EF4-FFF2-40B4-BE49-F238E27FC236}">
                    <a16:creationId xmlns:a16="http://schemas.microsoft.com/office/drawing/2014/main" id="{A0F6577A-6DB0-40A5-9B69-3F1B604EC620}"/>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4D3BA8D5-3BBC-4B0D-8E7B-70317AB53DEF}"/>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A0EA4272-2209-4858-936F-D2FCD796420B}"/>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3A391F83-D603-4A7A-A289-872B900922E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1ED14DE8-15B6-4ADD-8A4A-B27357B8D094}"/>
                </a:ext>
              </a:extLst>
            </p:cNvPr>
            <p:cNvGrpSpPr/>
            <p:nvPr/>
          </p:nvGrpSpPr>
          <p:grpSpPr>
            <a:xfrm rot="5400000">
              <a:off x="4338187" y="4444062"/>
              <a:ext cx="1807944" cy="1797520"/>
              <a:chOff x="4353026" y="1393255"/>
              <a:chExt cx="1807944" cy="1797520"/>
            </a:xfrm>
          </p:grpSpPr>
          <p:sp>
            <p:nvSpPr>
              <p:cNvPr id="145" name="Oval 144">
                <a:extLst>
                  <a:ext uri="{FF2B5EF4-FFF2-40B4-BE49-F238E27FC236}">
                    <a16:creationId xmlns:a16="http://schemas.microsoft.com/office/drawing/2014/main" id="{DD4A260A-1A70-42F5-A699-4106507AD901}"/>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E22C19B9-FB37-4416-A98E-339C6FE9DA8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5C3651A8-6035-4393-9D8F-4F3EA9EB5E2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 name="Group 48">
            <a:extLst>
              <a:ext uri="{FF2B5EF4-FFF2-40B4-BE49-F238E27FC236}">
                <a16:creationId xmlns:a16="http://schemas.microsoft.com/office/drawing/2014/main" id="{61F318B9-5359-44DF-80DB-F527CC64492A}"/>
              </a:ext>
            </a:extLst>
          </p:cNvPr>
          <p:cNvGrpSpPr/>
          <p:nvPr/>
        </p:nvGrpSpPr>
        <p:grpSpPr>
          <a:xfrm rot="21140332">
            <a:off x="1290180" y="1375210"/>
            <a:ext cx="4864771" cy="4875994"/>
            <a:chOff x="1296199" y="1370800"/>
            <a:chExt cx="4864771" cy="4875994"/>
          </a:xfrm>
        </p:grpSpPr>
        <p:cxnSp>
          <p:nvCxnSpPr>
            <p:cNvPr id="54" name="Straight Connector 53">
              <a:extLst>
                <a:ext uri="{FF2B5EF4-FFF2-40B4-BE49-F238E27FC236}">
                  <a16:creationId xmlns:a16="http://schemas.microsoft.com/office/drawing/2014/main" id="{19E45BCE-5B13-40F5-80CE-BF766CC78E7E}"/>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55" name="Group 54">
              <a:extLst>
                <a:ext uri="{FF2B5EF4-FFF2-40B4-BE49-F238E27FC236}">
                  <a16:creationId xmlns:a16="http://schemas.microsoft.com/office/drawing/2014/main" id="{E5BFA9B1-5C86-4215-8D8F-AC908D68784D}"/>
                </a:ext>
              </a:extLst>
            </p:cNvPr>
            <p:cNvGrpSpPr/>
            <p:nvPr/>
          </p:nvGrpSpPr>
          <p:grpSpPr>
            <a:xfrm>
              <a:off x="1451810" y="1530416"/>
              <a:ext cx="4559168" cy="4572000"/>
              <a:chOff x="1451810" y="1530416"/>
              <a:chExt cx="4559168" cy="4572000"/>
            </a:xfrm>
          </p:grpSpPr>
          <p:cxnSp>
            <p:nvCxnSpPr>
              <p:cNvPr id="89" name="Straight Connector 88">
                <a:extLst>
                  <a:ext uri="{FF2B5EF4-FFF2-40B4-BE49-F238E27FC236}">
                    <a16:creationId xmlns:a16="http://schemas.microsoft.com/office/drawing/2014/main" id="{9F1B2B74-8F60-49C9-8684-F1D1371655CF}"/>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A1185783-70DA-4C10-A576-063230B5AFC6}"/>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ED4D3AE7-65A3-4BB9-8FF6-EB4487B397BB}"/>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4ED199B5-5612-423D-8D6A-79D1DC7DBA57}"/>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7CA27D83-2F7D-4D71-9748-E98F06218C0D}"/>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0A3B7AC0-C035-455A-A697-C789E34B82C0}"/>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3B2DAD81-732F-4E2B-B1C9-73408C6DEAA1}"/>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AF4D8A7B-6FE5-4801-8991-01F06F9C94D4}"/>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57" name="Group 56">
              <a:extLst>
                <a:ext uri="{FF2B5EF4-FFF2-40B4-BE49-F238E27FC236}">
                  <a16:creationId xmlns:a16="http://schemas.microsoft.com/office/drawing/2014/main" id="{AF14619E-67CB-46BF-88D3-5F19835192F6}"/>
                </a:ext>
              </a:extLst>
            </p:cNvPr>
            <p:cNvGrpSpPr/>
            <p:nvPr/>
          </p:nvGrpSpPr>
          <p:grpSpPr>
            <a:xfrm rot="5400000">
              <a:off x="1445394" y="1524000"/>
              <a:ext cx="4559168" cy="4572000"/>
              <a:chOff x="1451810" y="1530416"/>
              <a:chExt cx="4559168" cy="4572000"/>
            </a:xfrm>
          </p:grpSpPr>
          <p:cxnSp>
            <p:nvCxnSpPr>
              <p:cNvPr id="81" name="Straight Connector 80">
                <a:extLst>
                  <a:ext uri="{FF2B5EF4-FFF2-40B4-BE49-F238E27FC236}">
                    <a16:creationId xmlns:a16="http://schemas.microsoft.com/office/drawing/2014/main" id="{E0D6065A-0EC8-498F-9137-7A92E9B4ACBB}"/>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A4042996-35CB-484D-8BA2-8F438B968D67}"/>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E29F7361-2A0A-4A52-8BAE-F9639C48FB73}"/>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32360C7D-E3AA-4EA9-A6D6-7031CB56BEFB}"/>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AF1B085C-84EA-49A8-B1F8-051E711CD675}"/>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1B30272C-DE83-47E1-B719-DBAF2106E852}"/>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3E1B8054-D403-4411-A782-4EF2BE8EC644}"/>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2CA216AE-3738-4D60-9859-B7A67E64F974}"/>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61" name="Group 60">
              <a:extLst>
                <a:ext uri="{FF2B5EF4-FFF2-40B4-BE49-F238E27FC236}">
                  <a16:creationId xmlns:a16="http://schemas.microsoft.com/office/drawing/2014/main" id="{CDEED45D-28DC-41B6-AFE2-5874E1942588}"/>
                </a:ext>
              </a:extLst>
            </p:cNvPr>
            <p:cNvGrpSpPr/>
            <p:nvPr/>
          </p:nvGrpSpPr>
          <p:grpSpPr>
            <a:xfrm>
              <a:off x="3597442" y="1393255"/>
              <a:ext cx="2563528" cy="2560322"/>
              <a:chOff x="3597442" y="1393255"/>
              <a:chExt cx="2563528" cy="2560322"/>
            </a:xfrm>
          </p:grpSpPr>
          <p:sp>
            <p:nvSpPr>
              <p:cNvPr id="76" name="Oval 75">
                <a:extLst>
                  <a:ext uri="{FF2B5EF4-FFF2-40B4-BE49-F238E27FC236}">
                    <a16:creationId xmlns:a16="http://schemas.microsoft.com/office/drawing/2014/main" id="{DBF1A503-B79F-45F8-B7F0-2CBB3CD68EDC}"/>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FDA74E35-C2F1-4823-923A-07A8DBA5EB3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EA860C8-1283-46C5-87BE-3A8E373A6021}"/>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DFE4353-EAE4-4011-B485-0FEABBF27177}"/>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FB12E936-8C09-44B1-B821-CFFA0A80C1D3}"/>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AE33C5E7-C5F0-47F8-B943-1215C0C0FF51}"/>
                </a:ext>
              </a:extLst>
            </p:cNvPr>
            <p:cNvGrpSpPr/>
            <p:nvPr/>
          </p:nvGrpSpPr>
          <p:grpSpPr>
            <a:xfrm rot="16200000">
              <a:off x="934051" y="1753804"/>
              <a:ext cx="2563528" cy="1797520"/>
              <a:chOff x="3597442" y="1393255"/>
              <a:chExt cx="2563528" cy="1797520"/>
            </a:xfrm>
          </p:grpSpPr>
          <p:sp>
            <p:nvSpPr>
              <p:cNvPr id="72" name="Oval 71">
                <a:extLst>
                  <a:ext uri="{FF2B5EF4-FFF2-40B4-BE49-F238E27FC236}">
                    <a16:creationId xmlns:a16="http://schemas.microsoft.com/office/drawing/2014/main" id="{EE8781C8-B07E-4272-A3C5-F0B8B204C2A9}"/>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DA076C5E-0624-40ED-B2D5-D8BAC2FFBAD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22BF65F-A85E-4EF1-B3BE-CA5971613897}"/>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5727349-82B3-480B-972F-E7A271264502}"/>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9C964863-772B-444B-89FA-D825B0C13DE9}"/>
                </a:ext>
              </a:extLst>
            </p:cNvPr>
            <p:cNvGrpSpPr/>
            <p:nvPr/>
          </p:nvGrpSpPr>
          <p:grpSpPr>
            <a:xfrm rot="10800000">
              <a:off x="1296199" y="4426018"/>
              <a:ext cx="2563528" cy="1797520"/>
              <a:chOff x="3597442" y="1393255"/>
              <a:chExt cx="2563528" cy="1797520"/>
            </a:xfrm>
          </p:grpSpPr>
          <p:sp>
            <p:nvSpPr>
              <p:cNvPr id="68" name="Oval 67">
                <a:extLst>
                  <a:ext uri="{FF2B5EF4-FFF2-40B4-BE49-F238E27FC236}">
                    <a16:creationId xmlns:a16="http://schemas.microsoft.com/office/drawing/2014/main" id="{37FFD0E5-C51F-4836-B0C4-76314BA23099}"/>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8C52ABC-9EE7-4589-ACEA-72F7705D4705}"/>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4BA5E5E6-71A2-4FF9-BA0C-DA77353AADFD}"/>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8631A90-EE4B-4D25-8FAC-748A0DA7C1E6}"/>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D372D22B-AE53-4BDE-A4D6-E046C49436C5}"/>
                </a:ext>
              </a:extLst>
            </p:cNvPr>
            <p:cNvGrpSpPr/>
            <p:nvPr/>
          </p:nvGrpSpPr>
          <p:grpSpPr>
            <a:xfrm rot="5400000">
              <a:off x="4338187" y="4444062"/>
              <a:ext cx="1807944" cy="1797520"/>
              <a:chOff x="4353026" y="1393255"/>
              <a:chExt cx="1807944" cy="1797520"/>
            </a:xfrm>
          </p:grpSpPr>
          <p:sp>
            <p:nvSpPr>
              <p:cNvPr id="65" name="Oval 64">
                <a:extLst>
                  <a:ext uri="{FF2B5EF4-FFF2-40B4-BE49-F238E27FC236}">
                    <a16:creationId xmlns:a16="http://schemas.microsoft.com/office/drawing/2014/main" id="{7AA33916-B26E-4722-9850-F35F75410B0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76F475E-34FB-415C-8B03-0D04ACC8F650}"/>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0DF47EF6-4BB4-4F2C-9BFF-5FCE4F49DB8D}"/>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7" name="Group 96">
            <a:extLst>
              <a:ext uri="{FF2B5EF4-FFF2-40B4-BE49-F238E27FC236}">
                <a16:creationId xmlns:a16="http://schemas.microsoft.com/office/drawing/2014/main" id="{84828DB0-BAE3-4036-946C-5904351369B6}"/>
              </a:ext>
            </a:extLst>
          </p:cNvPr>
          <p:cNvGrpSpPr/>
          <p:nvPr/>
        </p:nvGrpSpPr>
        <p:grpSpPr>
          <a:xfrm rot="20668150">
            <a:off x="1294599" y="1369193"/>
            <a:ext cx="4864771" cy="4875994"/>
            <a:chOff x="1296199" y="1370800"/>
            <a:chExt cx="4864771" cy="4875994"/>
          </a:xfrm>
        </p:grpSpPr>
        <p:cxnSp>
          <p:nvCxnSpPr>
            <p:cNvPr id="98" name="Straight Connector 97">
              <a:extLst>
                <a:ext uri="{FF2B5EF4-FFF2-40B4-BE49-F238E27FC236}">
                  <a16:creationId xmlns:a16="http://schemas.microsoft.com/office/drawing/2014/main" id="{B29D67D6-05F3-4DB1-9639-CC16AC545F68}"/>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99" name="Group 98">
              <a:extLst>
                <a:ext uri="{FF2B5EF4-FFF2-40B4-BE49-F238E27FC236}">
                  <a16:creationId xmlns:a16="http://schemas.microsoft.com/office/drawing/2014/main" id="{C7E0F83A-C3A0-49D9-8361-92317E7B3106}"/>
                </a:ext>
              </a:extLst>
            </p:cNvPr>
            <p:cNvGrpSpPr/>
            <p:nvPr/>
          </p:nvGrpSpPr>
          <p:grpSpPr>
            <a:xfrm>
              <a:off x="1451810" y="1530416"/>
              <a:ext cx="4559168" cy="4572000"/>
              <a:chOff x="1451810" y="1530416"/>
              <a:chExt cx="4559168" cy="4572000"/>
            </a:xfrm>
          </p:grpSpPr>
          <p:cxnSp>
            <p:nvCxnSpPr>
              <p:cNvPr id="129" name="Straight Connector 128">
                <a:extLst>
                  <a:ext uri="{FF2B5EF4-FFF2-40B4-BE49-F238E27FC236}">
                    <a16:creationId xmlns:a16="http://schemas.microsoft.com/office/drawing/2014/main" id="{1380555B-576B-40B8-A387-E1A19017600E}"/>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A5548C1B-A023-4BBB-824F-4019F0D71D9D}"/>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B6EF3E37-A556-4EC6-8E9B-2691E7F2455E}"/>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1BC22338-A3C5-45CE-A147-D0B596CEBEA6}"/>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ADDC50BE-0119-44D4-BF8C-E0AFBEC2B8D1}"/>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4A4B5ECA-83B6-4FED-9524-3EEFE73764BC}"/>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61362411-6E80-4561-80E6-55D2EB591F47}"/>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7A820CBE-55CA-404F-8ED7-AC27E9268D7D}"/>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100" name="Group 99">
              <a:extLst>
                <a:ext uri="{FF2B5EF4-FFF2-40B4-BE49-F238E27FC236}">
                  <a16:creationId xmlns:a16="http://schemas.microsoft.com/office/drawing/2014/main" id="{E1009D01-9E22-436F-AD5C-0531FF5BDC66}"/>
                </a:ext>
              </a:extLst>
            </p:cNvPr>
            <p:cNvGrpSpPr/>
            <p:nvPr/>
          </p:nvGrpSpPr>
          <p:grpSpPr>
            <a:xfrm rot="5400000">
              <a:off x="1445394" y="1524000"/>
              <a:ext cx="4559168" cy="4572000"/>
              <a:chOff x="1451810" y="1530416"/>
              <a:chExt cx="4559168" cy="4572000"/>
            </a:xfrm>
          </p:grpSpPr>
          <p:cxnSp>
            <p:nvCxnSpPr>
              <p:cNvPr id="121" name="Straight Connector 120">
                <a:extLst>
                  <a:ext uri="{FF2B5EF4-FFF2-40B4-BE49-F238E27FC236}">
                    <a16:creationId xmlns:a16="http://schemas.microsoft.com/office/drawing/2014/main" id="{9DC09985-C8D6-4209-B756-01D250902C53}"/>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9CD485FE-50A3-4963-B477-C4E6E387FE73}"/>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9D32495A-67CD-401B-AE23-CFD938569748}"/>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E277ABD1-F2B8-45DB-B967-BE930589275F}"/>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5A8A819C-388B-4553-9C65-1AB898967768}"/>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50878D2F-FA8B-474E-BD0A-4706467D4BBE}"/>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A64D012D-8AB5-4E28-84CA-A5A965F7027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8" name="Straight Connector 127">
                <a:extLst>
                  <a:ext uri="{FF2B5EF4-FFF2-40B4-BE49-F238E27FC236}">
                    <a16:creationId xmlns:a16="http://schemas.microsoft.com/office/drawing/2014/main" id="{CFE4D464-733F-44A4-B68F-0E393C3FA124}"/>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101" name="Group 100">
              <a:extLst>
                <a:ext uri="{FF2B5EF4-FFF2-40B4-BE49-F238E27FC236}">
                  <a16:creationId xmlns:a16="http://schemas.microsoft.com/office/drawing/2014/main" id="{540838D6-AF17-4F1F-8935-E2BFBEF912AE}"/>
                </a:ext>
              </a:extLst>
            </p:cNvPr>
            <p:cNvGrpSpPr/>
            <p:nvPr/>
          </p:nvGrpSpPr>
          <p:grpSpPr>
            <a:xfrm>
              <a:off x="3597442" y="1393255"/>
              <a:ext cx="2563528" cy="2560322"/>
              <a:chOff x="3597442" y="1393255"/>
              <a:chExt cx="2563528" cy="2560322"/>
            </a:xfrm>
          </p:grpSpPr>
          <p:sp>
            <p:nvSpPr>
              <p:cNvPr id="116" name="Oval 115">
                <a:extLst>
                  <a:ext uri="{FF2B5EF4-FFF2-40B4-BE49-F238E27FC236}">
                    <a16:creationId xmlns:a16="http://schemas.microsoft.com/office/drawing/2014/main" id="{3B0A62D2-5098-4644-BC75-1DDAD1B491A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F8878C5B-02FD-427D-A6EB-024C4B6ED5D1}"/>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D2E5096-CFD4-436F-B273-FC18A9306DE9}"/>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8AF1F8A2-9C81-4837-825C-285E4E8268CD}"/>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46A85B2F-23E7-4597-B02A-72409A3B7695}"/>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16ABF3B1-D5CB-4AD4-AB7D-CC2B2763FDFD}"/>
                </a:ext>
              </a:extLst>
            </p:cNvPr>
            <p:cNvGrpSpPr/>
            <p:nvPr/>
          </p:nvGrpSpPr>
          <p:grpSpPr>
            <a:xfrm rot="16200000">
              <a:off x="934051" y="1753804"/>
              <a:ext cx="2563528" cy="1797520"/>
              <a:chOff x="3597442" y="1393255"/>
              <a:chExt cx="2563528" cy="1797520"/>
            </a:xfrm>
          </p:grpSpPr>
          <p:sp>
            <p:nvSpPr>
              <p:cNvPr id="112" name="Oval 111">
                <a:extLst>
                  <a:ext uri="{FF2B5EF4-FFF2-40B4-BE49-F238E27FC236}">
                    <a16:creationId xmlns:a16="http://schemas.microsoft.com/office/drawing/2014/main" id="{8056F345-C768-42BE-BC06-25FF2E4C60B0}"/>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5E7201BB-EC82-41C7-9A51-32D293A9CAF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12A3D2D0-E115-465D-A0F8-BFDC74E13888}"/>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BD67F898-AC83-4FC0-A85C-3D378C5B21B3}"/>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B6F99169-5ABE-46AC-A40C-92F0A07C00C8}"/>
                </a:ext>
              </a:extLst>
            </p:cNvPr>
            <p:cNvGrpSpPr/>
            <p:nvPr/>
          </p:nvGrpSpPr>
          <p:grpSpPr>
            <a:xfrm rot="10800000">
              <a:off x="1296199" y="4426018"/>
              <a:ext cx="2563528" cy="1797520"/>
              <a:chOff x="3597442" y="1393255"/>
              <a:chExt cx="2563528" cy="1797520"/>
            </a:xfrm>
          </p:grpSpPr>
          <p:sp>
            <p:nvSpPr>
              <p:cNvPr id="108" name="Oval 107">
                <a:extLst>
                  <a:ext uri="{FF2B5EF4-FFF2-40B4-BE49-F238E27FC236}">
                    <a16:creationId xmlns:a16="http://schemas.microsoft.com/office/drawing/2014/main" id="{9BAFB12F-4732-4B3D-8DAE-B53327B09487}"/>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9EAEF9D8-E133-459A-9B20-92762022B06B}"/>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F7501FB4-5F0F-48C7-8491-1EC61BD077D6}"/>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111A384B-4EFE-45C3-8680-F20C6821DB05}"/>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F85EC06B-C0F0-49D4-8E9E-8B4FD6179F82}"/>
                </a:ext>
              </a:extLst>
            </p:cNvPr>
            <p:cNvGrpSpPr/>
            <p:nvPr/>
          </p:nvGrpSpPr>
          <p:grpSpPr>
            <a:xfrm rot="5400000">
              <a:off x="4338187" y="4444062"/>
              <a:ext cx="1807944" cy="1797520"/>
              <a:chOff x="4353026" y="1393255"/>
              <a:chExt cx="1807944" cy="1797520"/>
            </a:xfrm>
          </p:grpSpPr>
          <p:sp>
            <p:nvSpPr>
              <p:cNvPr id="105" name="Oval 104">
                <a:extLst>
                  <a:ext uri="{FF2B5EF4-FFF2-40B4-BE49-F238E27FC236}">
                    <a16:creationId xmlns:a16="http://schemas.microsoft.com/office/drawing/2014/main" id="{AEF380D8-160A-4856-A8A3-479C88131D0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C331956C-391F-481F-8EA9-86E13F19ABD4}"/>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C51A8179-A481-44C4-BD17-B3E851AFB333}"/>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00B11181-9826-48BD-A40A-7312B7D44D07}"/>
              </a:ext>
            </a:extLst>
          </p:cNvPr>
          <p:cNvGrpSpPr/>
          <p:nvPr/>
        </p:nvGrpSpPr>
        <p:grpSpPr>
          <a:xfrm rot="19857376">
            <a:off x="1292989" y="1369192"/>
            <a:ext cx="4870790" cy="4882011"/>
            <a:chOff x="1292989" y="1369192"/>
            <a:chExt cx="4870790" cy="4882011"/>
          </a:xfrm>
        </p:grpSpPr>
        <p:grpSp>
          <p:nvGrpSpPr>
            <p:cNvPr id="177" name="Group 176">
              <a:extLst>
                <a:ext uri="{FF2B5EF4-FFF2-40B4-BE49-F238E27FC236}">
                  <a16:creationId xmlns:a16="http://schemas.microsoft.com/office/drawing/2014/main" id="{4CF080F3-179E-4014-9C82-B575B37DDDC2}"/>
                </a:ext>
              </a:extLst>
            </p:cNvPr>
            <p:cNvGrpSpPr/>
            <p:nvPr/>
          </p:nvGrpSpPr>
          <p:grpSpPr>
            <a:xfrm>
              <a:off x="1299008" y="1370799"/>
              <a:ext cx="4864771" cy="4875994"/>
              <a:chOff x="1296199" y="1370800"/>
              <a:chExt cx="4864771" cy="4875994"/>
            </a:xfrm>
          </p:grpSpPr>
          <p:cxnSp>
            <p:nvCxnSpPr>
              <p:cNvPr id="178" name="Straight Connector 177">
                <a:extLst>
                  <a:ext uri="{FF2B5EF4-FFF2-40B4-BE49-F238E27FC236}">
                    <a16:creationId xmlns:a16="http://schemas.microsoft.com/office/drawing/2014/main" id="{6ECA73B8-6090-4A3E-A1D2-321EFE698431}"/>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179" name="Group 178">
                <a:extLst>
                  <a:ext uri="{FF2B5EF4-FFF2-40B4-BE49-F238E27FC236}">
                    <a16:creationId xmlns:a16="http://schemas.microsoft.com/office/drawing/2014/main" id="{726EB744-9445-46EF-8363-2C80BB9145AA}"/>
                  </a:ext>
                </a:extLst>
              </p:cNvPr>
              <p:cNvGrpSpPr/>
              <p:nvPr/>
            </p:nvGrpSpPr>
            <p:grpSpPr>
              <a:xfrm>
                <a:off x="1451810" y="1530416"/>
                <a:ext cx="4559168" cy="4572000"/>
                <a:chOff x="1451810" y="1530416"/>
                <a:chExt cx="4559168" cy="4572000"/>
              </a:xfrm>
            </p:grpSpPr>
            <p:cxnSp>
              <p:nvCxnSpPr>
                <p:cNvPr id="209" name="Straight Connector 208">
                  <a:extLst>
                    <a:ext uri="{FF2B5EF4-FFF2-40B4-BE49-F238E27FC236}">
                      <a16:creationId xmlns:a16="http://schemas.microsoft.com/office/drawing/2014/main" id="{C321B2A2-BD48-4A51-B539-7C464E8765BA}"/>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id="{40C1F86D-9DD5-47AD-B303-936D2063ED70}"/>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201D70FE-0D07-4A26-99A7-3908F0AB74ED}"/>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12" name="Straight Connector 211">
                  <a:extLst>
                    <a:ext uri="{FF2B5EF4-FFF2-40B4-BE49-F238E27FC236}">
                      <a16:creationId xmlns:a16="http://schemas.microsoft.com/office/drawing/2014/main" id="{BACC2E48-E3F5-4F47-8FD9-404D4868F381}"/>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13" name="Straight Connector 212">
                  <a:extLst>
                    <a:ext uri="{FF2B5EF4-FFF2-40B4-BE49-F238E27FC236}">
                      <a16:creationId xmlns:a16="http://schemas.microsoft.com/office/drawing/2014/main" id="{0E66DBF7-DEA5-4832-96E2-B0032DD042FE}"/>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14" name="Straight Connector 213">
                  <a:extLst>
                    <a:ext uri="{FF2B5EF4-FFF2-40B4-BE49-F238E27FC236}">
                      <a16:creationId xmlns:a16="http://schemas.microsoft.com/office/drawing/2014/main" id="{9BB697CC-3110-49E3-B894-962E84AE5C53}"/>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15" name="Straight Connector 214">
                  <a:extLst>
                    <a:ext uri="{FF2B5EF4-FFF2-40B4-BE49-F238E27FC236}">
                      <a16:creationId xmlns:a16="http://schemas.microsoft.com/office/drawing/2014/main" id="{640D0005-30EB-47F0-B666-EA0E6D988A96}"/>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16" name="Straight Connector 215">
                  <a:extLst>
                    <a:ext uri="{FF2B5EF4-FFF2-40B4-BE49-F238E27FC236}">
                      <a16:creationId xmlns:a16="http://schemas.microsoft.com/office/drawing/2014/main" id="{234756F5-E8A0-4E06-BAD7-4F164CCCE6B3}"/>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180" name="Group 179">
                <a:extLst>
                  <a:ext uri="{FF2B5EF4-FFF2-40B4-BE49-F238E27FC236}">
                    <a16:creationId xmlns:a16="http://schemas.microsoft.com/office/drawing/2014/main" id="{391D53E2-48C3-4BAE-9AB5-45CE513B5089}"/>
                  </a:ext>
                </a:extLst>
              </p:cNvPr>
              <p:cNvGrpSpPr/>
              <p:nvPr/>
            </p:nvGrpSpPr>
            <p:grpSpPr>
              <a:xfrm rot="5400000">
                <a:off x="1445394" y="1524000"/>
                <a:ext cx="4559168" cy="4572000"/>
                <a:chOff x="1451810" y="1530416"/>
                <a:chExt cx="4559168" cy="4572000"/>
              </a:xfrm>
            </p:grpSpPr>
            <p:cxnSp>
              <p:nvCxnSpPr>
                <p:cNvPr id="201" name="Straight Connector 200">
                  <a:extLst>
                    <a:ext uri="{FF2B5EF4-FFF2-40B4-BE49-F238E27FC236}">
                      <a16:creationId xmlns:a16="http://schemas.microsoft.com/office/drawing/2014/main" id="{FD590486-41C6-42E6-8E18-7A386169EBBF}"/>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02" name="Straight Connector 201">
                  <a:extLst>
                    <a:ext uri="{FF2B5EF4-FFF2-40B4-BE49-F238E27FC236}">
                      <a16:creationId xmlns:a16="http://schemas.microsoft.com/office/drawing/2014/main" id="{CD726F28-1E7E-4EE7-A527-F431CF128257}"/>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03" name="Straight Connector 202">
                  <a:extLst>
                    <a:ext uri="{FF2B5EF4-FFF2-40B4-BE49-F238E27FC236}">
                      <a16:creationId xmlns:a16="http://schemas.microsoft.com/office/drawing/2014/main" id="{EDB665CC-EBF2-4BCB-A99C-31507041BE3E}"/>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04" name="Straight Connector 203">
                  <a:extLst>
                    <a:ext uri="{FF2B5EF4-FFF2-40B4-BE49-F238E27FC236}">
                      <a16:creationId xmlns:a16="http://schemas.microsoft.com/office/drawing/2014/main" id="{AA726E68-2F0C-4612-B208-65465D63ACFB}"/>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3325D2B4-BD8F-4BFA-9D77-3245158D5A26}"/>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06" name="Straight Connector 205">
                  <a:extLst>
                    <a:ext uri="{FF2B5EF4-FFF2-40B4-BE49-F238E27FC236}">
                      <a16:creationId xmlns:a16="http://schemas.microsoft.com/office/drawing/2014/main" id="{A0F822AB-AE0A-4B5F-AF4A-6B58D561414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07" name="Straight Connector 206">
                  <a:extLst>
                    <a:ext uri="{FF2B5EF4-FFF2-40B4-BE49-F238E27FC236}">
                      <a16:creationId xmlns:a16="http://schemas.microsoft.com/office/drawing/2014/main" id="{3FE5F401-D4D7-40CC-8818-B2C0DC8413D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08" name="Straight Connector 207">
                  <a:extLst>
                    <a:ext uri="{FF2B5EF4-FFF2-40B4-BE49-F238E27FC236}">
                      <a16:creationId xmlns:a16="http://schemas.microsoft.com/office/drawing/2014/main" id="{B7092440-97F4-415B-9938-A23EDF50389F}"/>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181" name="Group 180">
                <a:extLst>
                  <a:ext uri="{FF2B5EF4-FFF2-40B4-BE49-F238E27FC236}">
                    <a16:creationId xmlns:a16="http://schemas.microsoft.com/office/drawing/2014/main" id="{E2734C47-F9BA-45A7-9B83-A9F1DB3CF009}"/>
                  </a:ext>
                </a:extLst>
              </p:cNvPr>
              <p:cNvGrpSpPr/>
              <p:nvPr/>
            </p:nvGrpSpPr>
            <p:grpSpPr>
              <a:xfrm>
                <a:off x="3597442" y="1393255"/>
                <a:ext cx="2563528" cy="2560322"/>
                <a:chOff x="3597442" y="1393255"/>
                <a:chExt cx="2563528" cy="2560322"/>
              </a:xfrm>
            </p:grpSpPr>
            <p:sp>
              <p:nvSpPr>
                <p:cNvPr id="196" name="Oval 195">
                  <a:extLst>
                    <a:ext uri="{FF2B5EF4-FFF2-40B4-BE49-F238E27FC236}">
                      <a16:creationId xmlns:a16="http://schemas.microsoft.com/office/drawing/2014/main" id="{4BE4CF49-5F51-494B-B0B8-61E740DC9B22}"/>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818ABAC7-E97A-4555-B743-8561236464A4}"/>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0A403399-A5F9-4A52-83C5-C3206CE6497C}"/>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10644A8D-B82A-4FA1-8D41-03C8CFA22033}"/>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FBB431F7-3431-4DD8-AD93-B95B9E1BAA52}"/>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181">
                <a:extLst>
                  <a:ext uri="{FF2B5EF4-FFF2-40B4-BE49-F238E27FC236}">
                    <a16:creationId xmlns:a16="http://schemas.microsoft.com/office/drawing/2014/main" id="{AECE3A75-A501-4980-80F3-3CCB9BCF646F}"/>
                  </a:ext>
                </a:extLst>
              </p:cNvPr>
              <p:cNvGrpSpPr/>
              <p:nvPr/>
            </p:nvGrpSpPr>
            <p:grpSpPr>
              <a:xfrm rot="16200000">
                <a:off x="934051" y="1753804"/>
                <a:ext cx="2563528" cy="1797520"/>
                <a:chOff x="3597442" y="1393255"/>
                <a:chExt cx="2563528" cy="1797520"/>
              </a:xfrm>
            </p:grpSpPr>
            <p:sp>
              <p:nvSpPr>
                <p:cNvPr id="192" name="Oval 191">
                  <a:extLst>
                    <a:ext uri="{FF2B5EF4-FFF2-40B4-BE49-F238E27FC236}">
                      <a16:creationId xmlns:a16="http://schemas.microsoft.com/office/drawing/2014/main" id="{D4C1F81A-3AF3-4BDD-9FBF-553473CB1273}"/>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6068900-C054-4C3D-9144-BDC1EE08D0BE}"/>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EDEDCB96-2735-471A-A4D8-1230A77FB601}"/>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1E1ED92E-912E-4792-9D1B-FE1EBB919F5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182">
                <a:extLst>
                  <a:ext uri="{FF2B5EF4-FFF2-40B4-BE49-F238E27FC236}">
                    <a16:creationId xmlns:a16="http://schemas.microsoft.com/office/drawing/2014/main" id="{BEA8835C-DD0A-4012-A22A-B89B024E07E9}"/>
                  </a:ext>
                </a:extLst>
              </p:cNvPr>
              <p:cNvGrpSpPr/>
              <p:nvPr/>
            </p:nvGrpSpPr>
            <p:grpSpPr>
              <a:xfrm rot="10800000">
                <a:off x="1296199" y="4426018"/>
                <a:ext cx="2563528" cy="1797520"/>
                <a:chOff x="3597442" y="1393255"/>
                <a:chExt cx="2563528" cy="1797520"/>
              </a:xfrm>
            </p:grpSpPr>
            <p:sp>
              <p:nvSpPr>
                <p:cNvPr id="188" name="Oval 187">
                  <a:extLst>
                    <a:ext uri="{FF2B5EF4-FFF2-40B4-BE49-F238E27FC236}">
                      <a16:creationId xmlns:a16="http://schemas.microsoft.com/office/drawing/2014/main" id="{8E7A3A47-69FB-43F3-B7FC-8C3322EF840C}"/>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C1884523-D1CE-490E-B293-5D8BDC8F4571}"/>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A5FFD482-AF5A-430F-A497-2589C4BBE69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C6924844-AE2B-402E-B5E1-A4AF09ECC57B}"/>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4DFBAE39-5E89-4368-8500-DB58514C4491}"/>
                  </a:ext>
                </a:extLst>
              </p:cNvPr>
              <p:cNvGrpSpPr/>
              <p:nvPr/>
            </p:nvGrpSpPr>
            <p:grpSpPr>
              <a:xfrm rot="5400000">
                <a:off x="4338187" y="4444062"/>
                <a:ext cx="1807944" cy="1797520"/>
                <a:chOff x="4353026" y="1393255"/>
                <a:chExt cx="1807944" cy="1797520"/>
              </a:xfrm>
            </p:grpSpPr>
            <p:sp>
              <p:nvSpPr>
                <p:cNvPr id="185" name="Oval 184">
                  <a:extLst>
                    <a:ext uri="{FF2B5EF4-FFF2-40B4-BE49-F238E27FC236}">
                      <a16:creationId xmlns:a16="http://schemas.microsoft.com/office/drawing/2014/main" id="{F649A810-0861-4F17-9A20-4546320B4643}"/>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6AA15B71-874C-4925-8F54-0956C20FD88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A0131F08-3816-45AE-824E-E3CC9F732AFC}"/>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7" name="Group 216">
              <a:extLst>
                <a:ext uri="{FF2B5EF4-FFF2-40B4-BE49-F238E27FC236}">
                  <a16:creationId xmlns:a16="http://schemas.microsoft.com/office/drawing/2014/main" id="{7F4A0A78-20C5-460B-B393-CF71F620CF34}"/>
                </a:ext>
              </a:extLst>
            </p:cNvPr>
            <p:cNvGrpSpPr/>
            <p:nvPr/>
          </p:nvGrpSpPr>
          <p:grpSpPr>
            <a:xfrm rot="21140332">
              <a:off x="1292989" y="1375209"/>
              <a:ext cx="4864771" cy="4875994"/>
              <a:chOff x="1296199" y="1370800"/>
              <a:chExt cx="4864771" cy="4875994"/>
            </a:xfrm>
          </p:grpSpPr>
          <p:cxnSp>
            <p:nvCxnSpPr>
              <p:cNvPr id="218" name="Straight Connector 217">
                <a:extLst>
                  <a:ext uri="{FF2B5EF4-FFF2-40B4-BE49-F238E27FC236}">
                    <a16:creationId xmlns:a16="http://schemas.microsoft.com/office/drawing/2014/main" id="{168B30A8-6536-4B5D-A3E5-0F5E570ED65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219" name="Group 218">
                <a:extLst>
                  <a:ext uri="{FF2B5EF4-FFF2-40B4-BE49-F238E27FC236}">
                    <a16:creationId xmlns:a16="http://schemas.microsoft.com/office/drawing/2014/main" id="{31BF2954-2F3A-4569-9365-29A32EBF94A6}"/>
                  </a:ext>
                </a:extLst>
              </p:cNvPr>
              <p:cNvGrpSpPr/>
              <p:nvPr/>
            </p:nvGrpSpPr>
            <p:grpSpPr>
              <a:xfrm>
                <a:off x="1451810" y="1530416"/>
                <a:ext cx="4559168" cy="4572000"/>
                <a:chOff x="1451810" y="1530416"/>
                <a:chExt cx="4559168" cy="4572000"/>
              </a:xfrm>
            </p:grpSpPr>
            <p:cxnSp>
              <p:nvCxnSpPr>
                <p:cNvPr id="249" name="Straight Connector 248">
                  <a:extLst>
                    <a:ext uri="{FF2B5EF4-FFF2-40B4-BE49-F238E27FC236}">
                      <a16:creationId xmlns:a16="http://schemas.microsoft.com/office/drawing/2014/main" id="{1AFA0921-EDF2-4912-A6EB-DAC661A9E8C8}"/>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0" name="Straight Connector 249">
                  <a:extLst>
                    <a:ext uri="{FF2B5EF4-FFF2-40B4-BE49-F238E27FC236}">
                      <a16:creationId xmlns:a16="http://schemas.microsoft.com/office/drawing/2014/main" id="{DEAFD5EB-026E-496F-AEE4-6F59D496F6EE}"/>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1" name="Straight Connector 250">
                  <a:extLst>
                    <a:ext uri="{FF2B5EF4-FFF2-40B4-BE49-F238E27FC236}">
                      <a16:creationId xmlns:a16="http://schemas.microsoft.com/office/drawing/2014/main" id="{B8EBA599-BAB1-435B-961A-DFE49482DB13}"/>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2" name="Straight Connector 251">
                  <a:extLst>
                    <a:ext uri="{FF2B5EF4-FFF2-40B4-BE49-F238E27FC236}">
                      <a16:creationId xmlns:a16="http://schemas.microsoft.com/office/drawing/2014/main" id="{6FDC53BA-73F4-4003-95C4-622832171AB5}"/>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3" name="Straight Connector 252">
                  <a:extLst>
                    <a:ext uri="{FF2B5EF4-FFF2-40B4-BE49-F238E27FC236}">
                      <a16:creationId xmlns:a16="http://schemas.microsoft.com/office/drawing/2014/main" id="{1E6B9CEE-6363-471C-B2FB-D036FD495818}"/>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4" name="Straight Connector 253">
                  <a:extLst>
                    <a:ext uri="{FF2B5EF4-FFF2-40B4-BE49-F238E27FC236}">
                      <a16:creationId xmlns:a16="http://schemas.microsoft.com/office/drawing/2014/main" id="{C39B1FB5-CF18-43F1-8A46-D3FCC572141C}"/>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55" name="Straight Connector 254">
                  <a:extLst>
                    <a:ext uri="{FF2B5EF4-FFF2-40B4-BE49-F238E27FC236}">
                      <a16:creationId xmlns:a16="http://schemas.microsoft.com/office/drawing/2014/main" id="{AAF1802C-9872-483E-88BA-3437A56B1D63}"/>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6" name="Straight Connector 255">
                  <a:extLst>
                    <a:ext uri="{FF2B5EF4-FFF2-40B4-BE49-F238E27FC236}">
                      <a16:creationId xmlns:a16="http://schemas.microsoft.com/office/drawing/2014/main" id="{A6CEF212-08DE-4439-9C5B-B52E2036F110}"/>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20" name="Group 219">
                <a:extLst>
                  <a:ext uri="{FF2B5EF4-FFF2-40B4-BE49-F238E27FC236}">
                    <a16:creationId xmlns:a16="http://schemas.microsoft.com/office/drawing/2014/main" id="{08CA91D9-E30C-4AF5-9C6A-2521CE7B9935}"/>
                  </a:ext>
                </a:extLst>
              </p:cNvPr>
              <p:cNvGrpSpPr/>
              <p:nvPr/>
            </p:nvGrpSpPr>
            <p:grpSpPr>
              <a:xfrm rot="5400000">
                <a:off x="1445394" y="1524000"/>
                <a:ext cx="4559168" cy="4572000"/>
                <a:chOff x="1451810" y="1530416"/>
                <a:chExt cx="4559168" cy="4572000"/>
              </a:xfrm>
            </p:grpSpPr>
            <p:cxnSp>
              <p:nvCxnSpPr>
                <p:cNvPr id="241" name="Straight Connector 240">
                  <a:extLst>
                    <a:ext uri="{FF2B5EF4-FFF2-40B4-BE49-F238E27FC236}">
                      <a16:creationId xmlns:a16="http://schemas.microsoft.com/office/drawing/2014/main" id="{C8FB04C0-CAFA-4378-91FF-B04F1363F2F4}"/>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42" name="Straight Connector 241">
                  <a:extLst>
                    <a:ext uri="{FF2B5EF4-FFF2-40B4-BE49-F238E27FC236}">
                      <a16:creationId xmlns:a16="http://schemas.microsoft.com/office/drawing/2014/main" id="{4639F79A-203E-4AE1-91BD-786D2B0F98A4}"/>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43" name="Straight Connector 242">
                  <a:extLst>
                    <a:ext uri="{FF2B5EF4-FFF2-40B4-BE49-F238E27FC236}">
                      <a16:creationId xmlns:a16="http://schemas.microsoft.com/office/drawing/2014/main" id="{350AEE71-1558-4C64-8ACC-D05747854116}"/>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44" name="Straight Connector 243">
                  <a:extLst>
                    <a:ext uri="{FF2B5EF4-FFF2-40B4-BE49-F238E27FC236}">
                      <a16:creationId xmlns:a16="http://schemas.microsoft.com/office/drawing/2014/main" id="{846A5C04-75B2-4E95-BB79-06136C8ADC70}"/>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45" name="Straight Connector 244">
                  <a:extLst>
                    <a:ext uri="{FF2B5EF4-FFF2-40B4-BE49-F238E27FC236}">
                      <a16:creationId xmlns:a16="http://schemas.microsoft.com/office/drawing/2014/main" id="{DC808F54-B278-4170-BEFE-1F8303402976}"/>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46" name="Straight Connector 245">
                  <a:extLst>
                    <a:ext uri="{FF2B5EF4-FFF2-40B4-BE49-F238E27FC236}">
                      <a16:creationId xmlns:a16="http://schemas.microsoft.com/office/drawing/2014/main" id="{59DC395B-22DB-44C2-AA14-B9A1F10431B5}"/>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47" name="Straight Connector 246">
                  <a:extLst>
                    <a:ext uri="{FF2B5EF4-FFF2-40B4-BE49-F238E27FC236}">
                      <a16:creationId xmlns:a16="http://schemas.microsoft.com/office/drawing/2014/main" id="{9F84B5A9-1151-41F9-8C6C-AB958C6E51E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48" name="Straight Connector 247">
                  <a:extLst>
                    <a:ext uri="{FF2B5EF4-FFF2-40B4-BE49-F238E27FC236}">
                      <a16:creationId xmlns:a16="http://schemas.microsoft.com/office/drawing/2014/main" id="{28645A7A-1BC4-4A57-9C8A-9E502BDCF9CC}"/>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21" name="Group 220">
                <a:extLst>
                  <a:ext uri="{FF2B5EF4-FFF2-40B4-BE49-F238E27FC236}">
                    <a16:creationId xmlns:a16="http://schemas.microsoft.com/office/drawing/2014/main" id="{2CFE3F94-834C-490B-BDC8-8D8A3AF680FF}"/>
                  </a:ext>
                </a:extLst>
              </p:cNvPr>
              <p:cNvGrpSpPr/>
              <p:nvPr/>
            </p:nvGrpSpPr>
            <p:grpSpPr>
              <a:xfrm>
                <a:off x="3597442" y="1393255"/>
                <a:ext cx="2563528" cy="2560322"/>
                <a:chOff x="3597442" y="1393255"/>
                <a:chExt cx="2563528" cy="2560322"/>
              </a:xfrm>
            </p:grpSpPr>
            <p:sp>
              <p:nvSpPr>
                <p:cNvPr id="236" name="Oval 235">
                  <a:extLst>
                    <a:ext uri="{FF2B5EF4-FFF2-40B4-BE49-F238E27FC236}">
                      <a16:creationId xmlns:a16="http://schemas.microsoft.com/office/drawing/2014/main" id="{30224AFA-A6BA-42D4-8B1D-A0B5721E919C}"/>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F74322AA-2538-449E-BA42-E605F3546442}"/>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7B911BAB-C56F-498E-8609-54DA99A9267E}"/>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0423E85-43A5-476B-ABA5-837920C875B3}"/>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BD5610E9-6033-4077-AD93-CB5B901F1330}"/>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221">
                <a:extLst>
                  <a:ext uri="{FF2B5EF4-FFF2-40B4-BE49-F238E27FC236}">
                    <a16:creationId xmlns:a16="http://schemas.microsoft.com/office/drawing/2014/main" id="{486F7DB1-3EAD-4B8D-9B61-EEEDB875BE2C}"/>
                  </a:ext>
                </a:extLst>
              </p:cNvPr>
              <p:cNvGrpSpPr/>
              <p:nvPr/>
            </p:nvGrpSpPr>
            <p:grpSpPr>
              <a:xfrm rot="16200000">
                <a:off x="934051" y="1753804"/>
                <a:ext cx="2563528" cy="1797520"/>
                <a:chOff x="3597442" y="1393255"/>
                <a:chExt cx="2563528" cy="1797520"/>
              </a:xfrm>
            </p:grpSpPr>
            <p:sp>
              <p:nvSpPr>
                <p:cNvPr id="232" name="Oval 231">
                  <a:extLst>
                    <a:ext uri="{FF2B5EF4-FFF2-40B4-BE49-F238E27FC236}">
                      <a16:creationId xmlns:a16="http://schemas.microsoft.com/office/drawing/2014/main" id="{93B04023-432B-4F33-AEAF-E4AE6C687B21}"/>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F65F1D06-5937-405F-A963-2E9FBB71DC85}"/>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43C2ECDC-55D4-4D52-842B-4BE2FD8C646A}"/>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2D056D0F-1DC0-422B-934E-AD1C3D20827B}"/>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222">
                <a:extLst>
                  <a:ext uri="{FF2B5EF4-FFF2-40B4-BE49-F238E27FC236}">
                    <a16:creationId xmlns:a16="http://schemas.microsoft.com/office/drawing/2014/main" id="{DA9ACD33-8BB1-458F-AC98-852561A0B988}"/>
                  </a:ext>
                </a:extLst>
              </p:cNvPr>
              <p:cNvGrpSpPr/>
              <p:nvPr/>
            </p:nvGrpSpPr>
            <p:grpSpPr>
              <a:xfrm rot="10800000">
                <a:off x="1296199" y="4426018"/>
                <a:ext cx="2563528" cy="1797520"/>
                <a:chOff x="3597442" y="1393255"/>
                <a:chExt cx="2563528" cy="1797520"/>
              </a:xfrm>
            </p:grpSpPr>
            <p:sp>
              <p:nvSpPr>
                <p:cNvPr id="228" name="Oval 227">
                  <a:extLst>
                    <a:ext uri="{FF2B5EF4-FFF2-40B4-BE49-F238E27FC236}">
                      <a16:creationId xmlns:a16="http://schemas.microsoft.com/office/drawing/2014/main" id="{321EDC49-76D4-4A3B-86F4-5A4C6EEC8510}"/>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87AAAAB3-AF51-4615-9049-70DDAAE6F699}"/>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F34E682E-2BB9-47F1-8D3C-19A898337A87}"/>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1DBD009E-F1F4-4187-BCA2-3E101DEC1522}"/>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223">
                <a:extLst>
                  <a:ext uri="{FF2B5EF4-FFF2-40B4-BE49-F238E27FC236}">
                    <a16:creationId xmlns:a16="http://schemas.microsoft.com/office/drawing/2014/main" id="{7BF1E195-A3A2-4DD4-BE19-07027CC9B604}"/>
                  </a:ext>
                </a:extLst>
              </p:cNvPr>
              <p:cNvGrpSpPr/>
              <p:nvPr/>
            </p:nvGrpSpPr>
            <p:grpSpPr>
              <a:xfrm rot="5400000">
                <a:off x="4338187" y="4444062"/>
                <a:ext cx="1807944" cy="1797520"/>
                <a:chOff x="4353026" y="1393255"/>
                <a:chExt cx="1807944" cy="1797520"/>
              </a:xfrm>
            </p:grpSpPr>
            <p:sp>
              <p:nvSpPr>
                <p:cNvPr id="225" name="Oval 224">
                  <a:extLst>
                    <a:ext uri="{FF2B5EF4-FFF2-40B4-BE49-F238E27FC236}">
                      <a16:creationId xmlns:a16="http://schemas.microsoft.com/office/drawing/2014/main" id="{5BA46CAD-1DFC-43FF-9900-ECEAA3462FC2}"/>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2D6067D6-FA12-4DC6-8FFD-76E9D518714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8B9F0F0C-C7AF-44DD-B7B2-B0840958F696}"/>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7" name="Group 256">
              <a:extLst>
                <a:ext uri="{FF2B5EF4-FFF2-40B4-BE49-F238E27FC236}">
                  <a16:creationId xmlns:a16="http://schemas.microsoft.com/office/drawing/2014/main" id="{67696F25-71C8-40B8-9F65-E8759C4E34B8}"/>
                </a:ext>
              </a:extLst>
            </p:cNvPr>
            <p:cNvGrpSpPr/>
            <p:nvPr/>
          </p:nvGrpSpPr>
          <p:grpSpPr>
            <a:xfrm rot="20668150">
              <a:off x="1297408" y="1369192"/>
              <a:ext cx="4864771" cy="4875994"/>
              <a:chOff x="1296199" y="1370800"/>
              <a:chExt cx="4864771" cy="4875994"/>
            </a:xfrm>
          </p:grpSpPr>
          <p:cxnSp>
            <p:nvCxnSpPr>
              <p:cNvPr id="258" name="Straight Connector 257">
                <a:extLst>
                  <a:ext uri="{FF2B5EF4-FFF2-40B4-BE49-F238E27FC236}">
                    <a16:creationId xmlns:a16="http://schemas.microsoft.com/office/drawing/2014/main" id="{8B774E7E-8DD7-47C4-B250-47347D03DDA4}"/>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259" name="Group 258">
                <a:extLst>
                  <a:ext uri="{FF2B5EF4-FFF2-40B4-BE49-F238E27FC236}">
                    <a16:creationId xmlns:a16="http://schemas.microsoft.com/office/drawing/2014/main" id="{3CC16C71-E3C5-4653-9477-1FC852A78402}"/>
                  </a:ext>
                </a:extLst>
              </p:cNvPr>
              <p:cNvGrpSpPr/>
              <p:nvPr/>
            </p:nvGrpSpPr>
            <p:grpSpPr>
              <a:xfrm>
                <a:off x="1451810" y="1530416"/>
                <a:ext cx="4559168" cy="4572000"/>
                <a:chOff x="1451810" y="1530416"/>
                <a:chExt cx="4559168" cy="4572000"/>
              </a:xfrm>
            </p:grpSpPr>
            <p:cxnSp>
              <p:nvCxnSpPr>
                <p:cNvPr id="289" name="Straight Connector 288">
                  <a:extLst>
                    <a:ext uri="{FF2B5EF4-FFF2-40B4-BE49-F238E27FC236}">
                      <a16:creationId xmlns:a16="http://schemas.microsoft.com/office/drawing/2014/main" id="{D8C9ACA7-F8C5-471A-AE85-464CDDF38D9A}"/>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90" name="Straight Connector 289">
                  <a:extLst>
                    <a:ext uri="{FF2B5EF4-FFF2-40B4-BE49-F238E27FC236}">
                      <a16:creationId xmlns:a16="http://schemas.microsoft.com/office/drawing/2014/main" id="{04B1A41B-BC30-4EF8-8038-BB6D60DB74F0}"/>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91" name="Straight Connector 290">
                  <a:extLst>
                    <a:ext uri="{FF2B5EF4-FFF2-40B4-BE49-F238E27FC236}">
                      <a16:creationId xmlns:a16="http://schemas.microsoft.com/office/drawing/2014/main" id="{5E73EE6A-6422-42F2-9D09-003FD85CBACF}"/>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92" name="Straight Connector 291">
                  <a:extLst>
                    <a:ext uri="{FF2B5EF4-FFF2-40B4-BE49-F238E27FC236}">
                      <a16:creationId xmlns:a16="http://schemas.microsoft.com/office/drawing/2014/main" id="{7406A32C-0BE7-4C76-8DA3-E3ED5D63416A}"/>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93" name="Straight Connector 292">
                  <a:extLst>
                    <a:ext uri="{FF2B5EF4-FFF2-40B4-BE49-F238E27FC236}">
                      <a16:creationId xmlns:a16="http://schemas.microsoft.com/office/drawing/2014/main" id="{A2F16CF5-EAC9-444F-B231-108E40A7DFFC}"/>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94" name="Straight Connector 293">
                  <a:extLst>
                    <a:ext uri="{FF2B5EF4-FFF2-40B4-BE49-F238E27FC236}">
                      <a16:creationId xmlns:a16="http://schemas.microsoft.com/office/drawing/2014/main" id="{27619BEE-46EF-4F5E-B25D-7DF8CFBC7FAA}"/>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95" name="Straight Connector 294">
                  <a:extLst>
                    <a:ext uri="{FF2B5EF4-FFF2-40B4-BE49-F238E27FC236}">
                      <a16:creationId xmlns:a16="http://schemas.microsoft.com/office/drawing/2014/main" id="{ED79F2EC-1D60-4FB6-8F17-5495612D19FD}"/>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96" name="Straight Connector 295">
                  <a:extLst>
                    <a:ext uri="{FF2B5EF4-FFF2-40B4-BE49-F238E27FC236}">
                      <a16:creationId xmlns:a16="http://schemas.microsoft.com/office/drawing/2014/main" id="{13963872-6C8B-4271-B6BD-F39BC85C51F3}"/>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60" name="Group 259">
                <a:extLst>
                  <a:ext uri="{FF2B5EF4-FFF2-40B4-BE49-F238E27FC236}">
                    <a16:creationId xmlns:a16="http://schemas.microsoft.com/office/drawing/2014/main" id="{E1D8C4B9-2B38-4FE6-882E-3D30228598BA}"/>
                  </a:ext>
                </a:extLst>
              </p:cNvPr>
              <p:cNvGrpSpPr/>
              <p:nvPr/>
            </p:nvGrpSpPr>
            <p:grpSpPr>
              <a:xfrm rot="5400000">
                <a:off x="1445394" y="1524000"/>
                <a:ext cx="4559168" cy="4572000"/>
                <a:chOff x="1451810" y="1530416"/>
                <a:chExt cx="4559168" cy="4572000"/>
              </a:xfrm>
            </p:grpSpPr>
            <p:cxnSp>
              <p:nvCxnSpPr>
                <p:cNvPr id="281" name="Straight Connector 280">
                  <a:extLst>
                    <a:ext uri="{FF2B5EF4-FFF2-40B4-BE49-F238E27FC236}">
                      <a16:creationId xmlns:a16="http://schemas.microsoft.com/office/drawing/2014/main" id="{5DBD3764-66D9-40C1-8A53-65D4A4FA21EA}"/>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2" name="Straight Connector 281">
                  <a:extLst>
                    <a:ext uri="{FF2B5EF4-FFF2-40B4-BE49-F238E27FC236}">
                      <a16:creationId xmlns:a16="http://schemas.microsoft.com/office/drawing/2014/main" id="{940C5868-725E-4CC3-9A12-95C6273612D9}"/>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3" name="Straight Connector 282">
                  <a:extLst>
                    <a:ext uri="{FF2B5EF4-FFF2-40B4-BE49-F238E27FC236}">
                      <a16:creationId xmlns:a16="http://schemas.microsoft.com/office/drawing/2014/main" id="{9073633F-81D1-433E-8025-F6AA93BCF89B}"/>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4" name="Straight Connector 283">
                  <a:extLst>
                    <a:ext uri="{FF2B5EF4-FFF2-40B4-BE49-F238E27FC236}">
                      <a16:creationId xmlns:a16="http://schemas.microsoft.com/office/drawing/2014/main" id="{623A916E-4A6C-403F-9F0A-01CE7968AFD0}"/>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5" name="Straight Connector 284">
                  <a:extLst>
                    <a:ext uri="{FF2B5EF4-FFF2-40B4-BE49-F238E27FC236}">
                      <a16:creationId xmlns:a16="http://schemas.microsoft.com/office/drawing/2014/main" id="{DC53B51F-0CA8-41E1-BCD8-25C4AF62B060}"/>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6" name="Straight Connector 285">
                  <a:extLst>
                    <a:ext uri="{FF2B5EF4-FFF2-40B4-BE49-F238E27FC236}">
                      <a16:creationId xmlns:a16="http://schemas.microsoft.com/office/drawing/2014/main" id="{A9495D86-8A3B-440E-A40B-6D1134A1139C}"/>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87" name="Straight Connector 286">
                  <a:extLst>
                    <a:ext uri="{FF2B5EF4-FFF2-40B4-BE49-F238E27FC236}">
                      <a16:creationId xmlns:a16="http://schemas.microsoft.com/office/drawing/2014/main" id="{6C3C655B-27B5-4050-81A0-25D4BFEDAB7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8" name="Straight Connector 287">
                  <a:extLst>
                    <a:ext uri="{FF2B5EF4-FFF2-40B4-BE49-F238E27FC236}">
                      <a16:creationId xmlns:a16="http://schemas.microsoft.com/office/drawing/2014/main" id="{3F6791DE-D32B-45CA-BF06-8EF9B8F54EE1}"/>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61" name="Group 260">
                <a:extLst>
                  <a:ext uri="{FF2B5EF4-FFF2-40B4-BE49-F238E27FC236}">
                    <a16:creationId xmlns:a16="http://schemas.microsoft.com/office/drawing/2014/main" id="{B23334D0-6525-42E8-90CF-E4629FD650B7}"/>
                  </a:ext>
                </a:extLst>
              </p:cNvPr>
              <p:cNvGrpSpPr/>
              <p:nvPr/>
            </p:nvGrpSpPr>
            <p:grpSpPr>
              <a:xfrm>
                <a:off x="3597442" y="1393255"/>
                <a:ext cx="2563528" cy="2560322"/>
                <a:chOff x="3597442" y="1393255"/>
                <a:chExt cx="2563528" cy="2560322"/>
              </a:xfrm>
            </p:grpSpPr>
            <p:sp>
              <p:nvSpPr>
                <p:cNvPr id="276" name="Oval 275">
                  <a:extLst>
                    <a:ext uri="{FF2B5EF4-FFF2-40B4-BE49-F238E27FC236}">
                      <a16:creationId xmlns:a16="http://schemas.microsoft.com/office/drawing/2014/main" id="{22300751-A1AF-40F3-AEB3-40BA74301E8F}"/>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C2E71E9E-2C22-43D5-B900-40E22675D59B}"/>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83B494EC-BE86-42DD-8D3A-0691680DB22A}"/>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8247242F-E759-47A1-A88B-AB19A8F03B66}"/>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081ADACA-4DDF-4507-8D03-8814F0AC51DA}"/>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261">
                <a:extLst>
                  <a:ext uri="{FF2B5EF4-FFF2-40B4-BE49-F238E27FC236}">
                    <a16:creationId xmlns:a16="http://schemas.microsoft.com/office/drawing/2014/main" id="{42E7CF64-C830-4D0B-8ABE-7C8017B37F7D}"/>
                  </a:ext>
                </a:extLst>
              </p:cNvPr>
              <p:cNvGrpSpPr/>
              <p:nvPr/>
            </p:nvGrpSpPr>
            <p:grpSpPr>
              <a:xfrm rot="16200000">
                <a:off x="934051" y="1753804"/>
                <a:ext cx="2563528" cy="1797520"/>
                <a:chOff x="3597442" y="1393255"/>
                <a:chExt cx="2563528" cy="1797520"/>
              </a:xfrm>
            </p:grpSpPr>
            <p:sp>
              <p:nvSpPr>
                <p:cNvPr id="272" name="Oval 271">
                  <a:extLst>
                    <a:ext uri="{FF2B5EF4-FFF2-40B4-BE49-F238E27FC236}">
                      <a16:creationId xmlns:a16="http://schemas.microsoft.com/office/drawing/2014/main" id="{5575CAAE-9173-4681-AFB9-98AE611B54CC}"/>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76736EC3-AEAF-4F03-A67A-7619EC91C539}"/>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a:extLst>
                    <a:ext uri="{FF2B5EF4-FFF2-40B4-BE49-F238E27FC236}">
                      <a16:creationId xmlns:a16="http://schemas.microsoft.com/office/drawing/2014/main" id="{2B927528-0B2B-4B1B-AA3D-E5C09315C24E}"/>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5171260C-D749-4FC1-A1A5-6DDA3F0ED4D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262">
                <a:extLst>
                  <a:ext uri="{FF2B5EF4-FFF2-40B4-BE49-F238E27FC236}">
                    <a16:creationId xmlns:a16="http://schemas.microsoft.com/office/drawing/2014/main" id="{16024646-F46B-4B50-961B-C69E606F2946}"/>
                  </a:ext>
                </a:extLst>
              </p:cNvPr>
              <p:cNvGrpSpPr/>
              <p:nvPr/>
            </p:nvGrpSpPr>
            <p:grpSpPr>
              <a:xfrm rot="10800000">
                <a:off x="1296199" y="4426018"/>
                <a:ext cx="2563528" cy="1797520"/>
                <a:chOff x="3597442" y="1393255"/>
                <a:chExt cx="2563528" cy="1797520"/>
              </a:xfrm>
            </p:grpSpPr>
            <p:sp>
              <p:nvSpPr>
                <p:cNvPr id="268" name="Oval 267">
                  <a:extLst>
                    <a:ext uri="{FF2B5EF4-FFF2-40B4-BE49-F238E27FC236}">
                      <a16:creationId xmlns:a16="http://schemas.microsoft.com/office/drawing/2014/main" id="{1C3DA7C5-B40D-4E2F-BAAF-171F8CD1FA63}"/>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D6EEC5A0-C948-46D4-8494-EC8B93BEC40B}"/>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0F169145-3D7F-4795-AE0D-9D1AF81321A0}"/>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F148A5BA-80EA-49E6-8EAE-5A165EF46FE9}"/>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263">
                <a:extLst>
                  <a:ext uri="{FF2B5EF4-FFF2-40B4-BE49-F238E27FC236}">
                    <a16:creationId xmlns:a16="http://schemas.microsoft.com/office/drawing/2014/main" id="{91A4942A-C370-4757-8F37-5793BBBDE82C}"/>
                  </a:ext>
                </a:extLst>
              </p:cNvPr>
              <p:cNvGrpSpPr/>
              <p:nvPr/>
            </p:nvGrpSpPr>
            <p:grpSpPr>
              <a:xfrm rot="5400000">
                <a:off x="4338187" y="4444062"/>
                <a:ext cx="1807944" cy="1797520"/>
                <a:chOff x="4353026" y="1393255"/>
                <a:chExt cx="1807944" cy="1797520"/>
              </a:xfrm>
            </p:grpSpPr>
            <p:sp>
              <p:nvSpPr>
                <p:cNvPr id="265" name="Oval 264">
                  <a:extLst>
                    <a:ext uri="{FF2B5EF4-FFF2-40B4-BE49-F238E27FC236}">
                      <a16:creationId xmlns:a16="http://schemas.microsoft.com/office/drawing/2014/main" id="{461B0005-0491-44C9-AB7D-9C8473E972FD}"/>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34A6967A-03F2-4D13-9112-4DD74F347B02}"/>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50A9662E-C28A-429A-93DC-38C846FCA4ED}"/>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7" name="Group 296">
              <a:extLst>
                <a:ext uri="{FF2B5EF4-FFF2-40B4-BE49-F238E27FC236}">
                  <a16:creationId xmlns:a16="http://schemas.microsoft.com/office/drawing/2014/main" id="{D5044ACA-32E7-4D4F-92B4-5E4791165F34}"/>
                </a:ext>
              </a:extLst>
            </p:cNvPr>
            <p:cNvGrpSpPr/>
            <p:nvPr/>
          </p:nvGrpSpPr>
          <p:grpSpPr>
            <a:xfrm rot="20225503">
              <a:off x="1297403" y="1369193"/>
              <a:ext cx="4864771" cy="4875994"/>
              <a:chOff x="1296199" y="1370800"/>
              <a:chExt cx="4864771" cy="4875994"/>
            </a:xfrm>
          </p:grpSpPr>
          <p:cxnSp>
            <p:nvCxnSpPr>
              <p:cNvPr id="298" name="Straight Connector 297">
                <a:extLst>
                  <a:ext uri="{FF2B5EF4-FFF2-40B4-BE49-F238E27FC236}">
                    <a16:creationId xmlns:a16="http://schemas.microsoft.com/office/drawing/2014/main" id="{DE516AD5-FEA4-4009-9409-BD92729B8152}"/>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299" name="Group 298">
                <a:extLst>
                  <a:ext uri="{FF2B5EF4-FFF2-40B4-BE49-F238E27FC236}">
                    <a16:creationId xmlns:a16="http://schemas.microsoft.com/office/drawing/2014/main" id="{C943F93A-F363-4B73-9F06-7EBA9C0C0007}"/>
                  </a:ext>
                </a:extLst>
              </p:cNvPr>
              <p:cNvGrpSpPr/>
              <p:nvPr/>
            </p:nvGrpSpPr>
            <p:grpSpPr>
              <a:xfrm>
                <a:off x="1451810" y="1530416"/>
                <a:ext cx="4559168" cy="4572000"/>
                <a:chOff x="1451810" y="1530416"/>
                <a:chExt cx="4559168" cy="4572000"/>
              </a:xfrm>
            </p:grpSpPr>
            <p:cxnSp>
              <p:nvCxnSpPr>
                <p:cNvPr id="329" name="Straight Connector 328">
                  <a:extLst>
                    <a:ext uri="{FF2B5EF4-FFF2-40B4-BE49-F238E27FC236}">
                      <a16:creationId xmlns:a16="http://schemas.microsoft.com/office/drawing/2014/main" id="{8038FFD9-5860-47AA-A7C7-52D35094F4BC}"/>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30" name="Straight Connector 329">
                  <a:extLst>
                    <a:ext uri="{FF2B5EF4-FFF2-40B4-BE49-F238E27FC236}">
                      <a16:creationId xmlns:a16="http://schemas.microsoft.com/office/drawing/2014/main" id="{C5F55A74-F612-455A-BEFF-B73705632B47}"/>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31" name="Straight Connector 330">
                  <a:extLst>
                    <a:ext uri="{FF2B5EF4-FFF2-40B4-BE49-F238E27FC236}">
                      <a16:creationId xmlns:a16="http://schemas.microsoft.com/office/drawing/2014/main" id="{CC04244C-45F6-4A13-84F6-91BF3DE368F2}"/>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32" name="Straight Connector 331">
                  <a:extLst>
                    <a:ext uri="{FF2B5EF4-FFF2-40B4-BE49-F238E27FC236}">
                      <a16:creationId xmlns:a16="http://schemas.microsoft.com/office/drawing/2014/main" id="{87D75041-AA62-4FEA-A118-522B1E8721BF}"/>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33" name="Straight Connector 332">
                  <a:extLst>
                    <a:ext uri="{FF2B5EF4-FFF2-40B4-BE49-F238E27FC236}">
                      <a16:creationId xmlns:a16="http://schemas.microsoft.com/office/drawing/2014/main" id="{BB45BDC2-23B2-4823-B90E-F8E1204661CB}"/>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34" name="Straight Connector 333">
                  <a:extLst>
                    <a:ext uri="{FF2B5EF4-FFF2-40B4-BE49-F238E27FC236}">
                      <a16:creationId xmlns:a16="http://schemas.microsoft.com/office/drawing/2014/main" id="{2F099995-8BA4-4FC5-A1CF-E0374762F156}"/>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35" name="Straight Connector 334">
                  <a:extLst>
                    <a:ext uri="{FF2B5EF4-FFF2-40B4-BE49-F238E27FC236}">
                      <a16:creationId xmlns:a16="http://schemas.microsoft.com/office/drawing/2014/main" id="{74C42BF1-A7A2-4211-82DF-A5B282834754}"/>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36" name="Straight Connector 335">
                  <a:extLst>
                    <a:ext uri="{FF2B5EF4-FFF2-40B4-BE49-F238E27FC236}">
                      <a16:creationId xmlns:a16="http://schemas.microsoft.com/office/drawing/2014/main" id="{0F251F57-C3F6-484A-B4B9-4BD6613E70C1}"/>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300" name="Group 299">
                <a:extLst>
                  <a:ext uri="{FF2B5EF4-FFF2-40B4-BE49-F238E27FC236}">
                    <a16:creationId xmlns:a16="http://schemas.microsoft.com/office/drawing/2014/main" id="{6A7A164D-0607-4B42-9284-909258203971}"/>
                  </a:ext>
                </a:extLst>
              </p:cNvPr>
              <p:cNvGrpSpPr/>
              <p:nvPr/>
            </p:nvGrpSpPr>
            <p:grpSpPr>
              <a:xfrm rot="5400000">
                <a:off x="1445394" y="1524000"/>
                <a:ext cx="4559168" cy="4572000"/>
                <a:chOff x="1451810" y="1530416"/>
                <a:chExt cx="4559168" cy="4572000"/>
              </a:xfrm>
            </p:grpSpPr>
            <p:cxnSp>
              <p:nvCxnSpPr>
                <p:cNvPr id="321" name="Straight Connector 320">
                  <a:extLst>
                    <a:ext uri="{FF2B5EF4-FFF2-40B4-BE49-F238E27FC236}">
                      <a16:creationId xmlns:a16="http://schemas.microsoft.com/office/drawing/2014/main" id="{022AA942-4711-4772-8977-A3DE33F31754}"/>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2" name="Straight Connector 321">
                  <a:extLst>
                    <a:ext uri="{FF2B5EF4-FFF2-40B4-BE49-F238E27FC236}">
                      <a16:creationId xmlns:a16="http://schemas.microsoft.com/office/drawing/2014/main" id="{2BCBBC98-6286-411F-8E56-65EF1B60ECC5}"/>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3" name="Straight Connector 322">
                  <a:extLst>
                    <a:ext uri="{FF2B5EF4-FFF2-40B4-BE49-F238E27FC236}">
                      <a16:creationId xmlns:a16="http://schemas.microsoft.com/office/drawing/2014/main" id="{94E568AD-12CA-46B4-8E20-DFD68C042072}"/>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4" name="Straight Connector 323">
                  <a:extLst>
                    <a:ext uri="{FF2B5EF4-FFF2-40B4-BE49-F238E27FC236}">
                      <a16:creationId xmlns:a16="http://schemas.microsoft.com/office/drawing/2014/main" id="{1F747435-6341-4198-8646-21F1BA05ECBC}"/>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5" name="Straight Connector 324">
                  <a:extLst>
                    <a:ext uri="{FF2B5EF4-FFF2-40B4-BE49-F238E27FC236}">
                      <a16:creationId xmlns:a16="http://schemas.microsoft.com/office/drawing/2014/main" id="{74948E57-C705-41D0-BF85-10FC7CBF54F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6" name="Straight Connector 325">
                  <a:extLst>
                    <a:ext uri="{FF2B5EF4-FFF2-40B4-BE49-F238E27FC236}">
                      <a16:creationId xmlns:a16="http://schemas.microsoft.com/office/drawing/2014/main" id="{944EE708-E5C6-46FA-A3B8-F4EF5929B9AC}"/>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27" name="Straight Connector 326">
                  <a:extLst>
                    <a:ext uri="{FF2B5EF4-FFF2-40B4-BE49-F238E27FC236}">
                      <a16:creationId xmlns:a16="http://schemas.microsoft.com/office/drawing/2014/main" id="{2D7969F4-2DD9-4741-846D-881FF207F146}"/>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8" name="Straight Connector 327">
                  <a:extLst>
                    <a:ext uri="{FF2B5EF4-FFF2-40B4-BE49-F238E27FC236}">
                      <a16:creationId xmlns:a16="http://schemas.microsoft.com/office/drawing/2014/main" id="{CE038724-157C-4543-8A70-DC436D56B69B}"/>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301" name="Group 300">
                <a:extLst>
                  <a:ext uri="{FF2B5EF4-FFF2-40B4-BE49-F238E27FC236}">
                    <a16:creationId xmlns:a16="http://schemas.microsoft.com/office/drawing/2014/main" id="{6C9018A2-6834-4E2A-B9A2-046CFFCC9010}"/>
                  </a:ext>
                </a:extLst>
              </p:cNvPr>
              <p:cNvGrpSpPr/>
              <p:nvPr/>
            </p:nvGrpSpPr>
            <p:grpSpPr>
              <a:xfrm>
                <a:off x="3597442" y="1393255"/>
                <a:ext cx="2563528" cy="2560322"/>
                <a:chOff x="3597442" y="1393255"/>
                <a:chExt cx="2563528" cy="2560322"/>
              </a:xfrm>
            </p:grpSpPr>
            <p:sp>
              <p:nvSpPr>
                <p:cNvPr id="316" name="Oval 315">
                  <a:extLst>
                    <a:ext uri="{FF2B5EF4-FFF2-40B4-BE49-F238E27FC236}">
                      <a16:creationId xmlns:a16="http://schemas.microsoft.com/office/drawing/2014/main" id="{A5430734-4096-414B-AF13-FDEF5BD2CC5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60B2B3C7-CC72-4725-A75F-9B35673BF4B5}"/>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08D199C3-BF0A-4B65-8EDF-5EDC85DE6EB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29752AB8-DCA4-42D4-A607-CE1D7927C777}"/>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ED2B5E1-7760-4AAB-9F9C-77BF7ABF0DF1}"/>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D6D17D7B-A3AF-48A4-9511-A6639535FFFE}"/>
                  </a:ext>
                </a:extLst>
              </p:cNvPr>
              <p:cNvGrpSpPr/>
              <p:nvPr/>
            </p:nvGrpSpPr>
            <p:grpSpPr>
              <a:xfrm rot="16200000">
                <a:off x="934051" y="1753804"/>
                <a:ext cx="2563528" cy="1797520"/>
                <a:chOff x="3597442" y="1393255"/>
                <a:chExt cx="2563528" cy="1797520"/>
              </a:xfrm>
            </p:grpSpPr>
            <p:sp>
              <p:nvSpPr>
                <p:cNvPr id="312" name="Oval 311">
                  <a:extLst>
                    <a:ext uri="{FF2B5EF4-FFF2-40B4-BE49-F238E27FC236}">
                      <a16:creationId xmlns:a16="http://schemas.microsoft.com/office/drawing/2014/main" id="{A079C021-38FB-48E3-B4CF-70786F62DABE}"/>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0DDD653-A623-4963-9113-3CE778CE6BC2}"/>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10367F1A-C762-401F-8477-8A43DDD6AE60}"/>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7720B611-09C9-4516-B842-241B5E9AFD2C}"/>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1CDB2535-D36E-446E-8B2B-94CC50CFEF14}"/>
                  </a:ext>
                </a:extLst>
              </p:cNvPr>
              <p:cNvGrpSpPr/>
              <p:nvPr/>
            </p:nvGrpSpPr>
            <p:grpSpPr>
              <a:xfrm rot="10800000">
                <a:off x="1296199" y="4426018"/>
                <a:ext cx="2563528" cy="1797520"/>
                <a:chOff x="3597442" y="1393255"/>
                <a:chExt cx="2563528" cy="1797520"/>
              </a:xfrm>
            </p:grpSpPr>
            <p:sp>
              <p:nvSpPr>
                <p:cNvPr id="308" name="Oval 307">
                  <a:extLst>
                    <a:ext uri="{FF2B5EF4-FFF2-40B4-BE49-F238E27FC236}">
                      <a16:creationId xmlns:a16="http://schemas.microsoft.com/office/drawing/2014/main" id="{EBD547BF-2236-4703-A466-2D7F974AD886}"/>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C01856D2-B07E-49C3-81BF-EEF9C5CDB3B3}"/>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1F6D16A9-F9FF-4465-9D2E-15A67A9E063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930E1FC8-AEA1-4240-87F2-A20F98585F42}"/>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2230BF3A-DA73-4148-9DFA-7B3E63B7C531}"/>
                  </a:ext>
                </a:extLst>
              </p:cNvPr>
              <p:cNvGrpSpPr/>
              <p:nvPr/>
            </p:nvGrpSpPr>
            <p:grpSpPr>
              <a:xfrm rot="5400000">
                <a:off x="4338187" y="4444062"/>
                <a:ext cx="1807944" cy="1797520"/>
                <a:chOff x="4353026" y="1393255"/>
                <a:chExt cx="1807944" cy="1797520"/>
              </a:xfrm>
            </p:grpSpPr>
            <p:sp>
              <p:nvSpPr>
                <p:cNvPr id="305" name="Oval 304">
                  <a:extLst>
                    <a:ext uri="{FF2B5EF4-FFF2-40B4-BE49-F238E27FC236}">
                      <a16:creationId xmlns:a16="http://schemas.microsoft.com/office/drawing/2014/main" id="{6E903790-76E1-4083-94A5-6EBF37B4C9A1}"/>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CA6580CD-56B7-41A8-B98F-437A89091B32}"/>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D5EA3E85-1D9C-45F0-94F1-5865326FCCD7}"/>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 name="Group 4">
            <a:extLst>
              <a:ext uri="{FF2B5EF4-FFF2-40B4-BE49-F238E27FC236}">
                <a16:creationId xmlns:a16="http://schemas.microsoft.com/office/drawing/2014/main" id="{D002DCD6-CD2A-4952-82AC-530A0EB3ACF2}"/>
              </a:ext>
            </a:extLst>
          </p:cNvPr>
          <p:cNvGrpSpPr/>
          <p:nvPr/>
        </p:nvGrpSpPr>
        <p:grpSpPr>
          <a:xfrm rot="18091061">
            <a:off x="1298205" y="1367588"/>
            <a:ext cx="4870790" cy="4882011"/>
            <a:chOff x="1298205" y="1367588"/>
            <a:chExt cx="4870790" cy="4882011"/>
          </a:xfrm>
        </p:grpSpPr>
        <p:grpSp>
          <p:nvGrpSpPr>
            <p:cNvPr id="337" name="Group 336">
              <a:extLst>
                <a:ext uri="{FF2B5EF4-FFF2-40B4-BE49-F238E27FC236}">
                  <a16:creationId xmlns:a16="http://schemas.microsoft.com/office/drawing/2014/main" id="{49BBA351-3D5E-4360-AA0B-B2620B28A749}"/>
                </a:ext>
              </a:extLst>
            </p:cNvPr>
            <p:cNvGrpSpPr/>
            <p:nvPr/>
          </p:nvGrpSpPr>
          <p:grpSpPr>
            <a:xfrm>
              <a:off x="1304224" y="1369195"/>
              <a:ext cx="4864771" cy="4875994"/>
              <a:chOff x="1296199" y="1370800"/>
              <a:chExt cx="4864771" cy="4875994"/>
            </a:xfrm>
          </p:grpSpPr>
          <p:cxnSp>
            <p:nvCxnSpPr>
              <p:cNvPr id="338" name="Straight Connector 337">
                <a:extLst>
                  <a:ext uri="{FF2B5EF4-FFF2-40B4-BE49-F238E27FC236}">
                    <a16:creationId xmlns:a16="http://schemas.microsoft.com/office/drawing/2014/main" id="{7F66F810-FF34-4C0F-86BB-0A6210838BB7}"/>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339" name="Group 338">
                <a:extLst>
                  <a:ext uri="{FF2B5EF4-FFF2-40B4-BE49-F238E27FC236}">
                    <a16:creationId xmlns:a16="http://schemas.microsoft.com/office/drawing/2014/main" id="{FB879B28-49CF-4448-BB31-9ABB0FD0CEF4}"/>
                  </a:ext>
                </a:extLst>
              </p:cNvPr>
              <p:cNvGrpSpPr/>
              <p:nvPr/>
            </p:nvGrpSpPr>
            <p:grpSpPr>
              <a:xfrm>
                <a:off x="1451810" y="1530416"/>
                <a:ext cx="4559168" cy="4572000"/>
                <a:chOff x="1451810" y="1530416"/>
                <a:chExt cx="4559168" cy="4572000"/>
              </a:xfrm>
            </p:grpSpPr>
            <p:cxnSp>
              <p:nvCxnSpPr>
                <p:cNvPr id="369" name="Straight Connector 368">
                  <a:extLst>
                    <a:ext uri="{FF2B5EF4-FFF2-40B4-BE49-F238E27FC236}">
                      <a16:creationId xmlns:a16="http://schemas.microsoft.com/office/drawing/2014/main" id="{F9756760-120F-4334-B174-461CD1D60FFF}"/>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70" name="Straight Connector 369">
                  <a:extLst>
                    <a:ext uri="{FF2B5EF4-FFF2-40B4-BE49-F238E27FC236}">
                      <a16:creationId xmlns:a16="http://schemas.microsoft.com/office/drawing/2014/main" id="{FC2B56A4-A22E-4858-B245-950CE36E80B8}"/>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71" name="Straight Connector 370">
                  <a:extLst>
                    <a:ext uri="{FF2B5EF4-FFF2-40B4-BE49-F238E27FC236}">
                      <a16:creationId xmlns:a16="http://schemas.microsoft.com/office/drawing/2014/main" id="{02AE8160-7D4E-4C1A-AA70-74ED5E2C5D61}"/>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72" name="Straight Connector 371">
                  <a:extLst>
                    <a:ext uri="{FF2B5EF4-FFF2-40B4-BE49-F238E27FC236}">
                      <a16:creationId xmlns:a16="http://schemas.microsoft.com/office/drawing/2014/main" id="{919C63C3-5B93-4565-BF59-5A1C722FA348}"/>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73" name="Straight Connector 372">
                  <a:extLst>
                    <a:ext uri="{FF2B5EF4-FFF2-40B4-BE49-F238E27FC236}">
                      <a16:creationId xmlns:a16="http://schemas.microsoft.com/office/drawing/2014/main" id="{ED2E33B5-12AC-47D0-AAEC-288F56909BBA}"/>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74" name="Straight Connector 373">
                  <a:extLst>
                    <a:ext uri="{FF2B5EF4-FFF2-40B4-BE49-F238E27FC236}">
                      <a16:creationId xmlns:a16="http://schemas.microsoft.com/office/drawing/2014/main" id="{5E14537B-F04E-4583-844C-B17685D06AB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75" name="Straight Connector 374">
                  <a:extLst>
                    <a:ext uri="{FF2B5EF4-FFF2-40B4-BE49-F238E27FC236}">
                      <a16:creationId xmlns:a16="http://schemas.microsoft.com/office/drawing/2014/main" id="{66121699-1A6D-4BA9-8BBE-E31D234E3551}"/>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76" name="Straight Connector 375">
                  <a:extLst>
                    <a:ext uri="{FF2B5EF4-FFF2-40B4-BE49-F238E27FC236}">
                      <a16:creationId xmlns:a16="http://schemas.microsoft.com/office/drawing/2014/main" id="{6A4A9311-2BCF-4A4A-889F-BC1789AC6CC4}"/>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340" name="Group 339">
                <a:extLst>
                  <a:ext uri="{FF2B5EF4-FFF2-40B4-BE49-F238E27FC236}">
                    <a16:creationId xmlns:a16="http://schemas.microsoft.com/office/drawing/2014/main" id="{9D049FA2-BB9B-40B6-BFA6-33E4A50C0585}"/>
                  </a:ext>
                </a:extLst>
              </p:cNvPr>
              <p:cNvGrpSpPr/>
              <p:nvPr/>
            </p:nvGrpSpPr>
            <p:grpSpPr>
              <a:xfrm rot="5400000">
                <a:off x="1445394" y="1524000"/>
                <a:ext cx="4559168" cy="4572000"/>
                <a:chOff x="1451810" y="1530416"/>
                <a:chExt cx="4559168" cy="4572000"/>
              </a:xfrm>
            </p:grpSpPr>
            <p:cxnSp>
              <p:nvCxnSpPr>
                <p:cNvPr id="361" name="Straight Connector 360">
                  <a:extLst>
                    <a:ext uri="{FF2B5EF4-FFF2-40B4-BE49-F238E27FC236}">
                      <a16:creationId xmlns:a16="http://schemas.microsoft.com/office/drawing/2014/main" id="{FD065CCC-E8F8-498A-B97F-25C73C98195B}"/>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62" name="Straight Connector 361">
                  <a:extLst>
                    <a:ext uri="{FF2B5EF4-FFF2-40B4-BE49-F238E27FC236}">
                      <a16:creationId xmlns:a16="http://schemas.microsoft.com/office/drawing/2014/main" id="{FF23819D-2778-4CA6-A477-AB0D8BB0A3AA}"/>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63" name="Straight Connector 362">
                  <a:extLst>
                    <a:ext uri="{FF2B5EF4-FFF2-40B4-BE49-F238E27FC236}">
                      <a16:creationId xmlns:a16="http://schemas.microsoft.com/office/drawing/2014/main" id="{90A3272A-4D03-4BB3-8E62-8D55788FC081}"/>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64" name="Straight Connector 363">
                  <a:extLst>
                    <a:ext uri="{FF2B5EF4-FFF2-40B4-BE49-F238E27FC236}">
                      <a16:creationId xmlns:a16="http://schemas.microsoft.com/office/drawing/2014/main" id="{2F072647-0B0D-4B7B-B793-457BD663AE57}"/>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65" name="Straight Connector 364">
                  <a:extLst>
                    <a:ext uri="{FF2B5EF4-FFF2-40B4-BE49-F238E27FC236}">
                      <a16:creationId xmlns:a16="http://schemas.microsoft.com/office/drawing/2014/main" id="{B71278B1-B5A4-43BD-ABCF-55AAD9FA51D9}"/>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66" name="Straight Connector 365">
                  <a:extLst>
                    <a:ext uri="{FF2B5EF4-FFF2-40B4-BE49-F238E27FC236}">
                      <a16:creationId xmlns:a16="http://schemas.microsoft.com/office/drawing/2014/main" id="{7C36266C-BEF6-4D20-BBE6-8DDB5D3E419D}"/>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67" name="Straight Connector 366">
                  <a:extLst>
                    <a:ext uri="{FF2B5EF4-FFF2-40B4-BE49-F238E27FC236}">
                      <a16:creationId xmlns:a16="http://schemas.microsoft.com/office/drawing/2014/main" id="{5675991C-3630-4F6C-A0C2-76C416E1086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68" name="Straight Connector 367">
                  <a:extLst>
                    <a:ext uri="{FF2B5EF4-FFF2-40B4-BE49-F238E27FC236}">
                      <a16:creationId xmlns:a16="http://schemas.microsoft.com/office/drawing/2014/main" id="{C5456F11-82B6-4638-ADE7-C000FD98DDB1}"/>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341" name="Group 340">
                <a:extLst>
                  <a:ext uri="{FF2B5EF4-FFF2-40B4-BE49-F238E27FC236}">
                    <a16:creationId xmlns:a16="http://schemas.microsoft.com/office/drawing/2014/main" id="{359A3E4E-30FC-4C3D-9746-98AEA434DEEE}"/>
                  </a:ext>
                </a:extLst>
              </p:cNvPr>
              <p:cNvGrpSpPr/>
              <p:nvPr/>
            </p:nvGrpSpPr>
            <p:grpSpPr>
              <a:xfrm>
                <a:off x="3597442" y="1393255"/>
                <a:ext cx="2563528" cy="2560322"/>
                <a:chOff x="3597442" y="1393255"/>
                <a:chExt cx="2563528" cy="2560322"/>
              </a:xfrm>
            </p:grpSpPr>
            <p:sp>
              <p:nvSpPr>
                <p:cNvPr id="356" name="Oval 355">
                  <a:extLst>
                    <a:ext uri="{FF2B5EF4-FFF2-40B4-BE49-F238E27FC236}">
                      <a16:creationId xmlns:a16="http://schemas.microsoft.com/office/drawing/2014/main" id="{8838F9F4-1F61-4038-8EC2-6E0EB554C05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2D5BF10D-25A2-49FD-A2DE-FB21E367B055}"/>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0E1ABDA2-7703-417A-9C2E-896355140EB4}"/>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405D3F5B-EC63-4580-BBF4-899C3BA610D7}"/>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1EA06435-6DFB-45F9-A5BC-B315C9E90DDD}"/>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a:extLst>
                  <a:ext uri="{FF2B5EF4-FFF2-40B4-BE49-F238E27FC236}">
                    <a16:creationId xmlns:a16="http://schemas.microsoft.com/office/drawing/2014/main" id="{6F74B2ED-505C-41E0-AA74-BCEF9A9A6821}"/>
                  </a:ext>
                </a:extLst>
              </p:cNvPr>
              <p:cNvGrpSpPr/>
              <p:nvPr/>
            </p:nvGrpSpPr>
            <p:grpSpPr>
              <a:xfrm rot="16200000">
                <a:off x="934051" y="1753804"/>
                <a:ext cx="2563528" cy="1797520"/>
                <a:chOff x="3597442" y="1393255"/>
                <a:chExt cx="2563528" cy="1797520"/>
              </a:xfrm>
            </p:grpSpPr>
            <p:sp>
              <p:nvSpPr>
                <p:cNvPr id="352" name="Oval 351">
                  <a:extLst>
                    <a:ext uri="{FF2B5EF4-FFF2-40B4-BE49-F238E27FC236}">
                      <a16:creationId xmlns:a16="http://schemas.microsoft.com/office/drawing/2014/main" id="{E6BC2FD0-6DD9-4E67-A16C-C3CE22C0D30B}"/>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5B38C3D4-44F9-40D2-A55A-F2219FBEB32A}"/>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8401CAEC-2EED-44AB-8262-0EDF46ADD4E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AA3D6B2E-98FF-4880-88E6-2C88AA28A1B3}"/>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3" name="Group 342">
                <a:extLst>
                  <a:ext uri="{FF2B5EF4-FFF2-40B4-BE49-F238E27FC236}">
                    <a16:creationId xmlns:a16="http://schemas.microsoft.com/office/drawing/2014/main" id="{1C64826D-897B-43FE-AA98-EDF9D2435146}"/>
                  </a:ext>
                </a:extLst>
              </p:cNvPr>
              <p:cNvGrpSpPr/>
              <p:nvPr/>
            </p:nvGrpSpPr>
            <p:grpSpPr>
              <a:xfrm rot="10800000">
                <a:off x="1296199" y="4426018"/>
                <a:ext cx="2563528" cy="1797520"/>
                <a:chOff x="3597442" y="1393255"/>
                <a:chExt cx="2563528" cy="1797520"/>
              </a:xfrm>
            </p:grpSpPr>
            <p:sp>
              <p:nvSpPr>
                <p:cNvPr id="348" name="Oval 347">
                  <a:extLst>
                    <a:ext uri="{FF2B5EF4-FFF2-40B4-BE49-F238E27FC236}">
                      <a16:creationId xmlns:a16="http://schemas.microsoft.com/office/drawing/2014/main" id="{1D404EEA-DA90-4AB0-A1DE-5231CBE5E7EA}"/>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621ECF05-EC97-4B1A-83DB-96C84EEE330A}"/>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8F7A896B-FF0B-49FD-B215-71421DB89F83}"/>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7148F384-5EBB-47CA-B9F3-5C402A7E0886}"/>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4" name="Group 343">
                <a:extLst>
                  <a:ext uri="{FF2B5EF4-FFF2-40B4-BE49-F238E27FC236}">
                    <a16:creationId xmlns:a16="http://schemas.microsoft.com/office/drawing/2014/main" id="{E005C0BB-83D6-419B-B603-599878207C64}"/>
                  </a:ext>
                </a:extLst>
              </p:cNvPr>
              <p:cNvGrpSpPr/>
              <p:nvPr/>
            </p:nvGrpSpPr>
            <p:grpSpPr>
              <a:xfrm rot="5400000">
                <a:off x="4338187" y="4444062"/>
                <a:ext cx="1807944" cy="1797520"/>
                <a:chOff x="4353026" y="1393255"/>
                <a:chExt cx="1807944" cy="1797520"/>
              </a:xfrm>
            </p:grpSpPr>
            <p:sp>
              <p:nvSpPr>
                <p:cNvPr id="345" name="Oval 344">
                  <a:extLst>
                    <a:ext uri="{FF2B5EF4-FFF2-40B4-BE49-F238E27FC236}">
                      <a16:creationId xmlns:a16="http://schemas.microsoft.com/office/drawing/2014/main" id="{830CCE3A-4EC2-4001-9E9A-FCD3762DAF59}"/>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BC41363F-71A5-40CC-A6DB-22DF39DCDFF0}"/>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2AF3AE6B-1E9A-4485-B7BF-B03E68AB5561}"/>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7" name="Group 376">
              <a:extLst>
                <a:ext uri="{FF2B5EF4-FFF2-40B4-BE49-F238E27FC236}">
                  <a16:creationId xmlns:a16="http://schemas.microsoft.com/office/drawing/2014/main" id="{F0E85445-3583-4D10-8E17-1E7219E460F6}"/>
                </a:ext>
              </a:extLst>
            </p:cNvPr>
            <p:cNvGrpSpPr/>
            <p:nvPr/>
          </p:nvGrpSpPr>
          <p:grpSpPr>
            <a:xfrm rot="21140332">
              <a:off x="1298205" y="1373605"/>
              <a:ext cx="4864771" cy="4875994"/>
              <a:chOff x="1296199" y="1370800"/>
              <a:chExt cx="4864771" cy="4875994"/>
            </a:xfrm>
          </p:grpSpPr>
          <p:cxnSp>
            <p:nvCxnSpPr>
              <p:cNvPr id="378" name="Straight Connector 377">
                <a:extLst>
                  <a:ext uri="{FF2B5EF4-FFF2-40B4-BE49-F238E27FC236}">
                    <a16:creationId xmlns:a16="http://schemas.microsoft.com/office/drawing/2014/main" id="{B38085A9-A2B5-45ED-BFE1-EE3E8E938910}"/>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379" name="Group 378">
                <a:extLst>
                  <a:ext uri="{FF2B5EF4-FFF2-40B4-BE49-F238E27FC236}">
                    <a16:creationId xmlns:a16="http://schemas.microsoft.com/office/drawing/2014/main" id="{ACCA2F89-DAAD-4B35-B537-E676242A9A1C}"/>
                  </a:ext>
                </a:extLst>
              </p:cNvPr>
              <p:cNvGrpSpPr/>
              <p:nvPr/>
            </p:nvGrpSpPr>
            <p:grpSpPr>
              <a:xfrm>
                <a:off x="1451810" y="1530416"/>
                <a:ext cx="4559168" cy="4572000"/>
                <a:chOff x="1451810" y="1530416"/>
                <a:chExt cx="4559168" cy="4572000"/>
              </a:xfrm>
            </p:grpSpPr>
            <p:cxnSp>
              <p:nvCxnSpPr>
                <p:cNvPr id="409" name="Straight Connector 408">
                  <a:extLst>
                    <a:ext uri="{FF2B5EF4-FFF2-40B4-BE49-F238E27FC236}">
                      <a16:creationId xmlns:a16="http://schemas.microsoft.com/office/drawing/2014/main" id="{5B97B7F1-B86F-443E-8B46-84E54558BF0D}"/>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10" name="Straight Connector 409">
                  <a:extLst>
                    <a:ext uri="{FF2B5EF4-FFF2-40B4-BE49-F238E27FC236}">
                      <a16:creationId xmlns:a16="http://schemas.microsoft.com/office/drawing/2014/main" id="{4BAF20B4-757C-4DC4-95E2-B6E8AA9ECCB2}"/>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11" name="Straight Connector 410">
                  <a:extLst>
                    <a:ext uri="{FF2B5EF4-FFF2-40B4-BE49-F238E27FC236}">
                      <a16:creationId xmlns:a16="http://schemas.microsoft.com/office/drawing/2014/main" id="{46F4AB2E-5850-4A57-A873-B04FABAED500}"/>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12" name="Straight Connector 411">
                  <a:extLst>
                    <a:ext uri="{FF2B5EF4-FFF2-40B4-BE49-F238E27FC236}">
                      <a16:creationId xmlns:a16="http://schemas.microsoft.com/office/drawing/2014/main" id="{F5E6657F-B9D0-4991-B3DC-C0277DAFD518}"/>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13" name="Straight Connector 412">
                  <a:extLst>
                    <a:ext uri="{FF2B5EF4-FFF2-40B4-BE49-F238E27FC236}">
                      <a16:creationId xmlns:a16="http://schemas.microsoft.com/office/drawing/2014/main" id="{28040AF4-FC63-489E-80C0-A39CDC77F891}"/>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14" name="Straight Connector 413">
                  <a:extLst>
                    <a:ext uri="{FF2B5EF4-FFF2-40B4-BE49-F238E27FC236}">
                      <a16:creationId xmlns:a16="http://schemas.microsoft.com/office/drawing/2014/main" id="{6C52D800-C893-4903-AF74-8B7A3DA2A831}"/>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415" name="Straight Connector 414">
                  <a:extLst>
                    <a:ext uri="{FF2B5EF4-FFF2-40B4-BE49-F238E27FC236}">
                      <a16:creationId xmlns:a16="http://schemas.microsoft.com/office/drawing/2014/main" id="{C39A9A2F-EABA-4DD9-BB74-80147EB94C1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16" name="Straight Connector 415">
                  <a:extLst>
                    <a:ext uri="{FF2B5EF4-FFF2-40B4-BE49-F238E27FC236}">
                      <a16:creationId xmlns:a16="http://schemas.microsoft.com/office/drawing/2014/main" id="{9DC2184F-CA44-4D7B-8997-C127B1007B1F}"/>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380" name="Group 379">
                <a:extLst>
                  <a:ext uri="{FF2B5EF4-FFF2-40B4-BE49-F238E27FC236}">
                    <a16:creationId xmlns:a16="http://schemas.microsoft.com/office/drawing/2014/main" id="{456DA3B2-9CF4-4964-B2FD-A28C1FE0EFD7}"/>
                  </a:ext>
                </a:extLst>
              </p:cNvPr>
              <p:cNvGrpSpPr/>
              <p:nvPr/>
            </p:nvGrpSpPr>
            <p:grpSpPr>
              <a:xfrm rot="5400000">
                <a:off x="1445394" y="1524000"/>
                <a:ext cx="4559168" cy="4572000"/>
                <a:chOff x="1451810" y="1530416"/>
                <a:chExt cx="4559168" cy="4572000"/>
              </a:xfrm>
            </p:grpSpPr>
            <p:cxnSp>
              <p:nvCxnSpPr>
                <p:cNvPr id="401" name="Straight Connector 400">
                  <a:extLst>
                    <a:ext uri="{FF2B5EF4-FFF2-40B4-BE49-F238E27FC236}">
                      <a16:creationId xmlns:a16="http://schemas.microsoft.com/office/drawing/2014/main" id="{3AA74CFB-C5D8-4FB3-A777-AD74DB2E3743}"/>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02" name="Straight Connector 401">
                  <a:extLst>
                    <a:ext uri="{FF2B5EF4-FFF2-40B4-BE49-F238E27FC236}">
                      <a16:creationId xmlns:a16="http://schemas.microsoft.com/office/drawing/2014/main" id="{0B6BF0FB-7F69-46C9-B437-19364AC358A1}"/>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03" name="Straight Connector 402">
                  <a:extLst>
                    <a:ext uri="{FF2B5EF4-FFF2-40B4-BE49-F238E27FC236}">
                      <a16:creationId xmlns:a16="http://schemas.microsoft.com/office/drawing/2014/main" id="{17BAB555-5BC1-4F75-9BDD-AF0CB43007DA}"/>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04" name="Straight Connector 403">
                  <a:extLst>
                    <a:ext uri="{FF2B5EF4-FFF2-40B4-BE49-F238E27FC236}">
                      <a16:creationId xmlns:a16="http://schemas.microsoft.com/office/drawing/2014/main" id="{F905B39D-9D45-41A4-8FED-A582A6AE9133}"/>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05" name="Straight Connector 404">
                  <a:extLst>
                    <a:ext uri="{FF2B5EF4-FFF2-40B4-BE49-F238E27FC236}">
                      <a16:creationId xmlns:a16="http://schemas.microsoft.com/office/drawing/2014/main" id="{F0CE6873-88E2-4E50-B784-A86C04A528CE}"/>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06" name="Straight Connector 405">
                  <a:extLst>
                    <a:ext uri="{FF2B5EF4-FFF2-40B4-BE49-F238E27FC236}">
                      <a16:creationId xmlns:a16="http://schemas.microsoft.com/office/drawing/2014/main" id="{0473FDFB-1546-4345-9D91-678BF4C9673E}"/>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407" name="Straight Connector 406">
                  <a:extLst>
                    <a:ext uri="{FF2B5EF4-FFF2-40B4-BE49-F238E27FC236}">
                      <a16:creationId xmlns:a16="http://schemas.microsoft.com/office/drawing/2014/main" id="{D66F096D-3F13-49B6-9E80-14D5FCB1E93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08" name="Straight Connector 407">
                  <a:extLst>
                    <a:ext uri="{FF2B5EF4-FFF2-40B4-BE49-F238E27FC236}">
                      <a16:creationId xmlns:a16="http://schemas.microsoft.com/office/drawing/2014/main" id="{2C6120F1-3CA8-40F1-81A3-7126ACCC700E}"/>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381" name="Group 380">
                <a:extLst>
                  <a:ext uri="{FF2B5EF4-FFF2-40B4-BE49-F238E27FC236}">
                    <a16:creationId xmlns:a16="http://schemas.microsoft.com/office/drawing/2014/main" id="{0AFAFC10-F5DC-46AC-BB83-677750356172}"/>
                  </a:ext>
                </a:extLst>
              </p:cNvPr>
              <p:cNvGrpSpPr/>
              <p:nvPr/>
            </p:nvGrpSpPr>
            <p:grpSpPr>
              <a:xfrm>
                <a:off x="3597442" y="1393255"/>
                <a:ext cx="2563528" cy="2560322"/>
                <a:chOff x="3597442" y="1393255"/>
                <a:chExt cx="2563528" cy="2560322"/>
              </a:xfrm>
            </p:grpSpPr>
            <p:sp>
              <p:nvSpPr>
                <p:cNvPr id="396" name="Oval 395">
                  <a:extLst>
                    <a:ext uri="{FF2B5EF4-FFF2-40B4-BE49-F238E27FC236}">
                      <a16:creationId xmlns:a16="http://schemas.microsoft.com/office/drawing/2014/main" id="{09D4FE90-5263-4586-B90E-D332599786C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56DAB35A-D974-4A38-9B41-9BA3BA2CD005}"/>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371C1DDB-B25F-49D3-9D06-3EF59B1D102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FBC6C1E5-3993-486C-99AC-AAB48CA3D27C}"/>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A08550F4-3476-437A-A42D-FF295CC7173C}"/>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2" name="Group 381">
                <a:extLst>
                  <a:ext uri="{FF2B5EF4-FFF2-40B4-BE49-F238E27FC236}">
                    <a16:creationId xmlns:a16="http://schemas.microsoft.com/office/drawing/2014/main" id="{1D2EB45B-4742-430D-BF85-52FCBF3A08B2}"/>
                  </a:ext>
                </a:extLst>
              </p:cNvPr>
              <p:cNvGrpSpPr/>
              <p:nvPr/>
            </p:nvGrpSpPr>
            <p:grpSpPr>
              <a:xfrm rot="16200000">
                <a:off x="934051" y="1753804"/>
                <a:ext cx="2563528" cy="1797520"/>
                <a:chOff x="3597442" y="1393255"/>
                <a:chExt cx="2563528" cy="1797520"/>
              </a:xfrm>
            </p:grpSpPr>
            <p:sp>
              <p:nvSpPr>
                <p:cNvPr id="392" name="Oval 391">
                  <a:extLst>
                    <a:ext uri="{FF2B5EF4-FFF2-40B4-BE49-F238E27FC236}">
                      <a16:creationId xmlns:a16="http://schemas.microsoft.com/office/drawing/2014/main" id="{9D46A9F6-F3C6-4D1D-8C2E-AF756F8CFE91}"/>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CAA9046B-8E74-4ACF-9CFC-80BA7D4B739F}"/>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0CB75560-6E66-4ED6-9268-6A57A317C56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57415836-0C52-4C56-BB79-0869664E8D4C}"/>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3" name="Group 382">
                <a:extLst>
                  <a:ext uri="{FF2B5EF4-FFF2-40B4-BE49-F238E27FC236}">
                    <a16:creationId xmlns:a16="http://schemas.microsoft.com/office/drawing/2014/main" id="{08DED86D-DFCB-49A2-8815-3141BD173B20}"/>
                  </a:ext>
                </a:extLst>
              </p:cNvPr>
              <p:cNvGrpSpPr/>
              <p:nvPr/>
            </p:nvGrpSpPr>
            <p:grpSpPr>
              <a:xfrm rot="10800000">
                <a:off x="1296199" y="4426018"/>
                <a:ext cx="2563528" cy="1797520"/>
                <a:chOff x="3597442" y="1393255"/>
                <a:chExt cx="2563528" cy="1797520"/>
              </a:xfrm>
            </p:grpSpPr>
            <p:sp>
              <p:nvSpPr>
                <p:cNvPr id="388" name="Oval 387">
                  <a:extLst>
                    <a:ext uri="{FF2B5EF4-FFF2-40B4-BE49-F238E27FC236}">
                      <a16:creationId xmlns:a16="http://schemas.microsoft.com/office/drawing/2014/main" id="{8FEFFFCE-6E59-4B92-8FD0-E0C715B20773}"/>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9E883738-F78E-4615-B207-8EAE412BA51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D833D86F-2BDE-4745-A947-1020A2690C23}"/>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A1DF8C56-E741-4FA3-AFF1-2767A77D8BFB}"/>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4" name="Group 383">
                <a:extLst>
                  <a:ext uri="{FF2B5EF4-FFF2-40B4-BE49-F238E27FC236}">
                    <a16:creationId xmlns:a16="http://schemas.microsoft.com/office/drawing/2014/main" id="{FD1BAD0F-8BD6-4126-8230-4714AA93DA10}"/>
                  </a:ext>
                </a:extLst>
              </p:cNvPr>
              <p:cNvGrpSpPr/>
              <p:nvPr/>
            </p:nvGrpSpPr>
            <p:grpSpPr>
              <a:xfrm rot="5400000">
                <a:off x="4338187" y="4444062"/>
                <a:ext cx="1807944" cy="1797520"/>
                <a:chOff x="4353026" y="1393255"/>
                <a:chExt cx="1807944" cy="1797520"/>
              </a:xfrm>
            </p:grpSpPr>
            <p:sp>
              <p:nvSpPr>
                <p:cNvPr id="385" name="Oval 384">
                  <a:extLst>
                    <a:ext uri="{FF2B5EF4-FFF2-40B4-BE49-F238E27FC236}">
                      <a16:creationId xmlns:a16="http://schemas.microsoft.com/office/drawing/2014/main" id="{6B66BB64-1C62-42ED-AA0B-A78322A42C73}"/>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8800153F-1862-4454-8F15-C9423F363F6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BB0E52D9-F3AB-47CF-8A66-970495EE31DC}"/>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7" name="Group 416">
              <a:extLst>
                <a:ext uri="{FF2B5EF4-FFF2-40B4-BE49-F238E27FC236}">
                  <a16:creationId xmlns:a16="http://schemas.microsoft.com/office/drawing/2014/main" id="{7F72F8E7-A40F-4A43-BC93-1C697CD4AE00}"/>
                </a:ext>
              </a:extLst>
            </p:cNvPr>
            <p:cNvGrpSpPr/>
            <p:nvPr/>
          </p:nvGrpSpPr>
          <p:grpSpPr>
            <a:xfrm rot="20668150">
              <a:off x="1302624" y="1367588"/>
              <a:ext cx="4864771" cy="4875994"/>
              <a:chOff x="1296199" y="1370800"/>
              <a:chExt cx="4864771" cy="4875994"/>
            </a:xfrm>
          </p:grpSpPr>
          <p:cxnSp>
            <p:nvCxnSpPr>
              <p:cNvPr id="418" name="Straight Connector 417">
                <a:extLst>
                  <a:ext uri="{FF2B5EF4-FFF2-40B4-BE49-F238E27FC236}">
                    <a16:creationId xmlns:a16="http://schemas.microsoft.com/office/drawing/2014/main" id="{E3B29147-43B4-4C99-909B-6A74B79187B8}"/>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419" name="Group 418">
                <a:extLst>
                  <a:ext uri="{FF2B5EF4-FFF2-40B4-BE49-F238E27FC236}">
                    <a16:creationId xmlns:a16="http://schemas.microsoft.com/office/drawing/2014/main" id="{2B62F475-48E9-4E46-A734-DBA4DCFC178C}"/>
                  </a:ext>
                </a:extLst>
              </p:cNvPr>
              <p:cNvGrpSpPr/>
              <p:nvPr/>
            </p:nvGrpSpPr>
            <p:grpSpPr>
              <a:xfrm>
                <a:off x="1451810" y="1530416"/>
                <a:ext cx="4559168" cy="4572000"/>
                <a:chOff x="1451810" y="1530416"/>
                <a:chExt cx="4559168" cy="4572000"/>
              </a:xfrm>
            </p:grpSpPr>
            <p:cxnSp>
              <p:nvCxnSpPr>
                <p:cNvPr id="449" name="Straight Connector 448">
                  <a:extLst>
                    <a:ext uri="{FF2B5EF4-FFF2-40B4-BE49-F238E27FC236}">
                      <a16:creationId xmlns:a16="http://schemas.microsoft.com/office/drawing/2014/main" id="{48694CEB-0C93-4AE8-8B53-2E9EDC33575A}"/>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50" name="Straight Connector 449">
                  <a:extLst>
                    <a:ext uri="{FF2B5EF4-FFF2-40B4-BE49-F238E27FC236}">
                      <a16:creationId xmlns:a16="http://schemas.microsoft.com/office/drawing/2014/main" id="{81AEAE36-90A1-4339-95F8-B50577D8847C}"/>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51" name="Straight Connector 450">
                  <a:extLst>
                    <a:ext uri="{FF2B5EF4-FFF2-40B4-BE49-F238E27FC236}">
                      <a16:creationId xmlns:a16="http://schemas.microsoft.com/office/drawing/2014/main" id="{238F67EC-F993-4BE0-9F6C-4C79EF206D59}"/>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52" name="Straight Connector 451">
                  <a:extLst>
                    <a:ext uri="{FF2B5EF4-FFF2-40B4-BE49-F238E27FC236}">
                      <a16:creationId xmlns:a16="http://schemas.microsoft.com/office/drawing/2014/main" id="{C5AB7045-6A43-49D9-821C-E160D0BFA3E5}"/>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53" name="Straight Connector 452">
                  <a:extLst>
                    <a:ext uri="{FF2B5EF4-FFF2-40B4-BE49-F238E27FC236}">
                      <a16:creationId xmlns:a16="http://schemas.microsoft.com/office/drawing/2014/main" id="{345F8689-2307-44DA-87AD-A88C98D342B1}"/>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54" name="Straight Connector 453">
                  <a:extLst>
                    <a:ext uri="{FF2B5EF4-FFF2-40B4-BE49-F238E27FC236}">
                      <a16:creationId xmlns:a16="http://schemas.microsoft.com/office/drawing/2014/main" id="{443F6109-42E5-41D8-A97D-D2F3A980B697}"/>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455" name="Straight Connector 454">
                  <a:extLst>
                    <a:ext uri="{FF2B5EF4-FFF2-40B4-BE49-F238E27FC236}">
                      <a16:creationId xmlns:a16="http://schemas.microsoft.com/office/drawing/2014/main" id="{69F83558-721C-44B9-AF49-FA6EAB53F4F8}"/>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56" name="Straight Connector 455">
                  <a:extLst>
                    <a:ext uri="{FF2B5EF4-FFF2-40B4-BE49-F238E27FC236}">
                      <a16:creationId xmlns:a16="http://schemas.microsoft.com/office/drawing/2014/main" id="{C2081119-8E1A-4E45-9FD5-17B220451F8C}"/>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420" name="Group 419">
                <a:extLst>
                  <a:ext uri="{FF2B5EF4-FFF2-40B4-BE49-F238E27FC236}">
                    <a16:creationId xmlns:a16="http://schemas.microsoft.com/office/drawing/2014/main" id="{6D9953C6-776C-44E9-B21C-3921A6385619}"/>
                  </a:ext>
                </a:extLst>
              </p:cNvPr>
              <p:cNvGrpSpPr/>
              <p:nvPr/>
            </p:nvGrpSpPr>
            <p:grpSpPr>
              <a:xfrm rot="5400000">
                <a:off x="1445394" y="1524000"/>
                <a:ext cx="4559168" cy="4572000"/>
                <a:chOff x="1451810" y="1530416"/>
                <a:chExt cx="4559168" cy="4572000"/>
              </a:xfrm>
            </p:grpSpPr>
            <p:cxnSp>
              <p:nvCxnSpPr>
                <p:cNvPr id="441" name="Straight Connector 440">
                  <a:extLst>
                    <a:ext uri="{FF2B5EF4-FFF2-40B4-BE49-F238E27FC236}">
                      <a16:creationId xmlns:a16="http://schemas.microsoft.com/office/drawing/2014/main" id="{E5FD4855-9879-4B33-BF36-115D60130166}"/>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42" name="Straight Connector 441">
                  <a:extLst>
                    <a:ext uri="{FF2B5EF4-FFF2-40B4-BE49-F238E27FC236}">
                      <a16:creationId xmlns:a16="http://schemas.microsoft.com/office/drawing/2014/main" id="{D5EFB5BE-F2AA-41DE-BDE7-E0CA61BD1D5D}"/>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43" name="Straight Connector 442">
                  <a:extLst>
                    <a:ext uri="{FF2B5EF4-FFF2-40B4-BE49-F238E27FC236}">
                      <a16:creationId xmlns:a16="http://schemas.microsoft.com/office/drawing/2014/main" id="{30F4989A-5709-4BE9-B6A6-6CBA782C23A8}"/>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44" name="Straight Connector 443">
                  <a:extLst>
                    <a:ext uri="{FF2B5EF4-FFF2-40B4-BE49-F238E27FC236}">
                      <a16:creationId xmlns:a16="http://schemas.microsoft.com/office/drawing/2014/main" id="{81859544-E9BF-426F-9407-818A24D9F95A}"/>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45" name="Straight Connector 444">
                  <a:extLst>
                    <a:ext uri="{FF2B5EF4-FFF2-40B4-BE49-F238E27FC236}">
                      <a16:creationId xmlns:a16="http://schemas.microsoft.com/office/drawing/2014/main" id="{9D78219A-2198-4998-87F4-D5C01F62B587}"/>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46" name="Straight Connector 445">
                  <a:extLst>
                    <a:ext uri="{FF2B5EF4-FFF2-40B4-BE49-F238E27FC236}">
                      <a16:creationId xmlns:a16="http://schemas.microsoft.com/office/drawing/2014/main" id="{805DD572-12FF-401A-8E29-7CD165F93137}"/>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447" name="Straight Connector 446">
                  <a:extLst>
                    <a:ext uri="{FF2B5EF4-FFF2-40B4-BE49-F238E27FC236}">
                      <a16:creationId xmlns:a16="http://schemas.microsoft.com/office/drawing/2014/main" id="{3E0B1BE8-2D72-46FB-8004-97E5130E49DD}"/>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48" name="Straight Connector 447">
                  <a:extLst>
                    <a:ext uri="{FF2B5EF4-FFF2-40B4-BE49-F238E27FC236}">
                      <a16:creationId xmlns:a16="http://schemas.microsoft.com/office/drawing/2014/main" id="{DC8F0603-3F5C-408D-9204-7971841DDA85}"/>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421" name="Group 420">
                <a:extLst>
                  <a:ext uri="{FF2B5EF4-FFF2-40B4-BE49-F238E27FC236}">
                    <a16:creationId xmlns:a16="http://schemas.microsoft.com/office/drawing/2014/main" id="{2AE0AA41-890F-4B46-AFA0-430DCEF80EBB}"/>
                  </a:ext>
                </a:extLst>
              </p:cNvPr>
              <p:cNvGrpSpPr/>
              <p:nvPr/>
            </p:nvGrpSpPr>
            <p:grpSpPr>
              <a:xfrm>
                <a:off x="3597442" y="1393255"/>
                <a:ext cx="2563528" cy="2560322"/>
                <a:chOff x="3597442" y="1393255"/>
                <a:chExt cx="2563528" cy="2560322"/>
              </a:xfrm>
            </p:grpSpPr>
            <p:sp>
              <p:nvSpPr>
                <p:cNvPr id="436" name="Oval 435">
                  <a:extLst>
                    <a:ext uri="{FF2B5EF4-FFF2-40B4-BE49-F238E27FC236}">
                      <a16:creationId xmlns:a16="http://schemas.microsoft.com/office/drawing/2014/main" id="{41126DBE-2191-4B50-9B91-36F7928B868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54B55831-5B06-4CD7-9F27-15A410FC6174}"/>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1E8E0BF1-BB43-4E2E-A9C0-6BB08EF55799}"/>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8C3FB71-B178-42D3-91E8-44CB052FD2E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FC662380-2CEC-4C3A-A629-381C9CD509F7}"/>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2" name="Group 421">
                <a:extLst>
                  <a:ext uri="{FF2B5EF4-FFF2-40B4-BE49-F238E27FC236}">
                    <a16:creationId xmlns:a16="http://schemas.microsoft.com/office/drawing/2014/main" id="{48B5AA7D-7708-4BC8-B792-2A4C7CD7A00E}"/>
                  </a:ext>
                </a:extLst>
              </p:cNvPr>
              <p:cNvGrpSpPr/>
              <p:nvPr/>
            </p:nvGrpSpPr>
            <p:grpSpPr>
              <a:xfrm rot="16200000">
                <a:off x="934051" y="1753804"/>
                <a:ext cx="2563528" cy="1797520"/>
                <a:chOff x="3597442" y="1393255"/>
                <a:chExt cx="2563528" cy="1797520"/>
              </a:xfrm>
            </p:grpSpPr>
            <p:sp>
              <p:nvSpPr>
                <p:cNvPr id="432" name="Oval 431">
                  <a:extLst>
                    <a:ext uri="{FF2B5EF4-FFF2-40B4-BE49-F238E27FC236}">
                      <a16:creationId xmlns:a16="http://schemas.microsoft.com/office/drawing/2014/main" id="{1B7B9D28-E02C-4415-908A-11414B179736}"/>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1496E220-74B4-43D6-95CA-0E20D6FF313D}"/>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17322304-9274-4165-A695-9D8BD19E504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FEA20D10-0EF2-4D5E-8E1F-2F7B4864611C}"/>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3" name="Group 422">
                <a:extLst>
                  <a:ext uri="{FF2B5EF4-FFF2-40B4-BE49-F238E27FC236}">
                    <a16:creationId xmlns:a16="http://schemas.microsoft.com/office/drawing/2014/main" id="{E1EB7361-4A26-4D85-9E67-D98353843712}"/>
                  </a:ext>
                </a:extLst>
              </p:cNvPr>
              <p:cNvGrpSpPr/>
              <p:nvPr/>
            </p:nvGrpSpPr>
            <p:grpSpPr>
              <a:xfrm rot="10800000">
                <a:off x="1296199" y="4426018"/>
                <a:ext cx="2563528" cy="1797520"/>
                <a:chOff x="3597442" y="1393255"/>
                <a:chExt cx="2563528" cy="1797520"/>
              </a:xfrm>
            </p:grpSpPr>
            <p:sp>
              <p:nvSpPr>
                <p:cNvPr id="428" name="Oval 427">
                  <a:extLst>
                    <a:ext uri="{FF2B5EF4-FFF2-40B4-BE49-F238E27FC236}">
                      <a16:creationId xmlns:a16="http://schemas.microsoft.com/office/drawing/2014/main" id="{79E34970-873A-4AA7-A4ED-2936213064B7}"/>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D67AF030-F00D-4599-AECD-BC61A7BF7DE0}"/>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20F9A4AE-B8ED-4E59-B3F8-5F0F8C1ACAFB}"/>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7EC66698-8BDE-4784-A27E-BEFDDF9A2237}"/>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4" name="Group 423">
                <a:extLst>
                  <a:ext uri="{FF2B5EF4-FFF2-40B4-BE49-F238E27FC236}">
                    <a16:creationId xmlns:a16="http://schemas.microsoft.com/office/drawing/2014/main" id="{5FE07006-15AC-4CCD-8737-888CE0CFF4C1}"/>
                  </a:ext>
                </a:extLst>
              </p:cNvPr>
              <p:cNvGrpSpPr/>
              <p:nvPr/>
            </p:nvGrpSpPr>
            <p:grpSpPr>
              <a:xfrm rot="5400000">
                <a:off x="4338187" y="4444062"/>
                <a:ext cx="1807944" cy="1797520"/>
                <a:chOff x="4353026" y="1393255"/>
                <a:chExt cx="1807944" cy="1797520"/>
              </a:xfrm>
            </p:grpSpPr>
            <p:sp>
              <p:nvSpPr>
                <p:cNvPr id="425" name="Oval 424">
                  <a:extLst>
                    <a:ext uri="{FF2B5EF4-FFF2-40B4-BE49-F238E27FC236}">
                      <a16:creationId xmlns:a16="http://schemas.microsoft.com/office/drawing/2014/main" id="{B5292EC4-B388-459C-998F-A0F097C46A3D}"/>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FA80FB27-FC36-4AE7-BF0F-3CA6C8151196}"/>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B8166B21-63B4-4AA8-B2D6-93746C560D0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7" name="Group 456">
              <a:extLst>
                <a:ext uri="{FF2B5EF4-FFF2-40B4-BE49-F238E27FC236}">
                  <a16:creationId xmlns:a16="http://schemas.microsoft.com/office/drawing/2014/main" id="{C3713AD3-D9BE-4D76-BB5A-4314D140B8C2}"/>
                </a:ext>
              </a:extLst>
            </p:cNvPr>
            <p:cNvGrpSpPr/>
            <p:nvPr/>
          </p:nvGrpSpPr>
          <p:grpSpPr>
            <a:xfrm rot="20225503">
              <a:off x="1302619" y="1367589"/>
              <a:ext cx="4864771" cy="4875994"/>
              <a:chOff x="1296199" y="1370800"/>
              <a:chExt cx="4864771" cy="4875994"/>
            </a:xfrm>
          </p:grpSpPr>
          <p:cxnSp>
            <p:nvCxnSpPr>
              <p:cNvPr id="458" name="Straight Connector 457">
                <a:extLst>
                  <a:ext uri="{FF2B5EF4-FFF2-40B4-BE49-F238E27FC236}">
                    <a16:creationId xmlns:a16="http://schemas.microsoft.com/office/drawing/2014/main" id="{19759C9D-52D0-49F2-B696-F1F6B7090466}"/>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459" name="Group 458">
                <a:extLst>
                  <a:ext uri="{FF2B5EF4-FFF2-40B4-BE49-F238E27FC236}">
                    <a16:creationId xmlns:a16="http://schemas.microsoft.com/office/drawing/2014/main" id="{845EC736-0C92-469A-A2DB-C70F7A7F302C}"/>
                  </a:ext>
                </a:extLst>
              </p:cNvPr>
              <p:cNvGrpSpPr/>
              <p:nvPr/>
            </p:nvGrpSpPr>
            <p:grpSpPr>
              <a:xfrm>
                <a:off x="1451810" y="1530416"/>
                <a:ext cx="4559168" cy="4572000"/>
                <a:chOff x="1451810" y="1530416"/>
                <a:chExt cx="4559168" cy="4572000"/>
              </a:xfrm>
            </p:grpSpPr>
            <p:cxnSp>
              <p:nvCxnSpPr>
                <p:cNvPr id="489" name="Straight Connector 488">
                  <a:extLst>
                    <a:ext uri="{FF2B5EF4-FFF2-40B4-BE49-F238E27FC236}">
                      <a16:creationId xmlns:a16="http://schemas.microsoft.com/office/drawing/2014/main" id="{D890C52F-6886-4373-B79E-854A49AA9A58}"/>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90" name="Straight Connector 489">
                  <a:extLst>
                    <a:ext uri="{FF2B5EF4-FFF2-40B4-BE49-F238E27FC236}">
                      <a16:creationId xmlns:a16="http://schemas.microsoft.com/office/drawing/2014/main" id="{A0DA32D7-E0D8-4B26-9A77-9AEE28189817}"/>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91" name="Straight Connector 490">
                  <a:extLst>
                    <a:ext uri="{FF2B5EF4-FFF2-40B4-BE49-F238E27FC236}">
                      <a16:creationId xmlns:a16="http://schemas.microsoft.com/office/drawing/2014/main" id="{0EE496FD-BF84-4D30-B202-B579376ACBB6}"/>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92" name="Straight Connector 491">
                  <a:extLst>
                    <a:ext uri="{FF2B5EF4-FFF2-40B4-BE49-F238E27FC236}">
                      <a16:creationId xmlns:a16="http://schemas.microsoft.com/office/drawing/2014/main" id="{E3DF6BB5-2212-4F5D-A963-7A07F36D7B76}"/>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93" name="Straight Connector 492">
                  <a:extLst>
                    <a:ext uri="{FF2B5EF4-FFF2-40B4-BE49-F238E27FC236}">
                      <a16:creationId xmlns:a16="http://schemas.microsoft.com/office/drawing/2014/main" id="{8BE1B591-4D81-41B1-A23B-3003AB0938B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94" name="Straight Connector 493">
                  <a:extLst>
                    <a:ext uri="{FF2B5EF4-FFF2-40B4-BE49-F238E27FC236}">
                      <a16:creationId xmlns:a16="http://schemas.microsoft.com/office/drawing/2014/main" id="{9181B9EB-D86C-4471-91B5-574B44315722}"/>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495" name="Straight Connector 494">
                  <a:extLst>
                    <a:ext uri="{FF2B5EF4-FFF2-40B4-BE49-F238E27FC236}">
                      <a16:creationId xmlns:a16="http://schemas.microsoft.com/office/drawing/2014/main" id="{C16F13C6-E7BE-42A5-B723-9963F00D9132}"/>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96" name="Straight Connector 495">
                  <a:extLst>
                    <a:ext uri="{FF2B5EF4-FFF2-40B4-BE49-F238E27FC236}">
                      <a16:creationId xmlns:a16="http://schemas.microsoft.com/office/drawing/2014/main" id="{A4339597-C6A3-43ED-B9B1-A159250C1200}"/>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460" name="Group 459">
                <a:extLst>
                  <a:ext uri="{FF2B5EF4-FFF2-40B4-BE49-F238E27FC236}">
                    <a16:creationId xmlns:a16="http://schemas.microsoft.com/office/drawing/2014/main" id="{C6ADC700-DB73-4625-A16D-B3098FC070CE}"/>
                  </a:ext>
                </a:extLst>
              </p:cNvPr>
              <p:cNvGrpSpPr/>
              <p:nvPr/>
            </p:nvGrpSpPr>
            <p:grpSpPr>
              <a:xfrm rot="5400000">
                <a:off x="1445394" y="1524000"/>
                <a:ext cx="4559168" cy="4572000"/>
                <a:chOff x="1451810" y="1530416"/>
                <a:chExt cx="4559168" cy="4572000"/>
              </a:xfrm>
            </p:grpSpPr>
            <p:cxnSp>
              <p:nvCxnSpPr>
                <p:cNvPr id="481" name="Straight Connector 480">
                  <a:extLst>
                    <a:ext uri="{FF2B5EF4-FFF2-40B4-BE49-F238E27FC236}">
                      <a16:creationId xmlns:a16="http://schemas.microsoft.com/office/drawing/2014/main" id="{DF18D7AF-4C1D-4CC6-AE6B-280C594F2EB5}"/>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82" name="Straight Connector 481">
                  <a:extLst>
                    <a:ext uri="{FF2B5EF4-FFF2-40B4-BE49-F238E27FC236}">
                      <a16:creationId xmlns:a16="http://schemas.microsoft.com/office/drawing/2014/main" id="{2ED61B5F-A495-4DB2-8E4A-624A19304F56}"/>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83" name="Straight Connector 482">
                  <a:extLst>
                    <a:ext uri="{FF2B5EF4-FFF2-40B4-BE49-F238E27FC236}">
                      <a16:creationId xmlns:a16="http://schemas.microsoft.com/office/drawing/2014/main" id="{168A8A2E-1B4F-4702-A894-574E32F75679}"/>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84" name="Straight Connector 483">
                  <a:extLst>
                    <a:ext uri="{FF2B5EF4-FFF2-40B4-BE49-F238E27FC236}">
                      <a16:creationId xmlns:a16="http://schemas.microsoft.com/office/drawing/2014/main" id="{A0C42BC6-8FED-4849-8AF4-3EA33C95572C}"/>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85" name="Straight Connector 484">
                  <a:extLst>
                    <a:ext uri="{FF2B5EF4-FFF2-40B4-BE49-F238E27FC236}">
                      <a16:creationId xmlns:a16="http://schemas.microsoft.com/office/drawing/2014/main" id="{A32ADA10-66DD-40C5-884D-00A70314CFDE}"/>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86" name="Straight Connector 485">
                  <a:extLst>
                    <a:ext uri="{FF2B5EF4-FFF2-40B4-BE49-F238E27FC236}">
                      <a16:creationId xmlns:a16="http://schemas.microsoft.com/office/drawing/2014/main" id="{531C6C45-A9AE-4870-82B2-191D766132F5}"/>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487" name="Straight Connector 486">
                  <a:extLst>
                    <a:ext uri="{FF2B5EF4-FFF2-40B4-BE49-F238E27FC236}">
                      <a16:creationId xmlns:a16="http://schemas.microsoft.com/office/drawing/2014/main" id="{A635B967-6B5D-492A-A0BF-C11395096B8F}"/>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488" name="Straight Connector 487">
                  <a:extLst>
                    <a:ext uri="{FF2B5EF4-FFF2-40B4-BE49-F238E27FC236}">
                      <a16:creationId xmlns:a16="http://schemas.microsoft.com/office/drawing/2014/main" id="{856A0006-5A45-4391-879B-76078F0891F1}"/>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461" name="Group 460">
                <a:extLst>
                  <a:ext uri="{FF2B5EF4-FFF2-40B4-BE49-F238E27FC236}">
                    <a16:creationId xmlns:a16="http://schemas.microsoft.com/office/drawing/2014/main" id="{18A04943-0EFE-476B-ACF7-C4A591786915}"/>
                  </a:ext>
                </a:extLst>
              </p:cNvPr>
              <p:cNvGrpSpPr/>
              <p:nvPr/>
            </p:nvGrpSpPr>
            <p:grpSpPr>
              <a:xfrm>
                <a:off x="3597442" y="1393255"/>
                <a:ext cx="2563528" cy="2560322"/>
                <a:chOff x="3597442" y="1393255"/>
                <a:chExt cx="2563528" cy="2560322"/>
              </a:xfrm>
            </p:grpSpPr>
            <p:sp>
              <p:nvSpPr>
                <p:cNvPr id="476" name="Oval 475">
                  <a:extLst>
                    <a:ext uri="{FF2B5EF4-FFF2-40B4-BE49-F238E27FC236}">
                      <a16:creationId xmlns:a16="http://schemas.microsoft.com/office/drawing/2014/main" id="{41B89E0C-5AD5-4E8F-8084-DE7C822B41B1}"/>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58B95CEF-4FF5-461A-AFE1-0FAD891641E9}"/>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52162366-E833-43D8-9C32-E9A4904B2138}"/>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8A8C61C8-B3E6-442B-8599-1FB605E01F3E}"/>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4B70D47E-F27E-4447-B602-72724988A520}"/>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2" name="Group 461">
                <a:extLst>
                  <a:ext uri="{FF2B5EF4-FFF2-40B4-BE49-F238E27FC236}">
                    <a16:creationId xmlns:a16="http://schemas.microsoft.com/office/drawing/2014/main" id="{E6DC735E-73E8-4043-A425-7CF795BDAEA6}"/>
                  </a:ext>
                </a:extLst>
              </p:cNvPr>
              <p:cNvGrpSpPr/>
              <p:nvPr/>
            </p:nvGrpSpPr>
            <p:grpSpPr>
              <a:xfrm rot="16200000">
                <a:off x="934051" y="1753804"/>
                <a:ext cx="2563528" cy="1797520"/>
                <a:chOff x="3597442" y="1393255"/>
                <a:chExt cx="2563528" cy="1797520"/>
              </a:xfrm>
            </p:grpSpPr>
            <p:sp>
              <p:nvSpPr>
                <p:cNvPr id="472" name="Oval 471">
                  <a:extLst>
                    <a:ext uri="{FF2B5EF4-FFF2-40B4-BE49-F238E27FC236}">
                      <a16:creationId xmlns:a16="http://schemas.microsoft.com/office/drawing/2014/main" id="{7C7B63BB-B6C2-450A-A032-2819A62F5DAC}"/>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E61EA64B-F738-4231-A12D-1D18ADAC5620}"/>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E1D86F9B-FF4B-4AE7-9388-08DB9F1B133B}"/>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EEAD6174-B7E0-45EA-B20F-62B1CD3281CF}"/>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3" name="Group 462">
                <a:extLst>
                  <a:ext uri="{FF2B5EF4-FFF2-40B4-BE49-F238E27FC236}">
                    <a16:creationId xmlns:a16="http://schemas.microsoft.com/office/drawing/2014/main" id="{431B8C27-C6C3-4B74-AD3B-3F23EB2C8E6A}"/>
                  </a:ext>
                </a:extLst>
              </p:cNvPr>
              <p:cNvGrpSpPr/>
              <p:nvPr/>
            </p:nvGrpSpPr>
            <p:grpSpPr>
              <a:xfrm rot="10800000">
                <a:off x="1296199" y="4426018"/>
                <a:ext cx="2563528" cy="1797520"/>
                <a:chOff x="3597442" y="1393255"/>
                <a:chExt cx="2563528" cy="1797520"/>
              </a:xfrm>
            </p:grpSpPr>
            <p:sp>
              <p:nvSpPr>
                <p:cNvPr id="468" name="Oval 467">
                  <a:extLst>
                    <a:ext uri="{FF2B5EF4-FFF2-40B4-BE49-F238E27FC236}">
                      <a16:creationId xmlns:a16="http://schemas.microsoft.com/office/drawing/2014/main" id="{16913B96-AA80-461D-9608-3C1420B96E3D}"/>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8B55D13A-C8BB-4605-B168-7523B10C622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CBDE2A0E-245B-441D-A1D2-65E5F7A67831}"/>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E9E55052-D216-46EB-8FF7-D87B1ED2A3AA}"/>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4" name="Group 463">
                <a:extLst>
                  <a:ext uri="{FF2B5EF4-FFF2-40B4-BE49-F238E27FC236}">
                    <a16:creationId xmlns:a16="http://schemas.microsoft.com/office/drawing/2014/main" id="{AF18537D-7AF6-4B1F-BEDA-73D961A45E24}"/>
                  </a:ext>
                </a:extLst>
              </p:cNvPr>
              <p:cNvGrpSpPr/>
              <p:nvPr/>
            </p:nvGrpSpPr>
            <p:grpSpPr>
              <a:xfrm rot="5400000">
                <a:off x="4338187" y="4444062"/>
                <a:ext cx="1807944" cy="1797520"/>
                <a:chOff x="4353026" y="1393255"/>
                <a:chExt cx="1807944" cy="1797520"/>
              </a:xfrm>
            </p:grpSpPr>
            <p:sp>
              <p:nvSpPr>
                <p:cNvPr id="465" name="Oval 464">
                  <a:extLst>
                    <a:ext uri="{FF2B5EF4-FFF2-40B4-BE49-F238E27FC236}">
                      <a16:creationId xmlns:a16="http://schemas.microsoft.com/office/drawing/2014/main" id="{E4E111EB-7ED1-4474-AFE2-22AD6DD8D401}"/>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3F86FD6B-9E2D-4E71-BC9C-9EECCC67AC9F}"/>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2F845C6A-CB20-4B0D-A727-B935F9A24053}"/>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7" name="Group 36">
            <a:extLst>
              <a:ext uri="{FF2B5EF4-FFF2-40B4-BE49-F238E27FC236}">
                <a16:creationId xmlns:a16="http://schemas.microsoft.com/office/drawing/2014/main" id="{59E5DB66-91EC-4DCE-B3D8-94E1F8E482E1}"/>
              </a:ext>
            </a:extLst>
          </p:cNvPr>
          <p:cNvGrpSpPr/>
          <p:nvPr/>
        </p:nvGrpSpPr>
        <p:grpSpPr>
          <a:xfrm>
            <a:off x="1296199" y="1370800"/>
            <a:ext cx="4864771" cy="4875994"/>
            <a:chOff x="1296199" y="1370800"/>
            <a:chExt cx="4864771" cy="4875994"/>
          </a:xfrm>
        </p:grpSpPr>
        <p:cxnSp>
          <p:nvCxnSpPr>
            <p:cNvPr id="7" name="Straight Connector 6">
              <a:extLst>
                <a:ext uri="{FF2B5EF4-FFF2-40B4-BE49-F238E27FC236}">
                  <a16:creationId xmlns:a16="http://schemas.microsoft.com/office/drawing/2014/main" id="{631F1003-DC5B-44B3-BDD9-992C304A020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86D1EB7A-22D9-48D1-80AF-D66468EBD990}"/>
                </a:ext>
              </a:extLst>
            </p:cNvPr>
            <p:cNvGrpSpPr/>
            <p:nvPr/>
          </p:nvGrpSpPr>
          <p:grpSpPr>
            <a:xfrm>
              <a:off x="1451810" y="1530416"/>
              <a:ext cx="4559168" cy="4572000"/>
              <a:chOff x="1451810" y="1530416"/>
              <a:chExt cx="4559168" cy="4572000"/>
            </a:xfrm>
          </p:grpSpPr>
          <p:cxnSp>
            <p:nvCxnSpPr>
              <p:cNvPr id="4" name="Straight Connector 3">
                <a:extLst>
                  <a:ext uri="{FF2B5EF4-FFF2-40B4-BE49-F238E27FC236}">
                    <a16:creationId xmlns:a16="http://schemas.microsoft.com/office/drawing/2014/main" id="{FC9888D2-2C3E-4DD4-BD92-39A38748B742}"/>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8293B4B-7875-45D0-8F48-E87E20B830BC}"/>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EB5D9D8-9584-4610-B0B9-F22D74725ECE}"/>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AEFCAD3-8C34-4741-8905-69CF15F657F5}"/>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6E51045-ACAF-4175-94F3-9A419695AA7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867A7DB-5CDA-48D4-A394-C914D8F32C5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65321B1-CCB8-474E-8E57-0759CCFC1C0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B6EA3D1-D225-49FD-AE1D-D1EDB8A5835D}"/>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1F37F4D3-7C5C-49B0-AA42-D225FCE36946}"/>
                </a:ext>
              </a:extLst>
            </p:cNvPr>
            <p:cNvGrpSpPr/>
            <p:nvPr/>
          </p:nvGrpSpPr>
          <p:grpSpPr>
            <a:xfrm rot="5400000">
              <a:off x="1445394" y="1524000"/>
              <a:ext cx="4559168" cy="4572000"/>
              <a:chOff x="1451810" y="1530416"/>
              <a:chExt cx="4559168" cy="4572000"/>
            </a:xfrm>
          </p:grpSpPr>
          <p:cxnSp>
            <p:nvCxnSpPr>
              <p:cNvPr id="24" name="Straight Connector 23">
                <a:extLst>
                  <a:ext uri="{FF2B5EF4-FFF2-40B4-BE49-F238E27FC236}">
                    <a16:creationId xmlns:a16="http://schemas.microsoft.com/office/drawing/2014/main" id="{2A1C4D7A-84A5-427A-BEF8-186148F0F8AC}"/>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39FEF2D-B91D-4297-B755-2DC29117EA92}"/>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B037097-3286-4F19-8175-A7F3F112456B}"/>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EC817B0-E092-4144-8613-1B953D265C92}"/>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C79926B-5773-4BEB-AE56-D8026AE0B39C}"/>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40E3957-739D-4D1D-A97A-529450166378}"/>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9E89057-6062-4EF2-A226-EE43BF7952F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ABA8D2D-050D-4F8F-BC10-D0CCE36DCD27}"/>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557BFD42-316B-4396-9E26-D04FDC75A844}"/>
                </a:ext>
              </a:extLst>
            </p:cNvPr>
            <p:cNvGrpSpPr/>
            <p:nvPr/>
          </p:nvGrpSpPr>
          <p:grpSpPr>
            <a:xfrm>
              <a:off x="3597442" y="1393255"/>
              <a:ext cx="2563528" cy="2560322"/>
              <a:chOff x="3597442" y="1393255"/>
              <a:chExt cx="2563528" cy="2560322"/>
            </a:xfrm>
          </p:grpSpPr>
          <p:sp>
            <p:nvSpPr>
              <p:cNvPr id="21" name="Oval 20">
                <a:extLst>
                  <a:ext uri="{FF2B5EF4-FFF2-40B4-BE49-F238E27FC236}">
                    <a16:creationId xmlns:a16="http://schemas.microsoft.com/office/drawing/2014/main" id="{B78275F5-51C5-4EAC-854D-B04A4F8CFDC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2794A36-66B4-4CFF-9C57-31FFC8074A4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2E218A-653D-41CA-93E5-5E9E7E06EF6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0C4C53-D52C-4FBA-BE4E-E53F7E18A7F8}"/>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60E8832-F24E-4010-8892-98493F3A2745}"/>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4911DC5-5869-4D30-8925-D59FAD5F9795}"/>
                </a:ext>
              </a:extLst>
            </p:cNvPr>
            <p:cNvGrpSpPr/>
            <p:nvPr/>
          </p:nvGrpSpPr>
          <p:grpSpPr>
            <a:xfrm rot="16200000">
              <a:off x="934051" y="1753804"/>
              <a:ext cx="2563528" cy="1797520"/>
              <a:chOff x="3597442" y="1393255"/>
              <a:chExt cx="2563528" cy="1797520"/>
            </a:xfrm>
          </p:grpSpPr>
          <p:sp>
            <p:nvSpPr>
              <p:cNvPr id="39" name="Oval 38">
                <a:extLst>
                  <a:ext uri="{FF2B5EF4-FFF2-40B4-BE49-F238E27FC236}">
                    <a16:creationId xmlns:a16="http://schemas.microsoft.com/office/drawing/2014/main" id="{83F96A84-AFEB-4E1C-AF8E-9E1684200B5E}"/>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687CA21-E9FA-476C-BF40-5F1CF40C4C7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2D53F80-4BA5-4A82-A9FF-052A3E5867A4}"/>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E29AD56-EF04-476E-99E6-F23CFD5FA15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40A51909-107F-42A4-9130-883DACACED13}"/>
                </a:ext>
              </a:extLst>
            </p:cNvPr>
            <p:cNvGrpSpPr/>
            <p:nvPr/>
          </p:nvGrpSpPr>
          <p:grpSpPr>
            <a:xfrm rot="10800000">
              <a:off x="1296199" y="4426018"/>
              <a:ext cx="2563528" cy="1797520"/>
              <a:chOff x="3597442" y="1393255"/>
              <a:chExt cx="2563528" cy="1797520"/>
            </a:xfrm>
          </p:grpSpPr>
          <p:sp>
            <p:nvSpPr>
              <p:cNvPr id="45" name="Oval 44">
                <a:extLst>
                  <a:ext uri="{FF2B5EF4-FFF2-40B4-BE49-F238E27FC236}">
                    <a16:creationId xmlns:a16="http://schemas.microsoft.com/office/drawing/2014/main" id="{FF5F90E0-0995-44D8-8682-5BFCB93AB02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F1E4A1-996B-4D16-B74F-AFE5199F6291}"/>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801385B-9E64-4750-9E4A-4C371D97D278}"/>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6580E2-0341-4F94-97F6-EA3868A25E7A}"/>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AEEFD27-5EEB-43C8-85CD-AE65604180BD}"/>
                </a:ext>
              </a:extLst>
            </p:cNvPr>
            <p:cNvGrpSpPr/>
            <p:nvPr/>
          </p:nvGrpSpPr>
          <p:grpSpPr>
            <a:xfrm rot="5400000">
              <a:off x="4338187" y="4444062"/>
              <a:ext cx="1807944" cy="1797520"/>
              <a:chOff x="4353026" y="1393255"/>
              <a:chExt cx="1807944" cy="1797520"/>
            </a:xfrm>
          </p:grpSpPr>
          <p:sp>
            <p:nvSpPr>
              <p:cNvPr id="51" name="Oval 50">
                <a:extLst>
                  <a:ext uri="{FF2B5EF4-FFF2-40B4-BE49-F238E27FC236}">
                    <a16:creationId xmlns:a16="http://schemas.microsoft.com/office/drawing/2014/main" id="{DB8134ED-23D2-4B50-9A7F-EE7B9DF2A06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DE5D92D-FC12-4317-A7BC-D6B14E27C18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F015B6A-3C87-4931-B27C-898F525FB3A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EBB48106-E878-4CDD-9555-712C4010F994}"/>
              </a:ext>
            </a:extLst>
          </p:cNvPr>
          <p:cNvGrpSpPr/>
          <p:nvPr/>
        </p:nvGrpSpPr>
        <p:grpSpPr>
          <a:xfrm>
            <a:off x="494095" y="551047"/>
            <a:ext cx="6492240" cy="6492240"/>
            <a:chOff x="494095" y="551047"/>
            <a:chExt cx="6492240" cy="6492240"/>
          </a:xfrm>
        </p:grpSpPr>
        <p:sp>
          <p:nvSpPr>
            <p:cNvPr id="56" name="Oval 55">
              <a:extLst>
                <a:ext uri="{FF2B5EF4-FFF2-40B4-BE49-F238E27FC236}">
                  <a16:creationId xmlns:a16="http://schemas.microsoft.com/office/drawing/2014/main" id="{C715A899-53F8-4E95-9366-7278C7183013}"/>
                </a:ext>
              </a:extLst>
            </p:cNvPr>
            <p:cNvSpPr/>
            <p:nvPr/>
          </p:nvSpPr>
          <p:spPr>
            <a:xfrm>
              <a:off x="2647752" y="2727164"/>
              <a:ext cx="2194560" cy="219456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2DAD4FD0-87B7-4D8C-8C78-AF6D8C91AD26}"/>
                </a:ext>
              </a:extLst>
            </p:cNvPr>
            <p:cNvSpPr/>
            <p:nvPr/>
          </p:nvSpPr>
          <p:spPr>
            <a:xfrm>
              <a:off x="2217021" y="2313277"/>
              <a:ext cx="3035157" cy="303580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AAB06C42-2BB2-46C7-9DFE-3E3F8EBDA4B7}"/>
                </a:ext>
              </a:extLst>
            </p:cNvPr>
            <p:cNvSpPr/>
            <p:nvPr/>
          </p:nvSpPr>
          <p:spPr>
            <a:xfrm>
              <a:off x="1591375" y="1655550"/>
              <a:ext cx="4297680" cy="429768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1721DBE-048D-4228-AA8D-DA732FAE8A12}"/>
                </a:ext>
              </a:extLst>
            </p:cNvPr>
            <p:cNvSpPr/>
            <p:nvPr/>
          </p:nvSpPr>
          <p:spPr>
            <a:xfrm>
              <a:off x="494095" y="551047"/>
              <a:ext cx="6492240" cy="649224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7" name="Picture 2" descr="Neutron diffraction intensity map observed in the (h, k, 0) scattering plane of a single crystal of the multiferroic Co3TeO6. The temperature is 22 K, just below the antiferromagnetic phase transition at TN=26 K. The nuclear Bragg peaks at integer positions are accompanied by four satellite magnetic reflections, indicating the development of incommensurate (ICM) magnetic order. Note that the ordering wave vector is incommensurate in both h and k. No energy analyzer was used for these measurements so that the data are energy-integrated, and there is clear diffuse scattering surrounding the ICM peaks at this temperature originating from inelastic magnetic excitations (adapted from [32], © American Physical Society 2012).">
            <a:extLst>
              <a:ext uri="{FF2B5EF4-FFF2-40B4-BE49-F238E27FC236}">
                <a16:creationId xmlns:a16="http://schemas.microsoft.com/office/drawing/2014/main" id="{6439F3E8-94D8-417C-9470-00C6CB9B9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6489" y="1913858"/>
            <a:ext cx="4910668" cy="392853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1C166E61-F557-4CCA-BB7D-813CAE754A3A}"/>
              </a:ext>
            </a:extLst>
          </p:cNvPr>
          <p:cNvCxnSpPr>
            <a:cxnSpLocks/>
          </p:cNvCxnSpPr>
          <p:nvPr/>
        </p:nvCxnSpPr>
        <p:spPr>
          <a:xfrm>
            <a:off x="7301448" y="1733505"/>
            <a:ext cx="789874" cy="114716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72B1F91-98B8-4D70-B199-9BED374F4AC4}"/>
              </a:ext>
            </a:extLst>
          </p:cNvPr>
          <p:cNvSpPr txBox="1"/>
          <p:nvPr/>
        </p:nvSpPr>
        <p:spPr>
          <a:xfrm>
            <a:off x="7178117" y="1277167"/>
            <a:ext cx="3905236"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Aluminum powder lines</a:t>
            </a:r>
          </a:p>
        </p:txBody>
      </p:sp>
    </p:spTree>
    <p:extLst>
      <p:ext uri="{BB962C8B-B14F-4D97-AF65-F5344CB8AC3E}">
        <p14:creationId xmlns:p14="http://schemas.microsoft.com/office/powerpoint/2010/main" val="2571828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 resolution function</a:t>
            </a:r>
          </a:p>
        </p:txBody>
      </p:sp>
      <p:pic>
        <p:nvPicPr>
          <p:cNvPr id="21506" name="Picture 2" descr="View of the corresponding resolution function of the triple-axis... |  Download Scientific Diagram">
            <a:extLst>
              <a:ext uri="{FF2B5EF4-FFF2-40B4-BE49-F238E27FC236}">
                <a16:creationId xmlns:a16="http://schemas.microsoft.com/office/drawing/2014/main" id="{FB7B46BB-77FE-4BD6-B1D3-F163DF439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4631" y="1654424"/>
            <a:ext cx="5107832" cy="4338544"/>
          </a:xfrm>
          <a:prstGeom prst="rect">
            <a:avLst/>
          </a:prstGeom>
          <a:noFill/>
          <a:extLst>
            <a:ext uri="{909E8E84-426E-40DD-AFC4-6F175D3DCCD1}">
              <a14:hiddenFill xmlns:a14="http://schemas.microsoft.com/office/drawing/2010/main">
                <a:solidFill>
                  <a:srgbClr val="FFFFFF"/>
                </a:solidFill>
              </a14:hiddenFill>
            </a:ext>
          </a:extLst>
        </p:spPr>
      </p:pic>
      <p:pic>
        <p:nvPicPr>
          <p:cNvPr id="498" name="Picture 497">
            <a:extLst>
              <a:ext uri="{FF2B5EF4-FFF2-40B4-BE49-F238E27FC236}">
                <a16:creationId xmlns:a16="http://schemas.microsoft.com/office/drawing/2014/main" id="{9DB63B58-4CE3-4E1A-ADF9-A7B45F796304}"/>
              </a:ext>
            </a:extLst>
          </p:cNvPr>
          <p:cNvPicPr>
            <a:picLocks noChangeAspect="1"/>
          </p:cNvPicPr>
          <p:nvPr/>
        </p:nvPicPr>
        <p:blipFill rotWithShape="1">
          <a:blip r:embed="rId3"/>
          <a:srcRect t="18588"/>
          <a:stretch/>
        </p:blipFill>
        <p:spPr>
          <a:xfrm>
            <a:off x="180703" y="1666629"/>
            <a:ext cx="6753225" cy="4396790"/>
          </a:xfrm>
          <a:prstGeom prst="rect">
            <a:avLst/>
          </a:prstGeom>
        </p:spPr>
      </p:pic>
      <p:sp>
        <p:nvSpPr>
          <p:cNvPr id="499" name="Rectangle 498">
            <a:extLst>
              <a:ext uri="{FF2B5EF4-FFF2-40B4-BE49-F238E27FC236}">
                <a16:creationId xmlns:a16="http://schemas.microsoft.com/office/drawing/2014/main" id="{D68C0FB0-3898-4041-B252-BBEB54E3BFCB}"/>
              </a:ext>
            </a:extLst>
          </p:cNvPr>
          <p:cNvSpPr/>
          <p:nvPr/>
        </p:nvSpPr>
        <p:spPr>
          <a:xfrm>
            <a:off x="0" y="5715969"/>
            <a:ext cx="5809807" cy="276999"/>
          </a:xfrm>
          <a:prstGeom prst="rect">
            <a:avLst/>
          </a:prstGeom>
        </p:spPr>
        <p:txBody>
          <a:bodyPr wrap="square">
            <a:spAutoFit/>
          </a:bodyPr>
          <a:lstStyle/>
          <a:p>
            <a:r>
              <a:rPr lang="en-US" sz="1200" dirty="0"/>
              <a:t>https://nmi3.eu/neutron-research/techniques-for-/dynamics/three-axis-spectroscopy.html</a:t>
            </a:r>
          </a:p>
        </p:txBody>
      </p:sp>
      <p:sp>
        <p:nvSpPr>
          <p:cNvPr id="11" name="Rectangle 10">
            <a:extLst>
              <a:ext uri="{FF2B5EF4-FFF2-40B4-BE49-F238E27FC236}">
                <a16:creationId xmlns:a16="http://schemas.microsoft.com/office/drawing/2014/main" id="{E4E240B7-23A0-4654-B9E7-57140BEFBBB6}"/>
              </a:ext>
            </a:extLst>
          </p:cNvPr>
          <p:cNvSpPr/>
          <p:nvPr/>
        </p:nvSpPr>
        <p:spPr>
          <a:xfrm>
            <a:off x="7114631" y="5992968"/>
            <a:ext cx="3031599" cy="369332"/>
          </a:xfrm>
          <a:prstGeom prst="rect">
            <a:avLst/>
          </a:prstGeom>
        </p:spPr>
        <p:txBody>
          <a:bodyPr wrap="none">
            <a:spAutoFit/>
          </a:bodyPr>
          <a:lstStyle/>
          <a:p>
            <a:r>
              <a:rPr lang="en-US" u="sng" dirty="0">
                <a:latin typeface="Roboto"/>
                <a:hlinkClick r:id="rId4"/>
              </a:rPr>
              <a:t>10.1016/j.softx.2016.06.002</a:t>
            </a:r>
            <a:endParaRPr lang="en-US" dirty="0"/>
          </a:p>
        </p:txBody>
      </p:sp>
      <p:sp>
        <p:nvSpPr>
          <p:cNvPr id="18" name="TextBox 17">
            <a:extLst>
              <a:ext uri="{FF2B5EF4-FFF2-40B4-BE49-F238E27FC236}">
                <a16:creationId xmlns:a16="http://schemas.microsoft.com/office/drawing/2014/main" id="{482F8CFA-8BD8-4AA4-87C3-2C1D67CDE0CA}"/>
              </a:ext>
            </a:extLst>
          </p:cNvPr>
          <p:cNvSpPr txBox="1"/>
          <p:nvPr/>
        </p:nvSpPr>
        <p:spPr>
          <a:xfrm>
            <a:off x="180703" y="979831"/>
            <a:ext cx="11035393"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Neutron beam not perfectly monochromatic + divergence along path</a:t>
            </a:r>
          </a:p>
        </p:txBody>
      </p:sp>
    </p:spTree>
    <p:extLst>
      <p:ext uri="{BB962C8B-B14F-4D97-AF65-F5344CB8AC3E}">
        <p14:creationId xmlns:p14="http://schemas.microsoft.com/office/powerpoint/2010/main" val="830095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Arc 67">
            <a:extLst>
              <a:ext uri="{FF2B5EF4-FFF2-40B4-BE49-F238E27FC236}">
                <a16:creationId xmlns:a16="http://schemas.microsoft.com/office/drawing/2014/main" id="{478967C1-BE21-4A92-8195-F484A3952096}"/>
              </a:ext>
            </a:extLst>
          </p:cNvPr>
          <p:cNvSpPr/>
          <p:nvPr/>
        </p:nvSpPr>
        <p:spPr>
          <a:xfrm>
            <a:off x="3156710" y="3354055"/>
            <a:ext cx="914400" cy="914400"/>
          </a:xfrm>
          <a:prstGeom prst="arc">
            <a:avLst>
              <a:gd name="adj1" fmla="val 19592971"/>
              <a:gd name="adj2" fmla="val 5551"/>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 resolution function</a:t>
            </a:r>
          </a:p>
        </p:txBody>
      </p:sp>
      <p:grpSp>
        <p:nvGrpSpPr>
          <p:cNvPr id="37" name="Group 36">
            <a:extLst>
              <a:ext uri="{FF2B5EF4-FFF2-40B4-BE49-F238E27FC236}">
                <a16:creationId xmlns:a16="http://schemas.microsoft.com/office/drawing/2014/main" id="{59E5DB66-91EC-4DCE-B3D8-94E1F8E482E1}"/>
              </a:ext>
            </a:extLst>
          </p:cNvPr>
          <p:cNvGrpSpPr/>
          <p:nvPr/>
        </p:nvGrpSpPr>
        <p:grpSpPr>
          <a:xfrm>
            <a:off x="1296199" y="1370800"/>
            <a:ext cx="4864771" cy="4875994"/>
            <a:chOff x="1296199" y="1370800"/>
            <a:chExt cx="4864771" cy="4875994"/>
          </a:xfrm>
        </p:grpSpPr>
        <p:cxnSp>
          <p:nvCxnSpPr>
            <p:cNvPr id="7" name="Straight Connector 6">
              <a:extLst>
                <a:ext uri="{FF2B5EF4-FFF2-40B4-BE49-F238E27FC236}">
                  <a16:creationId xmlns:a16="http://schemas.microsoft.com/office/drawing/2014/main" id="{631F1003-DC5B-44B3-BDD9-992C304A020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86D1EB7A-22D9-48D1-80AF-D66468EBD990}"/>
                </a:ext>
              </a:extLst>
            </p:cNvPr>
            <p:cNvGrpSpPr/>
            <p:nvPr/>
          </p:nvGrpSpPr>
          <p:grpSpPr>
            <a:xfrm>
              <a:off x="1451810" y="1530416"/>
              <a:ext cx="4559168" cy="4572000"/>
              <a:chOff x="1451810" y="1530416"/>
              <a:chExt cx="4559168" cy="4572000"/>
            </a:xfrm>
          </p:grpSpPr>
          <p:cxnSp>
            <p:nvCxnSpPr>
              <p:cNvPr id="4" name="Straight Connector 3">
                <a:extLst>
                  <a:ext uri="{FF2B5EF4-FFF2-40B4-BE49-F238E27FC236}">
                    <a16:creationId xmlns:a16="http://schemas.microsoft.com/office/drawing/2014/main" id="{FC9888D2-2C3E-4DD4-BD92-39A38748B742}"/>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8293B4B-7875-45D0-8F48-E87E20B830BC}"/>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EB5D9D8-9584-4610-B0B9-F22D74725ECE}"/>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AEFCAD3-8C34-4741-8905-69CF15F657F5}"/>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6E51045-ACAF-4175-94F3-9A419695AA7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867A7DB-5CDA-48D4-A394-C914D8F32C5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65321B1-CCB8-474E-8E57-0759CCFC1C0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B6EA3D1-D225-49FD-AE1D-D1EDB8A5835D}"/>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1F37F4D3-7C5C-49B0-AA42-D225FCE36946}"/>
                </a:ext>
              </a:extLst>
            </p:cNvPr>
            <p:cNvGrpSpPr/>
            <p:nvPr/>
          </p:nvGrpSpPr>
          <p:grpSpPr>
            <a:xfrm rot="5400000">
              <a:off x="1445394" y="1524000"/>
              <a:ext cx="4559168" cy="4572000"/>
              <a:chOff x="1451810" y="1530416"/>
              <a:chExt cx="4559168" cy="4572000"/>
            </a:xfrm>
          </p:grpSpPr>
          <p:cxnSp>
            <p:nvCxnSpPr>
              <p:cNvPr id="24" name="Straight Connector 23">
                <a:extLst>
                  <a:ext uri="{FF2B5EF4-FFF2-40B4-BE49-F238E27FC236}">
                    <a16:creationId xmlns:a16="http://schemas.microsoft.com/office/drawing/2014/main" id="{2A1C4D7A-84A5-427A-BEF8-186148F0F8AC}"/>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39FEF2D-B91D-4297-B755-2DC29117EA92}"/>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B037097-3286-4F19-8175-A7F3F112456B}"/>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EC817B0-E092-4144-8613-1B953D265C92}"/>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C79926B-5773-4BEB-AE56-D8026AE0B39C}"/>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40E3957-739D-4D1D-A97A-529450166378}"/>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9E89057-6062-4EF2-A226-EE43BF7952F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ABA8D2D-050D-4F8F-BC10-D0CCE36DCD27}"/>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557BFD42-316B-4396-9E26-D04FDC75A844}"/>
                </a:ext>
              </a:extLst>
            </p:cNvPr>
            <p:cNvGrpSpPr/>
            <p:nvPr/>
          </p:nvGrpSpPr>
          <p:grpSpPr>
            <a:xfrm>
              <a:off x="3597442" y="1393255"/>
              <a:ext cx="2563528" cy="2560322"/>
              <a:chOff x="3597442" y="1393255"/>
              <a:chExt cx="2563528" cy="2560322"/>
            </a:xfrm>
          </p:grpSpPr>
          <p:sp>
            <p:nvSpPr>
              <p:cNvPr id="21" name="Oval 20">
                <a:extLst>
                  <a:ext uri="{FF2B5EF4-FFF2-40B4-BE49-F238E27FC236}">
                    <a16:creationId xmlns:a16="http://schemas.microsoft.com/office/drawing/2014/main" id="{B78275F5-51C5-4EAC-854D-B04A4F8CFDC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2794A36-66B4-4CFF-9C57-31FFC8074A4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2E218A-653D-41CA-93E5-5E9E7E06EF6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0C4C53-D52C-4FBA-BE4E-E53F7E18A7F8}"/>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60E8832-F24E-4010-8892-98493F3A2745}"/>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4911DC5-5869-4D30-8925-D59FAD5F9795}"/>
                </a:ext>
              </a:extLst>
            </p:cNvPr>
            <p:cNvGrpSpPr/>
            <p:nvPr/>
          </p:nvGrpSpPr>
          <p:grpSpPr>
            <a:xfrm rot="16200000">
              <a:off x="934051" y="1753804"/>
              <a:ext cx="2563528" cy="1797520"/>
              <a:chOff x="3597442" y="1393255"/>
              <a:chExt cx="2563528" cy="1797520"/>
            </a:xfrm>
          </p:grpSpPr>
          <p:sp>
            <p:nvSpPr>
              <p:cNvPr id="39" name="Oval 38">
                <a:extLst>
                  <a:ext uri="{FF2B5EF4-FFF2-40B4-BE49-F238E27FC236}">
                    <a16:creationId xmlns:a16="http://schemas.microsoft.com/office/drawing/2014/main" id="{83F96A84-AFEB-4E1C-AF8E-9E1684200B5E}"/>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687CA21-E9FA-476C-BF40-5F1CF40C4C7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2D53F80-4BA5-4A82-A9FF-052A3E5867A4}"/>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E29AD56-EF04-476E-99E6-F23CFD5FA15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40A51909-107F-42A4-9130-883DACACED13}"/>
                </a:ext>
              </a:extLst>
            </p:cNvPr>
            <p:cNvGrpSpPr/>
            <p:nvPr/>
          </p:nvGrpSpPr>
          <p:grpSpPr>
            <a:xfrm rot="10800000">
              <a:off x="1296199" y="4426018"/>
              <a:ext cx="2563528" cy="1797520"/>
              <a:chOff x="3597442" y="1393255"/>
              <a:chExt cx="2563528" cy="1797520"/>
            </a:xfrm>
          </p:grpSpPr>
          <p:sp>
            <p:nvSpPr>
              <p:cNvPr id="45" name="Oval 44">
                <a:extLst>
                  <a:ext uri="{FF2B5EF4-FFF2-40B4-BE49-F238E27FC236}">
                    <a16:creationId xmlns:a16="http://schemas.microsoft.com/office/drawing/2014/main" id="{FF5F90E0-0995-44D8-8682-5BFCB93AB02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F1E4A1-996B-4D16-B74F-AFE5199F6291}"/>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801385B-9E64-4750-9E4A-4C371D97D278}"/>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6580E2-0341-4F94-97F6-EA3868A25E7A}"/>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AEEFD27-5EEB-43C8-85CD-AE65604180BD}"/>
                </a:ext>
              </a:extLst>
            </p:cNvPr>
            <p:cNvGrpSpPr/>
            <p:nvPr/>
          </p:nvGrpSpPr>
          <p:grpSpPr>
            <a:xfrm rot="5400000">
              <a:off x="4338187" y="4444062"/>
              <a:ext cx="1807944" cy="1797520"/>
              <a:chOff x="4353026" y="1393255"/>
              <a:chExt cx="1807944" cy="1797520"/>
            </a:xfrm>
          </p:grpSpPr>
          <p:sp>
            <p:nvSpPr>
              <p:cNvPr id="51" name="Oval 50">
                <a:extLst>
                  <a:ext uri="{FF2B5EF4-FFF2-40B4-BE49-F238E27FC236}">
                    <a16:creationId xmlns:a16="http://schemas.microsoft.com/office/drawing/2014/main" id="{DB8134ED-23D2-4B50-9A7F-EE7B9DF2A06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DE5D92D-FC12-4317-A7BC-D6B14E27C18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F015B6A-3C87-4931-B27C-898F525FB3A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1" name="Straight Arrow Connector 60">
            <a:extLst>
              <a:ext uri="{FF2B5EF4-FFF2-40B4-BE49-F238E27FC236}">
                <a16:creationId xmlns:a16="http://schemas.microsoft.com/office/drawing/2014/main" id="{84D09E4A-0712-4D78-89D0-3C2ABC900A50}"/>
              </a:ext>
            </a:extLst>
          </p:cNvPr>
          <p:cNvCxnSpPr>
            <a:cxnSpLocks/>
          </p:cNvCxnSpPr>
          <p:nvPr/>
        </p:nvCxnSpPr>
        <p:spPr>
          <a:xfrm flipV="1">
            <a:off x="3731394" y="3051208"/>
            <a:ext cx="762000" cy="759249"/>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97B07FB0-C9A5-4055-988E-1ED543A6F012}"/>
              </a:ext>
            </a:extLst>
          </p:cNvPr>
          <p:cNvGrpSpPr/>
          <p:nvPr/>
        </p:nvGrpSpPr>
        <p:grpSpPr>
          <a:xfrm>
            <a:off x="7940255" y="3178744"/>
            <a:ext cx="2558285" cy="3181955"/>
            <a:chOff x="6865218" y="2904423"/>
            <a:chExt cx="2558285" cy="3181955"/>
          </a:xfrm>
        </p:grpSpPr>
        <p:grpSp>
          <p:nvGrpSpPr>
            <p:cNvPr id="66" name="Group 65">
              <a:extLst>
                <a:ext uri="{FF2B5EF4-FFF2-40B4-BE49-F238E27FC236}">
                  <a16:creationId xmlns:a16="http://schemas.microsoft.com/office/drawing/2014/main" id="{8F5B44F3-F386-47A4-AC76-F395F07150B3}"/>
                </a:ext>
              </a:extLst>
            </p:cNvPr>
            <p:cNvGrpSpPr/>
            <p:nvPr/>
          </p:nvGrpSpPr>
          <p:grpSpPr>
            <a:xfrm>
              <a:off x="6865218" y="2904423"/>
              <a:ext cx="2558285" cy="2516203"/>
              <a:chOff x="7228572" y="2788924"/>
              <a:chExt cx="2558285" cy="2516203"/>
            </a:xfrm>
          </p:grpSpPr>
          <p:cxnSp>
            <p:nvCxnSpPr>
              <p:cNvPr id="63" name="Straight Arrow Connector 62">
                <a:extLst>
                  <a:ext uri="{FF2B5EF4-FFF2-40B4-BE49-F238E27FC236}">
                    <a16:creationId xmlns:a16="http://schemas.microsoft.com/office/drawing/2014/main" id="{EA3747FC-565C-4C7E-BCD8-8327741B06B8}"/>
                  </a:ext>
                </a:extLst>
              </p:cNvPr>
              <p:cNvCxnSpPr/>
              <p:nvPr/>
            </p:nvCxnSpPr>
            <p:spPr>
              <a:xfrm flipH="1" flipV="1">
                <a:off x="7228572" y="2788924"/>
                <a:ext cx="0" cy="25162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560FE85E-FBCB-49B0-82C7-6615654E835C}"/>
                  </a:ext>
                </a:extLst>
              </p:cNvPr>
              <p:cNvCxnSpPr>
                <a:cxnSpLocks/>
              </p:cNvCxnSpPr>
              <p:nvPr/>
            </p:nvCxnSpPr>
            <p:spPr>
              <a:xfrm flipV="1">
                <a:off x="7228572" y="5303522"/>
                <a:ext cx="2558285" cy="1"/>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67" name="Rectangle 66">
              <a:extLst>
                <a:ext uri="{FF2B5EF4-FFF2-40B4-BE49-F238E27FC236}">
                  <a16:creationId xmlns:a16="http://schemas.microsoft.com/office/drawing/2014/main" id="{7CED7865-04AF-4067-89E3-0567219D729D}"/>
                </a:ext>
              </a:extLst>
            </p:cNvPr>
            <p:cNvSpPr/>
            <p:nvPr/>
          </p:nvSpPr>
          <p:spPr>
            <a:xfrm>
              <a:off x="8059360" y="3183551"/>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51E2CC75-C4AF-4A33-A563-24BF402B71D8}"/>
                </a:ext>
              </a:extLst>
            </p:cNvPr>
            <p:cNvSpPr txBox="1"/>
            <p:nvPr/>
          </p:nvSpPr>
          <p:spPr>
            <a:xfrm>
              <a:off x="7421792" y="5501603"/>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grpSp>
      <p:sp>
        <p:nvSpPr>
          <p:cNvPr id="79" name="TextBox 78">
            <a:extLst>
              <a:ext uri="{FF2B5EF4-FFF2-40B4-BE49-F238E27FC236}">
                <a16:creationId xmlns:a16="http://schemas.microsoft.com/office/drawing/2014/main" id="{1FA0A210-3700-4405-A62F-57CD3389A0B1}"/>
              </a:ext>
            </a:extLst>
          </p:cNvPr>
          <p:cNvSpPr txBox="1"/>
          <p:nvPr/>
        </p:nvSpPr>
        <p:spPr>
          <a:xfrm>
            <a:off x="4468772" y="2484755"/>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sp>
        <p:nvSpPr>
          <p:cNvPr id="80" name="TextBox 79">
            <a:extLst>
              <a:ext uri="{FF2B5EF4-FFF2-40B4-BE49-F238E27FC236}">
                <a16:creationId xmlns:a16="http://schemas.microsoft.com/office/drawing/2014/main" id="{885700E9-D420-4EE5-BC61-825FB00C8E5A}"/>
              </a:ext>
            </a:extLst>
          </p:cNvPr>
          <p:cNvSpPr txBox="1"/>
          <p:nvPr/>
        </p:nvSpPr>
        <p:spPr>
          <a:xfrm>
            <a:off x="3656862" y="2962707"/>
            <a:ext cx="503664" cy="584775"/>
          </a:xfrm>
          <a:prstGeom prst="rect">
            <a:avLst/>
          </a:prstGeom>
          <a:noFill/>
        </p:spPr>
        <p:txBody>
          <a:bodyPr wrap="none" rtlCol="0">
            <a:spAutoFit/>
          </a:bodyPr>
          <a:lstStyle/>
          <a:p>
            <a:r>
              <a:rPr lang="en-US" sz="3200" b="1" dirty="0">
                <a:solidFill>
                  <a:srgbClr val="BF9000"/>
                </a:solidFill>
                <a:latin typeface="Arial" panose="020B0604020202020204" pitchFamily="34" charset="0"/>
                <a:cs typeface="Arial" panose="020B0604020202020204" pitchFamily="34" charset="0"/>
              </a:rPr>
              <a:t>Q</a:t>
            </a:r>
            <a:endParaRPr lang="en-US" sz="2400" b="1" dirty="0">
              <a:solidFill>
                <a:srgbClr val="BF9000"/>
              </a:solidFill>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483A0ECC-E84C-41E3-B47E-E7FBB71C5F07}"/>
              </a:ext>
            </a:extLst>
          </p:cNvPr>
          <p:cNvSpPr txBox="1"/>
          <p:nvPr/>
        </p:nvSpPr>
        <p:spPr>
          <a:xfrm>
            <a:off x="10499131" y="5400954"/>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sp>
        <p:nvSpPr>
          <p:cNvPr id="16" name="Arc 15">
            <a:extLst>
              <a:ext uri="{FF2B5EF4-FFF2-40B4-BE49-F238E27FC236}">
                <a16:creationId xmlns:a16="http://schemas.microsoft.com/office/drawing/2014/main" id="{DD6C2D92-3B95-4403-A4B5-96A71B5E59F0}"/>
              </a:ext>
            </a:extLst>
          </p:cNvPr>
          <p:cNvSpPr/>
          <p:nvPr/>
        </p:nvSpPr>
        <p:spPr>
          <a:xfrm>
            <a:off x="2625286" y="2727561"/>
            <a:ext cx="2194560" cy="2194560"/>
          </a:xfrm>
          <a:prstGeom prst="arc">
            <a:avLst>
              <a:gd name="adj1" fmla="val 17204604"/>
              <a:gd name="adj2" fmla="val 20695239"/>
            </a:avLst>
          </a:prstGeom>
          <a:ln w="3810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id="{37CD11CF-D338-437F-B931-2CE2A4F3DECC}"/>
              </a:ext>
            </a:extLst>
          </p:cNvPr>
          <p:cNvSpPr txBox="1"/>
          <p:nvPr/>
        </p:nvSpPr>
        <p:spPr>
          <a:xfrm>
            <a:off x="4043210" y="3294015"/>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AB976C33-D31F-44E9-A457-F38330E3F50D}"/>
              </a:ext>
            </a:extLst>
          </p:cNvPr>
          <p:cNvSpPr/>
          <p:nvPr/>
        </p:nvSpPr>
        <p:spPr>
          <a:xfrm rot="1295043">
            <a:off x="4501370" y="2975105"/>
            <a:ext cx="556574" cy="900608"/>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530" name="Picture 2" descr="Gaussian filter - Wikipedia">
            <a:extLst>
              <a:ext uri="{FF2B5EF4-FFF2-40B4-BE49-F238E27FC236}">
                <a16:creationId xmlns:a16="http://schemas.microsoft.com/office/drawing/2014/main" id="{B9A9003F-224A-4DD5-943A-F319EFAC66D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3848" y="4102413"/>
            <a:ext cx="2624871" cy="188331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B8483D8-4984-49D9-B40E-2A97E02C0D7E}"/>
              </a:ext>
            </a:extLst>
          </p:cNvPr>
          <p:cNvCxnSpPr/>
          <p:nvPr/>
        </p:nvCxnSpPr>
        <p:spPr>
          <a:xfrm>
            <a:off x="8457399" y="3687953"/>
            <a:ext cx="0" cy="1843895"/>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35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Arc 67">
            <a:extLst>
              <a:ext uri="{FF2B5EF4-FFF2-40B4-BE49-F238E27FC236}">
                <a16:creationId xmlns:a16="http://schemas.microsoft.com/office/drawing/2014/main" id="{478967C1-BE21-4A92-8195-F484A3952096}"/>
              </a:ext>
            </a:extLst>
          </p:cNvPr>
          <p:cNvSpPr/>
          <p:nvPr/>
        </p:nvSpPr>
        <p:spPr>
          <a:xfrm>
            <a:off x="3156710" y="3354055"/>
            <a:ext cx="914400" cy="914400"/>
          </a:xfrm>
          <a:prstGeom prst="arc">
            <a:avLst>
              <a:gd name="adj1" fmla="val 19592971"/>
              <a:gd name="adj2" fmla="val 5551"/>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 resolution function</a:t>
            </a:r>
          </a:p>
        </p:txBody>
      </p:sp>
      <p:grpSp>
        <p:nvGrpSpPr>
          <p:cNvPr id="37" name="Group 36">
            <a:extLst>
              <a:ext uri="{FF2B5EF4-FFF2-40B4-BE49-F238E27FC236}">
                <a16:creationId xmlns:a16="http://schemas.microsoft.com/office/drawing/2014/main" id="{59E5DB66-91EC-4DCE-B3D8-94E1F8E482E1}"/>
              </a:ext>
            </a:extLst>
          </p:cNvPr>
          <p:cNvGrpSpPr/>
          <p:nvPr/>
        </p:nvGrpSpPr>
        <p:grpSpPr>
          <a:xfrm>
            <a:off x="1296199" y="1370800"/>
            <a:ext cx="4864771" cy="4875994"/>
            <a:chOff x="1296199" y="1370800"/>
            <a:chExt cx="4864771" cy="4875994"/>
          </a:xfrm>
        </p:grpSpPr>
        <p:cxnSp>
          <p:nvCxnSpPr>
            <p:cNvPr id="7" name="Straight Connector 6">
              <a:extLst>
                <a:ext uri="{FF2B5EF4-FFF2-40B4-BE49-F238E27FC236}">
                  <a16:creationId xmlns:a16="http://schemas.microsoft.com/office/drawing/2014/main" id="{631F1003-DC5B-44B3-BDD9-992C304A020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86D1EB7A-22D9-48D1-80AF-D66468EBD990}"/>
                </a:ext>
              </a:extLst>
            </p:cNvPr>
            <p:cNvGrpSpPr/>
            <p:nvPr/>
          </p:nvGrpSpPr>
          <p:grpSpPr>
            <a:xfrm>
              <a:off x="1451810" y="1530416"/>
              <a:ext cx="4559168" cy="4572000"/>
              <a:chOff x="1451810" y="1530416"/>
              <a:chExt cx="4559168" cy="4572000"/>
            </a:xfrm>
          </p:grpSpPr>
          <p:cxnSp>
            <p:nvCxnSpPr>
              <p:cNvPr id="4" name="Straight Connector 3">
                <a:extLst>
                  <a:ext uri="{FF2B5EF4-FFF2-40B4-BE49-F238E27FC236}">
                    <a16:creationId xmlns:a16="http://schemas.microsoft.com/office/drawing/2014/main" id="{FC9888D2-2C3E-4DD4-BD92-39A38748B742}"/>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8293B4B-7875-45D0-8F48-E87E20B830BC}"/>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EB5D9D8-9584-4610-B0B9-F22D74725ECE}"/>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AEFCAD3-8C34-4741-8905-69CF15F657F5}"/>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6E51045-ACAF-4175-94F3-9A419695AA7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867A7DB-5CDA-48D4-A394-C914D8F32C5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65321B1-CCB8-474E-8E57-0759CCFC1C0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B6EA3D1-D225-49FD-AE1D-D1EDB8A5835D}"/>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1F37F4D3-7C5C-49B0-AA42-D225FCE36946}"/>
                </a:ext>
              </a:extLst>
            </p:cNvPr>
            <p:cNvGrpSpPr/>
            <p:nvPr/>
          </p:nvGrpSpPr>
          <p:grpSpPr>
            <a:xfrm rot="5400000">
              <a:off x="1445394" y="1524000"/>
              <a:ext cx="4559168" cy="4572000"/>
              <a:chOff x="1451810" y="1530416"/>
              <a:chExt cx="4559168" cy="4572000"/>
            </a:xfrm>
          </p:grpSpPr>
          <p:cxnSp>
            <p:nvCxnSpPr>
              <p:cNvPr id="24" name="Straight Connector 23">
                <a:extLst>
                  <a:ext uri="{FF2B5EF4-FFF2-40B4-BE49-F238E27FC236}">
                    <a16:creationId xmlns:a16="http://schemas.microsoft.com/office/drawing/2014/main" id="{2A1C4D7A-84A5-427A-BEF8-186148F0F8AC}"/>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39FEF2D-B91D-4297-B755-2DC29117EA92}"/>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B037097-3286-4F19-8175-A7F3F112456B}"/>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EC817B0-E092-4144-8613-1B953D265C92}"/>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C79926B-5773-4BEB-AE56-D8026AE0B39C}"/>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40E3957-739D-4D1D-A97A-529450166378}"/>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9E89057-6062-4EF2-A226-EE43BF7952F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ABA8D2D-050D-4F8F-BC10-D0CCE36DCD27}"/>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557BFD42-316B-4396-9E26-D04FDC75A844}"/>
                </a:ext>
              </a:extLst>
            </p:cNvPr>
            <p:cNvGrpSpPr/>
            <p:nvPr/>
          </p:nvGrpSpPr>
          <p:grpSpPr>
            <a:xfrm>
              <a:off x="3597442" y="1393255"/>
              <a:ext cx="2563528" cy="2560322"/>
              <a:chOff x="3597442" y="1393255"/>
              <a:chExt cx="2563528" cy="2560322"/>
            </a:xfrm>
          </p:grpSpPr>
          <p:sp>
            <p:nvSpPr>
              <p:cNvPr id="21" name="Oval 20">
                <a:extLst>
                  <a:ext uri="{FF2B5EF4-FFF2-40B4-BE49-F238E27FC236}">
                    <a16:creationId xmlns:a16="http://schemas.microsoft.com/office/drawing/2014/main" id="{B78275F5-51C5-4EAC-854D-B04A4F8CFDC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2794A36-66B4-4CFF-9C57-31FFC8074A4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2E218A-653D-41CA-93E5-5E9E7E06EF6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0C4C53-D52C-4FBA-BE4E-E53F7E18A7F8}"/>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60E8832-F24E-4010-8892-98493F3A2745}"/>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4911DC5-5869-4D30-8925-D59FAD5F9795}"/>
                </a:ext>
              </a:extLst>
            </p:cNvPr>
            <p:cNvGrpSpPr/>
            <p:nvPr/>
          </p:nvGrpSpPr>
          <p:grpSpPr>
            <a:xfrm rot="16200000">
              <a:off x="934051" y="1753804"/>
              <a:ext cx="2563528" cy="1797520"/>
              <a:chOff x="3597442" y="1393255"/>
              <a:chExt cx="2563528" cy="1797520"/>
            </a:xfrm>
          </p:grpSpPr>
          <p:sp>
            <p:nvSpPr>
              <p:cNvPr id="39" name="Oval 38">
                <a:extLst>
                  <a:ext uri="{FF2B5EF4-FFF2-40B4-BE49-F238E27FC236}">
                    <a16:creationId xmlns:a16="http://schemas.microsoft.com/office/drawing/2014/main" id="{83F96A84-AFEB-4E1C-AF8E-9E1684200B5E}"/>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687CA21-E9FA-476C-BF40-5F1CF40C4C7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2D53F80-4BA5-4A82-A9FF-052A3E5867A4}"/>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E29AD56-EF04-476E-99E6-F23CFD5FA15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40A51909-107F-42A4-9130-883DACACED13}"/>
                </a:ext>
              </a:extLst>
            </p:cNvPr>
            <p:cNvGrpSpPr/>
            <p:nvPr/>
          </p:nvGrpSpPr>
          <p:grpSpPr>
            <a:xfrm rot="10800000">
              <a:off x="1296199" y="4426018"/>
              <a:ext cx="2563528" cy="1797520"/>
              <a:chOff x="3597442" y="1393255"/>
              <a:chExt cx="2563528" cy="1797520"/>
            </a:xfrm>
          </p:grpSpPr>
          <p:sp>
            <p:nvSpPr>
              <p:cNvPr id="45" name="Oval 44">
                <a:extLst>
                  <a:ext uri="{FF2B5EF4-FFF2-40B4-BE49-F238E27FC236}">
                    <a16:creationId xmlns:a16="http://schemas.microsoft.com/office/drawing/2014/main" id="{FF5F90E0-0995-44D8-8682-5BFCB93AB02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F1E4A1-996B-4D16-B74F-AFE5199F6291}"/>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801385B-9E64-4750-9E4A-4C371D97D278}"/>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6580E2-0341-4F94-97F6-EA3868A25E7A}"/>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AEEFD27-5EEB-43C8-85CD-AE65604180BD}"/>
                </a:ext>
              </a:extLst>
            </p:cNvPr>
            <p:cNvGrpSpPr/>
            <p:nvPr/>
          </p:nvGrpSpPr>
          <p:grpSpPr>
            <a:xfrm rot="5400000">
              <a:off x="4338187" y="4444062"/>
              <a:ext cx="1807944" cy="1797520"/>
              <a:chOff x="4353026" y="1393255"/>
              <a:chExt cx="1807944" cy="1797520"/>
            </a:xfrm>
          </p:grpSpPr>
          <p:sp>
            <p:nvSpPr>
              <p:cNvPr id="51" name="Oval 50">
                <a:extLst>
                  <a:ext uri="{FF2B5EF4-FFF2-40B4-BE49-F238E27FC236}">
                    <a16:creationId xmlns:a16="http://schemas.microsoft.com/office/drawing/2014/main" id="{DB8134ED-23D2-4B50-9A7F-EE7B9DF2A06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DE5D92D-FC12-4317-A7BC-D6B14E27C18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F015B6A-3C87-4931-B27C-898F525FB3A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1" name="Straight Arrow Connector 60">
            <a:extLst>
              <a:ext uri="{FF2B5EF4-FFF2-40B4-BE49-F238E27FC236}">
                <a16:creationId xmlns:a16="http://schemas.microsoft.com/office/drawing/2014/main" id="{84D09E4A-0712-4D78-89D0-3C2ABC900A50}"/>
              </a:ext>
            </a:extLst>
          </p:cNvPr>
          <p:cNvCxnSpPr>
            <a:cxnSpLocks/>
          </p:cNvCxnSpPr>
          <p:nvPr/>
        </p:nvCxnSpPr>
        <p:spPr>
          <a:xfrm flipV="1">
            <a:off x="3731394" y="3051208"/>
            <a:ext cx="762000" cy="759249"/>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97B07FB0-C9A5-4055-988E-1ED543A6F012}"/>
              </a:ext>
            </a:extLst>
          </p:cNvPr>
          <p:cNvGrpSpPr/>
          <p:nvPr/>
        </p:nvGrpSpPr>
        <p:grpSpPr>
          <a:xfrm>
            <a:off x="7940255" y="3178744"/>
            <a:ext cx="2558285" cy="3181955"/>
            <a:chOff x="6865218" y="2904423"/>
            <a:chExt cx="2558285" cy="3181955"/>
          </a:xfrm>
        </p:grpSpPr>
        <p:grpSp>
          <p:nvGrpSpPr>
            <p:cNvPr id="66" name="Group 65">
              <a:extLst>
                <a:ext uri="{FF2B5EF4-FFF2-40B4-BE49-F238E27FC236}">
                  <a16:creationId xmlns:a16="http://schemas.microsoft.com/office/drawing/2014/main" id="{8F5B44F3-F386-47A4-AC76-F395F07150B3}"/>
                </a:ext>
              </a:extLst>
            </p:cNvPr>
            <p:cNvGrpSpPr/>
            <p:nvPr/>
          </p:nvGrpSpPr>
          <p:grpSpPr>
            <a:xfrm>
              <a:off x="6865218" y="2904423"/>
              <a:ext cx="2558285" cy="2516203"/>
              <a:chOff x="7228572" y="2788924"/>
              <a:chExt cx="2558285" cy="2516203"/>
            </a:xfrm>
          </p:grpSpPr>
          <p:cxnSp>
            <p:nvCxnSpPr>
              <p:cNvPr id="63" name="Straight Arrow Connector 62">
                <a:extLst>
                  <a:ext uri="{FF2B5EF4-FFF2-40B4-BE49-F238E27FC236}">
                    <a16:creationId xmlns:a16="http://schemas.microsoft.com/office/drawing/2014/main" id="{EA3747FC-565C-4C7E-BCD8-8327741B06B8}"/>
                  </a:ext>
                </a:extLst>
              </p:cNvPr>
              <p:cNvCxnSpPr/>
              <p:nvPr/>
            </p:nvCxnSpPr>
            <p:spPr>
              <a:xfrm flipH="1" flipV="1">
                <a:off x="7228572" y="2788924"/>
                <a:ext cx="0" cy="25162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560FE85E-FBCB-49B0-82C7-6615654E835C}"/>
                  </a:ext>
                </a:extLst>
              </p:cNvPr>
              <p:cNvCxnSpPr>
                <a:cxnSpLocks/>
              </p:cNvCxnSpPr>
              <p:nvPr/>
            </p:nvCxnSpPr>
            <p:spPr>
              <a:xfrm flipV="1">
                <a:off x="7228572" y="5303522"/>
                <a:ext cx="2558285" cy="1"/>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67" name="Rectangle 66">
              <a:extLst>
                <a:ext uri="{FF2B5EF4-FFF2-40B4-BE49-F238E27FC236}">
                  <a16:creationId xmlns:a16="http://schemas.microsoft.com/office/drawing/2014/main" id="{7CED7865-04AF-4067-89E3-0567219D729D}"/>
                </a:ext>
              </a:extLst>
            </p:cNvPr>
            <p:cNvSpPr/>
            <p:nvPr/>
          </p:nvSpPr>
          <p:spPr>
            <a:xfrm>
              <a:off x="8059360" y="3183551"/>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51E2CC75-C4AF-4A33-A563-24BF402B71D8}"/>
                </a:ext>
              </a:extLst>
            </p:cNvPr>
            <p:cNvSpPr txBox="1"/>
            <p:nvPr/>
          </p:nvSpPr>
          <p:spPr>
            <a:xfrm>
              <a:off x="7421792" y="5501603"/>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grpSp>
      <p:sp>
        <p:nvSpPr>
          <p:cNvPr id="79" name="TextBox 78">
            <a:extLst>
              <a:ext uri="{FF2B5EF4-FFF2-40B4-BE49-F238E27FC236}">
                <a16:creationId xmlns:a16="http://schemas.microsoft.com/office/drawing/2014/main" id="{1FA0A210-3700-4405-A62F-57CD3389A0B1}"/>
              </a:ext>
            </a:extLst>
          </p:cNvPr>
          <p:cNvSpPr txBox="1"/>
          <p:nvPr/>
        </p:nvSpPr>
        <p:spPr>
          <a:xfrm>
            <a:off x="4468772" y="2484755"/>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sp>
        <p:nvSpPr>
          <p:cNvPr id="80" name="TextBox 79">
            <a:extLst>
              <a:ext uri="{FF2B5EF4-FFF2-40B4-BE49-F238E27FC236}">
                <a16:creationId xmlns:a16="http://schemas.microsoft.com/office/drawing/2014/main" id="{885700E9-D420-4EE5-BC61-825FB00C8E5A}"/>
              </a:ext>
            </a:extLst>
          </p:cNvPr>
          <p:cNvSpPr txBox="1"/>
          <p:nvPr/>
        </p:nvSpPr>
        <p:spPr>
          <a:xfrm>
            <a:off x="3656862" y="2962707"/>
            <a:ext cx="503664" cy="584775"/>
          </a:xfrm>
          <a:prstGeom prst="rect">
            <a:avLst/>
          </a:prstGeom>
          <a:noFill/>
        </p:spPr>
        <p:txBody>
          <a:bodyPr wrap="none" rtlCol="0">
            <a:spAutoFit/>
          </a:bodyPr>
          <a:lstStyle/>
          <a:p>
            <a:r>
              <a:rPr lang="en-US" sz="3200" b="1" dirty="0">
                <a:solidFill>
                  <a:srgbClr val="BF9000"/>
                </a:solidFill>
                <a:latin typeface="Arial" panose="020B0604020202020204" pitchFamily="34" charset="0"/>
                <a:cs typeface="Arial" panose="020B0604020202020204" pitchFamily="34" charset="0"/>
              </a:rPr>
              <a:t>Q</a:t>
            </a:r>
            <a:endParaRPr lang="en-US" sz="2400" b="1" dirty="0">
              <a:solidFill>
                <a:srgbClr val="BF9000"/>
              </a:solidFill>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483A0ECC-E84C-41E3-B47E-E7FBB71C5F07}"/>
              </a:ext>
            </a:extLst>
          </p:cNvPr>
          <p:cNvSpPr txBox="1"/>
          <p:nvPr/>
        </p:nvSpPr>
        <p:spPr>
          <a:xfrm>
            <a:off x="10499131" y="5400954"/>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sp>
        <p:nvSpPr>
          <p:cNvPr id="16" name="Arc 15">
            <a:extLst>
              <a:ext uri="{FF2B5EF4-FFF2-40B4-BE49-F238E27FC236}">
                <a16:creationId xmlns:a16="http://schemas.microsoft.com/office/drawing/2014/main" id="{DD6C2D92-3B95-4403-A4B5-96A71B5E59F0}"/>
              </a:ext>
            </a:extLst>
          </p:cNvPr>
          <p:cNvSpPr/>
          <p:nvPr/>
        </p:nvSpPr>
        <p:spPr>
          <a:xfrm>
            <a:off x="2625286" y="2727561"/>
            <a:ext cx="2194560" cy="2194560"/>
          </a:xfrm>
          <a:prstGeom prst="arc">
            <a:avLst>
              <a:gd name="adj1" fmla="val 17204604"/>
              <a:gd name="adj2" fmla="val 20695239"/>
            </a:avLst>
          </a:prstGeom>
          <a:ln w="3810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id="{37CD11CF-D338-437F-B931-2CE2A4F3DECC}"/>
              </a:ext>
            </a:extLst>
          </p:cNvPr>
          <p:cNvSpPr txBox="1"/>
          <p:nvPr/>
        </p:nvSpPr>
        <p:spPr>
          <a:xfrm>
            <a:off x="4043210" y="3294015"/>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AB976C33-D31F-44E9-A457-F38330E3F50D}"/>
              </a:ext>
            </a:extLst>
          </p:cNvPr>
          <p:cNvSpPr/>
          <p:nvPr/>
        </p:nvSpPr>
        <p:spPr>
          <a:xfrm rot="1295043">
            <a:off x="4412314" y="2743178"/>
            <a:ext cx="556574" cy="900608"/>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530" name="Picture 2" descr="Gaussian filter - Wikipedia">
            <a:extLst>
              <a:ext uri="{FF2B5EF4-FFF2-40B4-BE49-F238E27FC236}">
                <a16:creationId xmlns:a16="http://schemas.microsoft.com/office/drawing/2014/main" id="{B9A9003F-224A-4DD5-943A-F319EFAC66D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3848" y="4102413"/>
            <a:ext cx="2624871" cy="188331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B8483D8-4984-49D9-B40E-2A97E02C0D7E}"/>
              </a:ext>
            </a:extLst>
          </p:cNvPr>
          <p:cNvCxnSpPr/>
          <p:nvPr/>
        </p:nvCxnSpPr>
        <p:spPr>
          <a:xfrm>
            <a:off x="8747685" y="3190775"/>
            <a:ext cx="0" cy="1843895"/>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557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Arc 67">
            <a:extLst>
              <a:ext uri="{FF2B5EF4-FFF2-40B4-BE49-F238E27FC236}">
                <a16:creationId xmlns:a16="http://schemas.microsoft.com/office/drawing/2014/main" id="{478967C1-BE21-4A92-8195-F484A3952096}"/>
              </a:ext>
            </a:extLst>
          </p:cNvPr>
          <p:cNvSpPr/>
          <p:nvPr/>
        </p:nvSpPr>
        <p:spPr>
          <a:xfrm>
            <a:off x="3156710" y="3354055"/>
            <a:ext cx="914400" cy="914400"/>
          </a:xfrm>
          <a:prstGeom prst="arc">
            <a:avLst>
              <a:gd name="adj1" fmla="val 19592971"/>
              <a:gd name="adj2" fmla="val 5551"/>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 resolution function</a:t>
            </a:r>
          </a:p>
        </p:txBody>
      </p:sp>
      <p:grpSp>
        <p:nvGrpSpPr>
          <p:cNvPr id="37" name="Group 36">
            <a:extLst>
              <a:ext uri="{FF2B5EF4-FFF2-40B4-BE49-F238E27FC236}">
                <a16:creationId xmlns:a16="http://schemas.microsoft.com/office/drawing/2014/main" id="{59E5DB66-91EC-4DCE-B3D8-94E1F8E482E1}"/>
              </a:ext>
            </a:extLst>
          </p:cNvPr>
          <p:cNvGrpSpPr/>
          <p:nvPr/>
        </p:nvGrpSpPr>
        <p:grpSpPr>
          <a:xfrm>
            <a:off x="1296199" y="1370800"/>
            <a:ext cx="4864771" cy="4875994"/>
            <a:chOff x="1296199" y="1370800"/>
            <a:chExt cx="4864771" cy="4875994"/>
          </a:xfrm>
        </p:grpSpPr>
        <p:cxnSp>
          <p:nvCxnSpPr>
            <p:cNvPr id="7" name="Straight Connector 6">
              <a:extLst>
                <a:ext uri="{FF2B5EF4-FFF2-40B4-BE49-F238E27FC236}">
                  <a16:creationId xmlns:a16="http://schemas.microsoft.com/office/drawing/2014/main" id="{631F1003-DC5B-44B3-BDD9-992C304A020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86D1EB7A-22D9-48D1-80AF-D66468EBD990}"/>
                </a:ext>
              </a:extLst>
            </p:cNvPr>
            <p:cNvGrpSpPr/>
            <p:nvPr/>
          </p:nvGrpSpPr>
          <p:grpSpPr>
            <a:xfrm>
              <a:off x="1451810" y="1530416"/>
              <a:ext cx="4559168" cy="4572000"/>
              <a:chOff x="1451810" y="1530416"/>
              <a:chExt cx="4559168" cy="4572000"/>
            </a:xfrm>
          </p:grpSpPr>
          <p:cxnSp>
            <p:nvCxnSpPr>
              <p:cNvPr id="4" name="Straight Connector 3">
                <a:extLst>
                  <a:ext uri="{FF2B5EF4-FFF2-40B4-BE49-F238E27FC236}">
                    <a16:creationId xmlns:a16="http://schemas.microsoft.com/office/drawing/2014/main" id="{FC9888D2-2C3E-4DD4-BD92-39A38748B742}"/>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8293B4B-7875-45D0-8F48-E87E20B830BC}"/>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EB5D9D8-9584-4610-B0B9-F22D74725ECE}"/>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AEFCAD3-8C34-4741-8905-69CF15F657F5}"/>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6E51045-ACAF-4175-94F3-9A419695AA7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867A7DB-5CDA-48D4-A394-C914D8F32C5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65321B1-CCB8-474E-8E57-0759CCFC1C0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B6EA3D1-D225-49FD-AE1D-D1EDB8A5835D}"/>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1F37F4D3-7C5C-49B0-AA42-D225FCE36946}"/>
                </a:ext>
              </a:extLst>
            </p:cNvPr>
            <p:cNvGrpSpPr/>
            <p:nvPr/>
          </p:nvGrpSpPr>
          <p:grpSpPr>
            <a:xfrm rot="5400000">
              <a:off x="1445394" y="1524000"/>
              <a:ext cx="4559168" cy="4572000"/>
              <a:chOff x="1451810" y="1530416"/>
              <a:chExt cx="4559168" cy="4572000"/>
            </a:xfrm>
          </p:grpSpPr>
          <p:cxnSp>
            <p:nvCxnSpPr>
              <p:cNvPr id="24" name="Straight Connector 23">
                <a:extLst>
                  <a:ext uri="{FF2B5EF4-FFF2-40B4-BE49-F238E27FC236}">
                    <a16:creationId xmlns:a16="http://schemas.microsoft.com/office/drawing/2014/main" id="{2A1C4D7A-84A5-427A-BEF8-186148F0F8AC}"/>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39FEF2D-B91D-4297-B755-2DC29117EA92}"/>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B037097-3286-4F19-8175-A7F3F112456B}"/>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EC817B0-E092-4144-8613-1B953D265C92}"/>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C79926B-5773-4BEB-AE56-D8026AE0B39C}"/>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40E3957-739D-4D1D-A97A-529450166378}"/>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9E89057-6062-4EF2-A226-EE43BF7952F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ABA8D2D-050D-4F8F-BC10-D0CCE36DCD27}"/>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557BFD42-316B-4396-9E26-D04FDC75A844}"/>
                </a:ext>
              </a:extLst>
            </p:cNvPr>
            <p:cNvGrpSpPr/>
            <p:nvPr/>
          </p:nvGrpSpPr>
          <p:grpSpPr>
            <a:xfrm>
              <a:off x="3597442" y="1393255"/>
              <a:ext cx="2563528" cy="2560322"/>
              <a:chOff x="3597442" y="1393255"/>
              <a:chExt cx="2563528" cy="2560322"/>
            </a:xfrm>
          </p:grpSpPr>
          <p:sp>
            <p:nvSpPr>
              <p:cNvPr id="21" name="Oval 20">
                <a:extLst>
                  <a:ext uri="{FF2B5EF4-FFF2-40B4-BE49-F238E27FC236}">
                    <a16:creationId xmlns:a16="http://schemas.microsoft.com/office/drawing/2014/main" id="{B78275F5-51C5-4EAC-854D-B04A4F8CFDC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2794A36-66B4-4CFF-9C57-31FFC8074A4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2E218A-653D-41CA-93E5-5E9E7E06EF6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0C4C53-D52C-4FBA-BE4E-E53F7E18A7F8}"/>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60E8832-F24E-4010-8892-98493F3A2745}"/>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4911DC5-5869-4D30-8925-D59FAD5F9795}"/>
                </a:ext>
              </a:extLst>
            </p:cNvPr>
            <p:cNvGrpSpPr/>
            <p:nvPr/>
          </p:nvGrpSpPr>
          <p:grpSpPr>
            <a:xfrm rot="16200000">
              <a:off x="934051" y="1753804"/>
              <a:ext cx="2563528" cy="1797520"/>
              <a:chOff x="3597442" y="1393255"/>
              <a:chExt cx="2563528" cy="1797520"/>
            </a:xfrm>
          </p:grpSpPr>
          <p:sp>
            <p:nvSpPr>
              <p:cNvPr id="39" name="Oval 38">
                <a:extLst>
                  <a:ext uri="{FF2B5EF4-FFF2-40B4-BE49-F238E27FC236}">
                    <a16:creationId xmlns:a16="http://schemas.microsoft.com/office/drawing/2014/main" id="{83F96A84-AFEB-4E1C-AF8E-9E1684200B5E}"/>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687CA21-E9FA-476C-BF40-5F1CF40C4C7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2D53F80-4BA5-4A82-A9FF-052A3E5867A4}"/>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E29AD56-EF04-476E-99E6-F23CFD5FA15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40A51909-107F-42A4-9130-883DACACED13}"/>
                </a:ext>
              </a:extLst>
            </p:cNvPr>
            <p:cNvGrpSpPr/>
            <p:nvPr/>
          </p:nvGrpSpPr>
          <p:grpSpPr>
            <a:xfrm rot="10800000">
              <a:off x="1296199" y="4426018"/>
              <a:ext cx="2563528" cy="1797520"/>
              <a:chOff x="3597442" y="1393255"/>
              <a:chExt cx="2563528" cy="1797520"/>
            </a:xfrm>
          </p:grpSpPr>
          <p:sp>
            <p:nvSpPr>
              <p:cNvPr id="45" name="Oval 44">
                <a:extLst>
                  <a:ext uri="{FF2B5EF4-FFF2-40B4-BE49-F238E27FC236}">
                    <a16:creationId xmlns:a16="http://schemas.microsoft.com/office/drawing/2014/main" id="{FF5F90E0-0995-44D8-8682-5BFCB93AB02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F1E4A1-996B-4D16-B74F-AFE5199F6291}"/>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801385B-9E64-4750-9E4A-4C371D97D278}"/>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6580E2-0341-4F94-97F6-EA3868A25E7A}"/>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AEEFD27-5EEB-43C8-85CD-AE65604180BD}"/>
                </a:ext>
              </a:extLst>
            </p:cNvPr>
            <p:cNvGrpSpPr/>
            <p:nvPr/>
          </p:nvGrpSpPr>
          <p:grpSpPr>
            <a:xfrm rot="5400000">
              <a:off x="4338187" y="4444062"/>
              <a:ext cx="1807944" cy="1797520"/>
              <a:chOff x="4353026" y="1393255"/>
              <a:chExt cx="1807944" cy="1797520"/>
            </a:xfrm>
          </p:grpSpPr>
          <p:sp>
            <p:nvSpPr>
              <p:cNvPr id="51" name="Oval 50">
                <a:extLst>
                  <a:ext uri="{FF2B5EF4-FFF2-40B4-BE49-F238E27FC236}">
                    <a16:creationId xmlns:a16="http://schemas.microsoft.com/office/drawing/2014/main" id="{DB8134ED-23D2-4B50-9A7F-EE7B9DF2A06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DE5D92D-FC12-4317-A7BC-D6B14E27C18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F015B6A-3C87-4931-B27C-898F525FB3A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1" name="Straight Arrow Connector 60">
            <a:extLst>
              <a:ext uri="{FF2B5EF4-FFF2-40B4-BE49-F238E27FC236}">
                <a16:creationId xmlns:a16="http://schemas.microsoft.com/office/drawing/2014/main" id="{84D09E4A-0712-4D78-89D0-3C2ABC900A50}"/>
              </a:ext>
            </a:extLst>
          </p:cNvPr>
          <p:cNvCxnSpPr>
            <a:cxnSpLocks/>
          </p:cNvCxnSpPr>
          <p:nvPr/>
        </p:nvCxnSpPr>
        <p:spPr>
          <a:xfrm flipV="1">
            <a:off x="3731394" y="3051208"/>
            <a:ext cx="762000" cy="759249"/>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97B07FB0-C9A5-4055-988E-1ED543A6F012}"/>
              </a:ext>
            </a:extLst>
          </p:cNvPr>
          <p:cNvGrpSpPr/>
          <p:nvPr/>
        </p:nvGrpSpPr>
        <p:grpSpPr>
          <a:xfrm>
            <a:off x="7940255" y="3178744"/>
            <a:ext cx="2558285" cy="3181955"/>
            <a:chOff x="6865218" y="2904423"/>
            <a:chExt cx="2558285" cy="3181955"/>
          </a:xfrm>
        </p:grpSpPr>
        <p:grpSp>
          <p:nvGrpSpPr>
            <p:cNvPr id="66" name="Group 65">
              <a:extLst>
                <a:ext uri="{FF2B5EF4-FFF2-40B4-BE49-F238E27FC236}">
                  <a16:creationId xmlns:a16="http://schemas.microsoft.com/office/drawing/2014/main" id="{8F5B44F3-F386-47A4-AC76-F395F07150B3}"/>
                </a:ext>
              </a:extLst>
            </p:cNvPr>
            <p:cNvGrpSpPr/>
            <p:nvPr/>
          </p:nvGrpSpPr>
          <p:grpSpPr>
            <a:xfrm>
              <a:off x="6865218" y="2904423"/>
              <a:ext cx="2558285" cy="2516203"/>
              <a:chOff x="7228572" y="2788924"/>
              <a:chExt cx="2558285" cy="2516203"/>
            </a:xfrm>
          </p:grpSpPr>
          <p:cxnSp>
            <p:nvCxnSpPr>
              <p:cNvPr id="63" name="Straight Arrow Connector 62">
                <a:extLst>
                  <a:ext uri="{FF2B5EF4-FFF2-40B4-BE49-F238E27FC236}">
                    <a16:creationId xmlns:a16="http://schemas.microsoft.com/office/drawing/2014/main" id="{EA3747FC-565C-4C7E-BCD8-8327741B06B8}"/>
                  </a:ext>
                </a:extLst>
              </p:cNvPr>
              <p:cNvCxnSpPr/>
              <p:nvPr/>
            </p:nvCxnSpPr>
            <p:spPr>
              <a:xfrm flipH="1" flipV="1">
                <a:off x="7228572" y="2788924"/>
                <a:ext cx="0" cy="25162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560FE85E-FBCB-49B0-82C7-6615654E835C}"/>
                  </a:ext>
                </a:extLst>
              </p:cNvPr>
              <p:cNvCxnSpPr>
                <a:cxnSpLocks/>
              </p:cNvCxnSpPr>
              <p:nvPr/>
            </p:nvCxnSpPr>
            <p:spPr>
              <a:xfrm flipV="1">
                <a:off x="7228572" y="5303522"/>
                <a:ext cx="2558285" cy="1"/>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67" name="Rectangle 66">
              <a:extLst>
                <a:ext uri="{FF2B5EF4-FFF2-40B4-BE49-F238E27FC236}">
                  <a16:creationId xmlns:a16="http://schemas.microsoft.com/office/drawing/2014/main" id="{7CED7865-04AF-4067-89E3-0567219D729D}"/>
                </a:ext>
              </a:extLst>
            </p:cNvPr>
            <p:cNvSpPr/>
            <p:nvPr/>
          </p:nvSpPr>
          <p:spPr>
            <a:xfrm>
              <a:off x="8059360" y="3183551"/>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51E2CC75-C4AF-4A33-A563-24BF402B71D8}"/>
                </a:ext>
              </a:extLst>
            </p:cNvPr>
            <p:cNvSpPr txBox="1"/>
            <p:nvPr/>
          </p:nvSpPr>
          <p:spPr>
            <a:xfrm>
              <a:off x="7421792" y="5501603"/>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grpSp>
      <p:sp>
        <p:nvSpPr>
          <p:cNvPr id="79" name="TextBox 78">
            <a:extLst>
              <a:ext uri="{FF2B5EF4-FFF2-40B4-BE49-F238E27FC236}">
                <a16:creationId xmlns:a16="http://schemas.microsoft.com/office/drawing/2014/main" id="{1FA0A210-3700-4405-A62F-57CD3389A0B1}"/>
              </a:ext>
            </a:extLst>
          </p:cNvPr>
          <p:cNvSpPr txBox="1"/>
          <p:nvPr/>
        </p:nvSpPr>
        <p:spPr>
          <a:xfrm>
            <a:off x="4468772" y="2484755"/>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sp>
        <p:nvSpPr>
          <p:cNvPr id="80" name="TextBox 79">
            <a:extLst>
              <a:ext uri="{FF2B5EF4-FFF2-40B4-BE49-F238E27FC236}">
                <a16:creationId xmlns:a16="http://schemas.microsoft.com/office/drawing/2014/main" id="{885700E9-D420-4EE5-BC61-825FB00C8E5A}"/>
              </a:ext>
            </a:extLst>
          </p:cNvPr>
          <p:cNvSpPr txBox="1"/>
          <p:nvPr/>
        </p:nvSpPr>
        <p:spPr>
          <a:xfrm>
            <a:off x="3656862" y="2962707"/>
            <a:ext cx="503664" cy="584775"/>
          </a:xfrm>
          <a:prstGeom prst="rect">
            <a:avLst/>
          </a:prstGeom>
          <a:noFill/>
        </p:spPr>
        <p:txBody>
          <a:bodyPr wrap="none" rtlCol="0">
            <a:spAutoFit/>
          </a:bodyPr>
          <a:lstStyle/>
          <a:p>
            <a:r>
              <a:rPr lang="en-US" sz="3200" b="1" dirty="0">
                <a:solidFill>
                  <a:srgbClr val="BF9000"/>
                </a:solidFill>
                <a:latin typeface="Arial" panose="020B0604020202020204" pitchFamily="34" charset="0"/>
                <a:cs typeface="Arial" panose="020B0604020202020204" pitchFamily="34" charset="0"/>
              </a:rPr>
              <a:t>Q</a:t>
            </a:r>
            <a:endParaRPr lang="en-US" sz="2400" b="1" dirty="0">
              <a:solidFill>
                <a:srgbClr val="BF9000"/>
              </a:solidFill>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483A0ECC-E84C-41E3-B47E-E7FBB71C5F07}"/>
              </a:ext>
            </a:extLst>
          </p:cNvPr>
          <p:cNvSpPr txBox="1"/>
          <p:nvPr/>
        </p:nvSpPr>
        <p:spPr>
          <a:xfrm>
            <a:off x="10499131" y="5400954"/>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sp>
        <p:nvSpPr>
          <p:cNvPr id="16" name="Arc 15">
            <a:extLst>
              <a:ext uri="{FF2B5EF4-FFF2-40B4-BE49-F238E27FC236}">
                <a16:creationId xmlns:a16="http://schemas.microsoft.com/office/drawing/2014/main" id="{DD6C2D92-3B95-4403-A4B5-96A71B5E59F0}"/>
              </a:ext>
            </a:extLst>
          </p:cNvPr>
          <p:cNvSpPr/>
          <p:nvPr/>
        </p:nvSpPr>
        <p:spPr>
          <a:xfrm>
            <a:off x="2625286" y="2727561"/>
            <a:ext cx="2194560" cy="2194560"/>
          </a:xfrm>
          <a:prstGeom prst="arc">
            <a:avLst>
              <a:gd name="adj1" fmla="val 17204604"/>
              <a:gd name="adj2" fmla="val 20695239"/>
            </a:avLst>
          </a:prstGeom>
          <a:ln w="3810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id="{37CD11CF-D338-437F-B931-2CE2A4F3DECC}"/>
              </a:ext>
            </a:extLst>
          </p:cNvPr>
          <p:cNvSpPr txBox="1"/>
          <p:nvPr/>
        </p:nvSpPr>
        <p:spPr>
          <a:xfrm>
            <a:off x="4043210" y="3294015"/>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AB976C33-D31F-44E9-A457-F38330E3F50D}"/>
              </a:ext>
            </a:extLst>
          </p:cNvPr>
          <p:cNvSpPr/>
          <p:nvPr/>
        </p:nvSpPr>
        <p:spPr>
          <a:xfrm rot="1295043">
            <a:off x="4223930" y="2611128"/>
            <a:ext cx="556574" cy="900608"/>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530" name="Picture 2" descr="Gaussian filter - Wikipedia">
            <a:extLst>
              <a:ext uri="{FF2B5EF4-FFF2-40B4-BE49-F238E27FC236}">
                <a16:creationId xmlns:a16="http://schemas.microsoft.com/office/drawing/2014/main" id="{B9A9003F-224A-4DD5-943A-F319EFAC66D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3848" y="4102413"/>
            <a:ext cx="2624871" cy="188331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B8483D8-4984-49D9-B40E-2A97E02C0D7E}"/>
              </a:ext>
            </a:extLst>
          </p:cNvPr>
          <p:cNvCxnSpPr/>
          <p:nvPr/>
        </p:nvCxnSpPr>
        <p:spPr>
          <a:xfrm>
            <a:off x="9138312" y="1530415"/>
            <a:ext cx="0" cy="1843895"/>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250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anvas 4">
            <a:extLst>
              <a:ext uri="{FF2B5EF4-FFF2-40B4-BE49-F238E27FC236}">
                <a16:creationId xmlns:a16="http://schemas.microsoft.com/office/drawing/2014/main" id="{E3389AD0-44AC-4C4A-A7F3-1F3952957C6F}"/>
              </a:ext>
            </a:extLst>
          </p:cNvPr>
          <p:cNvGrpSpPr>
            <a:grpSpLocks noChangeAspect="1"/>
          </p:cNvGrpSpPr>
          <p:nvPr/>
        </p:nvGrpSpPr>
        <p:grpSpPr>
          <a:xfrm>
            <a:off x="571139" y="1249266"/>
            <a:ext cx="5524861" cy="3597659"/>
            <a:chOff x="-26248" y="88285"/>
            <a:chExt cx="3770471" cy="2455242"/>
          </a:xfrm>
        </p:grpSpPr>
        <p:sp>
          <p:nvSpPr>
            <p:cNvPr id="4" name="Text Box 2">
              <a:extLst>
                <a:ext uri="{FF2B5EF4-FFF2-40B4-BE49-F238E27FC236}">
                  <a16:creationId xmlns:a16="http://schemas.microsoft.com/office/drawing/2014/main" id="{A5022D6F-5CFD-4811-A329-436EF4DBA9F3}"/>
                </a:ext>
              </a:extLst>
            </p:cNvPr>
            <p:cNvSpPr txBox="1">
              <a:spLocks noChangeArrowheads="1"/>
            </p:cNvSpPr>
            <p:nvPr/>
          </p:nvSpPr>
          <p:spPr bwMode="auto">
            <a:xfrm>
              <a:off x="-26248" y="167113"/>
              <a:ext cx="1918334" cy="1266346"/>
            </a:xfrm>
            <a:prstGeom prst="rect">
              <a:avLst/>
            </a:prstGeom>
            <a:noFill/>
            <a:ln w="9525">
              <a:noFill/>
              <a:miter lim="800000"/>
              <a:headEnd/>
              <a:tailEnd/>
            </a:ln>
          </p:spPr>
          <p:txBody>
            <a:bodyPr rot="0" vert="horz" wrap="square" lIns="91440" tIns="45720" rIns="91440" bIns="45720" anchor="t" anchorCtr="0">
              <a:spAutoFit/>
            </a:bodyPr>
            <a:lstStyle/>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neutron beam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collimator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monochromator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sample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analyzer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Times New Roman" panose="02020603050405020304" pitchFamily="18" charset="0"/>
                </a:rPr>
                <a:t>detector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E37E349B-24EB-448E-A018-6F4B870D1FEC}"/>
                </a:ext>
              </a:extLst>
            </p:cNvPr>
            <p:cNvGrpSpPr/>
            <p:nvPr/>
          </p:nvGrpSpPr>
          <p:grpSpPr>
            <a:xfrm>
              <a:off x="19818" y="88285"/>
              <a:ext cx="3724405" cy="2455242"/>
              <a:chOff x="444616" y="2851120"/>
              <a:chExt cx="3724405" cy="2455242"/>
            </a:xfrm>
          </p:grpSpPr>
          <p:cxnSp>
            <p:nvCxnSpPr>
              <p:cNvPr id="9" name="Straight Connector 8">
                <a:extLst>
                  <a:ext uri="{FF2B5EF4-FFF2-40B4-BE49-F238E27FC236}">
                    <a16:creationId xmlns:a16="http://schemas.microsoft.com/office/drawing/2014/main" id="{47FB32A0-9836-432E-AA26-77509A74EDCF}"/>
                  </a:ext>
                </a:extLst>
              </p:cNvPr>
              <p:cNvCxnSpPr/>
              <p:nvPr/>
            </p:nvCxnSpPr>
            <p:spPr>
              <a:xfrm>
                <a:off x="2096435" y="4780710"/>
                <a:ext cx="1188720"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E849CA7-A638-4257-A69C-E438556B1C66}"/>
                  </a:ext>
                </a:extLst>
              </p:cNvPr>
              <p:cNvCxnSpPr/>
              <p:nvPr/>
            </p:nvCxnSpPr>
            <p:spPr>
              <a:xfrm>
                <a:off x="2128400" y="4752746"/>
                <a:ext cx="1188085"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8F71470-B261-4D6F-B3FF-3D15F8763F88}"/>
                  </a:ext>
                </a:extLst>
              </p:cNvPr>
              <p:cNvCxnSpPr/>
              <p:nvPr/>
            </p:nvCxnSpPr>
            <p:spPr>
              <a:xfrm>
                <a:off x="2157456" y="4721330"/>
                <a:ext cx="1188085"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B9A6112-F07F-4971-8CE9-1C56040BE1FF}"/>
                  </a:ext>
                </a:extLst>
              </p:cNvPr>
              <p:cNvCxnSpPr/>
              <p:nvPr/>
            </p:nvCxnSpPr>
            <p:spPr>
              <a:xfrm>
                <a:off x="2189206" y="4693390"/>
                <a:ext cx="1187450"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558E96E-7DDE-4872-8697-F56943500D47}"/>
                  </a:ext>
                </a:extLst>
              </p:cNvPr>
              <p:cNvCxnSpPr>
                <a:cxnSpLocks noChangeAspect="1"/>
              </p:cNvCxnSpPr>
              <p:nvPr/>
            </p:nvCxnSpPr>
            <p:spPr>
              <a:xfrm>
                <a:off x="3309711" y="4094175"/>
                <a:ext cx="457200" cy="230598"/>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851E110-58AF-4F2E-B377-0100FB849D81}"/>
                  </a:ext>
                </a:extLst>
              </p:cNvPr>
              <p:cNvSpPr/>
              <p:nvPr/>
            </p:nvSpPr>
            <p:spPr>
              <a:xfrm rot="6138275">
                <a:off x="3267654" y="2976850"/>
                <a:ext cx="440690" cy="189230"/>
              </a:xfrm>
              <a:prstGeom prst="rect">
                <a:avLst/>
              </a:prstGeom>
              <a:solidFill>
                <a:srgbClr val="548235"/>
              </a:solidFill>
              <a:ln>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a:extLst>
                  <a:ext uri="{FF2B5EF4-FFF2-40B4-BE49-F238E27FC236}">
                    <a16:creationId xmlns:a16="http://schemas.microsoft.com/office/drawing/2014/main" id="{8538682E-105B-409B-88EF-D8F5AF0FCB36}"/>
                  </a:ext>
                </a:extLst>
              </p:cNvPr>
              <p:cNvSpPr>
                <a:spLocks noChangeAspect="1"/>
              </p:cNvSpPr>
              <p:nvPr/>
            </p:nvSpPr>
            <p:spPr>
              <a:xfrm rot="6138275">
                <a:off x="3389393" y="3200387"/>
                <a:ext cx="117525" cy="8010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6" name="Group 15">
                <a:extLst>
                  <a:ext uri="{FF2B5EF4-FFF2-40B4-BE49-F238E27FC236}">
                    <a16:creationId xmlns:a16="http://schemas.microsoft.com/office/drawing/2014/main" id="{F94E3973-5351-425C-B850-F768BD9F5B31}"/>
                  </a:ext>
                </a:extLst>
              </p:cNvPr>
              <p:cNvGrpSpPr/>
              <p:nvPr/>
            </p:nvGrpSpPr>
            <p:grpSpPr>
              <a:xfrm>
                <a:off x="690956" y="3219869"/>
                <a:ext cx="2761964" cy="1609128"/>
                <a:chOff x="430937" y="2387808"/>
                <a:chExt cx="2761964" cy="1609128"/>
              </a:xfrm>
            </p:grpSpPr>
            <p:cxnSp>
              <p:nvCxnSpPr>
                <p:cNvPr id="56" name="Straight Connector 55">
                  <a:extLst>
                    <a:ext uri="{FF2B5EF4-FFF2-40B4-BE49-F238E27FC236}">
                      <a16:creationId xmlns:a16="http://schemas.microsoft.com/office/drawing/2014/main" id="{09E5D34C-8E24-4D53-B8D4-935277C35D05}"/>
                    </a:ext>
                  </a:extLst>
                </p:cNvPr>
                <p:cNvCxnSpPr/>
                <p:nvPr/>
              </p:nvCxnSpPr>
              <p:spPr>
                <a:xfrm>
                  <a:off x="452674" y="3861302"/>
                  <a:ext cx="146304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5F94B3B-DF45-4DF9-82E0-1286D200E9EA}"/>
                    </a:ext>
                  </a:extLst>
                </p:cNvPr>
                <p:cNvCxnSpPr/>
                <p:nvPr/>
              </p:nvCxnSpPr>
              <p:spPr>
                <a:xfrm>
                  <a:off x="451660" y="3891210"/>
                  <a:ext cx="144475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7F41105-9EC6-46CF-AFE2-73997D7BA85F}"/>
                    </a:ext>
                  </a:extLst>
                </p:cNvPr>
                <p:cNvCxnSpPr/>
                <p:nvPr/>
              </p:nvCxnSpPr>
              <p:spPr>
                <a:xfrm>
                  <a:off x="441302" y="3922479"/>
                  <a:ext cx="1417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3481A64-656E-4F1F-B8BD-02970D5C6310}"/>
                    </a:ext>
                  </a:extLst>
                </p:cNvPr>
                <p:cNvCxnSpPr/>
                <p:nvPr/>
              </p:nvCxnSpPr>
              <p:spPr>
                <a:xfrm>
                  <a:off x="430937" y="3950057"/>
                  <a:ext cx="13716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61D6760-DA32-4766-B0C8-8F68D7F4EBE1}"/>
                    </a:ext>
                  </a:extLst>
                </p:cNvPr>
                <p:cNvCxnSpPr/>
                <p:nvPr/>
              </p:nvCxnSpPr>
              <p:spPr>
                <a:xfrm flipV="1">
                  <a:off x="1798196" y="2686745"/>
                  <a:ext cx="175048" cy="126390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9CC1151-9EC1-4035-B286-7621D7D9F5E7}"/>
                    </a:ext>
                  </a:extLst>
                </p:cNvPr>
                <p:cNvCxnSpPr>
                  <a:cxnSpLocks noChangeAspect="1"/>
                </p:cNvCxnSpPr>
                <p:nvPr/>
              </p:nvCxnSpPr>
              <p:spPr>
                <a:xfrm flipV="1">
                  <a:off x="1833448" y="2772195"/>
                  <a:ext cx="158504" cy="114990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155B485-2F35-4B34-B9F0-D12733FF5435}"/>
                    </a:ext>
                  </a:extLst>
                </p:cNvPr>
                <p:cNvCxnSpPr/>
                <p:nvPr/>
              </p:nvCxnSpPr>
              <p:spPr>
                <a:xfrm flipV="1">
                  <a:off x="1861174" y="2684038"/>
                  <a:ext cx="174611" cy="121316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AD430DE-E751-4C8B-8E6B-A72F7F4EE475}"/>
                    </a:ext>
                  </a:extLst>
                </p:cNvPr>
                <p:cNvCxnSpPr>
                  <a:cxnSpLocks noChangeAspect="1"/>
                </p:cNvCxnSpPr>
                <p:nvPr/>
              </p:nvCxnSpPr>
              <p:spPr>
                <a:xfrm>
                  <a:off x="1973105" y="2714707"/>
                  <a:ext cx="1078992" cy="54443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7B739C3-4769-4CE8-AA86-1EA0EB336FDD}"/>
                    </a:ext>
                  </a:extLst>
                </p:cNvPr>
                <p:cNvCxnSpPr/>
                <p:nvPr/>
              </p:nvCxnSpPr>
              <p:spPr>
                <a:xfrm>
                  <a:off x="1961040" y="2742645"/>
                  <a:ext cx="1067435" cy="5314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D07A964-BEB8-47D9-B2F5-1759EFBFAE4E}"/>
                    </a:ext>
                  </a:extLst>
                </p:cNvPr>
                <p:cNvCxnSpPr/>
                <p:nvPr/>
              </p:nvCxnSpPr>
              <p:spPr>
                <a:xfrm flipV="1">
                  <a:off x="3011170" y="2387808"/>
                  <a:ext cx="181731" cy="86222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F2563EB-A0DC-49CF-91F6-079C2C277205}"/>
                    </a:ext>
                  </a:extLst>
                </p:cNvPr>
                <p:cNvCxnSpPr/>
                <p:nvPr/>
              </p:nvCxnSpPr>
              <p:spPr>
                <a:xfrm flipV="1">
                  <a:off x="2967355" y="3191495"/>
                  <a:ext cx="116714" cy="147144"/>
                </a:xfrm>
                <a:prstGeom prst="line">
                  <a:avLst/>
                </a:prstGeom>
                <a:ln w="5715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54B1381E-BD07-4F5F-949E-505AB6AFF54C}"/>
                    </a:ext>
                  </a:extLst>
                </p:cNvPr>
                <p:cNvCxnSpPr/>
                <p:nvPr/>
              </p:nvCxnSpPr>
              <p:spPr>
                <a:xfrm flipV="1">
                  <a:off x="1774325" y="3820563"/>
                  <a:ext cx="176697" cy="176373"/>
                </a:xfrm>
                <a:prstGeom prst="line">
                  <a:avLst/>
                </a:prstGeom>
                <a:ln w="28575"/>
              </p:spPr>
              <p:style>
                <a:lnRef idx="1">
                  <a:schemeClr val="dk1"/>
                </a:lnRef>
                <a:fillRef idx="0">
                  <a:schemeClr val="dk1"/>
                </a:fillRef>
                <a:effectRef idx="0">
                  <a:schemeClr val="dk1"/>
                </a:effectRef>
                <a:fontRef idx="minor">
                  <a:schemeClr val="tx1"/>
                </a:fontRef>
              </p:style>
            </p:cxnSp>
          </p:grpSp>
          <p:sp>
            <p:nvSpPr>
              <p:cNvPr id="17" name="Rectangle 16">
                <a:extLst>
                  <a:ext uri="{FF2B5EF4-FFF2-40B4-BE49-F238E27FC236}">
                    <a16:creationId xmlns:a16="http://schemas.microsoft.com/office/drawing/2014/main" id="{7B54D988-E5BA-4E5F-9C72-3A8A9359DA93}"/>
                  </a:ext>
                </a:extLst>
              </p:cNvPr>
              <p:cNvSpPr/>
              <p:nvPr/>
            </p:nvSpPr>
            <p:spPr>
              <a:xfrm>
                <a:off x="953402" y="4648071"/>
                <a:ext cx="442033" cy="190680"/>
              </a:xfrm>
              <a:prstGeom prst="rect">
                <a:avLst/>
              </a:prstGeom>
              <a:solidFill>
                <a:srgbClr val="A5A5A5">
                  <a:alpha val="36863"/>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a:extLst>
                  <a:ext uri="{FF2B5EF4-FFF2-40B4-BE49-F238E27FC236}">
                    <a16:creationId xmlns:a16="http://schemas.microsoft.com/office/drawing/2014/main" id="{6962D1F4-B131-4A36-9FE2-C01726699471}"/>
                  </a:ext>
                </a:extLst>
              </p:cNvPr>
              <p:cNvSpPr/>
              <p:nvPr/>
            </p:nvSpPr>
            <p:spPr>
              <a:xfrm rot="16682249">
                <a:off x="1954437" y="4049024"/>
                <a:ext cx="441960" cy="190500"/>
              </a:xfrm>
              <a:prstGeom prst="rect">
                <a:avLst/>
              </a:prstGeom>
              <a:solidFill>
                <a:srgbClr val="A5A5A5">
                  <a:alpha val="36863"/>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Rectangle 18">
                <a:extLst>
                  <a:ext uri="{FF2B5EF4-FFF2-40B4-BE49-F238E27FC236}">
                    <a16:creationId xmlns:a16="http://schemas.microsoft.com/office/drawing/2014/main" id="{F8D37302-D5EA-4B03-941C-93D56DCB6939}"/>
                  </a:ext>
                </a:extLst>
              </p:cNvPr>
              <p:cNvSpPr/>
              <p:nvPr/>
            </p:nvSpPr>
            <p:spPr>
              <a:xfrm rot="1648978">
                <a:off x="2600782" y="3761338"/>
                <a:ext cx="441960" cy="190500"/>
              </a:xfrm>
              <a:prstGeom prst="rect">
                <a:avLst/>
              </a:prstGeom>
              <a:solidFill>
                <a:srgbClr val="A5A5A5">
                  <a:alpha val="36863"/>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24315892-9874-4237-A720-72C485DC6FD6}"/>
                  </a:ext>
                </a:extLst>
              </p:cNvPr>
              <p:cNvSpPr/>
              <p:nvPr/>
            </p:nvSpPr>
            <p:spPr>
              <a:xfrm rot="6138275">
                <a:off x="3169122" y="3435608"/>
                <a:ext cx="441325" cy="189865"/>
              </a:xfrm>
              <a:prstGeom prst="rect">
                <a:avLst/>
              </a:prstGeom>
              <a:solidFill>
                <a:srgbClr val="A5A5A5">
                  <a:alpha val="36863"/>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21" name="Group 20">
                <a:extLst>
                  <a:ext uri="{FF2B5EF4-FFF2-40B4-BE49-F238E27FC236}">
                    <a16:creationId xmlns:a16="http://schemas.microsoft.com/office/drawing/2014/main" id="{27EC8338-9ECD-44FB-9E00-CB28F6BCF19F}"/>
                  </a:ext>
                </a:extLst>
              </p:cNvPr>
              <p:cNvGrpSpPr/>
              <p:nvPr/>
            </p:nvGrpSpPr>
            <p:grpSpPr>
              <a:xfrm>
                <a:off x="444616" y="4570716"/>
                <a:ext cx="342512" cy="377714"/>
                <a:chOff x="649410" y="4062716"/>
                <a:chExt cx="342512" cy="377714"/>
              </a:xfrm>
            </p:grpSpPr>
            <p:sp>
              <p:nvSpPr>
                <p:cNvPr id="54" name="Text Box 2">
                  <a:extLst>
                    <a:ext uri="{FF2B5EF4-FFF2-40B4-BE49-F238E27FC236}">
                      <a16:creationId xmlns:a16="http://schemas.microsoft.com/office/drawing/2014/main" id="{C799540C-5281-4771-8F64-535AEA168C2B}"/>
                    </a:ext>
                  </a:extLst>
                </p:cNvPr>
                <p:cNvSpPr txBox="1">
                  <a:spLocks noChangeArrowheads="1"/>
                </p:cNvSpPr>
                <p:nvPr/>
              </p:nvSpPr>
              <p:spPr bwMode="auto">
                <a:xfrm>
                  <a:off x="696002" y="4089911"/>
                  <a:ext cx="295920" cy="350519"/>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6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Oval 54">
                  <a:extLst>
                    <a:ext uri="{FF2B5EF4-FFF2-40B4-BE49-F238E27FC236}">
                      <a16:creationId xmlns:a16="http://schemas.microsoft.com/office/drawing/2014/main" id="{735F700F-9B57-42C2-B19E-98BB3199CE50}"/>
                    </a:ext>
                  </a:extLst>
                </p:cNvPr>
                <p:cNvSpPr/>
                <p:nvPr/>
              </p:nvSpPr>
              <p:spPr>
                <a:xfrm>
                  <a:off x="649410" y="4062716"/>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2" name="Group 21">
                <a:extLst>
                  <a:ext uri="{FF2B5EF4-FFF2-40B4-BE49-F238E27FC236}">
                    <a16:creationId xmlns:a16="http://schemas.microsoft.com/office/drawing/2014/main" id="{4B464F72-C0B6-4F8D-B83D-9AFC59EBCF4B}"/>
                  </a:ext>
                </a:extLst>
              </p:cNvPr>
              <p:cNvGrpSpPr/>
              <p:nvPr/>
            </p:nvGrpSpPr>
            <p:grpSpPr>
              <a:xfrm>
                <a:off x="1044325" y="4361734"/>
                <a:ext cx="340814" cy="460966"/>
                <a:chOff x="19818" y="36801"/>
                <a:chExt cx="341558" cy="461802"/>
              </a:xfrm>
            </p:grpSpPr>
            <p:sp>
              <p:nvSpPr>
                <p:cNvPr id="52" name="Text Box 2">
                  <a:extLst>
                    <a:ext uri="{FF2B5EF4-FFF2-40B4-BE49-F238E27FC236}">
                      <a16:creationId xmlns:a16="http://schemas.microsoft.com/office/drawing/2014/main" id="{5F8D1C5A-8272-411A-B18F-2501D59ABDFB}"/>
                    </a:ext>
                  </a:extLst>
                </p:cNvPr>
                <p:cNvSpPr txBox="1">
                  <a:spLocks noChangeArrowheads="1"/>
                </p:cNvSpPr>
                <p:nvPr/>
              </p:nvSpPr>
              <p:spPr bwMode="auto">
                <a:xfrm>
                  <a:off x="65457" y="48209"/>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a:effectLst/>
                      <a:latin typeface="Arial" panose="020B0604020202020204" pitchFamily="34"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Oval 52">
                  <a:extLst>
                    <a:ext uri="{FF2B5EF4-FFF2-40B4-BE49-F238E27FC236}">
                      <a16:creationId xmlns:a16="http://schemas.microsoft.com/office/drawing/2014/main" id="{28684BF0-A77D-4063-B6CF-16A492525E8B}"/>
                    </a:ext>
                  </a:extLst>
                </p:cNvPr>
                <p:cNvSpPr/>
                <p:nvPr/>
              </p:nvSpPr>
              <p:spPr>
                <a:xfrm>
                  <a:off x="19818" y="36801"/>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3" name="Group 22">
                <a:extLst>
                  <a:ext uri="{FF2B5EF4-FFF2-40B4-BE49-F238E27FC236}">
                    <a16:creationId xmlns:a16="http://schemas.microsoft.com/office/drawing/2014/main" id="{F11F50EF-1FF5-47F5-BDDA-688B30D3E8ED}"/>
                  </a:ext>
                </a:extLst>
              </p:cNvPr>
              <p:cNvGrpSpPr/>
              <p:nvPr/>
            </p:nvGrpSpPr>
            <p:grpSpPr>
              <a:xfrm>
                <a:off x="1794275" y="3963886"/>
                <a:ext cx="333930" cy="484438"/>
                <a:chOff x="19832" y="36815"/>
                <a:chExt cx="335380" cy="486002"/>
              </a:xfrm>
            </p:grpSpPr>
            <p:sp>
              <p:nvSpPr>
                <p:cNvPr id="50" name="Text Box 2">
                  <a:extLst>
                    <a:ext uri="{FF2B5EF4-FFF2-40B4-BE49-F238E27FC236}">
                      <a16:creationId xmlns:a16="http://schemas.microsoft.com/office/drawing/2014/main" id="{8131AF41-6CF2-4B5F-A136-ED62F561892D}"/>
                    </a:ext>
                  </a:extLst>
                </p:cNvPr>
                <p:cNvSpPr txBox="1">
                  <a:spLocks noChangeArrowheads="1"/>
                </p:cNvSpPr>
                <p:nvPr/>
              </p:nvSpPr>
              <p:spPr bwMode="auto">
                <a:xfrm>
                  <a:off x="59293" y="72423"/>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Oval 50">
                  <a:extLst>
                    <a:ext uri="{FF2B5EF4-FFF2-40B4-BE49-F238E27FC236}">
                      <a16:creationId xmlns:a16="http://schemas.microsoft.com/office/drawing/2014/main" id="{9BD9AFA7-4E89-4956-B3F1-E48892A05E3E}"/>
                    </a:ext>
                  </a:extLst>
                </p:cNvPr>
                <p:cNvSpPr/>
                <p:nvPr/>
              </p:nvSpPr>
              <p:spPr>
                <a:xfrm>
                  <a:off x="19832" y="36815"/>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4" name="Group 23">
                <a:extLst>
                  <a:ext uri="{FF2B5EF4-FFF2-40B4-BE49-F238E27FC236}">
                    <a16:creationId xmlns:a16="http://schemas.microsoft.com/office/drawing/2014/main" id="{925AF449-20C8-4DF5-A10D-89AC206E5A72}"/>
                  </a:ext>
                </a:extLst>
              </p:cNvPr>
              <p:cNvGrpSpPr/>
              <p:nvPr/>
            </p:nvGrpSpPr>
            <p:grpSpPr>
              <a:xfrm>
                <a:off x="2568296" y="3931621"/>
                <a:ext cx="334137" cy="478699"/>
                <a:chOff x="19832" y="36815"/>
                <a:chExt cx="335587" cy="480244"/>
              </a:xfrm>
            </p:grpSpPr>
            <p:sp>
              <p:nvSpPr>
                <p:cNvPr id="48" name="Text Box 2">
                  <a:extLst>
                    <a:ext uri="{FF2B5EF4-FFF2-40B4-BE49-F238E27FC236}">
                      <a16:creationId xmlns:a16="http://schemas.microsoft.com/office/drawing/2014/main" id="{6E4F2765-0FF0-492A-9EBA-F376C4A6DF32}"/>
                    </a:ext>
                  </a:extLst>
                </p:cNvPr>
                <p:cNvSpPr txBox="1">
                  <a:spLocks noChangeArrowheads="1"/>
                </p:cNvSpPr>
                <p:nvPr/>
              </p:nvSpPr>
              <p:spPr bwMode="auto">
                <a:xfrm>
                  <a:off x="59500" y="66665"/>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a:effectLst/>
                      <a:latin typeface="Arial" panose="020B0604020202020204" pitchFamily="34"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Oval 48">
                  <a:extLst>
                    <a:ext uri="{FF2B5EF4-FFF2-40B4-BE49-F238E27FC236}">
                      <a16:creationId xmlns:a16="http://schemas.microsoft.com/office/drawing/2014/main" id="{5E3AD5A6-BA51-4466-8DA3-AA6405341DEF}"/>
                    </a:ext>
                  </a:extLst>
                </p:cNvPr>
                <p:cNvSpPr/>
                <p:nvPr/>
              </p:nvSpPr>
              <p:spPr>
                <a:xfrm>
                  <a:off x="19832" y="36815"/>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5" name="Group 24">
                <a:extLst>
                  <a:ext uri="{FF2B5EF4-FFF2-40B4-BE49-F238E27FC236}">
                    <a16:creationId xmlns:a16="http://schemas.microsoft.com/office/drawing/2014/main" id="{4A25134D-248C-45FE-B5BE-E5F2AA1AD98D}"/>
                  </a:ext>
                </a:extLst>
              </p:cNvPr>
              <p:cNvGrpSpPr/>
              <p:nvPr/>
            </p:nvGrpSpPr>
            <p:grpSpPr>
              <a:xfrm>
                <a:off x="3007031" y="3331162"/>
                <a:ext cx="339657" cy="464852"/>
                <a:chOff x="19832" y="36815"/>
                <a:chExt cx="341131" cy="466352"/>
              </a:xfrm>
            </p:grpSpPr>
            <p:sp>
              <p:nvSpPr>
                <p:cNvPr id="46" name="Text Box 2">
                  <a:extLst>
                    <a:ext uri="{FF2B5EF4-FFF2-40B4-BE49-F238E27FC236}">
                      <a16:creationId xmlns:a16="http://schemas.microsoft.com/office/drawing/2014/main" id="{C24DE283-2366-41AD-8D8A-FF4E7FC3167D}"/>
                    </a:ext>
                  </a:extLst>
                </p:cNvPr>
                <p:cNvSpPr txBox="1">
                  <a:spLocks noChangeArrowheads="1"/>
                </p:cNvSpPr>
                <p:nvPr/>
              </p:nvSpPr>
              <p:spPr bwMode="auto">
                <a:xfrm>
                  <a:off x="65044" y="52773"/>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Oval 46">
                  <a:extLst>
                    <a:ext uri="{FF2B5EF4-FFF2-40B4-BE49-F238E27FC236}">
                      <a16:creationId xmlns:a16="http://schemas.microsoft.com/office/drawing/2014/main" id="{F945439D-69FF-41D1-8116-83954EF72A0B}"/>
                    </a:ext>
                  </a:extLst>
                </p:cNvPr>
                <p:cNvSpPr/>
                <p:nvPr/>
              </p:nvSpPr>
              <p:spPr>
                <a:xfrm>
                  <a:off x="19832" y="36815"/>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6" name="Group 25">
                <a:extLst>
                  <a:ext uri="{FF2B5EF4-FFF2-40B4-BE49-F238E27FC236}">
                    <a16:creationId xmlns:a16="http://schemas.microsoft.com/office/drawing/2014/main" id="{4B8DF44C-565D-4A26-A20A-F44C9681A267}"/>
                  </a:ext>
                </a:extLst>
              </p:cNvPr>
              <p:cNvGrpSpPr/>
              <p:nvPr/>
            </p:nvGrpSpPr>
            <p:grpSpPr>
              <a:xfrm>
                <a:off x="2020767" y="4841066"/>
                <a:ext cx="334275" cy="465296"/>
                <a:chOff x="19832" y="36815"/>
                <a:chExt cx="335726" cy="466798"/>
              </a:xfrm>
            </p:grpSpPr>
            <p:sp>
              <p:nvSpPr>
                <p:cNvPr id="44" name="Text Box 2">
                  <a:extLst>
                    <a:ext uri="{FF2B5EF4-FFF2-40B4-BE49-F238E27FC236}">
                      <a16:creationId xmlns:a16="http://schemas.microsoft.com/office/drawing/2014/main" id="{F251C90F-79A3-4A7F-9B8A-D10CCFEC788C}"/>
                    </a:ext>
                  </a:extLst>
                </p:cNvPr>
                <p:cNvSpPr txBox="1">
                  <a:spLocks noChangeArrowheads="1"/>
                </p:cNvSpPr>
                <p:nvPr/>
              </p:nvSpPr>
              <p:spPr bwMode="auto">
                <a:xfrm>
                  <a:off x="59639" y="53219"/>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Oval 44">
                  <a:extLst>
                    <a:ext uri="{FF2B5EF4-FFF2-40B4-BE49-F238E27FC236}">
                      <a16:creationId xmlns:a16="http://schemas.microsoft.com/office/drawing/2014/main" id="{088AA6C3-5541-410F-B437-6D3D41056183}"/>
                    </a:ext>
                  </a:extLst>
                </p:cNvPr>
                <p:cNvSpPr/>
                <p:nvPr/>
              </p:nvSpPr>
              <p:spPr>
                <a:xfrm>
                  <a:off x="19832" y="36815"/>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7" name="Group 26">
                <a:extLst>
                  <a:ext uri="{FF2B5EF4-FFF2-40B4-BE49-F238E27FC236}">
                    <a16:creationId xmlns:a16="http://schemas.microsoft.com/office/drawing/2014/main" id="{01B60082-D8BF-4178-BE59-DFDE417E5972}"/>
                  </a:ext>
                </a:extLst>
              </p:cNvPr>
              <p:cNvGrpSpPr/>
              <p:nvPr/>
            </p:nvGrpSpPr>
            <p:grpSpPr>
              <a:xfrm>
                <a:off x="3074734" y="4154452"/>
                <a:ext cx="333606" cy="464873"/>
                <a:chOff x="-39135" y="-15979"/>
                <a:chExt cx="335054" cy="466373"/>
              </a:xfrm>
            </p:grpSpPr>
            <p:sp>
              <p:nvSpPr>
                <p:cNvPr id="42" name="Text Box 2">
                  <a:extLst>
                    <a:ext uri="{FF2B5EF4-FFF2-40B4-BE49-F238E27FC236}">
                      <a16:creationId xmlns:a16="http://schemas.microsoft.com/office/drawing/2014/main" id="{94E2343B-ADC9-457C-BF72-71A1EA478A5D}"/>
                    </a:ext>
                  </a:extLst>
                </p:cNvPr>
                <p:cNvSpPr txBox="1">
                  <a:spLocks noChangeArrowheads="1"/>
                </p:cNvSpPr>
                <p:nvPr/>
              </p:nvSpPr>
              <p:spPr bwMode="auto">
                <a:xfrm>
                  <a:off x="0" y="0"/>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a:effectLst/>
                      <a:latin typeface="Arial" panose="020B0604020202020204" pitchFamily="34" charset="0"/>
                      <a:ea typeface="Calibri" panose="020F0502020204030204" pitchFamily="34" charset="0"/>
                      <a:cs typeface="Times New Roman" panose="02020603050405020304" pitchFamily="18"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Oval 42">
                  <a:extLst>
                    <a:ext uri="{FF2B5EF4-FFF2-40B4-BE49-F238E27FC236}">
                      <a16:creationId xmlns:a16="http://schemas.microsoft.com/office/drawing/2014/main" id="{307C9150-E7A3-44FA-B16F-2FB0A0BE819C}"/>
                    </a:ext>
                  </a:extLst>
                </p:cNvPr>
                <p:cNvSpPr/>
                <p:nvPr/>
              </p:nvSpPr>
              <p:spPr>
                <a:xfrm>
                  <a:off x="-39135" y="-15979"/>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28" name="Group 27">
                <a:extLst>
                  <a:ext uri="{FF2B5EF4-FFF2-40B4-BE49-F238E27FC236}">
                    <a16:creationId xmlns:a16="http://schemas.microsoft.com/office/drawing/2014/main" id="{C6E69C42-C81C-4522-800C-A3FF683A0C6C}"/>
                  </a:ext>
                </a:extLst>
              </p:cNvPr>
              <p:cNvGrpSpPr/>
              <p:nvPr/>
            </p:nvGrpSpPr>
            <p:grpSpPr>
              <a:xfrm>
                <a:off x="3618109" y="2918697"/>
                <a:ext cx="341828" cy="470336"/>
                <a:chOff x="19832" y="36815"/>
                <a:chExt cx="343312" cy="471854"/>
              </a:xfrm>
            </p:grpSpPr>
            <p:sp>
              <p:nvSpPr>
                <p:cNvPr id="40" name="Text Box 2">
                  <a:extLst>
                    <a:ext uri="{FF2B5EF4-FFF2-40B4-BE49-F238E27FC236}">
                      <a16:creationId xmlns:a16="http://schemas.microsoft.com/office/drawing/2014/main" id="{BF7B3BEE-63DD-4057-B353-E369CD837A6C}"/>
                    </a:ext>
                  </a:extLst>
                </p:cNvPr>
                <p:cNvSpPr txBox="1">
                  <a:spLocks noChangeArrowheads="1"/>
                </p:cNvSpPr>
                <p:nvPr/>
              </p:nvSpPr>
              <p:spPr bwMode="auto">
                <a:xfrm>
                  <a:off x="67225" y="58275"/>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Oval 40">
                  <a:extLst>
                    <a:ext uri="{FF2B5EF4-FFF2-40B4-BE49-F238E27FC236}">
                      <a16:creationId xmlns:a16="http://schemas.microsoft.com/office/drawing/2014/main" id="{8D8D0C20-CDFB-46BD-B70E-9421FAE268B3}"/>
                    </a:ext>
                  </a:extLst>
                </p:cNvPr>
                <p:cNvSpPr/>
                <p:nvPr/>
              </p:nvSpPr>
              <p:spPr>
                <a:xfrm>
                  <a:off x="19832" y="36815"/>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9" name="Group 28">
                <a:extLst>
                  <a:ext uri="{FF2B5EF4-FFF2-40B4-BE49-F238E27FC236}">
                    <a16:creationId xmlns:a16="http://schemas.microsoft.com/office/drawing/2014/main" id="{F39BBE3F-1304-46B8-B627-4E1F8820564E}"/>
                  </a:ext>
                </a:extLst>
              </p:cNvPr>
              <p:cNvGrpSpPr/>
              <p:nvPr/>
            </p:nvGrpSpPr>
            <p:grpSpPr>
              <a:xfrm>
                <a:off x="1966197" y="3191636"/>
                <a:ext cx="329463" cy="475489"/>
                <a:chOff x="69282" y="10143"/>
                <a:chExt cx="330893" cy="477024"/>
              </a:xfrm>
            </p:grpSpPr>
            <p:sp>
              <p:nvSpPr>
                <p:cNvPr id="38" name="Text Box 2">
                  <a:extLst>
                    <a:ext uri="{FF2B5EF4-FFF2-40B4-BE49-F238E27FC236}">
                      <a16:creationId xmlns:a16="http://schemas.microsoft.com/office/drawing/2014/main" id="{7DDBFFCE-09A2-43D4-80F3-AA0A9CA3BE87}"/>
                    </a:ext>
                  </a:extLst>
                </p:cNvPr>
                <p:cNvSpPr txBox="1">
                  <a:spLocks noChangeArrowheads="1"/>
                </p:cNvSpPr>
                <p:nvPr/>
              </p:nvSpPr>
              <p:spPr bwMode="auto">
                <a:xfrm>
                  <a:off x="104256" y="36773"/>
                  <a:ext cx="295919" cy="45039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Oval 38">
                  <a:extLst>
                    <a:ext uri="{FF2B5EF4-FFF2-40B4-BE49-F238E27FC236}">
                      <a16:creationId xmlns:a16="http://schemas.microsoft.com/office/drawing/2014/main" id="{E714A7CF-D1D2-4546-956E-E357D3D554C0}"/>
                    </a:ext>
                  </a:extLst>
                </p:cNvPr>
                <p:cNvSpPr/>
                <p:nvPr/>
              </p:nvSpPr>
              <p:spPr>
                <a:xfrm>
                  <a:off x="69282" y="10143"/>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0" name="Arc 29">
                <a:extLst>
                  <a:ext uri="{FF2B5EF4-FFF2-40B4-BE49-F238E27FC236}">
                    <a16:creationId xmlns:a16="http://schemas.microsoft.com/office/drawing/2014/main" id="{DDC99877-DC0D-4612-8346-225A00E1F0FB}"/>
                  </a:ext>
                </a:extLst>
              </p:cNvPr>
              <p:cNvSpPr/>
              <p:nvPr/>
            </p:nvSpPr>
            <p:spPr>
              <a:xfrm>
                <a:off x="1524000" y="4195997"/>
                <a:ext cx="1097280" cy="1097280"/>
              </a:xfrm>
              <a:prstGeom prst="arc">
                <a:avLst>
                  <a:gd name="adj1" fmla="val 16947788"/>
                  <a:gd name="adj2" fmla="val 21243770"/>
                </a:avLst>
              </a:prstGeom>
              <a:ln>
                <a:headEnd type="arrow" w="med" len="med"/>
                <a:tailEnd type="none" w="med" len="med"/>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Arc 30">
                <a:extLst>
                  <a:ext uri="{FF2B5EF4-FFF2-40B4-BE49-F238E27FC236}">
                    <a16:creationId xmlns:a16="http://schemas.microsoft.com/office/drawing/2014/main" id="{4E657037-44E1-4438-8405-2603F861FDAE}"/>
                  </a:ext>
                </a:extLst>
              </p:cNvPr>
              <p:cNvSpPr/>
              <p:nvPr/>
            </p:nvSpPr>
            <p:spPr>
              <a:xfrm>
                <a:off x="2837476" y="3644754"/>
                <a:ext cx="914400" cy="914400"/>
              </a:xfrm>
              <a:prstGeom prst="arc">
                <a:avLst>
                  <a:gd name="adj1" fmla="val 16707882"/>
                  <a:gd name="adj2" fmla="val 1485927"/>
                </a:avLst>
              </a:prstGeom>
              <a:ln>
                <a:headEnd type="arrow" w="med" len="med"/>
                <a:tailEnd type="none" w="med" len="med"/>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Arc 31">
                <a:extLst>
                  <a:ext uri="{FF2B5EF4-FFF2-40B4-BE49-F238E27FC236}">
                    <a16:creationId xmlns:a16="http://schemas.microsoft.com/office/drawing/2014/main" id="{F5233B62-3904-4B7B-8587-640E96EB8A65}"/>
                  </a:ext>
                </a:extLst>
              </p:cNvPr>
              <p:cNvSpPr/>
              <p:nvPr/>
            </p:nvSpPr>
            <p:spPr>
              <a:xfrm>
                <a:off x="1890379" y="3206368"/>
                <a:ext cx="731520" cy="731520"/>
              </a:xfrm>
              <a:prstGeom prst="arc">
                <a:avLst>
                  <a:gd name="adj1" fmla="val 16729319"/>
                  <a:gd name="adj2" fmla="val 1485927"/>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mc:AlternateContent xmlns:mc="http://schemas.openxmlformats.org/markup-compatibility/2006" xmlns:a14="http://schemas.microsoft.com/office/drawing/2010/main">
            <mc:Choice Requires="a14">
              <p:sp>
                <p:nvSpPr>
                  <p:cNvPr id="33" name="Text Box 2">
                    <a:extLst>
                      <a:ext uri="{FF2B5EF4-FFF2-40B4-BE49-F238E27FC236}">
                        <a16:creationId xmlns:a16="http://schemas.microsoft.com/office/drawing/2014/main" id="{CF5BE086-EBE7-4519-99A8-D0C302848061}"/>
                      </a:ext>
                    </a:extLst>
                  </p:cNvPr>
                  <p:cNvSpPr txBox="1">
                    <a:spLocks noChangeArrowheads="1"/>
                  </p:cNvSpPr>
                  <p:nvPr/>
                </p:nvSpPr>
                <p:spPr bwMode="auto">
                  <a:xfrm>
                    <a:off x="2340506" y="3023484"/>
                    <a:ext cx="551468" cy="456564"/>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6000"/>
                      </a:lnSpc>
                      <a:spcBef>
                        <a:spcPts val="0"/>
                      </a:spcBef>
                      <a:spcAft>
                        <a:spcPts val="8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𝜃</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𝑆</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3" name="Text Box 2">
                    <a:extLst>
                      <a:ext uri="{FF2B5EF4-FFF2-40B4-BE49-F238E27FC236}">
                        <a16:creationId xmlns:a16="http://schemas.microsoft.com/office/drawing/2014/main" id="{CF5BE086-EBE7-4519-99A8-D0C302848061}"/>
                      </a:ext>
                    </a:extLst>
                  </p:cNvPr>
                  <p:cNvSpPr txBox="1">
                    <a:spLocks noRot="1" noChangeAspect="1" noMove="1" noResize="1" noEditPoints="1" noAdjustHandles="1" noChangeArrowheads="1" noChangeShapeType="1" noTextEdit="1"/>
                  </p:cNvSpPr>
                  <p:nvPr/>
                </p:nvSpPr>
                <p:spPr bwMode="auto">
                  <a:xfrm>
                    <a:off x="2340506" y="3023484"/>
                    <a:ext cx="551468" cy="456564"/>
                  </a:xfrm>
                  <a:prstGeom prst="rect">
                    <a:avLst/>
                  </a:prstGeom>
                  <a:blipFill>
                    <a:blip r:embed="rId2"/>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 Box 2">
                    <a:extLst>
                      <a:ext uri="{FF2B5EF4-FFF2-40B4-BE49-F238E27FC236}">
                        <a16:creationId xmlns:a16="http://schemas.microsoft.com/office/drawing/2014/main" id="{BE30E873-825E-4FD5-A8F2-FAF2DA0B76B5}"/>
                      </a:ext>
                    </a:extLst>
                  </p:cNvPr>
                  <p:cNvSpPr txBox="1">
                    <a:spLocks noChangeArrowheads="1"/>
                  </p:cNvSpPr>
                  <p:nvPr/>
                </p:nvSpPr>
                <p:spPr bwMode="auto">
                  <a:xfrm>
                    <a:off x="3617841" y="3720587"/>
                    <a:ext cx="551180" cy="455930"/>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𝜃</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𝐴</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4" name="Text Box 2">
                    <a:extLst>
                      <a:ext uri="{FF2B5EF4-FFF2-40B4-BE49-F238E27FC236}">
                        <a16:creationId xmlns:a16="http://schemas.microsoft.com/office/drawing/2014/main" id="{BE30E873-825E-4FD5-A8F2-FAF2DA0B76B5}"/>
                      </a:ext>
                    </a:extLst>
                  </p:cNvPr>
                  <p:cNvSpPr txBox="1">
                    <a:spLocks noRot="1" noChangeAspect="1" noMove="1" noResize="1" noEditPoints="1" noAdjustHandles="1" noChangeArrowheads="1" noChangeShapeType="1" noTextEdit="1"/>
                  </p:cNvSpPr>
                  <p:nvPr/>
                </p:nvSpPr>
                <p:spPr bwMode="auto">
                  <a:xfrm>
                    <a:off x="3617841" y="3720587"/>
                    <a:ext cx="551180" cy="455930"/>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 Box 2">
                    <a:extLst>
                      <a:ext uri="{FF2B5EF4-FFF2-40B4-BE49-F238E27FC236}">
                        <a16:creationId xmlns:a16="http://schemas.microsoft.com/office/drawing/2014/main" id="{EBEB8A34-E090-4ABD-B6AC-CBEA1AFCD724}"/>
                      </a:ext>
                    </a:extLst>
                  </p:cNvPr>
                  <p:cNvSpPr txBox="1">
                    <a:spLocks noChangeArrowheads="1"/>
                  </p:cNvSpPr>
                  <p:nvPr/>
                </p:nvSpPr>
                <p:spPr bwMode="auto">
                  <a:xfrm>
                    <a:off x="2511256" y="4373749"/>
                    <a:ext cx="550545" cy="455295"/>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𝜃</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𝑀</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5" name="Text Box 2">
                    <a:extLst>
                      <a:ext uri="{FF2B5EF4-FFF2-40B4-BE49-F238E27FC236}">
                        <a16:creationId xmlns:a16="http://schemas.microsoft.com/office/drawing/2014/main" id="{EBEB8A34-E090-4ABD-B6AC-CBEA1AFCD724}"/>
                      </a:ext>
                    </a:extLst>
                  </p:cNvPr>
                  <p:cNvSpPr txBox="1">
                    <a:spLocks noRot="1" noChangeAspect="1" noMove="1" noResize="1" noEditPoints="1" noAdjustHandles="1" noChangeArrowheads="1" noChangeShapeType="1" noTextEdit="1"/>
                  </p:cNvSpPr>
                  <p:nvPr/>
                </p:nvSpPr>
                <p:spPr bwMode="auto">
                  <a:xfrm>
                    <a:off x="2511256" y="4373749"/>
                    <a:ext cx="550545" cy="455295"/>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F4AF5D0C-A182-44A2-9D7B-094FBE987175}"/>
                  </a:ext>
                </a:extLst>
              </p:cNvPr>
              <p:cNvCxnSpPr>
                <a:cxnSpLocks noChangeAspect="1"/>
              </p:cNvCxnSpPr>
              <p:nvPr/>
            </p:nvCxnSpPr>
            <p:spPr>
              <a:xfrm flipV="1">
                <a:off x="2248493" y="2939405"/>
                <a:ext cx="91440" cy="664787"/>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B294051E-AE85-4332-A547-831EE5BC0FA2}"/>
                  </a:ext>
                </a:extLst>
              </p:cNvPr>
              <p:cNvSpPr/>
              <p:nvPr/>
            </p:nvSpPr>
            <p:spPr>
              <a:xfrm>
                <a:off x="2121078" y="3427497"/>
                <a:ext cx="274320" cy="274320"/>
              </a:xfrm>
              <a:prstGeom prst="ellipse">
                <a:avLst/>
              </a:prstGeom>
              <a:solidFill>
                <a:schemeClr val="accent4">
                  <a:lumMod val="60000"/>
                  <a:lumOff val="40000"/>
                </a:schemeClr>
              </a:solid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7" name="Arc 6">
              <a:extLst>
                <a:ext uri="{FF2B5EF4-FFF2-40B4-BE49-F238E27FC236}">
                  <a16:creationId xmlns:a16="http://schemas.microsoft.com/office/drawing/2014/main" id="{5391AAA1-0632-4363-A7A0-3DB8E795B1E5}"/>
                </a:ext>
              </a:extLst>
            </p:cNvPr>
            <p:cNvSpPr/>
            <p:nvPr/>
          </p:nvSpPr>
          <p:spPr>
            <a:xfrm rot="10800000">
              <a:off x="1653118" y="622305"/>
              <a:ext cx="365760" cy="365760"/>
            </a:xfrm>
            <a:prstGeom prst="arc">
              <a:avLst>
                <a:gd name="adj1" fmla="val 17455692"/>
                <a:gd name="adj2" fmla="val 1436957"/>
              </a:avLst>
            </a:prstGeom>
            <a:ln>
              <a:headEnd type="arrow" w="med" len="med"/>
              <a:tailEnd type="arrow" w="med" len="med"/>
            </a:ln>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mc:AlternateContent xmlns:mc="http://schemas.openxmlformats.org/markup-compatibility/2006" xmlns:a14="http://schemas.microsoft.com/office/drawing/2010/main">
          <mc:Choice Requires="a14">
            <p:sp>
              <p:nvSpPr>
                <p:cNvPr id="8" name="Text Box 2">
                  <a:extLst>
                    <a:ext uri="{FF2B5EF4-FFF2-40B4-BE49-F238E27FC236}">
                      <a16:creationId xmlns:a16="http://schemas.microsoft.com/office/drawing/2014/main" id="{EC08405E-E138-447C-8F88-92F07BB3BD2A}"/>
                    </a:ext>
                  </a:extLst>
                </p:cNvPr>
                <p:cNvSpPr txBox="1">
                  <a:spLocks noChangeArrowheads="1"/>
                </p:cNvSpPr>
                <p:nvPr/>
              </p:nvSpPr>
              <p:spPr bwMode="auto">
                <a:xfrm>
                  <a:off x="1324651" y="708424"/>
                  <a:ext cx="551180" cy="455930"/>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800"/>
                    </a:spcAft>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𝜃</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Text Box 2">
                  <a:extLst>
                    <a:ext uri="{FF2B5EF4-FFF2-40B4-BE49-F238E27FC236}">
                      <a16:creationId xmlns:a16="http://schemas.microsoft.com/office/drawing/2014/main" id="{EC08405E-E138-447C-8F88-92F07BB3BD2A}"/>
                    </a:ext>
                  </a:extLst>
                </p:cNvPr>
                <p:cNvSpPr txBox="1">
                  <a:spLocks noRot="1" noChangeAspect="1" noMove="1" noResize="1" noEditPoints="1" noAdjustHandles="1" noChangeArrowheads="1" noChangeShapeType="1" noTextEdit="1"/>
                </p:cNvSpPr>
                <p:nvPr/>
              </p:nvSpPr>
              <p:spPr bwMode="auto">
                <a:xfrm>
                  <a:off x="1324651" y="708424"/>
                  <a:ext cx="551180" cy="455930"/>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p:grpSp>
      <p:sp>
        <p:nvSpPr>
          <p:cNvPr id="68" name="Rectangle 67">
            <a:extLst>
              <a:ext uri="{FF2B5EF4-FFF2-40B4-BE49-F238E27FC236}">
                <a16:creationId xmlns:a16="http://schemas.microsoft.com/office/drawing/2014/main" id="{135D8D50-AA4A-4D3C-BF5A-A85C6D059D99}"/>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Triple-axis spectrometer (TAS) basics: monochromator</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90FBD76-5876-4FE7-89BE-660934974DE6}"/>
                  </a:ext>
                </a:extLst>
              </p:cNvPr>
              <p:cNvSpPr txBox="1"/>
              <p:nvPr/>
            </p:nvSpPr>
            <p:spPr>
              <a:xfrm>
                <a:off x="7678915" y="1182964"/>
                <a:ext cx="3678443" cy="3242041"/>
              </a:xfrm>
              <a:prstGeom prst="rect">
                <a:avLst/>
              </a:prstGeom>
              <a:noFill/>
            </p:spPr>
            <p:txBody>
              <a:bodyPr wrap="none" lIns="0" tIns="0" rIns="0" bIns="0" rtlCol="0">
                <a:spAutoFit/>
              </a:bodyPr>
              <a:lstStyle/>
              <a:p>
                <a:pPr algn="ctr"/>
                <a:r>
                  <a:rPr lang="en-US" sz="2400" dirty="0">
                    <a:latin typeface="Arial" panose="020B0604020202020204" pitchFamily="34" charset="0"/>
                    <a:ea typeface="Cambria Math" panose="02040503050406030204" pitchFamily="18" charset="0"/>
                    <a:cs typeface="Arial" panose="020B0604020202020204" pitchFamily="34" charset="0"/>
                  </a:rPr>
                  <a:t>Bragg’s Law</a:t>
                </a:r>
                <a:endParaRPr lang="en-US"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𝑄</m:t>
                      </m:r>
                      <m:r>
                        <a:rPr lang="en-US" sz="2400" b="0" i="1" smtClean="0">
                          <a:latin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rPr>
                            <m:t>4</m:t>
                          </m:r>
                          <m:r>
                            <a:rPr lang="en-US" sz="2400" b="0" i="1" smtClean="0">
                              <a:latin typeface="Cambria Math" panose="02040503050406030204" pitchFamily="18" charset="0"/>
                              <a:ea typeface="Cambria Math" panose="02040503050406030204" pitchFamily="18" charset="0"/>
                            </a:rPr>
                            <m:t>𝜋</m:t>
                          </m:r>
                        </m:num>
                        <m:den>
                          <m:r>
                            <m:rPr>
                              <m:sty m:val="p"/>
                            </m:rPr>
                            <a:rPr lang="el-GR" sz="2400" b="0" i="1" smtClean="0">
                              <a:latin typeface="Cambria Math" panose="02040503050406030204" pitchFamily="18" charset="0"/>
                              <a:ea typeface="Cambria Math" panose="02040503050406030204" pitchFamily="18" charset="0"/>
                            </a:rPr>
                            <m:t>λ</m:t>
                          </m:r>
                        </m:den>
                      </m:f>
                      <m:func>
                        <m:funcPr>
                          <m:ctrlPr>
                            <a:rPr lang="en-US" sz="2400" b="0" i="1" smtClean="0">
                              <a:latin typeface="Cambria Math" panose="02040503050406030204" pitchFamily="18" charset="0"/>
                              <a:ea typeface="Cambria Math" panose="02040503050406030204" pitchFamily="18" charset="0"/>
                            </a:rPr>
                          </m:ctrlPr>
                        </m:funcPr>
                        <m:fName>
                          <m:r>
                            <m:rPr>
                              <m:sty m:val="p"/>
                            </m:rPr>
                            <a:rPr lang="en-US" sz="2400" b="0" i="0" smtClean="0">
                              <a:latin typeface="Cambria Math" panose="02040503050406030204" pitchFamily="18" charset="0"/>
                              <a:ea typeface="Cambria Math" panose="02040503050406030204" pitchFamily="18" charset="0"/>
                            </a:rPr>
                            <m:t>sin</m:t>
                          </m:r>
                        </m:fName>
                        <m:e>
                          <m:d>
                            <m:dPr>
                              <m:ctrlPr>
                                <a:rPr lang="en-US" sz="2400" b="0" i="1" smtClean="0">
                                  <a:latin typeface="Cambria Math" panose="02040503050406030204" pitchFamily="18" charset="0"/>
                                  <a:ea typeface="Cambria Math" panose="02040503050406030204" pitchFamily="18" charset="0"/>
                                </a:rPr>
                              </m:ctrlPr>
                            </m:dPr>
                            <m:e>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𝜃</m:t>
                                  </m:r>
                                </m:num>
                                <m:den>
                                  <m:r>
                                    <a:rPr lang="en-US" sz="2400" b="0" i="1" smtClean="0">
                                      <a:latin typeface="Cambria Math" panose="02040503050406030204" pitchFamily="18" charset="0"/>
                                      <a:ea typeface="Cambria Math" panose="02040503050406030204" pitchFamily="18" charset="0"/>
                                    </a:rPr>
                                    <m:t>2</m:t>
                                  </m:r>
                                </m:den>
                              </m:f>
                            </m:e>
                          </m:d>
                        </m:e>
                      </m:func>
                    </m:oMath>
                  </m:oMathPara>
                </a14:m>
                <a:endParaRPr lang="en-US" sz="2400" dirty="0"/>
              </a:p>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num>
                        <m:den>
                          <m:r>
                            <a:rPr lang="en-US" sz="2400" b="0" i="1" smtClean="0">
                              <a:latin typeface="Cambria Math" panose="02040503050406030204" pitchFamily="18" charset="0"/>
                              <a:ea typeface="Cambria Math" panose="02040503050406030204" pitchFamily="18" charset="0"/>
                            </a:rPr>
                            <m:t>𝑑</m:t>
                          </m:r>
                        </m:den>
                      </m:f>
                      <m:r>
                        <a:rPr lang="en-US" sz="2400" b="0" i="1" smtClean="0">
                          <a:latin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rPr>
                            <m:t>4</m:t>
                          </m:r>
                          <m:r>
                            <a:rPr lang="en-US" sz="2400" b="0" i="1" smtClean="0">
                              <a:latin typeface="Cambria Math" panose="02040503050406030204" pitchFamily="18" charset="0"/>
                              <a:ea typeface="Cambria Math" panose="02040503050406030204" pitchFamily="18" charset="0"/>
                            </a:rPr>
                            <m:t>𝜋</m:t>
                          </m:r>
                        </m:num>
                        <m:den>
                          <m:r>
                            <m:rPr>
                              <m:sty m:val="p"/>
                            </m:rPr>
                            <a:rPr lang="el-GR" sz="2400" b="0" i="1" smtClean="0">
                              <a:latin typeface="Cambria Math" panose="02040503050406030204" pitchFamily="18" charset="0"/>
                              <a:ea typeface="Cambria Math" panose="02040503050406030204" pitchFamily="18" charset="0"/>
                            </a:rPr>
                            <m:t>λ</m:t>
                          </m:r>
                        </m:den>
                      </m:f>
                      <m:func>
                        <m:funcPr>
                          <m:ctrlPr>
                            <a:rPr lang="en-US" sz="2400" b="0" i="1" smtClean="0">
                              <a:latin typeface="Cambria Math" panose="02040503050406030204" pitchFamily="18" charset="0"/>
                              <a:ea typeface="Cambria Math" panose="02040503050406030204" pitchFamily="18" charset="0"/>
                            </a:rPr>
                          </m:ctrlPr>
                        </m:funcPr>
                        <m:fName>
                          <m:r>
                            <m:rPr>
                              <m:sty m:val="p"/>
                            </m:rPr>
                            <a:rPr lang="en-US" sz="2400" b="0" i="0" smtClean="0">
                              <a:latin typeface="Cambria Math" panose="02040503050406030204" pitchFamily="18" charset="0"/>
                              <a:ea typeface="Cambria Math" panose="02040503050406030204" pitchFamily="18" charset="0"/>
                            </a:rPr>
                            <m:t>sin</m:t>
                          </m:r>
                        </m:fName>
                        <m:e>
                          <m:d>
                            <m:dPr>
                              <m:ctrlPr>
                                <a:rPr lang="en-US" sz="2400" b="0" i="1" smtClean="0">
                                  <a:latin typeface="Cambria Math" panose="02040503050406030204" pitchFamily="18" charset="0"/>
                                  <a:ea typeface="Cambria Math" panose="02040503050406030204" pitchFamily="18" charset="0"/>
                                </a:rPr>
                              </m:ctrlPr>
                            </m:dPr>
                            <m:e>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𝜃</m:t>
                                  </m:r>
                                </m:num>
                                <m:den>
                                  <m:r>
                                    <a:rPr lang="en-US" sz="2400" b="0" i="1" smtClean="0">
                                      <a:latin typeface="Cambria Math" panose="02040503050406030204" pitchFamily="18" charset="0"/>
                                      <a:ea typeface="Cambria Math" panose="02040503050406030204" pitchFamily="18" charset="0"/>
                                    </a:rPr>
                                    <m:t>2</m:t>
                                  </m:r>
                                </m:den>
                              </m:f>
                            </m:e>
                          </m:d>
                        </m:e>
                      </m:func>
                    </m:oMath>
                  </m:oMathPara>
                </a14:m>
                <a:endParaRPr lang="en-US" sz="2400" b="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2</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𝑀</m:t>
                          </m:r>
                        </m:sub>
                      </m:sSub>
                      <m:r>
                        <a:rPr lang="en-US" sz="2400" b="0" i="1" smtClean="0">
                          <a:latin typeface="Cambria Math" panose="02040503050406030204" pitchFamily="18" charset="0"/>
                          <a:ea typeface="Cambria Math" panose="02040503050406030204" pitchFamily="18" charset="0"/>
                        </a:rPr>
                        <m:t>=2</m:t>
                      </m:r>
                      <m:func>
                        <m:funcPr>
                          <m:ctrlPr>
                            <a:rPr lang="en-US" sz="2400" b="0" i="1" smtClean="0">
                              <a:latin typeface="Cambria Math" panose="02040503050406030204" pitchFamily="18" charset="0"/>
                              <a:ea typeface="Cambria Math" panose="02040503050406030204" pitchFamily="18" charset="0"/>
                            </a:rPr>
                          </m:ctrlPr>
                        </m:funcPr>
                        <m:fName>
                          <m:sSup>
                            <m:sSupPr>
                              <m:ctrlPr>
                                <a:rPr lang="en-US" sz="2400" b="0" i="1" smtClean="0">
                                  <a:latin typeface="Cambria Math" panose="02040503050406030204" pitchFamily="18" charset="0"/>
                                  <a:ea typeface="Cambria Math" panose="02040503050406030204" pitchFamily="18" charset="0"/>
                                </a:rPr>
                              </m:ctrlPr>
                            </m:sSupPr>
                            <m:e>
                              <m:r>
                                <m:rPr>
                                  <m:sty m:val="p"/>
                                </m:rPr>
                                <a:rPr lang="en-US" sz="2400" b="0" i="0" smtClean="0">
                                  <a:latin typeface="Cambria Math" panose="02040503050406030204" pitchFamily="18" charset="0"/>
                                  <a:ea typeface="Cambria Math" panose="02040503050406030204" pitchFamily="18" charset="0"/>
                                </a:rPr>
                                <m:t>sin</m:t>
                              </m:r>
                            </m:e>
                            <m:sup>
                              <m:r>
                                <a:rPr lang="en-US" sz="2400" b="0" i="1" smtClean="0">
                                  <a:latin typeface="Cambria Math" panose="02040503050406030204" pitchFamily="18" charset="0"/>
                                  <a:ea typeface="Cambria Math" panose="02040503050406030204" pitchFamily="18" charset="0"/>
                                </a:rPr>
                                <m:t>−1</m:t>
                              </m:r>
                            </m:sup>
                          </m:sSup>
                        </m:fName>
                        <m:e>
                          <m:d>
                            <m:dPr>
                              <m:ctrlPr>
                                <a:rPr lang="en-US" sz="2400" b="0" i="1" smtClean="0">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m:rPr>
                                      <m:sty m:val="p"/>
                                    </m:rPr>
                                    <a:rPr lang="el-GR" sz="2400" i="1">
                                      <a:latin typeface="Cambria Math" panose="02040503050406030204" pitchFamily="18" charset="0"/>
                                      <a:ea typeface="Cambria Math" panose="02040503050406030204" pitchFamily="18" charset="0"/>
                                    </a:rPr>
                                    <m:t>λ</m:t>
                                  </m:r>
                                </m:num>
                                <m:den>
                                  <m:r>
                                    <a:rPr lang="en-US" sz="2400" i="1">
                                      <a:latin typeface="Cambria Math" panose="02040503050406030204" pitchFamily="18" charset="0"/>
                                      <a:ea typeface="Cambria Math" panose="02040503050406030204" pitchFamily="18" charset="0"/>
                                    </a:rPr>
                                    <m:t>2</m:t>
                                  </m:r>
                                  <m:sSub>
                                    <m:sSubPr>
                                      <m:ctrlPr>
                                        <a:rPr lang="en-US" sz="2400" b="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𝑑</m:t>
                                      </m:r>
                                    </m:e>
                                    <m:sub>
                                      <m:r>
                                        <m:rPr>
                                          <m:sty m:val="p"/>
                                        </m:rPr>
                                        <a:rPr lang="en-US" sz="2400" b="0" i="0" smtClean="0">
                                          <a:latin typeface="Cambria Math" panose="02040503050406030204" pitchFamily="18" charset="0"/>
                                          <a:ea typeface="Cambria Math" panose="02040503050406030204" pitchFamily="18" charset="0"/>
                                        </a:rPr>
                                        <m:t>PG</m:t>
                                      </m:r>
                                      <m:r>
                                        <a:rPr lang="en-US" sz="2400" b="0" i="1" smtClean="0">
                                          <a:latin typeface="Cambria Math" panose="02040503050406030204" pitchFamily="18" charset="0"/>
                                          <a:ea typeface="Cambria Math" panose="02040503050406030204" pitchFamily="18" charset="0"/>
                                        </a:rPr>
                                        <m:t>(002)</m:t>
                                      </m:r>
                                    </m:sub>
                                  </m:sSub>
                                </m:den>
                              </m:f>
                            </m:e>
                          </m:d>
                        </m:e>
                      </m:func>
                    </m:oMath>
                  </m:oMathPara>
                </a14:m>
                <a:endParaRPr lang="en-US" sz="2400" dirty="0"/>
              </a:p>
              <a:p>
                <a:endParaRPr lang="en-US" sz="2400" dirty="0"/>
              </a:p>
            </p:txBody>
          </p:sp>
        </mc:Choice>
        <mc:Fallback xmlns="">
          <p:sp>
            <p:nvSpPr>
              <p:cNvPr id="3" name="TextBox 2">
                <a:extLst>
                  <a:ext uri="{FF2B5EF4-FFF2-40B4-BE49-F238E27FC236}">
                    <a16:creationId xmlns:a16="http://schemas.microsoft.com/office/drawing/2014/main" id="{490FBD76-5876-4FE7-89BE-660934974DE6}"/>
                  </a:ext>
                </a:extLst>
              </p:cNvPr>
              <p:cNvSpPr txBox="1">
                <a:spLocks noRot="1" noChangeAspect="1" noMove="1" noResize="1" noEditPoints="1" noAdjustHandles="1" noChangeArrowheads="1" noChangeShapeType="1" noTextEdit="1"/>
              </p:cNvSpPr>
              <p:nvPr/>
            </p:nvSpPr>
            <p:spPr>
              <a:xfrm>
                <a:off x="7678915" y="1182964"/>
                <a:ext cx="3678443" cy="3242041"/>
              </a:xfrm>
              <a:prstGeom prst="rect">
                <a:avLst/>
              </a:prstGeom>
              <a:blipFill>
                <a:blip r:embed="rId6"/>
                <a:stretch>
                  <a:fillRect t="-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1BCBD9CD-1DFC-4E92-B0B4-12570E3D02DB}"/>
                  </a:ext>
                </a:extLst>
              </p:cNvPr>
              <p:cNvSpPr txBox="1"/>
              <p:nvPr/>
            </p:nvSpPr>
            <p:spPr>
              <a:xfrm>
                <a:off x="7599736" y="4540677"/>
                <a:ext cx="3836800" cy="1650452"/>
              </a:xfrm>
              <a:prstGeom prst="rect">
                <a:avLst/>
              </a:prstGeom>
              <a:noFill/>
            </p:spPr>
            <p:txBody>
              <a:bodyPr wrap="square">
                <a:spAutoFit/>
              </a:bodyPr>
              <a:lstStyle/>
              <a:p>
                <a:pPr algn="ctr"/>
                <a:r>
                  <a:rPr lang="en-US" sz="2400" dirty="0">
                    <a:latin typeface="Arial" panose="020B0604020202020204" pitchFamily="34" charset="0"/>
                    <a:ea typeface="Cambria Math" panose="02040503050406030204" pitchFamily="18" charset="0"/>
                    <a:cs typeface="Arial" panose="020B0604020202020204" pitchFamily="34" charset="0"/>
                  </a:rPr>
                  <a:t>Variable incident energy</a:t>
                </a:r>
              </a:p>
              <a:p>
                <a:pPr algn="ctr"/>
                <a14:m>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λ</m:t>
                    </m:r>
                    <m:r>
                      <a:rPr lang="en-US" sz="2400" b="0" i="1" smtClean="0">
                        <a:latin typeface="Cambria Math" panose="02040503050406030204" pitchFamily="18" charset="0"/>
                        <a:ea typeface="Cambria Math" panose="02040503050406030204" pitchFamily="18" charset="0"/>
                      </a:rPr>
                      <m:t>=2.359 Å</m:t>
                    </m:r>
                  </m:oMath>
                </a14:m>
                <a:r>
                  <a:rPr lang="en-US" sz="2400" dirty="0"/>
                  <a:t> (14.7 </a:t>
                </a:r>
                <a:r>
                  <a:rPr lang="en-US" sz="2400" dirty="0" err="1"/>
                  <a:t>meV</a:t>
                </a:r>
                <a:r>
                  <a:rPr lang="en-US" sz="2400" dirty="0"/>
                  <a:t>)</a:t>
                </a:r>
              </a:p>
              <a:p>
                <a:pPr algn="ctr"/>
                <a14:m>
                  <m:oMathPara xmlns:m="http://schemas.openxmlformats.org/officeDocument/2006/math">
                    <m:oMathParaPr>
                      <m:jc m:val="center"/>
                    </m:oMathParaPr>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𝑑</m:t>
                          </m:r>
                        </m:e>
                        <m:sub>
                          <m:r>
                            <m:rPr>
                              <m:sty m:val="p"/>
                            </m:rPr>
                            <a:rPr lang="en-US" sz="2400" b="0" i="0" smtClean="0">
                              <a:latin typeface="Cambria Math" panose="02040503050406030204" pitchFamily="18" charset="0"/>
                              <a:ea typeface="Cambria Math" panose="02040503050406030204" pitchFamily="18" charset="0"/>
                            </a:rPr>
                            <m:t>PG</m:t>
                          </m:r>
                          <m:r>
                            <a:rPr lang="en-US" sz="2400" b="0" i="1" smtClean="0">
                              <a:latin typeface="Cambria Math" panose="02040503050406030204" pitchFamily="18" charset="0"/>
                              <a:ea typeface="Cambria Math" panose="02040503050406030204" pitchFamily="18" charset="0"/>
                            </a:rPr>
                            <m:t>(002)</m:t>
                          </m:r>
                        </m:sub>
                      </m:sSub>
                      <m:r>
                        <a:rPr lang="en-US" sz="2400" i="1">
                          <a:latin typeface="Cambria Math" panose="02040503050406030204" pitchFamily="18" charset="0"/>
                          <a:ea typeface="Cambria Math" panose="02040503050406030204" pitchFamily="18" charset="0"/>
                        </a:rPr>
                        <m:t>=3.3542</m:t>
                      </m:r>
                      <m:r>
                        <a:rPr lang="en-US" sz="2400" b="0" i="1"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Å</m:t>
                      </m:r>
                    </m:oMath>
                  </m:oMathPara>
                </a14:m>
                <a:endParaRPr lang="en-US" sz="2400" dirty="0"/>
              </a:p>
              <a:p>
                <a:pPr algn="ctr"/>
                <a14:m>
                  <m:oMathPara xmlns:m="http://schemas.openxmlformats.org/officeDocument/2006/math">
                    <m:oMathParaPr>
                      <m:jc m:val="center"/>
                    </m:oMathParaPr>
                    <m:oMath xmlns:m="http://schemas.openxmlformats.org/officeDocument/2006/math">
                      <m:r>
                        <a:rPr lang="en-US" sz="2400" b="0" i="1" smtClean="0">
                          <a:latin typeface="Cambria Math" panose="02040503050406030204" pitchFamily="18" charset="0"/>
                          <a:ea typeface="Cambria Math" panose="02040503050406030204" pitchFamily="18" charset="0"/>
                        </a:rPr>
                        <m:t>2</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𝑀</m:t>
                          </m:r>
                        </m:sub>
                      </m:sSub>
                      <m:r>
                        <a:rPr lang="en-US" sz="2400" i="1">
                          <a:latin typeface="Cambria Math" panose="02040503050406030204" pitchFamily="18" charset="0"/>
                          <a:ea typeface="Cambria Math" panose="02040503050406030204" pitchFamily="18" charset="0"/>
                        </a:rPr>
                        <m:t>=41.1764</m:t>
                      </m:r>
                      <m:r>
                        <a:rPr lang="en-US" sz="2400" i="1" smtClean="0">
                          <a:latin typeface="Cambria Math" panose="02040503050406030204" pitchFamily="18" charset="0"/>
                          <a:ea typeface="Cambria Math" panose="02040503050406030204" pitchFamily="18" charset="0"/>
                        </a:rPr>
                        <m:t>°</m:t>
                      </m:r>
                    </m:oMath>
                  </m:oMathPara>
                </a14:m>
                <a:endParaRPr lang="en-US" sz="2400" dirty="0"/>
              </a:p>
            </p:txBody>
          </p:sp>
        </mc:Choice>
        <mc:Fallback xmlns="">
          <p:sp>
            <p:nvSpPr>
              <p:cNvPr id="75" name="TextBox 74">
                <a:extLst>
                  <a:ext uri="{FF2B5EF4-FFF2-40B4-BE49-F238E27FC236}">
                    <a16:creationId xmlns:a16="http://schemas.microsoft.com/office/drawing/2014/main" id="{1BCBD9CD-1DFC-4E92-B0B4-12570E3D02DB}"/>
                  </a:ext>
                </a:extLst>
              </p:cNvPr>
              <p:cNvSpPr txBox="1">
                <a:spLocks noRot="1" noChangeAspect="1" noMove="1" noResize="1" noEditPoints="1" noAdjustHandles="1" noChangeArrowheads="1" noChangeShapeType="1" noTextEdit="1"/>
              </p:cNvSpPr>
              <p:nvPr/>
            </p:nvSpPr>
            <p:spPr>
              <a:xfrm>
                <a:off x="7599736" y="4540677"/>
                <a:ext cx="3836800" cy="1650452"/>
              </a:xfrm>
              <a:prstGeom prst="rect">
                <a:avLst/>
              </a:prstGeom>
              <a:blipFill>
                <a:blip r:embed="rId7"/>
                <a:stretch>
                  <a:fillRect t="-2583"/>
                </a:stretch>
              </a:blipFill>
            </p:spPr>
            <p:txBody>
              <a:bodyPr/>
              <a:lstStyle/>
              <a:p>
                <a:r>
                  <a:rPr lang="en-US">
                    <a:noFill/>
                  </a:rPr>
                  <a:t> </a:t>
                </a:r>
              </a:p>
            </p:txBody>
          </p:sp>
        </mc:Fallback>
      </mc:AlternateContent>
      <p:sp>
        <p:nvSpPr>
          <p:cNvPr id="76" name="TextBox 75">
            <a:extLst>
              <a:ext uri="{FF2B5EF4-FFF2-40B4-BE49-F238E27FC236}">
                <a16:creationId xmlns:a16="http://schemas.microsoft.com/office/drawing/2014/main" id="{46F5C245-6E1A-4FE8-803C-E5AEA541672E}"/>
              </a:ext>
            </a:extLst>
          </p:cNvPr>
          <p:cNvSpPr txBox="1"/>
          <p:nvPr/>
        </p:nvSpPr>
        <p:spPr>
          <a:xfrm>
            <a:off x="3606495" y="4770963"/>
            <a:ext cx="2880408" cy="120032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Works for picking out detected energy using analyzer, too</a:t>
            </a:r>
          </a:p>
        </p:txBody>
      </p:sp>
      <p:cxnSp>
        <p:nvCxnSpPr>
          <p:cNvPr id="78" name="Straight Arrow Connector 77">
            <a:extLst>
              <a:ext uri="{FF2B5EF4-FFF2-40B4-BE49-F238E27FC236}">
                <a16:creationId xmlns:a16="http://schemas.microsoft.com/office/drawing/2014/main" id="{82D144FC-96D2-42FB-960E-4100BDD03C8F}"/>
              </a:ext>
            </a:extLst>
          </p:cNvPr>
          <p:cNvCxnSpPr>
            <a:cxnSpLocks/>
          </p:cNvCxnSpPr>
          <p:nvPr/>
        </p:nvCxnSpPr>
        <p:spPr>
          <a:xfrm>
            <a:off x="6768737" y="5369724"/>
            <a:ext cx="910178" cy="0"/>
          </a:xfrm>
          <a:prstGeom prst="straightConnector1">
            <a:avLst/>
          </a:prstGeom>
          <a:ln w="7620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3301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Arc 67">
            <a:extLst>
              <a:ext uri="{FF2B5EF4-FFF2-40B4-BE49-F238E27FC236}">
                <a16:creationId xmlns:a16="http://schemas.microsoft.com/office/drawing/2014/main" id="{478967C1-BE21-4A92-8195-F484A3952096}"/>
              </a:ext>
            </a:extLst>
          </p:cNvPr>
          <p:cNvSpPr/>
          <p:nvPr/>
        </p:nvSpPr>
        <p:spPr>
          <a:xfrm>
            <a:off x="3156710" y="3354055"/>
            <a:ext cx="914400" cy="914400"/>
          </a:xfrm>
          <a:prstGeom prst="arc">
            <a:avLst>
              <a:gd name="adj1" fmla="val 19592971"/>
              <a:gd name="adj2" fmla="val 5551"/>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 resolution function</a:t>
            </a:r>
          </a:p>
        </p:txBody>
      </p:sp>
      <p:grpSp>
        <p:nvGrpSpPr>
          <p:cNvPr id="37" name="Group 36">
            <a:extLst>
              <a:ext uri="{FF2B5EF4-FFF2-40B4-BE49-F238E27FC236}">
                <a16:creationId xmlns:a16="http://schemas.microsoft.com/office/drawing/2014/main" id="{59E5DB66-91EC-4DCE-B3D8-94E1F8E482E1}"/>
              </a:ext>
            </a:extLst>
          </p:cNvPr>
          <p:cNvGrpSpPr/>
          <p:nvPr/>
        </p:nvGrpSpPr>
        <p:grpSpPr>
          <a:xfrm>
            <a:off x="1296199" y="1370800"/>
            <a:ext cx="4864771" cy="4875994"/>
            <a:chOff x="1296199" y="1370800"/>
            <a:chExt cx="4864771" cy="4875994"/>
          </a:xfrm>
        </p:grpSpPr>
        <p:cxnSp>
          <p:nvCxnSpPr>
            <p:cNvPr id="7" name="Straight Connector 6">
              <a:extLst>
                <a:ext uri="{FF2B5EF4-FFF2-40B4-BE49-F238E27FC236}">
                  <a16:creationId xmlns:a16="http://schemas.microsoft.com/office/drawing/2014/main" id="{631F1003-DC5B-44B3-BDD9-992C304A020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86D1EB7A-22D9-48D1-80AF-D66468EBD990}"/>
                </a:ext>
              </a:extLst>
            </p:cNvPr>
            <p:cNvGrpSpPr/>
            <p:nvPr/>
          </p:nvGrpSpPr>
          <p:grpSpPr>
            <a:xfrm>
              <a:off x="1451810" y="1530416"/>
              <a:ext cx="4559168" cy="4572000"/>
              <a:chOff x="1451810" y="1530416"/>
              <a:chExt cx="4559168" cy="4572000"/>
            </a:xfrm>
          </p:grpSpPr>
          <p:cxnSp>
            <p:nvCxnSpPr>
              <p:cNvPr id="4" name="Straight Connector 3">
                <a:extLst>
                  <a:ext uri="{FF2B5EF4-FFF2-40B4-BE49-F238E27FC236}">
                    <a16:creationId xmlns:a16="http://schemas.microsoft.com/office/drawing/2014/main" id="{FC9888D2-2C3E-4DD4-BD92-39A38748B742}"/>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8293B4B-7875-45D0-8F48-E87E20B830BC}"/>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EB5D9D8-9584-4610-B0B9-F22D74725ECE}"/>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AEFCAD3-8C34-4741-8905-69CF15F657F5}"/>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6E51045-ACAF-4175-94F3-9A419695AA7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867A7DB-5CDA-48D4-A394-C914D8F32C5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65321B1-CCB8-474E-8E57-0759CCFC1C0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B6EA3D1-D225-49FD-AE1D-D1EDB8A5835D}"/>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1F37F4D3-7C5C-49B0-AA42-D225FCE36946}"/>
                </a:ext>
              </a:extLst>
            </p:cNvPr>
            <p:cNvGrpSpPr/>
            <p:nvPr/>
          </p:nvGrpSpPr>
          <p:grpSpPr>
            <a:xfrm rot="5400000">
              <a:off x="1445394" y="1524000"/>
              <a:ext cx="4559168" cy="4572000"/>
              <a:chOff x="1451810" y="1530416"/>
              <a:chExt cx="4559168" cy="4572000"/>
            </a:xfrm>
          </p:grpSpPr>
          <p:cxnSp>
            <p:nvCxnSpPr>
              <p:cNvPr id="24" name="Straight Connector 23">
                <a:extLst>
                  <a:ext uri="{FF2B5EF4-FFF2-40B4-BE49-F238E27FC236}">
                    <a16:creationId xmlns:a16="http://schemas.microsoft.com/office/drawing/2014/main" id="{2A1C4D7A-84A5-427A-BEF8-186148F0F8AC}"/>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39FEF2D-B91D-4297-B755-2DC29117EA92}"/>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B037097-3286-4F19-8175-A7F3F112456B}"/>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EC817B0-E092-4144-8613-1B953D265C92}"/>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C79926B-5773-4BEB-AE56-D8026AE0B39C}"/>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40E3957-739D-4D1D-A97A-529450166378}"/>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9E89057-6062-4EF2-A226-EE43BF7952F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ABA8D2D-050D-4F8F-BC10-D0CCE36DCD27}"/>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557BFD42-316B-4396-9E26-D04FDC75A844}"/>
                </a:ext>
              </a:extLst>
            </p:cNvPr>
            <p:cNvGrpSpPr/>
            <p:nvPr/>
          </p:nvGrpSpPr>
          <p:grpSpPr>
            <a:xfrm>
              <a:off x="3597442" y="1393255"/>
              <a:ext cx="2563528" cy="2560322"/>
              <a:chOff x="3597442" y="1393255"/>
              <a:chExt cx="2563528" cy="2560322"/>
            </a:xfrm>
          </p:grpSpPr>
          <p:sp>
            <p:nvSpPr>
              <p:cNvPr id="21" name="Oval 20">
                <a:extLst>
                  <a:ext uri="{FF2B5EF4-FFF2-40B4-BE49-F238E27FC236}">
                    <a16:creationId xmlns:a16="http://schemas.microsoft.com/office/drawing/2014/main" id="{B78275F5-51C5-4EAC-854D-B04A4F8CFDC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2794A36-66B4-4CFF-9C57-31FFC8074A4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2E218A-653D-41CA-93E5-5E9E7E06EF6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0C4C53-D52C-4FBA-BE4E-E53F7E18A7F8}"/>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60E8832-F24E-4010-8892-98493F3A2745}"/>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4911DC5-5869-4D30-8925-D59FAD5F9795}"/>
                </a:ext>
              </a:extLst>
            </p:cNvPr>
            <p:cNvGrpSpPr/>
            <p:nvPr/>
          </p:nvGrpSpPr>
          <p:grpSpPr>
            <a:xfrm rot="16200000">
              <a:off x="934051" y="1753804"/>
              <a:ext cx="2563528" cy="1797520"/>
              <a:chOff x="3597442" y="1393255"/>
              <a:chExt cx="2563528" cy="1797520"/>
            </a:xfrm>
          </p:grpSpPr>
          <p:sp>
            <p:nvSpPr>
              <p:cNvPr id="39" name="Oval 38">
                <a:extLst>
                  <a:ext uri="{FF2B5EF4-FFF2-40B4-BE49-F238E27FC236}">
                    <a16:creationId xmlns:a16="http://schemas.microsoft.com/office/drawing/2014/main" id="{83F96A84-AFEB-4E1C-AF8E-9E1684200B5E}"/>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687CA21-E9FA-476C-BF40-5F1CF40C4C7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2D53F80-4BA5-4A82-A9FF-052A3E5867A4}"/>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E29AD56-EF04-476E-99E6-F23CFD5FA15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40A51909-107F-42A4-9130-883DACACED13}"/>
                </a:ext>
              </a:extLst>
            </p:cNvPr>
            <p:cNvGrpSpPr/>
            <p:nvPr/>
          </p:nvGrpSpPr>
          <p:grpSpPr>
            <a:xfrm rot="10800000">
              <a:off x="1296199" y="4426018"/>
              <a:ext cx="2563528" cy="1797520"/>
              <a:chOff x="3597442" y="1393255"/>
              <a:chExt cx="2563528" cy="1797520"/>
            </a:xfrm>
          </p:grpSpPr>
          <p:sp>
            <p:nvSpPr>
              <p:cNvPr id="45" name="Oval 44">
                <a:extLst>
                  <a:ext uri="{FF2B5EF4-FFF2-40B4-BE49-F238E27FC236}">
                    <a16:creationId xmlns:a16="http://schemas.microsoft.com/office/drawing/2014/main" id="{FF5F90E0-0995-44D8-8682-5BFCB93AB02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F1E4A1-996B-4D16-B74F-AFE5199F6291}"/>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801385B-9E64-4750-9E4A-4C371D97D278}"/>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6580E2-0341-4F94-97F6-EA3868A25E7A}"/>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AEEFD27-5EEB-43C8-85CD-AE65604180BD}"/>
                </a:ext>
              </a:extLst>
            </p:cNvPr>
            <p:cNvGrpSpPr/>
            <p:nvPr/>
          </p:nvGrpSpPr>
          <p:grpSpPr>
            <a:xfrm rot="5400000">
              <a:off x="4338187" y="4444062"/>
              <a:ext cx="1807944" cy="1797520"/>
              <a:chOff x="4353026" y="1393255"/>
              <a:chExt cx="1807944" cy="1797520"/>
            </a:xfrm>
          </p:grpSpPr>
          <p:sp>
            <p:nvSpPr>
              <p:cNvPr id="51" name="Oval 50">
                <a:extLst>
                  <a:ext uri="{FF2B5EF4-FFF2-40B4-BE49-F238E27FC236}">
                    <a16:creationId xmlns:a16="http://schemas.microsoft.com/office/drawing/2014/main" id="{DB8134ED-23D2-4B50-9A7F-EE7B9DF2A06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DE5D92D-FC12-4317-A7BC-D6B14E27C18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F015B6A-3C87-4931-B27C-898F525FB3A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1" name="Straight Arrow Connector 60">
            <a:extLst>
              <a:ext uri="{FF2B5EF4-FFF2-40B4-BE49-F238E27FC236}">
                <a16:creationId xmlns:a16="http://schemas.microsoft.com/office/drawing/2014/main" id="{84D09E4A-0712-4D78-89D0-3C2ABC900A50}"/>
              </a:ext>
            </a:extLst>
          </p:cNvPr>
          <p:cNvCxnSpPr>
            <a:cxnSpLocks/>
          </p:cNvCxnSpPr>
          <p:nvPr/>
        </p:nvCxnSpPr>
        <p:spPr>
          <a:xfrm flipV="1">
            <a:off x="3731394" y="3051208"/>
            <a:ext cx="762000" cy="759249"/>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97B07FB0-C9A5-4055-988E-1ED543A6F012}"/>
              </a:ext>
            </a:extLst>
          </p:cNvPr>
          <p:cNvGrpSpPr/>
          <p:nvPr/>
        </p:nvGrpSpPr>
        <p:grpSpPr>
          <a:xfrm>
            <a:off x="7940255" y="3178744"/>
            <a:ext cx="2558285" cy="3181955"/>
            <a:chOff x="6865218" y="2904423"/>
            <a:chExt cx="2558285" cy="3181955"/>
          </a:xfrm>
        </p:grpSpPr>
        <p:grpSp>
          <p:nvGrpSpPr>
            <p:cNvPr id="66" name="Group 65">
              <a:extLst>
                <a:ext uri="{FF2B5EF4-FFF2-40B4-BE49-F238E27FC236}">
                  <a16:creationId xmlns:a16="http://schemas.microsoft.com/office/drawing/2014/main" id="{8F5B44F3-F386-47A4-AC76-F395F07150B3}"/>
                </a:ext>
              </a:extLst>
            </p:cNvPr>
            <p:cNvGrpSpPr/>
            <p:nvPr/>
          </p:nvGrpSpPr>
          <p:grpSpPr>
            <a:xfrm>
              <a:off x="6865218" y="2904423"/>
              <a:ext cx="2558285" cy="2516203"/>
              <a:chOff x="7228572" y="2788924"/>
              <a:chExt cx="2558285" cy="2516203"/>
            </a:xfrm>
          </p:grpSpPr>
          <p:cxnSp>
            <p:nvCxnSpPr>
              <p:cNvPr id="63" name="Straight Arrow Connector 62">
                <a:extLst>
                  <a:ext uri="{FF2B5EF4-FFF2-40B4-BE49-F238E27FC236}">
                    <a16:creationId xmlns:a16="http://schemas.microsoft.com/office/drawing/2014/main" id="{EA3747FC-565C-4C7E-BCD8-8327741B06B8}"/>
                  </a:ext>
                </a:extLst>
              </p:cNvPr>
              <p:cNvCxnSpPr/>
              <p:nvPr/>
            </p:nvCxnSpPr>
            <p:spPr>
              <a:xfrm flipH="1" flipV="1">
                <a:off x="7228572" y="2788924"/>
                <a:ext cx="0" cy="25162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560FE85E-FBCB-49B0-82C7-6615654E835C}"/>
                  </a:ext>
                </a:extLst>
              </p:cNvPr>
              <p:cNvCxnSpPr>
                <a:cxnSpLocks/>
              </p:cNvCxnSpPr>
              <p:nvPr/>
            </p:nvCxnSpPr>
            <p:spPr>
              <a:xfrm flipV="1">
                <a:off x="7228572" y="5303522"/>
                <a:ext cx="2558285" cy="1"/>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67" name="Rectangle 66">
              <a:extLst>
                <a:ext uri="{FF2B5EF4-FFF2-40B4-BE49-F238E27FC236}">
                  <a16:creationId xmlns:a16="http://schemas.microsoft.com/office/drawing/2014/main" id="{7CED7865-04AF-4067-89E3-0567219D729D}"/>
                </a:ext>
              </a:extLst>
            </p:cNvPr>
            <p:cNvSpPr/>
            <p:nvPr/>
          </p:nvSpPr>
          <p:spPr>
            <a:xfrm>
              <a:off x="8059360" y="3183551"/>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51E2CC75-C4AF-4A33-A563-24BF402B71D8}"/>
                </a:ext>
              </a:extLst>
            </p:cNvPr>
            <p:cNvSpPr txBox="1"/>
            <p:nvPr/>
          </p:nvSpPr>
          <p:spPr>
            <a:xfrm>
              <a:off x="7421792" y="5501603"/>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grpSp>
      <p:sp>
        <p:nvSpPr>
          <p:cNvPr id="79" name="TextBox 78">
            <a:extLst>
              <a:ext uri="{FF2B5EF4-FFF2-40B4-BE49-F238E27FC236}">
                <a16:creationId xmlns:a16="http://schemas.microsoft.com/office/drawing/2014/main" id="{1FA0A210-3700-4405-A62F-57CD3389A0B1}"/>
              </a:ext>
            </a:extLst>
          </p:cNvPr>
          <p:cNvSpPr txBox="1"/>
          <p:nvPr/>
        </p:nvSpPr>
        <p:spPr>
          <a:xfrm>
            <a:off x="4468772" y="2484755"/>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sp>
        <p:nvSpPr>
          <p:cNvPr id="80" name="TextBox 79">
            <a:extLst>
              <a:ext uri="{FF2B5EF4-FFF2-40B4-BE49-F238E27FC236}">
                <a16:creationId xmlns:a16="http://schemas.microsoft.com/office/drawing/2014/main" id="{885700E9-D420-4EE5-BC61-825FB00C8E5A}"/>
              </a:ext>
            </a:extLst>
          </p:cNvPr>
          <p:cNvSpPr txBox="1"/>
          <p:nvPr/>
        </p:nvSpPr>
        <p:spPr>
          <a:xfrm>
            <a:off x="3656862" y="2962707"/>
            <a:ext cx="503664" cy="584775"/>
          </a:xfrm>
          <a:prstGeom prst="rect">
            <a:avLst/>
          </a:prstGeom>
          <a:noFill/>
        </p:spPr>
        <p:txBody>
          <a:bodyPr wrap="none" rtlCol="0">
            <a:spAutoFit/>
          </a:bodyPr>
          <a:lstStyle/>
          <a:p>
            <a:r>
              <a:rPr lang="en-US" sz="3200" b="1" dirty="0">
                <a:solidFill>
                  <a:srgbClr val="BF9000"/>
                </a:solidFill>
                <a:latin typeface="Arial" panose="020B0604020202020204" pitchFamily="34" charset="0"/>
                <a:cs typeface="Arial" panose="020B0604020202020204" pitchFamily="34" charset="0"/>
              </a:rPr>
              <a:t>Q</a:t>
            </a:r>
            <a:endParaRPr lang="en-US" sz="2400" b="1" dirty="0">
              <a:solidFill>
                <a:srgbClr val="BF9000"/>
              </a:solidFill>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483A0ECC-E84C-41E3-B47E-E7FBB71C5F07}"/>
              </a:ext>
            </a:extLst>
          </p:cNvPr>
          <p:cNvSpPr txBox="1"/>
          <p:nvPr/>
        </p:nvSpPr>
        <p:spPr>
          <a:xfrm>
            <a:off x="10499131" y="5400954"/>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sp>
        <p:nvSpPr>
          <p:cNvPr id="16" name="Arc 15">
            <a:extLst>
              <a:ext uri="{FF2B5EF4-FFF2-40B4-BE49-F238E27FC236}">
                <a16:creationId xmlns:a16="http://schemas.microsoft.com/office/drawing/2014/main" id="{DD6C2D92-3B95-4403-A4B5-96A71B5E59F0}"/>
              </a:ext>
            </a:extLst>
          </p:cNvPr>
          <p:cNvSpPr/>
          <p:nvPr/>
        </p:nvSpPr>
        <p:spPr>
          <a:xfrm>
            <a:off x="2625286" y="2727561"/>
            <a:ext cx="2194560" cy="2194560"/>
          </a:xfrm>
          <a:prstGeom prst="arc">
            <a:avLst>
              <a:gd name="adj1" fmla="val 17204604"/>
              <a:gd name="adj2" fmla="val 20695239"/>
            </a:avLst>
          </a:prstGeom>
          <a:ln w="3810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id="{37CD11CF-D338-437F-B931-2CE2A4F3DECC}"/>
              </a:ext>
            </a:extLst>
          </p:cNvPr>
          <p:cNvSpPr txBox="1"/>
          <p:nvPr/>
        </p:nvSpPr>
        <p:spPr>
          <a:xfrm>
            <a:off x="4043210" y="3294015"/>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AB976C33-D31F-44E9-A457-F38330E3F50D}"/>
              </a:ext>
            </a:extLst>
          </p:cNvPr>
          <p:cNvSpPr/>
          <p:nvPr/>
        </p:nvSpPr>
        <p:spPr>
          <a:xfrm rot="1295043">
            <a:off x="4048673" y="2421971"/>
            <a:ext cx="556574" cy="900608"/>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530" name="Picture 2" descr="Gaussian filter - Wikipedia">
            <a:extLst>
              <a:ext uri="{FF2B5EF4-FFF2-40B4-BE49-F238E27FC236}">
                <a16:creationId xmlns:a16="http://schemas.microsoft.com/office/drawing/2014/main" id="{B9A9003F-224A-4DD5-943A-F319EFAC66D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3848" y="4102413"/>
            <a:ext cx="2624871" cy="188331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B8483D8-4984-49D9-B40E-2A97E02C0D7E}"/>
              </a:ext>
            </a:extLst>
          </p:cNvPr>
          <p:cNvCxnSpPr/>
          <p:nvPr/>
        </p:nvCxnSpPr>
        <p:spPr>
          <a:xfrm>
            <a:off x="9515684" y="3178744"/>
            <a:ext cx="0" cy="1843895"/>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056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Arc 67">
            <a:extLst>
              <a:ext uri="{FF2B5EF4-FFF2-40B4-BE49-F238E27FC236}">
                <a16:creationId xmlns:a16="http://schemas.microsoft.com/office/drawing/2014/main" id="{478967C1-BE21-4A92-8195-F484A3952096}"/>
              </a:ext>
            </a:extLst>
          </p:cNvPr>
          <p:cNvSpPr/>
          <p:nvPr/>
        </p:nvSpPr>
        <p:spPr>
          <a:xfrm>
            <a:off x="3156710" y="3354055"/>
            <a:ext cx="914400" cy="914400"/>
          </a:xfrm>
          <a:prstGeom prst="arc">
            <a:avLst>
              <a:gd name="adj1" fmla="val 19592971"/>
              <a:gd name="adj2" fmla="val 5551"/>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 resolution function</a:t>
            </a:r>
          </a:p>
        </p:txBody>
      </p:sp>
      <p:grpSp>
        <p:nvGrpSpPr>
          <p:cNvPr id="37" name="Group 36">
            <a:extLst>
              <a:ext uri="{FF2B5EF4-FFF2-40B4-BE49-F238E27FC236}">
                <a16:creationId xmlns:a16="http://schemas.microsoft.com/office/drawing/2014/main" id="{59E5DB66-91EC-4DCE-B3D8-94E1F8E482E1}"/>
              </a:ext>
            </a:extLst>
          </p:cNvPr>
          <p:cNvGrpSpPr/>
          <p:nvPr/>
        </p:nvGrpSpPr>
        <p:grpSpPr>
          <a:xfrm>
            <a:off x="1296199" y="1370800"/>
            <a:ext cx="4864771" cy="4875994"/>
            <a:chOff x="1296199" y="1370800"/>
            <a:chExt cx="4864771" cy="4875994"/>
          </a:xfrm>
        </p:grpSpPr>
        <p:cxnSp>
          <p:nvCxnSpPr>
            <p:cNvPr id="7" name="Straight Connector 6">
              <a:extLst>
                <a:ext uri="{FF2B5EF4-FFF2-40B4-BE49-F238E27FC236}">
                  <a16:creationId xmlns:a16="http://schemas.microsoft.com/office/drawing/2014/main" id="{631F1003-DC5B-44B3-BDD9-992C304A020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86D1EB7A-22D9-48D1-80AF-D66468EBD990}"/>
                </a:ext>
              </a:extLst>
            </p:cNvPr>
            <p:cNvGrpSpPr/>
            <p:nvPr/>
          </p:nvGrpSpPr>
          <p:grpSpPr>
            <a:xfrm>
              <a:off x="1451810" y="1530416"/>
              <a:ext cx="4559168" cy="4572000"/>
              <a:chOff x="1451810" y="1530416"/>
              <a:chExt cx="4559168" cy="4572000"/>
            </a:xfrm>
          </p:grpSpPr>
          <p:cxnSp>
            <p:nvCxnSpPr>
              <p:cNvPr id="4" name="Straight Connector 3">
                <a:extLst>
                  <a:ext uri="{FF2B5EF4-FFF2-40B4-BE49-F238E27FC236}">
                    <a16:creationId xmlns:a16="http://schemas.microsoft.com/office/drawing/2014/main" id="{FC9888D2-2C3E-4DD4-BD92-39A38748B742}"/>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8293B4B-7875-45D0-8F48-E87E20B830BC}"/>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EB5D9D8-9584-4610-B0B9-F22D74725ECE}"/>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AEFCAD3-8C34-4741-8905-69CF15F657F5}"/>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6E51045-ACAF-4175-94F3-9A419695AA7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867A7DB-5CDA-48D4-A394-C914D8F32C5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65321B1-CCB8-474E-8E57-0759CCFC1C0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B6EA3D1-D225-49FD-AE1D-D1EDB8A5835D}"/>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1F37F4D3-7C5C-49B0-AA42-D225FCE36946}"/>
                </a:ext>
              </a:extLst>
            </p:cNvPr>
            <p:cNvGrpSpPr/>
            <p:nvPr/>
          </p:nvGrpSpPr>
          <p:grpSpPr>
            <a:xfrm rot="5400000">
              <a:off x="1445394" y="1524000"/>
              <a:ext cx="4559168" cy="4572000"/>
              <a:chOff x="1451810" y="1530416"/>
              <a:chExt cx="4559168" cy="4572000"/>
            </a:xfrm>
          </p:grpSpPr>
          <p:cxnSp>
            <p:nvCxnSpPr>
              <p:cNvPr id="24" name="Straight Connector 23">
                <a:extLst>
                  <a:ext uri="{FF2B5EF4-FFF2-40B4-BE49-F238E27FC236}">
                    <a16:creationId xmlns:a16="http://schemas.microsoft.com/office/drawing/2014/main" id="{2A1C4D7A-84A5-427A-BEF8-186148F0F8AC}"/>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39FEF2D-B91D-4297-B755-2DC29117EA92}"/>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B037097-3286-4F19-8175-A7F3F112456B}"/>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EC817B0-E092-4144-8613-1B953D265C92}"/>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C79926B-5773-4BEB-AE56-D8026AE0B39C}"/>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40E3957-739D-4D1D-A97A-529450166378}"/>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9E89057-6062-4EF2-A226-EE43BF7952F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ABA8D2D-050D-4F8F-BC10-D0CCE36DCD27}"/>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557BFD42-316B-4396-9E26-D04FDC75A844}"/>
                </a:ext>
              </a:extLst>
            </p:cNvPr>
            <p:cNvGrpSpPr/>
            <p:nvPr/>
          </p:nvGrpSpPr>
          <p:grpSpPr>
            <a:xfrm>
              <a:off x="3597442" y="1393255"/>
              <a:ext cx="2563528" cy="2560322"/>
              <a:chOff x="3597442" y="1393255"/>
              <a:chExt cx="2563528" cy="2560322"/>
            </a:xfrm>
          </p:grpSpPr>
          <p:sp>
            <p:nvSpPr>
              <p:cNvPr id="21" name="Oval 20">
                <a:extLst>
                  <a:ext uri="{FF2B5EF4-FFF2-40B4-BE49-F238E27FC236}">
                    <a16:creationId xmlns:a16="http://schemas.microsoft.com/office/drawing/2014/main" id="{B78275F5-51C5-4EAC-854D-B04A4F8CFDC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2794A36-66B4-4CFF-9C57-31FFC8074A4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2E218A-653D-41CA-93E5-5E9E7E06EF6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0C4C53-D52C-4FBA-BE4E-E53F7E18A7F8}"/>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60E8832-F24E-4010-8892-98493F3A2745}"/>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4911DC5-5869-4D30-8925-D59FAD5F9795}"/>
                </a:ext>
              </a:extLst>
            </p:cNvPr>
            <p:cNvGrpSpPr/>
            <p:nvPr/>
          </p:nvGrpSpPr>
          <p:grpSpPr>
            <a:xfrm rot="16200000">
              <a:off x="934051" y="1753804"/>
              <a:ext cx="2563528" cy="1797520"/>
              <a:chOff x="3597442" y="1393255"/>
              <a:chExt cx="2563528" cy="1797520"/>
            </a:xfrm>
          </p:grpSpPr>
          <p:sp>
            <p:nvSpPr>
              <p:cNvPr id="39" name="Oval 38">
                <a:extLst>
                  <a:ext uri="{FF2B5EF4-FFF2-40B4-BE49-F238E27FC236}">
                    <a16:creationId xmlns:a16="http://schemas.microsoft.com/office/drawing/2014/main" id="{83F96A84-AFEB-4E1C-AF8E-9E1684200B5E}"/>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687CA21-E9FA-476C-BF40-5F1CF40C4C7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2D53F80-4BA5-4A82-A9FF-052A3E5867A4}"/>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E29AD56-EF04-476E-99E6-F23CFD5FA15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40A51909-107F-42A4-9130-883DACACED13}"/>
                </a:ext>
              </a:extLst>
            </p:cNvPr>
            <p:cNvGrpSpPr/>
            <p:nvPr/>
          </p:nvGrpSpPr>
          <p:grpSpPr>
            <a:xfrm rot="10800000">
              <a:off x="1296199" y="4426018"/>
              <a:ext cx="2563528" cy="1797520"/>
              <a:chOff x="3597442" y="1393255"/>
              <a:chExt cx="2563528" cy="1797520"/>
            </a:xfrm>
          </p:grpSpPr>
          <p:sp>
            <p:nvSpPr>
              <p:cNvPr id="45" name="Oval 44">
                <a:extLst>
                  <a:ext uri="{FF2B5EF4-FFF2-40B4-BE49-F238E27FC236}">
                    <a16:creationId xmlns:a16="http://schemas.microsoft.com/office/drawing/2014/main" id="{FF5F90E0-0995-44D8-8682-5BFCB93AB02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F1E4A1-996B-4D16-B74F-AFE5199F6291}"/>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801385B-9E64-4750-9E4A-4C371D97D278}"/>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6580E2-0341-4F94-97F6-EA3868A25E7A}"/>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AEEFD27-5EEB-43C8-85CD-AE65604180BD}"/>
                </a:ext>
              </a:extLst>
            </p:cNvPr>
            <p:cNvGrpSpPr/>
            <p:nvPr/>
          </p:nvGrpSpPr>
          <p:grpSpPr>
            <a:xfrm rot="5400000">
              <a:off x="4338187" y="4444062"/>
              <a:ext cx="1807944" cy="1797520"/>
              <a:chOff x="4353026" y="1393255"/>
              <a:chExt cx="1807944" cy="1797520"/>
            </a:xfrm>
          </p:grpSpPr>
          <p:sp>
            <p:nvSpPr>
              <p:cNvPr id="51" name="Oval 50">
                <a:extLst>
                  <a:ext uri="{FF2B5EF4-FFF2-40B4-BE49-F238E27FC236}">
                    <a16:creationId xmlns:a16="http://schemas.microsoft.com/office/drawing/2014/main" id="{DB8134ED-23D2-4B50-9A7F-EE7B9DF2A06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DE5D92D-FC12-4317-A7BC-D6B14E27C18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F015B6A-3C87-4931-B27C-898F525FB3A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1" name="Straight Arrow Connector 60">
            <a:extLst>
              <a:ext uri="{FF2B5EF4-FFF2-40B4-BE49-F238E27FC236}">
                <a16:creationId xmlns:a16="http://schemas.microsoft.com/office/drawing/2014/main" id="{84D09E4A-0712-4D78-89D0-3C2ABC900A50}"/>
              </a:ext>
            </a:extLst>
          </p:cNvPr>
          <p:cNvCxnSpPr>
            <a:cxnSpLocks/>
          </p:cNvCxnSpPr>
          <p:nvPr/>
        </p:nvCxnSpPr>
        <p:spPr>
          <a:xfrm flipV="1">
            <a:off x="3731394" y="3051208"/>
            <a:ext cx="762000" cy="759249"/>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97B07FB0-C9A5-4055-988E-1ED543A6F012}"/>
              </a:ext>
            </a:extLst>
          </p:cNvPr>
          <p:cNvGrpSpPr/>
          <p:nvPr/>
        </p:nvGrpSpPr>
        <p:grpSpPr>
          <a:xfrm>
            <a:off x="7940255" y="3178744"/>
            <a:ext cx="2558285" cy="3181955"/>
            <a:chOff x="6865218" y="2904423"/>
            <a:chExt cx="2558285" cy="3181955"/>
          </a:xfrm>
        </p:grpSpPr>
        <p:grpSp>
          <p:nvGrpSpPr>
            <p:cNvPr id="66" name="Group 65">
              <a:extLst>
                <a:ext uri="{FF2B5EF4-FFF2-40B4-BE49-F238E27FC236}">
                  <a16:creationId xmlns:a16="http://schemas.microsoft.com/office/drawing/2014/main" id="{8F5B44F3-F386-47A4-AC76-F395F07150B3}"/>
                </a:ext>
              </a:extLst>
            </p:cNvPr>
            <p:cNvGrpSpPr/>
            <p:nvPr/>
          </p:nvGrpSpPr>
          <p:grpSpPr>
            <a:xfrm>
              <a:off x="6865218" y="2904423"/>
              <a:ext cx="2558285" cy="2516203"/>
              <a:chOff x="7228572" y="2788924"/>
              <a:chExt cx="2558285" cy="2516203"/>
            </a:xfrm>
          </p:grpSpPr>
          <p:cxnSp>
            <p:nvCxnSpPr>
              <p:cNvPr id="63" name="Straight Arrow Connector 62">
                <a:extLst>
                  <a:ext uri="{FF2B5EF4-FFF2-40B4-BE49-F238E27FC236}">
                    <a16:creationId xmlns:a16="http://schemas.microsoft.com/office/drawing/2014/main" id="{EA3747FC-565C-4C7E-BCD8-8327741B06B8}"/>
                  </a:ext>
                </a:extLst>
              </p:cNvPr>
              <p:cNvCxnSpPr/>
              <p:nvPr/>
            </p:nvCxnSpPr>
            <p:spPr>
              <a:xfrm flipH="1" flipV="1">
                <a:off x="7228572" y="2788924"/>
                <a:ext cx="0" cy="25162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560FE85E-FBCB-49B0-82C7-6615654E835C}"/>
                  </a:ext>
                </a:extLst>
              </p:cNvPr>
              <p:cNvCxnSpPr>
                <a:cxnSpLocks/>
              </p:cNvCxnSpPr>
              <p:nvPr/>
            </p:nvCxnSpPr>
            <p:spPr>
              <a:xfrm flipV="1">
                <a:off x="7228572" y="5303522"/>
                <a:ext cx="2558285" cy="1"/>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67" name="Rectangle 66">
              <a:extLst>
                <a:ext uri="{FF2B5EF4-FFF2-40B4-BE49-F238E27FC236}">
                  <a16:creationId xmlns:a16="http://schemas.microsoft.com/office/drawing/2014/main" id="{7CED7865-04AF-4067-89E3-0567219D729D}"/>
                </a:ext>
              </a:extLst>
            </p:cNvPr>
            <p:cNvSpPr/>
            <p:nvPr/>
          </p:nvSpPr>
          <p:spPr>
            <a:xfrm>
              <a:off x="8059360" y="3183551"/>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51E2CC75-C4AF-4A33-A563-24BF402B71D8}"/>
                </a:ext>
              </a:extLst>
            </p:cNvPr>
            <p:cNvSpPr txBox="1"/>
            <p:nvPr/>
          </p:nvSpPr>
          <p:spPr>
            <a:xfrm>
              <a:off x="7421792" y="5501603"/>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grpSp>
      <p:sp>
        <p:nvSpPr>
          <p:cNvPr id="79" name="TextBox 78">
            <a:extLst>
              <a:ext uri="{FF2B5EF4-FFF2-40B4-BE49-F238E27FC236}">
                <a16:creationId xmlns:a16="http://schemas.microsoft.com/office/drawing/2014/main" id="{1FA0A210-3700-4405-A62F-57CD3389A0B1}"/>
              </a:ext>
            </a:extLst>
          </p:cNvPr>
          <p:cNvSpPr txBox="1"/>
          <p:nvPr/>
        </p:nvSpPr>
        <p:spPr>
          <a:xfrm>
            <a:off x="4468772" y="2484755"/>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sp>
        <p:nvSpPr>
          <p:cNvPr id="80" name="TextBox 79">
            <a:extLst>
              <a:ext uri="{FF2B5EF4-FFF2-40B4-BE49-F238E27FC236}">
                <a16:creationId xmlns:a16="http://schemas.microsoft.com/office/drawing/2014/main" id="{885700E9-D420-4EE5-BC61-825FB00C8E5A}"/>
              </a:ext>
            </a:extLst>
          </p:cNvPr>
          <p:cNvSpPr txBox="1"/>
          <p:nvPr/>
        </p:nvSpPr>
        <p:spPr>
          <a:xfrm>
            <a:off x="3656862" y="2962707"/>
            <a:ext cx="503664" cy="584775"/>
          </a:xfrm>
          <a:prstGeom prst="rect">
            <a:avLst/>
          </a:prstGeom>
          <a:noFill/>
        </p:spPr>
        <p:txBody>
          <a:bodyPr wrap="none" rtlCol="0">
            <a:spAutoFit/>
          </a:bodyPr>
          <a:lstStyle/>
          <a:p>
            <a:r>
              <a:rPr lang="en-US" sz="3200" b="1" dirty="0">
                <a:solidFill>
                  <a:srgbClr val="BF9000"/>
                </a:solidFill>
                <a:latin typeface="Arial" panose="020B0604020202020204" pitchFamily="34" charset="0"/>
                <a:cs typeface="Arial" panose="020B0604020202020204" pitchFamily="34" charset="0"/>
              </a:rPr>
              <a:t>Q</a:t>
            </a:r>
            <a:endParaRPr lang="en-US" sz="2400" b="1" dirty="0">
              <a:solidFill>
                <a:srgbClr val="BF9000"/>
              </a:solidFill>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483A0ECC-E84C-41E3-B47E-E7FBB71C5F07}"/>
              </a:ext>
            </a:extLst>
          </p:cNvPr>
          <p:cNvSpPr txBox="1"/>
          <p:nvPr/>
        </p:nvSpPr>
        <p:spPr>
          <a:xfrm>
            <a:off x="10499131" y="5400954"/>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sp>
        <p:nvSpPr>
          <p:cNvPr id="16" name="Arc 15">
            <a:extLst>
              <a:ext uri="{FF2B5EF4-FFF2-40B4-BE49-F238E27FC236}">
                <a16:creationId xmlns:a16="http://schemas.microsoft.com/office/drawing/2014/main" id="{DD6C2D92-3B95-4403-A4B5-96A71B5E59F0}"/>
              </a:ext>
            </a:extLst>
          </p:cNvPr>
          <p:cNvSpPr/>
          <p:nvPr/>
        </p:nvSpPr>
        <p:spPr>
          <a:xfrm>
            <a:off x="2625286" y="2727561"/>
            <a:ext cx="2194560" cy="2194560"/>
          </a:xfrm>
          <a:prstGeom prst="arc">
            <a:avLst>
              <a:gd name="adj1" fmla="val 17204604"/>
              <a:gd name="adj2" fmla="val 20695239"/>
            </a:avLst>
          </a:prstGeom>
          <a:ln w="3810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id="{37CD11CF-D338-437F-B931-2CE2A4F3DECC}"/>
              </a:ext>
            </a:extLst>
          </p:cNvPr>
          <p:cNvSpPr txBox="1"/>
          <p:nvPr/>
        </p:nvSpPr>
        <p:spPr>
          <a:xfrm>
            <a:off x="4043210" y="3294015"/>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AB976C33-D31F-44E9-A457-F38330E3F50D}"/>
              </a:ext>
            </a:extLst>
          </p:cNvPr>
          <p:cNvSpPr/>
          <p:nvPr/>
        </p:nvSpPr>
        <p:spPr>
          <a:xfrm rot="1295043">
            <a:off x="3845550" y="2319499"/>
            <a:ext cx="556574" cy="900608"/>
          </a:xfrm>
          <a:prstGeom prst="ellipse">
            <a:avLst/>
          </a:prstGeom>
          <a:no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530" name="Picture 2" descr="Gaussian filter - Wikipedia">
            <a:extLst>
              <a:ext uri="{FF2B5EF4-FFF2-40B4-BE49-F238E27FC236}">
                <a16:creationId xmlns:a16="http://schemas.microsoft.com/office/drawing/2014/main" id="{B9A9003F-224A-4DD5-943A-F319EFAC66D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3848" y="4102413"/>
            <a:ext cx="2624871" cy="188331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B8483D8-4984-49D9-B40E-2A97E02C0D7E}"/>
              </a:ext>
            </a:extLst>
          </p:cNvPr>
          <p:cNvCxnSpPr/>
          <p:nvPr/>
        </p:nvCxnSpPr>
        <p:spPr>
          <a:xfrm>
            <a:off x="9980141" y="3759315"/>
            <a:ext cx="0" cy="1843895"/>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362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2" name="Group 501">
            <a:extLst>
              <a:ext uri="{FF2B5EF4-FFF2-40B4-BE49-F238E27FC236}">
                <a16:creationId xmlns:a16="http://schemas.microsoft.com/office/drawing/2014/main" id="{129E3F5B-CCEA-4293-8DA7-E5D5BB570C2C}"/>
              </a:ext>
            </a:extLst>
          </p:cNvPr>
          <p:cNvGrpSpPr/>
          <p:nvPr/>
        </p:nvGrpSpPr>
        <p:grpSpPr>
          <a:xfrm>
            <a:off x="1288945" y="1363546"/>
            <a:ext cx="4864771" cy="4875994"/>
            <a:chOff x="1296199" y="1370800"/>
            <a:chExt cx="4864771" cy="4875994"/>
          </a:xfrm>
        </p:grpSpPr>
        <p:cxnSp>
          <p:nvCxnSpPr>
            <p:cNvPr id="503" name="Straight Connector 502">
              <a:extLst>
                <a:ext uri="{FF2B5EF4-FFF2-40B4-BE49-F238E27FC236}">
                  <a16:creationId xmlns:a16="http://schemas.microsoft.com/office/drawing/2014/main" id="{1DC2FACA-AD7C-4530-ABB8-31E8AB77C55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504" name="Group 503">
              <a:extLst>
                <a:ext uri="{FF2B5EF4-FFF2-40B4-BE49-F238E27FC236}">
                  <a16:creationId xmlns:a16="http://schemas.microsoft.com/office/drawing/2014/main" id="{48408202-7D23-4B28-8944-4DDC3BBD79F8}"/>
                </a:ext>
              </a:extLst>
            </p:cNvPr>
            <p:cNvGrpSpPr/>
            <p:nvPr/>
          </p:nvGrpSpPr>
          <p:grpSpPr>
            <a:xfrm>
              <a:off x="1451810" y="1530416"/>
              <a:ext cx="4559168" cy="4572000"/>
              <a:chOff x="1451810" y="1530416"/>
              <a:chExt cx="4559168" cy="4572000"/>
            </a:xfrm>
          </p:grpSpPr>
          <p:cxnSp>
            <p:nvCxnSpPr>
              <p:cNvPr id="534" name="Straight Connector 533">
                <a:extLst>
                  <a:ext uri="{FF2B5EF4-FFF2-40B4-BE49-F238E27FC236}">
                    <a16:creationId xmlns:a16="http://schemas.microsoft.com/office/drawing/2014/main" id="{246E68DA-580C-4694-92ED-7F1715FE9439}"/>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5" name="Straight Connector 534">
                <a:extLst>
                  <a:ext uri="{FF2B5EF4-FFF2-40B4-BE49-F238E27FC236}">
                    <a16:creationId xmlns:a16="http://schemas.microsoft.com/office/drawing/2014/main" id="{23EBE4E1-1466-4898-9EB1-7DDF962F70E0}"/>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6" name="Straight Connector 535">
                <a:extLst>
                  <a:ext uri="{FF2B5EF4-FFF2-40B4-BE49-F238E27FC236}">
                    <a16:creationId xmlns:a16="http://schemas.microsoft.com/office/drawing/2014/main" id="{3BCDF9A7-6638-4EAD-AB51-1D83A2F4CC17}"/>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7" name="Straight Connector 536">
                <a:extLst>
                  <a:ext uri="{FF2B5EF4-FFF2-40B4-BE49-F238E27FC236}">
                    <a16:creationId xmlns:a16="http://schemas.microsoft.com/office/drawing/2014/main" id="{E1ABFBB5-4FDC-4CC0-9BD3-3821FC73C298}"/>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8" name="Straight Connector 537">
                <a:extLst>
                  <a:ext uri="{FF2B5EF4-FFF2-40B4-BE49-F238E27FC236}">
                    <a16:creationId xmlns:a16="http://schemas.microsoft.com/office/drawing/2014/main" id="{AEC70CE3-9E49-463F-B7B9-F9D85E9C1944}"/>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9" name="Straight Connector 538">
                <a:extLst>
                  <a:ext uri="{FF2B5EF4-FFF2-40B4-BE49-F238E27FC236}">
                    <a16:creationId xmlns:a16="http://schemas.microsoft.com/office/drawing/2014/main" id="{48616B25-01C3-48C9-9F4E-C605D0B232C5}"/>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540" name="Straight Connector 539">
                <a:extLst>
                  <a:ext uri="{FF2B5EF4-FFF2-40B4-BE49-F238E27FC236}">
                    <a16:creationId xmlns:a16="http://schemas.microsoft.com/office/drawing/2014/main" id="{3AE74672-3E08-4819-8350-4719CE310D14}"/>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41" name="Straight Connector 540">
                <a:extLst>
                  <a:ext uri="{FF2B5EF4-FFF2-40B4-BE49-F238E27FC236}">
                    <a16:creationId xmlns:a16="http://schemas.microsoft.com/office/drawing/2014/main" id="{77B14843-AFF5-4E08-9FEC-59BB1C146BE2}"/>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505" name="Group 504">
              <a:extLst>
                <a:ext uri="{FF2B5EF4-FFF2-40B4-BE49-F238E27FC236}">
                  <a16:creationId xmlns:a16="http://schemas.microsoft.com/office/drawing/2014/main" id="{2350F2DD-EF64-47FA-9D99-201A3CE70123}"/>
                </a:ext>
              </a:extLst>
            </p:cNvPr>
            <p:cNvGrpSpPr/>
            <p:nvPr/>
          </p:nvGrpSpPr>
          <p:grpSpPr>
            <a:xfrm rot="5400000">
              <a:off x="1445394" y="1524000"/>
              <a:ext cx="4559168" cy="4572000"/>
              <a:chOff x="1451810" y="1530416"/>
              <a:chExt cx="4559168" cy="4572000"/>
            </a:xfrm>
          </p:grpSpPr>
          <p:cxnSp>
            <p:nvCxnSpPr>
              <p:cNvPr id="526" name="Straight Connector 525">
                <a:extLst>
                  <a:ext uri="{FF2B5EF4-FFF2-40B4-BE49-F238E27FC236}">
                    <a16:creationId xmlns:a16="http://schemas.microsoft.com/office/drawing/2014/main" id="{EE0706FF-2A46-4FDD-8E4C-8F10E3CB4B18}"/>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27" name="Straight Connector 526">
                <a:extLst>
                  <a:ext uri="{FF2B5EF4-FFF2-40B4-BE49-F238E27FC236}">
                    <a16:creationId xmlns:a16="http://schemas.microsoft.com/office/drawing/2014/main" id="{2DF6A2D9-F054-4D06-90A1-AA107F21D20F}"/>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28" name="Straight Connector 527">
                <a:extLst>
                  <a:ext uri="{FF2B5EF4-FFF2-40B4-BE49-F238E27FC236}">
                    <a16:creationId xmlns:a16="http://schemas.microsoft.com/office/drawing/2014/main" id="{23662D7F-BB36-44F9-84A1-0E21134534A5}"/>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29" name="Straight Connector 528">
                <a:extLst>
                  <a:ext uri="{FF2B5EF4-FFF2-40B4-BE49-F238E27FC236}">
                    <a16:creationId xmlns:a16="http://schemas.microsoft.com/office/drawing/2014/main" id="{FED6FD4D-2F12-4A8E-8CCC-111A892DFFA3}"/>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0" name="Straight Connector 529">
                <a:extLst>
                  <a:ext uri="{FF2B5EF4-FFF2-40B4-BE49-F238E27FC236}">
                    <a16:creationId xmlns:a16="http://schemas.microsoft.com/office/drawing/2014/main" id="{D045B997-9932-4615-A32C-8822B3A53B5D}"/>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1" name="Straight Connector 530">
                <a:extLst>
                  <a:ext uri="{FF2B5EF4-FFF2-40B4-BE49-F238E27FC236}">
                    <a16:creationId xmlns:a16="http://schemas.microsoft.com/office/drawing/2014/main" id="{3BAC4ED2-603B-4619-80CC-2A98ABD876F0}"/>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532" name="Straight Connector 531">
                <a:extLst>
                  <a:ext uri="{FF2B5EF4-FFF2-40B4-BE49-F238E27FC236}">
                    <a16:creationId xmlns:a16="http://schemas.microsoft.com/office/drawing/2014/main" id="{E7D634BD-EA95-4DA0-90F6-84888EF40351}"/>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533" name="Straight Connector 532">
                <a:extLst>
                  <a:ext uri="{FF2B5EF4-FFF2-40B4-BE49-F238E27FC236}">
                    <a16:creationId xmlns:a16="http://schemas.microsoft.com/office/drawing/2014/main" id="{67BD9D91-E466-4355-A0C2-F9305DF55125}"/>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506" name="Group 505">
              <a:extLst>
                <a:ext uri="{FF2B5EF4-FFF2-40B4-BE49-F238E27FC236}">
                  <a16:creationId xmlns:a16="http://schemas.microsoft.com/office/drawing/2014/main" id="{DFDA1487-08BF-45A5-844E-9959E0C9E160}"/>
                </a:ext>
              </a:extLst>
            </p:cNvPr>
            <p:cNvGrpSpPr/>
            <p:nvPr/>
          </p:nvGrpSpPr>
          <p:grpSpPr>
            <a:xfrm>
              <a:off x="3597442" y="1393255"/>
              <a:ext cx="2563528" cy="2560322"/>
              <a:chOff x="3597442" y="1393255"/>
              <a:chExt cx="2563528" cy="2560322"/>
            </a:xfrm>
          </p:grpSpPr>
          <p:sp>
            <p:nvSpPr>
              <p:cNvPr id="521" name="Oval 520">
                <a:extLst>
                  <a:ext uri="{FF2B5EF4-FFF2-40B4-BE49-F238E27FC236}">
                    <a16:creationId xmlns:a16="http://schemas.microsoft.com/office/drawing/2014/main" id="{110B4934-6528-478E-AFC5-B0D0C96E5C04}"/>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D2B00FBA-528F-428B-B724-C4B9F75C41D6}"/>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5C4FD60E-9176-4191-BB88-D7404E5F11EE}"/>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0DEDEEF0-D36E-4243-9E29-E23A22F90BEF}"/>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0A5D7036-72F7-4E7A-80A7-A845E4325090}"/>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7" name="Group 506">
              <a:extLst>
                <a:ext uri="{FF2B5EF4-FFF2-40B4-BE49-F238E27FC236}">
                  <a16:creationId xmlns:a16="http://schemas.microsoft.com/office/drawing/2014/main" id="{CAF4A169-CE98-452E-8059-A7C16BA910EB}"/>
                </a:ext>
              </a:extLst>
            </p:cNvPr>
            <p:cNvGrpSpPr/>
            <p:nvPr/>
          </p:nvGrpSpPr>
          <p:grpSpPr>
            <a:xfrm rot="16200000">
              <a:off x="934051" y="1753804"/>
              <a:ext cx="2563528" cy="1797520"/>
              <a:chOff x="3597442" y="1393255"/>
              <a:chExt cx="2563528" cy="1797520"/>
            </a:xfrm>
          </p:grpSpPr>
          <p:sp>
            <p:nvSpPr>
              <p:cNvPr id="517" name="Oval 516">
                <a:extLst>
                  <a:ext uri="{FF2B5EF4-FFF2-40B4-BE49-F238E27FC236}">
                    <a16:creationId xmlns:a16="http://schemas.microsoft.com/office/drawing/2014/main" id="{D84C5FAC-BBA3-4058-AB9E-B88811541DD4}"/>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0AC17E5A-306E-49E2-AC53-DA534D70EAC9}"/>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782A81C7-82F8-4489-A823-3C6489B10AF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E55497D6-1132-487E-95D0-935E7B31E5E0}"/>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8" name="Group 507">
              <a:extLst>
                <a:ext uri="{FF2B5EF4-FFF2-40B4-BE49-F238E27FC236}">
                  <a16:creationId xmlns:a16="http://schemas.microsoft.com/office/drawing/2014/main" id="{CE6FCBC6-4862-41B6-A03F-B1B50034266E}"/>
                </a:ext>
              </a:extLst>
            </p:cNvPr>
            <p:cNvGrpSpPr/>
            <p:nvPr/>
          </p:nvGrpSpPr>
          <p:grpSpPr>
            <a:xfrm rot="10800000">
              <a:off x="1296199" y="4426018"/>
              <a:ext cx="2563528" cy="1797520"/>
              <a:chOff x="3597442" y="1393255"/>
              <a:chExt cx="2563528" cy="1797520"/>
            </a:xfrm>
          </p:grpSpPr>
          <p:sp>
            <p:nvSpPr>
              <p:cNvPr id="513" name="Oval 512">
                <a:extLst>
                  <a:ext uri="{FF2B5EF4-FFF2-40B4-BE49-F238E27FC236}">
                    <a16:creationId xmlns:a16="http://schemas.microsoft.com/office/drawing/2014/main" id="{55A2D20B-896D-48BC-BF9D-78A24AD48FE9}"/>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E2118342-690C-43C7-8BF1-E1D6C925B183}"/>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6DB82561-64DD-4D8A-8F4F-55191CC5592E}"/>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DA3299BD-99C3-4173-9A38-91F2B7C5B67F}"/>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9" name="Group 508">
              <a:extLst>
                <a:ext uri="{FF2B5EF4-FFF2-40B4-BE49-F238E27FC236}">
                  <a16:creationId xmlns:a16="http://schemas.microsoft.com/office/drawing/2014/main" id="{0412F0CD-6AAF-46DA-B6C2-03D4FA4FFABF}"/>
                </a:ext>
              </a:extLst>
            </p:cNvPr>
            <p:cNvGrpSpPr/>
            <p:nvPr/>
          </p:nvGrpSpPr>
          <p:grpSpPr>
            <a:xfrm rot="5400000">
              <a:off x="4338187" y="4444062"/>
              <a:ext cx="1807944" cy="1797520"/>
              <a:chOff x="4353026" y="1393255"/>
              <a:chExt cx="1807944" cy="1797520"/>
            </a:xfrm>
          </p:grpSpPr>
          <p:sp>
            <p:nvSpPr>
              <p:cNvPr id="510" name="Oval 509">
                <a:extLst>
                  <a:ext uri="{FF2B5EF4-FFF2-40B4-BE49-F238E27FC236}">
                    <a16:creationId xmlns:a16="http://schemas.microsoft.com/office/drawing/2014/main" id="{F3F48236-3FC8-4138-904B-5E0705C6378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457E6005-1908-4AE6-9FAA-D6D6D76D8773}"/>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C4694A82-0EA0-4845-A1FA-6E665EDA57B2}"/>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 theta scans</a:t>
            </a:r>
          </a:p>
        </p:txBody>
      </p:sp>
      <p:grpSp>
        <p:nvGrpSpPr>
          <p:cNvPr id="37" name="Group 36">
            <a:extLst>
              <a:ext uri="{FF2B5EF4-FFF2-40B4-BE49-F238E27FC236}">
                <a16:creationId xmlns:a16="http://schemas.microsoft.com/office/drawing/2014/main" id="{59E5DB66-91EC-4DCE-B3D8-94E1F8E482E1}"/>
              </a:ext>
            </a:extLst>
          </p:cNvPr>
          <p:cNvGrpSpPr/>
          <p:nvPr/>
        </p:nvGrpSpPr>
        <p:grpSpPr>
          <a:xfrm rot="-600000">
            <a:off x="1288945" y="1363546"/>
            <a:ext cx="4864771" cy="4875994"/>
            <a:chOff x="1296199" y="1370800"/>
            <a:chExt cx="4864771" cy="4875994"/>
          </a:xfrm>
        </p:grpSpPr>
        <p:cxnSp>
          <p:nvCxnSpPr>
            <p:cNvPr id="7" name="Straight Connector 6">
              <a:extLst>
                <a:ext uri="{FF2B5EF4-FFF2-40B4-BE49-F238E27FC236}">
                  <a16:creationId xmlns:a16="http://schemas.microsoft.com/office/drawing/2014/main" id="{631F1003-DC5B-44B3-BDD9-992C304A020F}"/>
                </a:ext>
              </a:extLst>
            </p:cNvPr>
            <p:cNvCxnSpPr/>
            <p:nvPr/>
          </p:nvCxnSpPr>
          <p:spPr>
            <a:xfrm>
              <a:off x="1456625" y="3816416"/>
              <a:ext cx="457200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86D1EB7A-22D9-48D1-80AF-D66468EBD990}"/>
                </a:ext>
              </a:extLst>
            </p:cNvPr>
            <p:cNvGrpSpPr/>
            <p:nvPr/>
          </p:nvGrpSpPr>
          <p:grpSpPr>
            <a:xfrm>
              <a:off x="1451810" y="1530416"/>
              <a:ext cx="4559168" cy="4572000"/>
              <a:chOff x="1451810" y="1530416"/>
              <a:chExt cx="4559168" cy="4572000"/>
            </a:xfrm>
          </p:grpSpPr>
          <p:cxnSp>
            <p:nvCxnSpPr>
              <p:cNvPr id="4" name="Straight Connector 3">
                <a:extLst>
                  <a:ext uri="{FF2B5EF4-FFF2-40B4-BE49-F238E27FC236}">
                    <a16:creationId xmlns:a16="http://schemas.microsoft.com/office/drawing/2014/main" id="{FC9888D2-2C3E-4DD4-BD92-39A38748B742}"/>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8293B4B-7875-45D0-8F48-E87E20B830BC}"/>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EB5D9D8-9584-4610-B0B9-F22D74725ECE}"/>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AEFCAD3-8C34-4741-8905-69CF15F657F5}"/>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6E51045-ACAF-4175-94F3-9A419695AA73}"/>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867A7DB-5CDA-48D4-A394-C914D8F32C59}"/>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65321B1-CCB8-474E-8E57-0759CCFC1C0A}"/>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B6EA3D1-D225-49FD-AE1D-D1EDB8A5835D}"/>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1F37F4D3-7C5C-49B0-AA42-D225FCE36946}"/>
                </a:ext>
              </a:extLst>
            </p:cNvPr>
            <p:cNvGrpSpPr/>
            <p:nvPr/>
          </p:nvGrpSpPr>
          <p:grpSpPr>
            <a:xfrm rot="5400000">
              <a:off x="1445394" y="1524000"/>
              <a:ext cx="4559168" cy="4572000"/>
              <a:chOff x="1451810" y="1530416"/>
              <a:chExt cx="4559168" cy="4572000"/>
            </a:xfrm>
          </p:grpSpPr>
          <p:cxnSp>
            <p:nvCxnSpPr>
              <p:cNvPr id="24" name="Straight Connector 23">
                <a:extLst>
                  <a:ext uri="{FF2B5EF4-FFF2-40B4-BE49-F238E27FC236}">
                    <a16:creationId xmlns:a16="http://schemas.microsoft.com/office/drawing/2014/main" id="{2A1C4D7A-84A5-427A-BEF8-186148F0F8AC}"/>
                  </a:ext>
                </a:extLst>
              </p:cNvPr>
              <p:cNvCxnSpPr/>
              <p:nvPr/>
            </p:nvCxnSpPr>
            <p:spPr>
              <a:xfrm>
                <a:off x="3734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39FEF2D-B91D-4297-B755-2DC29117EA92}"/>
                  </a:ext>
                </a:extLst>
              </p:cNvPr>
              <p:cNvCxnSpPr/>
              <p:nvPr/>
            </p:nvCxnSpPr>
            <p:spPr>
              <a:xfrm>
                <a:off x="4493394"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B037097-3286-4F19-8175-A7F3F112456B}"/>
                  </a:ext>
                </a:extLst>
              </p:cNvPr>
              <p:cNvCxnSpPr/>
              <p:nvPr/>
            </p:nvCxnSpPr>
            <p:spPr>
              <a:xfrm>
                <a:off x="525218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EC817B0-E092-4144-8613-1B953D265C92}"/>
                  </a:ext>
                </a:extLst>
              </p:cNvPr>
              <p:cNvCxnSpPr/>
              <p:nvPr/>
            </p:nvCxnSpPr>
            <p:spPr>
              <a:xfrm>
                <a:off x="6010978"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C79926B-5773-4BEB-AE56-D8026AE0B39C}"/>
                  </a:ext>
                </a:extLst>
              </p:cNvPr>
              <p:cNvCxnSpPr/>
              <p:nvPr/>
            </p:nvCxnSpPr>
            <p:spPr>
              <a:xfrm>
                <a:off x="2972602"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40E3957-739D-4D1D-A97A-529450166378}"/>
                  </a:ext>
                </a:extLst>
              </p:cNvPr>
              <p:cNvCxnSpPr/>
              <p:nvPr/>
            </p:nvCxnSpPr>
            <p:spPr>
              <a:xfrm>
                <a:off x="3731394" y="1530416"/>
                <a:ext cx="0" cy="457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9E89057-6062-4EF2-A226-EE43BF7952FB}"/>
                  </a:ext>
                </a:extLst>
              </p:cNvPr>
              <p:cNvCxnSpPr/>
              <p:nvPr/>
            </p:nvCxnSpPr>
            <p:spPr>
              <a:xfrm>
                <a:off x="2212206" y="1530416"/>
                <a:ext cx="0" cy="457200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ABA8D2D-050D-4F8F-BC10-D0CCE36DCD27}"/>
                  </a:ext>
                </a:extLst>
              </p:cNvPr>
              <p:cNvCxnSpPr/>
              <p:nvPr/>
            </p:nvCxnSpPr>
            <p:spPr>
              <a:xfrm>
                <a:off x="1451810" y="1530416"/>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557BFD42-316B-4396-9E26-D04FDC75A844}"/>
                </a:ext>
              </a:extLst>
            </p:cNvPr>
            <p:cNvGrpSpPr/>
            <p:nvPr/>
          </p:nvGrpSpPr>
          <p:grpSpPr>
            <a:xfrm>
              <a:off x="3597442" y="1393255"/>
              <a:ext cx="2563528" cy="2560322"/>
              <a:chOff x="3597442" y="1393255"/>
              <a:chExt cx="2563528" cy="2560322"/>
            </a:xfrm>
          </p:grpSpPr>
          <p:sp>
            <p:nvSpPr>
              <p:cNvPr id="21" name="Oval 20">
                <a:extLst>
                  <a:ext uri="{FF2B5EF4-FFF2-40B4-BE49-F238E27FC236}">
                    <a16:creationId xmlns:a16="http://schemas.microsoft.com/office/drawing/2014/main" id="{B78275F5-51C5-4EAC-854D-B04A4F8CFDC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2794A36-66B4-4CFF-9C57-31FFC8074A48}"/>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2E218A-653D-41CA-93E5-5E9E7E06EF6F}"/>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0C4C53-D52C-4FBA-BE4E-E53F7E18A7F8}"/>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60E8832-F24E-4010-8892-98493F3A2745}"/>
                  </a:ext>
                </a:extLst>
              </p:cNvPr>
              <p:cNvSpPr/>
              <p:nvPr/>
            </p:nvSpPr>
            <p:spPr>
              <a:xfrm>
                <a:off x="5109412" y="3679257"/>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4911DC5-5869-4D30-8925-D59FAD5F9795}"/>
                </a:ext>
              </a:extLst>
            </p:cNvPr>
            <p:cNvGrpSpPr/>
            <p:nvPr/>
          </p:nvGrpSpPr>
          <p:grpSpPr>
            <a:xfrm rot="16200000">
              <a:off x="934051" y="1753804"/>
              <a:ext cx="2563528" cy="1797520"/>
              <a:chOff x="3597442" y="1393255"/>
              <a:chExt cx="2563528" cy="1797520"/>
            </a:xfrm>
          </p:grpSpPr>
          <p:sp>
            <p:nvSpPr>
              <p:cNvPr id="39" name="Oval 38">
                <a:extLst>
                  <a:ext uri="{FF2B5EF4-FFF2-40B4-BE49-F238E27FC236}">
                    <a16:creationId xmlns:a16="http://schemas.microsoft.com/office/drawing/2014/main" id="{83F96A84-AFEB-4E1C-AF8E-9E1684200B5E}"/>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687CA21-E9FA-476C-BF40-5F1CF40C4C7C}"/>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2D53F80-4BA5-4A82-A9FF-052A3E5867A4}"/>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E29AD56-EF04-476E-99E6-F23CFD5FA151}"/>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40A51909-107F-42A4-9130-883DACACED13}"/>
                </a:ext>
              </a:extLst>
            </p:cNvPr>
            <p:cNvGrpSpPr/>
            <p:nvPr/>
          </p:nvGrpSpPr>
          <p:grpSpPr>
            <a:xfrm rot="10800000">
              <a:off x="1296199" y="4426018"/>
              <a:ext cx="2563528" cy="1797520"/>
              <a:chOff x="3597442" y="1393255"/>
              <a:chExt cx="2563528" cy="1797520"/>
            </a:xfrm>
          </p:grpSpPr>
          <p:sp>
            <p:nvSpPr>
              <p:cNvPr id="45" name="Oval 44">
                <a:extLst>
                  <a:ext uri="{FF2B5EF4-FFF2-40B4-BE49-F238E27FC236}">
                    <a16:creationId xmlns:a16="http://schemas.microsoft.com/office/drawing/2014/main" id="{FF5F90E0-0995-44D8-8682-5BFCB93AB025}"/>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F1E4A1-996B-4D16-B74F-AFE5199F6291}"/>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801385B-9E64-4750-9E4A-4C371D97D278}"/>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6580E2-0341-4F94-97F6-EA3868A25E7A}"/>
                  </a:ext>
                </a:extLst>
              </p:cNvPr>
              <p:cNvSpPr/>
              <p:nvPr/>
            </p:nvSpPr>
            <p:spPr>
              <a:xfrm>
                <a:off x="3597442" y="214884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AEEFD27-5EEB-43C8-85CD-AE65604180BD}"/>
                </a:ext>
              </a:extLst>
            </p:cNvPr>
            <p:cNvGrpSpPr/>
            <p:nvPr/>
          </p:nvGrpSpPr>
          <p:grpSpPr>
            <a:xfrm rot="5400000">
              <a:off x="4338187" y="4444062"/>
              <a:ext cx="1807944" cy="1797520"/>
              <a:chOff x="4353026" y="1393255"/>
              <a:chExt cx="1807944" cy="1797520"/>
            </a:xfrm>
          </p:grpSpPr>
          <p:sp>
            <p:nvSpPr>
              <p:cNvPr id="51" name="Oval 50">
                <a:extLst>
                  <a:ext uri="{FF2B5EF4-FFF2-40B4-BE49-F238E27FC236}">
                    <a16:creationId xmlns:a16="http://schemas.microsoft.com/office/drawing/2014/main" id="{DB8134ED-23D2-4B50-9A7F-EE7B9DF2A068}"/>
                  </a:ext>
                </a:extLst>
              </p:cNvPr>
              <p:cNvSpPr/>
              <p:nvPr/>
            </p:nvSpPr>
            <p:spPr>
              <a:xfrm>
                <a:off x="4353026" y="29164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DE5D92D-FC12-4317-A7BC-D6B14E27C187}"/>
                  </a:ext>
                </a:extLst>
              </p:cNvPr>
              <p:cNvSpPr/>
              <p:nvPr/>
            </p:nvSpPr>
            <p:spPr>
              <a:xfrm>
                <a:off x="5115026" y="2155256"/>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F015B6A-3C87-4931-B27C-898F525FB3A5}"/>
                  </a:ext>
                </a:extLst>
              </p:cNvPr>
              <p:cNvSpPr/>
              <p:nvPr/>
            </p:nvSpPr>
            <p:spPr>
              <a:xfrm>
                <a:off x="5886650" y="1393255"/>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7" name="Group 496">
            <a:extLst>
              <a:ext uri="{FF2B5EF4-FFF2-40B4-BE49-F238E27FC236}">
                <a16:creationId xmlns:a16="http://schemas.microsoft.com/office/drawing/2014/main" id="{A41CBD60-3F13-4EBB-A95F-51B20BDDA6B5}"/>
              </a:ext>
            </a:extLst>
          </p:cNvPr>
          <p:cNvGrpSpPr/>
          <p:nvPr/>
        </p:nvGrpSpPr>
        <p:grpSpPr>
          <a:xfrm>
            <a:off x="494095" y="551047"/>
            <a:ext cx="6492240" cy="6492240"/>
            <a:chOff x="494095" y="551047"/>
            <a:chExt cx="6492240" cy="6492240"/>
          </a:xfrm>
        </p:grpSpPr>
        <p:sp>
          <p:nvSpPr>
            <p:cNvPr id="498" name="Oval 497">
              <a:extLst>
                <a:ext uri="{FF2B5EF4-FFF2-40B4-BE49-F238E27FC236}">
                  <a16:creationId xmlns:a16="http://schemas.microsoft.com/office/drawing/2014/main" id="{FBF1E5B0-E71E-4CC3-B315-23B8FD255493}"/>
                </a:ext>
              </a:extLst>
            </p:cNvPr>
            <p:cNvSpPr/>
            <p:nvPr/>
          </p:nvSpPr>
          <p:spPr>
            <a:xfrm>
              <a:off x="2647752" y="2727164"/>
              <a:ext cx="2194560" cy="219456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052FB2B3-06AE-4197-87E6-8F505DCE1D84}"/>
                </a:ext>
              </a:extLst>
            </p:cNvPr>
            <p:cNvSpPr/>
            <p:nvPr/>
          </p:nvSpPr>
          <p:spPr>
            <a:xfrm>
              <a:off x="2217021" y="2313277"/>
              <a:ext cx="3035157" cy="303580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680789E1-7835-424E-94CD-3EC25B0BA5FE}"/>
                </a:ext>
              </a:extLst>
            </p:cNvPr>
            <p:cNvSpPr/>
            <p:nvPr/>
          </p:nvSpPr>
          <p:spPr>
            <a:xfrm>
              <a:off x="1591375" y="1655550"/>
              <a:ext cx="4297680" cy="429768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8CC0D059-AAB0-4C64-8AD2-0E14770FCCE5}"/>
                </a:ext>
              </a:extLst>
            </p:cNvPr>
            <p:cNvSpPr/>
            <p:nvPr/>
          </p:nvSpPr>
          <p:spPr>
            <a:xfrm>
              <a:off x="494095" y="551047"/>
              <a:ext cx="6492240" cy="649224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2" name="TextBox 541">
            <a:extLst>
              <a:ext uri="{FF2B5EF4-FFF2-40B4-BE49-F238E27FC236}">
                <a16:creationId xmlns:a16="http://schemas.microsoft.com/office/drawing/2014/main" id="{A5B7503B-9916-47CE-ADC7-4B5AC93AC0BA}"/>
              </a:ext>
            </a:extLst>
          </p:cNvPr>
          <p:cNvSpPr txBox="1"/>
          <p:nvPr/>
        </p:nvSpPr>
        <p:spPr>
          <a:xfrm>
            <a:off x="5530629" y="6303282"/>
            <a:ext cx="3214341" cy="584775"/>
          </a:xfrm>
          <a:prstGeom prst="rect">
            <a:avLst/>
          </a:prstGeom>
          <a:noFill/>
        </p:spPr>
        <p:txBody>
          <a:bodyPr wrap="none" rtlCol="0">
            <a:spAutoFit/>
          </a:bodyPr>
          <a:lstStyle/>
          <a:p>
            <a:r>
              <a:rPr lang="en-US" sz="3200" dirty="0">
                <a:solidFill>
                  <a:srgbClr val="ED7E33"/>
                </a:solidFill>
                <a:latin typeface="Arial" panose="020B0604020202020204" pitchFamily="34" charset="0"/>
                <a:cs typeface="Arial" panose="020B0604020202020204" pitchFamily="34" charset="0"/>
              </a:rPr>
              <a:t>constant </a:t>
            </a:r>
            <a:r>
              <a:rPr lang="en-US" sz="3200" i="1" dirty="0">
                <a:solidFill>
                  <a:srgbClr val="ED7E33"/>
                </a:solidFill>
                <a:latin typeface="Arial" panose="020B0604020202020204" pitchFamily="34" charset="0"/>
                <a:cs typeface="Arial" panose="020B0604020202020204" pitchFamily="34" charset="0"/>
              </a:rPr>
              <a:t>Q</a:t>
            </a:r>
            <a:r>
              <a:rPr lang="en-US" sz="3200" dirty="0">
                <a:solidFill>
                  <a:srgbClr val="ED7E33"/>
                </a:solidFill>
                <a:latin typeface="Arial" panose="020B0604020202020204" pitchFamily="34" charset="0"/>
                <a:cs typeface="Arial" panose="020B0604020202020204" pitchFamily="34" charset="0"/>
              </a:rPr>
              <a:t> lines</a:t>
            </a:r>
          </a:p>
        </p:txBody>
      </p:sp>
      <p:grpSp>
        <p:nvGrpSpPr>
          <p:cNvPr id="109" name="Group 108">
            <a:extLst>
              <a:ext uri="{FF2B5EF4-FFF2-40B4-BE49-F238E27FC236}">
                <a16:creationId xmlns:a16="http://schemas.microsoft.com/office/drawing/2014/main" id="{0C86C7C3-0DC5-446D-ADC0-546F70320BB4}"/>
              </a:ext>
            </a:extLst>
          </p:cNvPr>
          <p:cNvGrpSpPr/>
          <p:nvPr/>
        </p:nvGrpSpPr>
        <p:grpSpPr>
          <a:xfrm>
            <a:off x="8448255" y="3351236"/>
            <a:ext cx="2558285" cy="3181955"/>
            <a:chOff x="6865218" y="2904423"/>
            <a:chExt cx="2558285" cy="3181955"/>
          </a:xfrm>
        </p:grpSpPr>
        <p:grpSp>
          <p:nvGrpSpPr>
            <p:cNvPr id="110" name="Group 109">
              <a:extLst>
                <a:ext uri="{FF2B5EF4-FFF2-40B4-BE49-F238E27FC236}">
                  <a16:creationId xmlns:a16="http://schemas.microsoft.com/office/drawing/2014/main" id="{4C79CB6D-E4B3-40E3-AFFF-BEBC04DE1517}"/>
                </a:ext>
              </a:extLst>
            </p:cNvPr>
            <p:cNvGrpSpPr/>
            <p:nvPr/>
          </p:nvGrpSpPr>
          <p:grpSpPr>
            <a:xfrm>
              <a:off x="6865218" y="2904423"/>
              <a:ext cx="2558285" cy="2516203"/>
              <a:chOff x="7228572" y="2788924"/>
              <a:chExt cx="2558285" cy="2516203"/>
            </a:xfrm>
          </p:grpSpPr>
          <p:cxnSp>
            <p:nvCxnSpPr>
              <p:cNvPr id="113" name="Straight Arrow Connector 112">
                <a:extLst>
                  <a:ext uri="{FF2B5EF4-FFF2-40B4-BE49-F238E27FC236}">
                    <a16:creationId xmlns:a16="http://schemas.microsoft.com/office/drawing/2014/main" id="{ABEE9BAE-F046-48D5-B177-0983FA6600D7}"/>
                  </a:ext>
                </a:extLst>
              </p:cNvPr>
              <p:cNvCxnSpPr/>
              <p:nvPr/>
            </p:nvCxnSpPr>
            <p:spPr>
              <a:xfrm flipH="1" flipV="1">
                <a:off x="7228572" y="2788924"/>
                <a:ext cx="0" cy="25162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id="{CF7D5A29-A26C-4EAD-B43A-3E2999A80EC0}"/>
                  </a:ext>
                </a:extLst>
              </p:cNvPr>
              <p:cNvCxnSpPr>
                <a:cxnSpLocks/>
              </p:cNvCxnSpPr>
              <p:nvPr/>
            </p:nvCxnSpPr>
            <p:spPr>
              <a:xfrm flipV="1">
                <a:off x="7228572" y="5303522"/>
                <a:ext cx="2558285" cy="1"/>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111" name="Rectangle 110">
              <a:extLst>
                <a:ext uri="{FF2B5EF4-FFF2-40B4-BE49-F238E27FC236}">
                  <a16:creationId xmlns:a16="http://schemas.microsoft.com/office/drawing/2014/main" id="{BD83C7DE-BC56-4EF4-911A-A4D2828AD93A}"/>
                </a:ext>
              </a:extLst>
            </p:cNvPr>
            <p:cNvSpPr/>
            <p:nvPr/>
          </p:nvSpPr>
          <p:spPr>
            <a:xfrm>
              <a:off x="8059360" y="3183551"/>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02E7F5B8-AF83-4094-B54A-01A9B85411AB}"/>
                </a:ext>
              </a:extLst>
            </p:cNvPr>
            <p:cNvSpPr txBox="1"/>
            <p:nvPr/>
          </p:nvSpPr>
          <p:spPr>
            <a:xfrm>
              <a:off x="7421792" y="5501603"/>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grpSp>
      <p:sp>
        <p:nvSpPr>
          <p:cNvPr id="115" name="TextBox 114">
            <a:extLst>
              <a:ext uri="{FF2B5EF4-FFF2-40B4-BE49-F238E27FC236}">
                <a16:creationId xmlns:a16="http://schemas.microsoft.com/office/drawing/2014/main" id="{FA64F125-D52C-48AF-92FB-C70E6FA84C58}"/>
              </a:ext>
            </a:extLst>
          </p:cNvPr>
          <p:cNvSpPr txBox="1"/>
          <p:nvPr/>
        </p:nvSpPr>
        <p:spPr>
          <a:xfrm>
            <a:off x="11007131" y="5573446"/>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sp>
        <p:nvSpPr>
          <p:cNvPr id="116" name="Arc 115">
            <a:extLst>
              <a:ext uri="{FF2B5EF4-FFF2-40B4-BE49-F238E27FC236}">
                <a16:creationId xmlns:a16="http://schemas.microsoft.com/office/drawing/2014/main" id="{E114A027-B614-42DA-B2DC-C77AC498EA14}"/>
              </a:ext>
            </a:extLst>
          </p:cNvPr>
          <p:cNvSpPr/>
          <p:nvPr/>
        </p:nvSpPr>
        <p:spPr>
          <a:xfrm>
            <a:off x="3156710" y="3354055"/>
            <a:ext cx="914400" cy="914400"/>
          </a:xfrm>
          <a:prstGeom prst="arc">
            <a:avLst>
              <a:gd name="adj1" fmla="val 19592971"/>
              <a:gd name="adj2" fmla="val 5551"/>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7" name="Straight Arrow Connector 116">
            <a:extLst>
              <a:ext uri="{FF2B5EF4-FFF2-40B4-BE49-F238E27FC236}">
                <a16:creationId xmlns:a16="http://schemas.microsoft.com/office/drawing/2014/main" id="{8543327F-C74D-434B-988D-F0FB333644DD}"/>
              </a:ext>
            </a:extLst>
          </p:cNvPr>
          <p:cNvCxnSpPr>
            <a:cxnSpLocks/>
          </p:cNvCxnSpPr>
          <p:nvPr/>
        </p:nvCxnSpPr>
        <p:spPr>
          <a:xfrm flipV="1">
            <a:off x="3731394" y="3051208"/>
            <a:ext cx="762000" cy="759249"/>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5738ECC1-7162-4B25-8407-44659BCFDA35}"/>
              </a:ext>
            </a:extLst>
          </p:cNvPr>
          <p:cNvSpPr txBox="1"/>
          <p:nvPr/>
        </p:nvSpPr>
        <p:spPr>
          <a:xfrm>
            <a:off x="3656862" y="2962707"/>
            <a:ext cx="503664" cy="584775"/>
          </a:xfrm>
          <a:prstGeom prst="rect">
            <a:avLst/>
          </a:prstGeom>
          <a:noFill/>
        </p:spPr>
        <p:txBody>
          <a:bodyPr wrap="none" rtlCol="0">
            <a:spAutoFit/>
          </a:bodyPr>
          <a:lstStyle/>
          <a:p>
            <a:r>
              <a:rPr lang="en-US" sz="3200" b="1" dirty="0">
                <a:solidFill>
                  <a:srgbClr val="BF9000"/>
                </a:solidFill>
                <a:latin typeface="Arial" panose="020B0604020202020204" pitchFamily="34" charset="0"/>
                <a:cs typeface="Arial" panose="020B0604020202020204" pitchFamily="34" charset="0"/>
              </a:rPr>
              <a:t>Q</a:t>
            </a:r>
            <a:endParaRPr lang="en-US" sz="2400" b="1" dirty="0">
              <a:solidFill>
                <a:srgbClr val="BF9000"/>
              </a:solidFill>
              <a:latin typeface="Arial" panose="020B0604020202020204" pitchFamily="34" charset="0"/>
              <a:cs typeface="Arial" panose="020B0604020202020204" pitchFamily="34" charset="0"/>
            </a:endParaRPr>
          </a:p>
        </p:txBody>
      </p:sp>
      <p:sp>
        <p:nvSpPr>
          <p:cNvPr id="119" name="Arc 118">
            <a:extLst>
              <a:ext uri="{FF2B5EF4-FFF2-40B4-BE49-F238E27FC236}">
                <a16:creationId xmlns:a16="http://schemas.microsoft.com/office/drawing/2014/main" id="{963053BC-E262-4ADD-9BBE-D010D0AE4FA0}"/>
              </a:ext>
            </a:extLst>
          </p:cNvPr>
          <p:cNvSpPr/>
          <p:nvPr/>
        </p:nvSpPr>
        <p:spPr>
          <a:xfrm>
            <a:off x="2625286" y="2727561"/>
            <a:ext cx="2194560" cy="2194560"/>
          </a:xfrm>
          <a:prstGeom prst="arc">
            <a:avLst>
              <a:gd name="adj1" fmla="val 17204604"/>
              <a:gd name="adj2" fmla="val 20695239"/>
            </a:avLst>
          </a:prstGeom>
          <a:ln w="3810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TextBox 119">
            <a:extLst>
              <a:ext uri="{FF2B5EF4-FFF2-40B4-BE49-F238E27FC236}">
                <a16:creationId xmlns:a16="http://schemas.microsoft.com/office/drawing/2014/main" id="{93AE166A-2B5B-4B36-9588-B886536F7268}"/>
              </a:ext>
            </a:extLst>
          </p:cNvPr>
          <p:cNvSpPr txBox="1"/>
          <p:nvPr/>
        </p:nvSpPr>
        <p:spPr>
          <a:xfrm>
            <a:off x="4043210" y="3294015"/>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sp>
        <p:nvSpPr>
          <p:cNvPr id="121" name="Rectangle 120">
            <a:extLst>
              <a:ext uri="{FF2B5EF4-FFF2-40B4-BE49-F238E27FC236}">
                <a16:creationId xmlns:a16="http://schemas.microsoft.com/office/drawing/2014/main" id="{AC90CE81-6B91-44E8-BF56-E799F30CE69B}"/>
              </a:ext>
            </a:extLst>
          </p:cNvPr>
          <p:cNvSpPr/>
          <p:nvPr/>
        </p:nvSpPr>
        <p:spPr>
          <a:xfrm>
            <a:off x="9767271" y="3630364"/>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2" descr="Gaussian filter - Wikipedia">
            <a:extLst>
              <a:ext uri="{FF2B5EF4-FFF2-40B4-BE49-F238E27FC236}">
                <a16:creationId xmlns:a16="http://schemas.microsoft.com/office/drawing/2014/main" id="{F308433D-4B34-4AAE-8F6A-9608D699E99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6743" y="4282969"/>
            <a:ext cx="4288553" cy="1883316"/>
          </a:xfrm>
          <a:prstGeom prst="rect">
            <a:avLst/>
          </a:prstGeom>
          <a:noFill/>
          <a:extLst>
            <a:ext uri="{909E8E84-426E-40DD-AFC4-6F175D3DCCD1}">
              <a14:hiddenFill xmlns:a14="http://schemas.microsoft.com/office/drawing/2010/main">
                <a:solidFill>
                  <a:srgbClr val="FFFFFF"/>
                </a:solidFill>
              </a14:hiddenFill>
            </a:ext>
          </a:extLst>
        </p:spPr>
      </p:pic>
      <p:grpSp>
        <p:nvGrpSpPr>
          <p:cNvPr id="123" name="Group 122">
            <a:extLst>
              <a:ext uri="{FF2B5EF4-FFF2-40B4-BE49-F238E27FC236}">
                <a16:creationId xmlns:a16="http://schemas.microsoft.com/office/drawing/2014/main" id="{09CAF8AF-B82D-47D4-A019-B6AA327A8144}"/>
              </a:ext>
            </a:extLst>
          </p:cNvPr>
          <p:cNvGrpSpPr/>
          <p:nvPr/>
        </p:nvGrpSpPr>
        <p:grpSpPr>
          <a:xfrm>
            <a:off x="8521234" y="752565"/>
            <a:ext cx="2558285" cy="2519404"/>
            <a:chOff x="6865218" y="2904423"/>
            <a:chExt cx="2558285" cy="2519404"/>
          </a:xfrm>
        </p:grpSpPr>
        <p:grpSp>
          <p:nvGrpSpPr>
            <p:cNvPr id="124" name="Group 123">
              <a:extLst>
                <a:ext uri="{FF2B5EF4-FFF2-40B4-BE49-F238E27FC236}">
                  <a16:creationId xmlns:a16="http://schemas.microsoft.com/office/drawing/2014/main" id="{5688BAA7-3B8B-4B0A-A47B-7C7BF122BD21}"/>
                </a:ext>
              </a:extLst>
            </p:cNvPr>
            <p:cNvGrpSpPr/>
            <p:nvPr/>
          </p:nvGrpSpPr>
          <p:grpSpPr>
            <a:xfrm>
              <a:off x="6865218" y="2904423"/>
              <a:ext cx="2558285" cy="2516203"/>
              <a:chOff x="7228572" y="2788924"/>
              <a:chExt cx="2558285" cy="2516203"/>
            </a:xfrm>
          </p:grpSpPr>
          <p:cxnSp>
            <p:nvCxnSpPr>
              <p:cNvPr id="127" name="Straight Arrow Connector 126">
                <a:extLst>
                  <a:ext uri="{FF2B5EF4-FFF2-40B4-BE49-F238E27FC236}">
                    <a16:creationId xmlns:a16="http://schemas.microsoft.com/office/drawing/2014/main" id="{ABA978E1-03AC-444E-AFF9-46184D917EE1}"/>
                  </a:ext>
                </a:extLst>
              </p:cNvPr>
              <p:cNvCxnSpPr/>
              <p:nvPr/>
            </p:nvCxnSpPr>
            <p:spPr>
              <a:xfrm flipH="1" flipV="1">
                <a:off x="7228572" y="2788924"/>
                <a:ext cx="0" cy="25162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89DF71D9-4607-4947-AEB1-519757150040}"/>
                  </a:ext>
                </a:extLst>
              </p:cNvPr>
              <p:cNvCxnSpPr>
                <a:cxnSpLocks/>
              </p:cNvCxnSpPr>
              <p:nvPr/>
            </p:nvCxnSpPr>
            <p:spPr>
              <a:xfrm flipV="1">
                <a:off x="7228572" y="5303522"/>
                <a:ext cx="2558285" cy="1"/>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125" name="Rectangle 124">
              <a:extLst>
                <a:ext uri="{FF2B5EF4-FFF2-40B4-BE49-F238E27FC236}">
                  <a16:creationId xmlns:a16="http://schemas.microsoft.com/office/drawing/2014/main" id="{E9001181-F57C-450C-AC28-48DF0DDCA46A}"/>
                </a:ext>
              </a:extLst>
            </p:cNvPr>
            <p:cNvSpPr/>
            <p:nvPr/>
          </p:nvSpPr>
          <p:spPr>
            <a:xfrm>
              <a:off x="8059360" y="3183551"/>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TextBox 128">
            <a:extLst>
              <a:ext uri="{FF2B5EF4-FFF2-40B4-BE49-F238E27FC236}">
                <a16:creationId xmlns:a16="http://schemas.microsoft.com/office/drawing/2014/main" id="{B61AE66F-79B3-4F36-BDFA-4A1EA76A113E}"/>
              </a:ext>
            </a:extLst>
          </p:cNvPr>
          <p:cNvSpPr txBox="1"/>
          <p:nvPr/>
        </p:nvSpPr>
        <p:spPr>
          <a:xfrm>
            <a:off x="11080110" y="2974775"/>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pic>
        <p:nvPicPr>
          <p:cNvPr id="130" name="Picture 2" descr="Gaussian filter - Wikipedia">
            <a:extLst>
              <a:ext uri="{FF2B5EF4-FFF2-40B4-BE49-F238E27FC236}">
                <a16:creationId xmlns:a16="http://schemas.microsoft.com/office/drawing/2014/main" id="{C9B16242-C67A-4D55-B7C2-4724EA076DD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827" y="1676234"/>
            <a:ext cx="2624871" cy="188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243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D4C302-A4BD-4FDC-A7AB-4D83A2BA9F38}"/>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Working with single crystals in diffraction: resolution function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B454C51-ED80-4646-B302-0D9E89017B00}"/>
                  </a:ext>
                </a:extLst>
              </p:cNvPr>
              <p:cNvSpPr txBox="1"/>
              <p:nvPr/>
            </p:nvSpPr>
            <p:spPr>
              <a:xfrm>
                <a:off x="232863" y="1657794"/>
                <a:ext cx="8416191"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Resolution-limited</a:t>
                </a:r>
              </a:p>
              <a:p>
                <a:pPr marL="742950" lvl="1"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Can’t have peak narrower than resolution</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Peaks broader than resolution give info about:</a:t>
                </a:r>
              </a:p>
              <a:p>
                <a:pPr marL="742950" lvl="1"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Crystal quality</a:t>
                </a:r>
              </a:p>
              <a:p>
                <a:pPr marL="742950" lvl="1"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Range or time scale information (short-range or short-lived gives Lorentzian shape)</a:t>
                </a:r>
              </a:p>
              <a:p>
                <a:pPr marL="742950" lvl="1" indent="-285750">
                  <a:buFont typeface="Arial" panose="020B0604020202020204" pitchFamily="34" charset="0"/>
                  <a:buChar char="•"/>
                </a:pPr>
                <a14:m>
                  <m:oMath xmlns:m="http://schemas.openxmlformats.org/officeDocument/2006/math">
                    <m:r>
                      <a:rPr lang="en-US" sz="3200" i="1">
                        <a:latin typeface="Cambria Math" panose="02040503050406030204" pitchFamily="18" charset="0"/>
                        <a:ea typeface="Cambria Math" panose="02040503050406030204" pitchFamily="18" charset="0"/>
                      </a:rPr>
                      <m:t>𝑆</m:t>
                    </m:r>
                    <m:d>
                      <m:dPr>
                        <m:ctrlPr>
                          <a:rPr lang="en-US" sz="3200" i="1">
                            <a:latin typeface="Cambria Math" panose="02040503050406030204" pitchFamily="18" charset="0"/>
                            <a:ea typeface="Cambria Math" panose="02040503050406030204" pitchFamily="18" charset="0"/>
                          </a:rPr>
                        </m:ctrlPr>
                      </m:dPr>
                      <m:e>
                        <m:r>
                          <a:rPr lang="en-US" sz="3200" b="1">
                            <a:latin typeface="Cambria Math" panose="02040503050406030204" pitchFamily="18" charset="0"/>
                            <a:ea typeface="Cambria Math" panose="02040503050406030204" pitchFamily="18" charset="0"/>
                          </a:rPr>
                          <m:t>𝐐</m:t>
                        </m:r>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𝜔</m:t>
                        </m:r>
                      </m:e>
                    </m:d>
                  </m:oMath>
                </a14:m>
                <a:r>
                  <a:rPr lang="en-US" sz="3200" dirty="0">
                    <a:latin typeface="Arial" panose="020B0604020202020204" pitchFamily="34" charset="0"/>
                    <a:cs typeface="Arial" panose="020B0604020202020204" pitchFamily="34" charset="0"/>
                  </a:rPr>
                  <a:t> is </a:t>
                </a:r>
                <a14:m>
                  <m:oMath xmlns:m="http://schemas.openxmlformats.org/officeDocument/2006/math">
                    <m:r>
                      <a:rPr lang="en-US" sz="3200" i="1">
                        <a:latin typeface="Cambria Math" panose="02040503050406030204" pitchFamily="18" charset="0"/>
                        <a:ea typeface="Cambria Math" panose="02040503050406030204" pitchFamily="18" charset="0"/>
                      </a:rPr>
                      <m:t>𝑆</m:t>
                    </m:r>
                    <m:d>
                      <m:dPr>
                        <m:ctrlPr>
                          <a:rPr lang="en-US" sz="3200" i="1">
                            <a:latin typeface="Cambria Math" panose="02040503050406030204" pitchFamily="18" charset="0"/>
                            <a:ea typeface="Cambria Math" panose="02040503050406030204" pitchFamily="18" charset="0"/>
                          </a:rPr>
                        </m:ctrlPr>
                      </m:dPr>
                      <m:e>
                        <m:r>
                          <a:rPr lang="en-US" sz="3200" b="1">
                            <a:latin typeface="Cambria Math" panose="02040503050406030204" pitchFamily="18" charset="0"/>
                            <a:ea typeface="Cambria Math" panose="02040503050406030204" pitchFamily="18" charset="0"/>
                          </a:rPr>
                          <m:t>𝐫</m:t>
                        </m:r>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𝑡</m:t>
                        </m:r>
                      </m:e>
                    </m:d>
                  </m:oMath>
                </a14:m>
                <a:r>
                  <a:rPr lang="en-US" sz="3200" dirty="0">
                    <a:latin typeface="Arial" panose="020B0604020202020204" pitchFamily="34" charset="0"/>
                    <a:cs typeface="Arial" panose="020B0604020202020204" pitchFamily="34" charset="0"/>
                  </a:rPr>
                  <a:t> in real space</a:t>
                </a:r>
              </a:p>
            </p:txBody>
          </p:sp>
        </mc:Choice>
        <mc:Fallback xmlns="">
          <p:sp>
            <p:nvSpPr>
              <p:cNvPr id="5" name="TextBox 4">
                <a:extLst>
                  <a:ext uri="{FF2B5EF4-FFF2-40B4-BE49-F238E27FC236}">
                    <a16:creationId xmlns:a16="http://schemas.microsoft.com/office/drawing/2014/main" id="{9B454C51-ED80-4646-B302-0D9E89017B00}"/>
                  </a:ext>
                </a:extLst>
              </p:cNvPr>
              <p:cNvSpPr txBox="1">
                <a:spLocks noRot="1" noChangeAspect="1" noMove="1" noResize="1" noEditPoints="1" noAdjustHandles="1" noChangeArrowheads="1" noChangeShapeType="1" noTextEdit="1"/>
              </p:cNvSpPr>
              <p:nvPr/>
            </p:nvSpPr>
            <p:spPr>
              <a:xfrm>
                <a:off x="232863" y="1657794"/>
                <a:ext cx="8416191" cy="4524315"/>
              </a:xfrm>
              <a:prstGeom prst="rect">
                <a:avLst/>
              </a:prstGeom>
              <a:blipFill>
                <a:blip r:embed="rId2"/>
                <a:stretch>
                  <a:fillRect l="-1665" t="-1752" r="-1086" b="-3504"/>
                </a:stretch>
              </a:blipFill>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C0AFFC5E-FA52-4B30-81DC-E16657394CD4}"/>
              </a:ext>
            </a:extLst>
          </p:cNvPr>
          <p:cNvGrpSpPr/>
          <p:nvPr/>
        </p:nvGrpSpPr>
        <p:grpSpPr>
          <a:xfrm>
            <a:off x="8912712" y="2507712"/>
            <a:ext cx="2558285" cy="3181955"/>
            <a:chOff x="6865218" y="2904423"/>
            <a:chExt cx="2558285" cy="3181955"/>
          </a:xfrm>
        </p:grpSpPr>
        <p:grpSp>
          <p:nvGrpSpPr>
            <p:cNvPr id="62" name="Group 61">
              <a:extLst>
                <a:ext uri="{FF2B5EF4-FFF2-40B4-BE49-F238E27FC236}">
                  <a16:creationId xmlns:a16="http://schemas.microsoft.com/office/drawing/2014/main" id="{FA02B661-3E93-4D13-B434-810833E18659}"/>
                </a:ext>
              </a:extLst>
            </p:cNvPr>
            <p:cNvGrpSpPr/>
            <p:nvPr/>
          </p:nvGrpSpPr>
          <p:grpSpPr>
            <a:xfrm>
              <a:off x="6865218" y="2904423"/>
              <a:ext cx="2558285" cy="2516203"/>
              <a:chOff x="7228572" y="2788924"/>
              <a:chExt cx="2558285" cy="2516203"/>
            </a:xfrm>
          </p:grpSpPr>
          <p:cxnSp>
            <p:nvCxnSpPr>
              <p:cNvPr id="71" name="Straight Arrow Connector 70">
                <a:extLst>
                  <a:ext uri="{FF2B5EF4-FFF2-40B4-BE49-F238E27FC236}">
                    <a16:creationId xmlns:a16="http://schemas.microsoft.com/office/drawing/2014/main" id="{72CADE9B-3B5D-4BFF-AA89-65F2D7850C30}"/>
                  </a:ext>
                </a:extLst>
              </p:cNvPr>
              <p:cNvCxnSpPr/>
              <p:nvPr/>
            </p:nvCxnSpPr>
            <p:spPr>
              <a:xfrm flipH="1" flipV="1">
                <a:off x="7228572" y="2788924"/>
                <a:ext cx="0" cy="25162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69A08B82-0481-460F-885E-427534AECE5B}"/>
                  </a:ext>
                </a:extLst>
              </p:cNvPr>
              <p:cNvCxnSpPr>
                <a:cxnSpLocks/>
              </p:cNvCxnSpPr>
              <p:nvPr/>
            </p:nvCxnSpPr>
            <p:spPr>
              <a:xfrm flipV="1">
                <a:off x="7228572" y="5303522"/>
                <a:ext cx="2558285" cy="1"/>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69" name="Rectangle 68">
              <a:extLst>
                <a:ext uri="{FF2B5EF4-FFF2-40B4-BE49-F238E27FC236}">
                  <a16:creationId xmlns:a16="http://schemas.microsoft.com/office/drawing/2014/main" id="{C5CF9A61-0F50-473A-BB76-EF62A8384993}"/>
                </a:ext>
              </a:extLst>
            </p:cNvPr>
            <p:cNvSpPr/>
            <p:nvPr/>
          </p:nvSpPr>
          <p:spPr>
            <a:xfrm>
              <a:off x="8059360" y="3183551"/>
              <a:ext cx="45719" cy="2240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E3E8045E-951E-4241-B90F-0E9A260D1B39}"/>
                </a:ext>
              </a:extLst>
            </p:cNvPr>
            <p:cNvSpPr txBox="1"/>
            <p:nvPr/>
          </p:nvSpPr>
          <p:spPr>
            <a:xfrm>
              <a:off x="7421792" y="5501603"/>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(1,1,0)</a:t>
              </a:r>
            </a:p>
          </p:txBody>
        </p:sp>
      </p:grpSp>
      <p:sp>
        <p:nvSpPr>
          <p:cNvPr id="74" name="TextBox 73">
            <a:extLst>
              <a:ext uri="{FF2B5EF4-FFF2-40B4-BE49-F238E27FC236}">
                <a16:creationId xmlns:a16="http://schemas.microsoft.com/office/drawing/2014/main" id="{D010CBD4-F351-431C-9866-5D53C03357A8}"/>
              </a:ext>
            </a:extLst>
          </p:cNvPr>
          <p:cNvSpPr txBox="1"/>
          <p:nvPr/>
        </p:nvSpPr>
        <p:spPr>
          <a:xfrm>
            <a:off x="11471588" y="4729922"/>
            <a:ext cx="412292" cy="584775"/>
          </a:xfrm>
          <a:prstGeom prst="rect">
            <a:avLst/>
          </a:prstGeom>
          <a:noFill/>
        </p:spPr>
        <p:txBody>
          <a:bodyPr wrap="none" rtlCol="0">
            <a:spAutoFit/>
          </a:bodyPr>
          <a:lstStyle/>
          <a:p>
            <a:r>
              <a:rPr lang="el-GR" sz="3200" dirty="0">
                <a:solidFill>
                  <a:schemeClr val="accent6">
                    <a:lumMod val="75000"/>
                  </a:schemeClr>
                </a:solidFill>
                <a:latin typeface="Arial" panose="020B0604020202020204" pitchFamily="34" charset="0"/>
                <a:cs typeface="Arial" panose="020B0604020202020204" pitchFamily="34" charset="0"/>
              </a:rPr>
              <a:t>θ</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pic>
        <p:nvPicPr>
          <p:cNvPr id="75" name="Picture 2" descr="Gaussian filter - Wikipedia">
            <a:extLst>
              <a:ext uri="{FF2B5EF4-FFF2-40B4-BE49-F238E27FC236}">
                <a16:creationId xmlns:a16="http://schemas.microsoft.com/office/drawing/2014/main" id="{706A3D67-34B1-4825-AE28-AB5C92D0BAE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46305" y="3431381"/>
            <a:ext cx="2624871" cy="188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362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7177280-DE9F-415C-A3DE-9F191B127690}"/>
              </a:ext>
            </a:extLst>
          </p:cNvPr>
          <p:cNvPicPr>
            <a:picLocks noChangeAspect="1"/>
          </p:cNvPicPr>
          <p:nvPr/>
        </p:nvPicPr>
        <p:blipFill>
          <a:blip r:embed="rId2"/>
          <a:stretch>
            <a:fillRect/>
          </a:stretch>
        </p:blipFill>
        <p:spPr>
          <a:xfrm>
            <a:off x="656205" y="3626302"/>
            <a:ext cx="2858580" cy="3046986"/>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02FBE43A-AE70-41F3-9865-D7B4072B3A3A}"/>
              </a:ext>
            </a:extLst>
          </p:cNvPr>
          <p:cNvSpPr/>
          <p:nvPr/>
        </p:nvSpPr>
        <p:spPr>
          <a:xfrm>
            <a:off x="4779394" y="130625"/>
            <a:ext cx="6756400" cy="1384300"/>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solidFill>
                  <a:schemeClr val="accent6">
                    <a:lumMod val="50000"/>
                  </a:schemeClr>
                </a:solidFill>
                <a:latin typeface="Arial" panose="020B0604020202020204" pitchFamily="34" charset="0"/>
                <a:cs typeface="Arial" panose="020B0604020202020204" pitchFamily="34" charset="0"/>
              </a:rPr>
              <a:t>Thank you for your attention!</a:t>
            </a:r>
          </a:p>
        </p:txBody>
      </p:sp>
      <p:grpSp>
        <p:nvGrpSpPr>
          <p:cNvPr id="7" name="Group 6">
            <a:extLst>
              <a:ext uri="{FF2B5EF4-FFF2-40B4-BE49-F238E27FC236}">
                <a16:creationId xmlns:a16="http://schemas.microsoft.com/office/drawing/2014/main" id="{BC434B8E-DB7A-4F2B-8FFD-02FB9EC85DCC}"/>
              </a:ext>
            </a:extLst>
          </p:cNvPr>
          <p:cNvGrpSpPr>
            <a:grpSpLocks noChangeAspect="1"/>
          </p:cNvGrpSpPr>
          <p:nvPr/>
        </p:nvGrpSpPr>
        <p:grpSpPr>
          <a:xfrm>
            <a:off x="656205" y="130625"/>
            <a:ext cx="3274212" cy="3413141"/>
            <a:chOff x="-1" y="-1"/>
            <a:chExt cx="4349352" cy="4533901"/>
          </a:xfrm>
        </p:grpSpPr>
        <p:pic>
          <p:nvPicPr>
            <p:cNvPr id="5" name="Picture 4">
              <a:extLst>
                <a:ext uri="{FF2B5EF4-FFF2-40B4-BE49-F238E27FC236}">
                  <a16:creationId xmlns:a16="http://schemas.microsoft.com/office/drawing/2014/main" id="{FE06FDAA-8A85-4E68-A17A-DB3CE1CD1120}"/>
                </a:ext>
              </a:extLst>
            </p:cNvPr>
            <p:cNvPicPr>
              <a:picLocks noChangeAspect="1"/>
            </p:cNvPicPr>
            <p:nvPr/>
          </p:nvPicPr>
          <p:blipFill>
            <a:blip r:embed="rId3"/>
            <a:stretch>
              <a:fillRect/>
            </a:stretch>
          </p:blipFill>
          <p:spPr>
            <a:xfrm>
              <a:off x="0" y="0"/>
              <a:ext cx="4349351" cy="453390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16131222-4DF7-4AF3-8A8B-70673D629B34}"/>
                </a:ext>
              </a:extLst>
            </p:cNvPr>
            <p:cNvSpPr/>
            <p:nvPr/>
          </p:nvSpPr>
          <p:spPr>
            <a:xfrm>
              <a:off x="-1" y="-1"/>
              <a:ext cx="338139" cy="304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BB381808-622D-44FE-A57E-E9EF223A5F34}"/>
              </a:ext>
            </a:extLst>
          </p:cNvPr>
          <p:cNvPicPr>
            <a:picLocks noChangeAspect="1"/>
          </p:cNvPicPr>
          <p:nvPr/>
        </p:nvPicPr>
        <p:blipFill>
          <a:blip r:embed="rId4"/>
          <a:stretch>
            <a:fillRect/>
          </a:stretch>
        </p:blipFill>
        <p:spPr>
          <a:xfrm>
            <a:off x="3799680" y="2725167"/>
            <a:ext cx="7736114" cy="3948121"/>
          </a:xfrm>
          <a:prstGeom prst="rect">
            <a:avLst/>
          </a:prstGeom>
          <a:ln>
            <a:noFill/>
          </a:ln>
          <a:effectLst>
            <a:outerShdw blurRad="292100" dist="139700" dir="2700000" algn="tl" rotWithShape="0">
              <a:srgbClr val="333333">
                <a:alpha val="65000"/>
              </a:srgbClr>
            </a:outerShdw>
          </a:effectLst>
        </p:spPr>
      </p:pic>
      <p:sp>
        <p:nvSpPr>
          <p:cNvPr id="11" name="Subtitle 2">
            <a:extLst>
              <a:ext uri="{FF2B5EF4-FFF2-40B4-BE49-F238E27FC236}">
                <a16:creationId xmlns:a16="http://schemas.microsoft.com/office/drawing/2014/main" id="{1833AD34-F8A4-42E7-AD65-E700E2597CA2}"/>
              </a:ext>
            </a:extLst>
          </p:cNvPr>
          <p:cNvSpPr txBox="1">
            <a:spLocks/>
          </p:cNvSpPr>
          <p:nvPr/>
        </p:nvSpPr>
        <p:spPr>
          <a:xfrm>
            <a:off x="5685190" y="1649409"/>
            <a:ext cx="4944807" cy="941274"/>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Rebecca Dally</a:t>
            </a:r>
          </a:p>
          <a:p>
            <a:r>
              <a:rPr lang="en-US" dirty="0">
                <a:latin typeface="Arial" panose="020B0604020202020204" pitchFamily="34" charset="0"/>
                <a:cs typeface="Arial" panose="020B0604020202020204" pitchFamily="34" charset="0"/>
              </a:rPr>
              <a:t>NIST Center for Neutron Research</a:t>
            </a:r>
          </a:p>
          <a:p>
            <a:r>
              <a:rPr lang="en-US" dirty="0">
                <a:latin typeface="Arial" panose="020B0604020202020204" pitchFamily="34" charset="0"/>
                <a:cs typeface="Arial" panose="020B0604020202020204" pitchFamily="34" charset="0"/>
              </a:rPr>
              <a:t>rebecca.dally@nist.gov</a:t>
            </a:r>
          </a:p>
        </p:txBody>
      </p:sp>
    </p:spTree>
    <p:extLst>
      <p:ext uri="{BB962C8B-B14F-4D97-AF65-F5344CB8AC3E}">
        <p14:creationId xmlns:p14="http://schemas.microsoft.com/office/powerpoint/2010/main" val="3341027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5ACCA6-7011-4B49-8866-0D3019998BEB}"/>
              </a:ext>
            </a:extLst>
          </p:cNvPr>
          <p:cNvPicPr>
            <a:picLocks noChangeAspect="1"/>
          </p:cNvPicPr>
          <p:nvPr/>
        </p:nvPicPr>
        <p:blipFill>
          <a:blip r:embed="rId2"/>
          <a:stretch>
            <a:fillRect/>
          </a:stretch>
        </p:blipFill>
        <p:spPr>
          <a:xfrm>
            <a:off x="152400" y="1076325"/>
            <a:ext cx="7600950" cy="54102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15E97644-0092-4373-B3B5-39C9C5EC9DDF}"/>
              </a:ext>
            </a:extLst>
          </p:cNvPr>
          <p:cNvPicPr>
            <a:picLocks noChangeAspect="1"/>
          </p:cNvPicPr>
          <p:nvPr/>
        </p:nvPicPr>
        <p:blipFill rotWithShape="1">
          <a:blip r:embed="rId3">
            <a:extLst>
              <a:ext uri="{28A0092B-C50C-407E-A947-70E740481C1C}">
                <a14:useLocalDpi xmlns:a14="http://schemas.microsoft.com/office/drawing/2010/main" val="0"/>
              </a:ext>
            </a:extLst>
          </a:blip>
          <a:srcRect l="38689" t="35266" r="35548" b="15772"/>
          <a:stretch/>
        </p:blipFill>
        <p:spPr>
          <a:xfrm rot="5400000">
            <a:off x="528141" y="790677"/>
            <a:ext cx="1766834" cy="2518319"/>
          </a:xfrm>
          <a:prstGeom prst="rect">
            <a:avLst/>
          </a:prstGeom>
        </p:spPr>
      </p:pic>
      <p:sp>
        <p:nvSpPr>
          <p:cNvPr id="28" name="Rectangle 27">
            <a:extLst>
              <a:ext uri="{FF2B5EF4-FFF2-40B4-BE49-F238E27FC236}">
                <a16:creationId xmlns:a16="http://schemas.microsoft.com/office/drawing/2014/main" id="{73B75598-D6ED-453D-B84C-F536FC3320A4}"/>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Thinking in reciprocal space: hexagonal unit cell example</a:t>
            </a:r>
          </a:p>
        </p:txBody>
      </p:sp>
      <p:sp>
        <p:nvSpPr>
          <p:cNvPr id="29" name="Hexagon 28">
            <a:extLst>
              <a:ext uri="{FF2B5EF4-FFF2-40B4-BE49-F238E27FC236}">
                <a16:creationId xmlns:a16="http://schemas.microsoft.com/office/drawing/2014/main" id="{4D06937C-57A5-47C0-A8A5-B0446E46DEE5}"/>
              </a:ext>
            </a:extLst>
          </p:cNvPr>
          <p:cNvSpPr/>
          <p:nvPr/>
        </p:nvSpPr>
        <p:spPr>
          <a:xfrm rot="3261167">
            <a:off x="793304" y="2339583"/>
            <a:ext cx="547243" cy="418526"/>
          </a:xfrm>
          <a:prstGeom prst="hex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C06F354D-7D8D-4C9E-B096-6D2219DA05C6}"/>
              </a:ext>
            </a:extLst>
          </p:cNvPr>
          <p:cNvSpPr>
            <a:spLocks noChangeAspect="1"/>
          </p:cNvSpPr>
          <p:nvPr/>
        </p:nvSpPr>
        <p:spPr>
          <a:xfrm>
            <a:off x="7699756" y="2819027"/>
            <a:ext cx="1918614" cy="1779081"/>
          </a:xfrm>
          <a:prstGeom prst="hexag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a:t>crystal</a:t>
            </a:r>
          </a:p>
        </p:txBody>
      </p:sp>
      <p:grpSp>
        <p:nvGrpSpPr>
          <p:cNvPr id="40" name="Group 39">
            <a:extLst>
              <a:ext uri="{FF2B5EF4-FFF2-40B4-BE49-F238E27FC236}">
                <a16:creationId xmlns:a16="http://schemas.microsoft.com/office/drawing/2014/main" id="{551F17FA-8319-46A9-9FC2-06B85D2F2187}"/>
              </a:ext>
            </a:extLst>
          </p:cNvPr>
          <p:cNvGrpSpPr>
            <a:grpSpLocks noChangeAspect="1"/>
          </p:cNvGrpSpPr>
          <p:nvPr/>
        </p:nvGrpSpPr>
        <p:grpSpPr>
          <a:xfrm>
            <a:off x="9662479" y="1757448"/>
            <a:ext cx="1473036" cy="3803523"/>
            <a:chOff x="10192881" y="1248918"/>
            <a:chExt cx="1303361" cy="3365409"/>
          </a:xfrm>
        </p:grpSpPr>
        <p:grpSp>
          <p:nvGrpSpPr>
            <p:cNvPr id="31" name="Group 30">
              <a:extLst>
                <a:ext uri="{FF2B5EF4-FFF2-40B4-BE49-F238E27FC236}">
                  <a16:creationId xmlns:a16="http://schemas.microsoft.com/office/drawing/2014/main" id="{4B24E88F-F9F0-41C0-9174-DB9306FE5AD7}"/>
                </a:ext>
              </a:extLst>
            </p:cNvPr>
            <p:cNvGrpSpPr/>
            <p:nvPr/>
          </p:nvGrpSpPr>
          <p:grpSpPr>
            <a:xfrm>
              <a:off x="10224643" y="2763827"/>
              <a:ext cx="365760" cy="365760"/>
              <a:chOff x="4379892" y="1468912"/>
              <a:chExt cx="365760" cy="365760"/>
            </a:xfrm>
          </p:grpSpPr>
          <p:sp>
            <p:nvSpPr>
              <p:cNvPr id="32" name="Oval 31">
                <a:extLst>
                  <a:ext uri="{FF2B5EF4-FFF2-40B4-BE49-F238E27FC236}">
                    <a16:creationId xmlns:a16="http://schemas.microsoft.com/office/drawing/2014/main" id="{B371C4BC-C9FC-44A6-9217-B9FAD7C1CCA1}"/>
                  </a:ext>
                </a:extLst>
              </p:cNvPr>
              <p:cNvSpPr/>
              <p:nvPr/>
            </p:nvSpPr>
            <p:spPr>
              <a:xfrm>
                <a:off x="4379892" y="1468912"/>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06345CC-DE6E-4548-BC0E-412AB163D9A9}"/>
                  </a:ext>
                </a:extLst>
              </p:cNvPr>
              <p:cNvSpPr/>
              <p:nvPr/>
            </p:nvSpPr>
            <p:spPr>
              <a:xfrm>
                <a:off x="4471332" y="156035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E1723ED0-A941-4445-96E8-0435E9D114E0}"/>
                </a:ext>
              </a:extLst>
            </p:cNvPr>
            <p:cNvSpPr txBox="1"/>
            <p:nvPr/>
          </p:nvSpPr>
          <p:spPr>
            <a:xfrm>
              <a:off x="10192881" y="3003498"/>
              <a:ext cx="364801" cy="517417"/>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c</a:t>
              </a:r>
              <a:endParaRPr lang="en-US" sz="3200" dirty="0">
                <a:solidFill>
                  <a:srgbClr val="C00000"/>
                </a:solidFill>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08FBAF08-57CB-41FD-9C56-D75A6CB936CA}"/>
                </a:ext>
              </a:extLst>
            </p:cNvPr>
            <p:cNvGrpSpPr/>
            <p:nvPr/>
          </p:nvGrpSpPr>
          <p:grpSpPr>
            <a:xfrm>
              <a:off x="10800539" y="1541272"/>
              <a:ext cx="1" cy="2807297"/>
              <a:chOff x="6806959" y="3373637"/>
              <a:chExt cx="1" cy="2807297"/>
            </a:xfrm>
          </p:grpSpPr>
          <p:cxnSp>
            <p:nvCxnSpPr>
              <p:cNvPr id="36" name="Straight Arrow Connector 35">
                <a:extLst>
                  <a:ext uri="{FF2B5EF4-FFF2-40B4-BE49-F238E27FC236}">
                    <a16:creationId xmlns:a16="http://schemas.microsoft.com/office/drawing/2014/main" id="{F36D904C-1FA4-43DD-A3A4-14E6F63606FC}"/>
                  </a:ext>
                </a:extLst>
              </p:cNvPr>
              <p:cNvCxnSpPr>
                <a:cxnSpLocks/>
              </p:cNvCxnSpPr>
              <p:nvPr/>
            </p:nvCxnSpPr>
            <p:spPr>
              <a:xfrm rot="3600000">
                <a:off x="6054747" y="5428721"/>
                <a:ext cx="150442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3EE00A95-4F4A-476C-A1E9-19252AF83226}"/>
                  </a:ext>
                </a:extLst>
              </p:cNvPr>
              <p:cNvCxnSpPr>
                <a:cxnSpLocks/>
              </p:cNvCxnSpPr>
              <p:nvPr/>
            </p:nvCxnSpPr>
            <p:spPr>
              <a:xfrm rot="18000000" flipV="1">
                <a:off x="6054746" y="4125850"/>
                <a:ext cx="150442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38" name="Rectangle 37">
              <a:extLst>
                <a:ext uri="{FF2B5EF4-FFF2-40B4-BE49-F238E27FC236}">
                  <a16:creationId xmlns:a16="http://schemas.microsoft.com/office/drawing/2014/main" id="{98D303E2-15AF-4F65-970C-8C1E17E376C0}"/>
                </a:ext>
              </a:extLst>
            </p:cNvPr>
            <p:cNvSpPr/>
            <p:nvPr/>
          </p:nvSpPr>
          <p:spPr>
            <a:xfrm>
              <a:off x="11086752" y="4096910"/>
              <a:ext cx="364801" cy="517417"/>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a</a:t>
              </a:r>
              <a:endParaRPr lang="en-US" sz="3200" dirty="0">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B683F1DD-0B3D-4DF1-B64B-C3DBFCC6F0C1}"/>
                </a:ext>
              </a:extLst>
            </p:cNvPr>
            <p:cNvSpPr/>
            <p:nvPr/>
          </p:nvSpPr>
          <p:spPr>
            <a:xfrm>
              <a:off x="11111584" y="1248918"/>
              <a:ext cx="384658" cy="517417"/>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b</a:t>
              </a:r>
              <a:endParaRPr lang="en-US" sz="3200" dirty="0">
                <a:latin typeface="Arial" panose="020B0604020202020204" pitchFamily="34" charset="0"/>
                <a:cs typeface="Arial" panose="020B0604020202020204" pitchFamily="34" charset="0"/>
              </a:endParaRPr>
            </a:p>
          </p:txBody>
        </p:sp>
      </p:grpSp>
      <p:sp>
        <p:nvSpPr>
          <p:cNvPr id="41" name="TextBox 40">
            <a:extLst>
              <a:ext uri="{FF2B5EF4-FFF2-40B4-BE49-F238E27FC236}">
                <a16:creationId xmlns:a16="http://schemas.microsoft.com/office/drawing/2014/main" id="{C3F5E8C6-58B1-4F0C-99C2-B1DDF1630349}"/>
              </a:ext>
            </a:extLst>
          </p:cNvPr>
          <p:cNvSpPr txBox="1"/>
          <p:nvPr/>
        </p:nvSpPr>
        <p:spPr>
          <a:xfrm>
            <a:off x="2512290" y="5560971"/>
            <a:ext cx="458780"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Y</a:t>
            </a:r>
          </a:p>
        </p:txBody>
      </p:sp>
      <p:sp>
        <p:nvSpPr>
          <p:cNvPr id="42" name="TextBox 41">
            <a:extLst>
              <a:ext uri="{FF2B5EF4-FFF2-40B4-BE49-F238E27FC236}">
                <a16:creationId xmlns:a16="http://schemas.microsoft.com/office/drawing/2014/main" id="{92B0A1E1-8AE0-4B5B-9E8A-899D33C39DC5}"/>
              </a:ext>
            </a:extLst>
          </p:cNvPr>
          <p:cNvSpPr txBox="1"/>
          <p:nvPr/>
        </p:nvSpPr>
        <p:spPr>
          <a:xfrm>
            <a:off x="2359725" y="4325217"/>
            <a:ext cx="686406"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Sn</a:t>
            </a:r>
          </a:p>
        </p:txBody>
      </p:sp>
      <p:sp>
        <p:nvSpPr>
          <p:cNvPr id="43" name="TextBox 42">
            <a:extLst>
              <a:ext uri="{FF2B5EF4-FFF2-40B4-BE49-F238E27FC236}">
                <a16:creationId xmlns:a16="http://schemas.microsoft.com/office/drawing/2014/main" id="{9BBD067F-B2FF-4D9C-BB5A-0E9400402E58}"/>
              </a:ext>
            </a:extLst>
          </p:cNvPr>
          <p:cNvSpPr txBox="1"/>
          <p:nvPr/>
        </p:nvSpPr>
        <p:spPr>
          <a:xfrm>
            <a:off x="3506341" y="2348479"/>
            <a:ext cx="75373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Mn</a:t>
            </a:r>
          </a:p>
        </p:txBody>
      </p:sp>
    </p:spTree>
    <p:extLst>
      <p:ext uri="{BB962C8B-B14F-4D97-AF65-F5344CB8AC3E}">
        <p14:creationId xmlns:p14="http://schemas.microsoft.com/office/powerpoint/2010/main" val="39537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5ACCA6-7011-4B49-8866-0D3019998BEB}"/>
              </a:ext>
            </a:extLst>
          </p:cNvPr>
          <p:cNvPicPr>
            <a:picLocks noChangeAspect="1"/>
          </p:cNvPicPr>
          <p:nvPr/>
        </p:nvPicPr>
        <p:blipFill>
          <a:blip r:embed="rId2"/>
          <a:stretch>
            <a:fillRect/>
          </a:stretch>
        </p:blipFill>
        <p:spPr>
          <a:xfrm>
            <a:off x="152400" y="1076325"/>
            <a:ext cx="7600950" cy="54102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15E97644-0092-4373-B3B5-39C9C5EC9DDF}"/>
              </a:ext>
            </a:extLst>
          </p:cNvPr>
          <p:cNvPicPr>
            <a:picLocks noChangeAspect="1"/>
          </p:cNvPicPr>
          <p:nvPr/>
        </p:nvPicPr>
        <p:blipFill rotWithShape="1">
          <a:blip r:embed="rId3">
            <a:extLst>
              <a:ext uri="{28A0092B-C50C-407E-A947-70E740481C1C}">
                <a14:useLocalDpi xmlns:a14="http://schemas.microsoft.com/office/drawing/2010/main" val="0"/>
              </a:ext>
            </a:extLst>
          </a:blip>
          <a:srcRect l="38689" t="35266" r="35548" b="15772"/>
          <a:stretch/>
        </p:blipFill>
        <p:spPr>
          <a:xfrm rot="5400000">
            <a:off x="528141" y="790677"/>
            <a:ext cx="1766834" cy="2518319"/>
          </a:xfrm>
          <a:prstGeom prst="rect">
            <a:avLst/>
          </a:prstGeom>
        </p:spPr>
      </p:pic>
      <p:sp>
        <p:nvSpPr>
          <p:cNvPr id="28" name="Rectangle 27">
            <a:extLst>
              <a:ext uri="{FF2B5EF4-FFF2-40B4-BE49-F238E27FC236}">
                <a16:creationId xmlns:a16="http://schemas.microsoft.com/office/drawing/2014/main" id="{73B75598-D6ED-453D-B84C-F536FC3320A4}"/>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Thinking in reciprocal space: hexagonal unit cell example</a:t>
            </a:r>
          </a:p>
        </p:txBody>
      </p:sp>
      <p:sp>
        <p:nvSpPr>
          <p:cNvPr id="29" name="Hexagon 28">
            <a:extLst>
              <a:ext uri="{FF2B5EF4-FFF2-40B4-BE49-F238E27FC236}">
                <a16:creationId xmlns:a16="http://schemas.microsoft.com/office/drawing/2014/main" id="{4D06937C-57A5-47C0-A8A5-B0446E46DEE5}"/>
              </a:ext>
            </a:extLst>
          </p:cNvPr>
          <p:cNvSpPr/>
          <p:nvPr/>
        </p:nvSpPr>
        <p:spPr>
          <a:xfrm rot="3261167">
            <a:off x="793304" y="2339583"/>
            <a:ext cx="547243" cy="418526"/>
          </a:xfrm>
          <a:prstGeom prst="hexag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C06F354D-7D8D-4C9E-B096-6D2219DA05C6}"/>
              </a:ext>
            </a:extLst>
          </p:cNvPr>
          <p:cNvSpPr>
            <a:spLocks noChangeAspect="1"/>
          </p:cNvSpPr>
          <p:nvPr/>
        </p:nvSpPr>
        <p:spPr>
          <a:xfrm>
            <a:off x="7699756" y="2819027"/>
            <a:ext cx="1918614" cy="1779081"/>
          </a:xfrm>
          <a:prstGeom prst="hexag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a:t>crystal</a:t>
            </a:r>
          </a:p>
        </p:txBody>
      </p:sp>
      <p:grpSp>
        <p:nvGrpSpPr>
          <p:cNvPr id="40" name="Group 39">
            <a:extLst>
              <a:ext uri="{FF2B5EF4-FFF2-40B4-BE49-F238E27FC236}">
                <a16:creationId xmlns:a16="http://schemas.microsoft.com/office/drawing/2014/main" id="{551F17FA-8319-46A9-9FC2-06B85D2F2187}"/>
              </a:ext>
            </a:extLst>
          </p:cNvPr>
          <p:cNvGrpSpPr>
            <a:grpSpLocks noChangeAspect="1"/>
          </p:cNvGrpSpPr>
          <p:nvPr/>
        </p:nvGrpSpPr>
        <p:grpSpPr>
          <a:xfrm>
            <a:off x="9698375" y="1757448"/>
            <a:ext cx="1437139" cy="3803523"/>
            <a:chOff x="10224643" y="1248918"/>
            <a:chExt cx="1271599" cy="3365409"/>
          </a:xfrm>
        </p:grpSpPr>
        <p:grpSp>
          <p:nvGrpSpPr>
            <p:cNvPr id="31" name="Group 30">
              <a:extLst>
                <a:ext uri="{FF2B5EF4-FFF2-40B4-BE49-F238E27FC236}">
                  <a16:creationId xmlns:a16="http://schemas.microsoft.com/office/drawing/2014/main" id="{4B24E88F-F9F0-41C0-9174-DB9306FE5AD7}"/>
                </a:ext>
              </a:extLst>
            </p:cNvPr>
            <p:cNvGrpSpPr/>
            <p:nvPr/>
          </p:nvGrpSpPr>
          <p:grpSpPr>
            <a:xfrm>
              <a:off x="10224643" y="2763827"/>
              <a:ext cx="365760" cy="365760"/>
              <a:chOff x="4379892" y="1468912"/>
              <a:chExt cx="365760" cy="365760"/>
            </a:xfrm>
          </p:grpSpPr>
          <p:sp>
            <p:nvSpPr>
              <p:cNvPr id="32" name="Oval 31">
                <a:extLst>
                  <a:ext uri="{FF2B5EF4-FFF2-40B4-BE49-F238E27FC236}">
                    <a16:creationId xmlns:a16="http://schemas.microsoft.com/office/drawing/2014/main" id="{B371C4BC-C9FC-44A6-9217-B9FAD7C1CCA1}"/>
                  </a:ext>
                </a:extLst>
              </p:cNvPr>
              <p:cNvSpPr/>
              <p:nvPr/>
            </p:nvSpPr>
            <p:spPr>
              <a:xfrm>
                <a:off x="4379892" y="1468912"/>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06345CC-DE6E-4548-BC0E-412AB163D9A9}"/>
                  </a:ext>
                </a:extLst>
              </p:cNvPr>
              <p:cNvSpPr/>
              <p:nvPr/>
            </p:nvSpPr>
            <p:spPr>
              <a:xfrm>
                <a:off x="4471332" y="156035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08FBAF08-57CB-41FD-9C56-D75A6CB936CA}"/>
                </a:ext>
              </a:extLst>
            </p:cNvPr>
            <p:cNvGrpSpPr/>
            <p:nvPr/>
          </p:nvGrpSpPr>
          <p:grpSpPr>
            <a:xfrm>
              <a:off x="10800539" y="1541272"/>
              <a:ext cx="1" cy="2807297"/>
              <a:chOff x="6806959" y="3373637"/>
              <a:chExt cx="1" cy="2807297"/>
            </a:xfrm>
          </p:grpSpPr>
          <p:cxnSp>
            <p:nvCxnSpPr>
              <p:cNvPr id="36" name="Straight Arrow Connector 35">
                <a:extLst>
                  <a:ext uri="{FF2B5EF4-FFF2-40B4-BE49-F238E27FC236}">
                    <a16:creationId xmlns:a16="http://schemas.microsoft.com/office/drawing/2014/main" id="{F36D904C-1FA4-43DD-A3A4-14E6F63606FC}"/>
                  </a:ext>
                </a:extLst>
              </p:cNvPr>
              <p:cNvCxnSpPr>
                <a:cxnSpLocks/>
              </p:cNvCxnSpPr>
              <p:nvPr/>
            </p:nvCxnSpPr>
            <p:spPr>
              <a:xfrm rot="3600000">
                <a:off x="6054747" y="5428721"/>
                <a:ext cx="150442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3EE00A95-4F4A-476C-A1E9-19252AF83226}"/>
                  </a:ext>
                </a:extLst>
              </p:cNvPr>
              <p:cNvCxnSpPr>
                <a:cxnSpLocks/>
              </p:cNvCxnSpPr>
              <p:nvPr/>
            </p:nvCxnSpPr>
            <p:spPr>
              <a:xfrm rot="18000000" flipV="1">
                <a:off x="6054746" y="4125850"/>
                <a:ext cx="150442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38" name="Rectangle 37">
              <a:extLst>
                <a:ext uri="{FF2B5EF4-FFF2-40B4-BE49-F238E27FC236}">
                  <a16:creationId xmlns:a16="http://schemas.microsoft.com/office/drawing/2014/main" id="{98D303E2-15AF-4F65-970C-8C1E17E376C0}"/>
                </a:ext>
              </a:extLst>
            </p:cNvPr>
            <p:cNvSpPr/>
            <p:nvPr/>
          </p:nvSpPr>
          <p:spPr>
            <a:xfrm>
              <a:off x="11086752" y="4096910"/>
              <a:ext cx="364801" cy="517417"/>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a</a:t>
              </a:r>
              <a:endParaRPr lang="en-US" sz="3200" dirty="0">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B683F1DD-0B3D-4DF1-B64B-C3DBFCC6F0C1}"/>
                </a:ext>
              </a:extLst>
            </p:cNvPr>
            <p:cNvSpPr/>
            <p:nvPr/>
          </p:nvSpPr>
          <p:spPr>
            <a:xfrm>
              <a:off x="11111584" y="1248918"/>
              <a:ext cx="384658" cy="517417"/>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b</a:t>
              </a:r>
              <a:endParaRPr lang="en-US" sz="3200" dirty="0">
                <a:latin typeface="Arial" panose="020B0604020202020204" pitchFamily="34" charset="0"/>
                <a:cs typeface="Arial" panose="020B0604020202020204" pitchFamily="34" charset="0"/>
              </a:endParaRPr>
            </a:p>
          </p:txBody>
        </p:sp>
      </p:grpSp>
      <p:sp>
        <p:nvSpPr>
          <p:cNvPr id="41" name="TextBox 40">
            <a:extLst>
              <a:ext uri="{FF2B5EF4-FFF2-40B4-BE49-F238E27FC236}">
                <a16:creationId xmlns:a16="http://schemas.microsoft.com/office/drawing/2014/main" id="{C3F5E8C6-58B1-4F0C-99C2-B1DDF1630349}"/>
              </a:ext>
            </a:extLst>
          </p:cNvPr>
          <p:cNvSpPr txBox="1"/>
          <p:nvPr/>
        </p:nvSpPr>
        <p:spPr>
          <a:xfrm>
            <a:off x="2512290" y="5560971"/>
            <a:ext cx="458780"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Y</a:t>
            </a:r>
          </a:p>
        </p:txBody>
      </p:sp>
      <p:sp>
        <p:nvSpPr>
          <p:cNvPr id="42" name="TextBox 41">
            <a:extLst>
              <a:ext uri="{FF2B5EF4-FFF2-40B4-BE49-F238E27FC236}">
                <a16:creationId xmlns:a16="http://schemas.microsoft.com/office/drawing/2014/main" id="{92B0A1E1-8AE0-4B5B-9E8A-899D33C39DC5}"/>
              </a:ext>
            </a:extLst>
          </p:cNvPr>
          <p:cNvSpPr txBox="1"/>
          <p:nvPr/>
        </p:nvSpPr>
        <p:spPr>
          <a:xfrm>
            <a:off x="2359725" y="4325217"/>
            <a:ext cx="686406"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Sn</a:t>
            </a:r>
          </a:p>
        </p:txBody>
      </p:sp>
      <p:sp>
        <p:nvSpPr>
          <p:cNvPr id="43" name="TextBox 42">
            <a:extLst>
              <a:ext uri="{FF2B5EF4-FFF2-40B4-BE49-F238E27FC236}">
                <a16:creationId xmlns:a16="http://schemas.microsoft.com/office/drawing/2014/main" id="{9BBD067F-B2FF-4D9C-BB5A-0E9400402E58}"/>
              </a:ext>
            </a:extLst>
          </p:cNvPr>
          <p:cNvSpPr txBox="1"/>
          <p:nvPr/>
        </p:nvSpPr>
        <p:spPr>
          <a:xfrm>
            <a:off x="3506341" y="2348479"/>
            <a:ext cx="75373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Mn</a:t>
            </a:r>
          </a:p>
        </p:txBody>
      </p:sp>
      <p:cxnSp>
        <p:nvCxnSpPr>
          <p:cNvPr id="44" name="Straight Arrow Connector 43">
            <a:extLst>
              <a:ext uri="{FF2B5EF4-FFF2-40B4-BE49-F238E27FC236}">
                <a16:creationId xmlns:a16="http://schemas.microsoft.com/office/drawing/2014/main" id="{0484A725-A4A0-4E5E-B67C-9AC1535642FE}"/>
              </a:ext>
            </a:extLst>
          </p:cNvPr>
          <p:cNvCxnSpPr>
            <a:cxnSpLocks/>
          </p:cNvCxnSpPr>
          <p:nvPr/>
        </p:nvCxnSpPr>
        <p:spPr>
          <a:xfrm>
            <a:off x="9905252" y="3674237"/>
            <a:ext cx="1504426" cy="0"/>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5C46CD25-9767-41D6-BC7E-973691ED1717}"/>
              </a:ext>
            </a:extLst>
          </p:cNvPr>
          <p:cNvCxnSpPr>
            <a:cxnSpLocks/>
          </p:cNvCxnSpPr>
          <p:nvPr/>
        </p:nvCxnSpPr>
        <p:spPr>
          <a:xfrm flipH="1" flipV="1">
            <a:off x="9905063" y="2332379"/>
            <a:ext cx="1" cy="1356391"/>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648843F2-1C56-4306-B75E-B68CA4FD9CEE}"/>
                  </a:ext>
                </a:extLst>
              </p:cNvPr>
              <p:cNvSpPr/>
              <p:nvPr/>
            </p:nvSpPr>
            <p:spPr>
              <a:xfrm>
                <a:off x="11270403" y="3335138"/>
                <a:ext cx="53572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𝒙</m:t>
                          </m:r>
                        </m:e>
                      </m:acc>
                    </m:oMath>
                  </m:oMathPara>
                </a14:m>
                <a:endParaRPr lang="en-US" sz="3200" dirty="0">
                  <a:latin typeface="Arial" panose="020B0604020202020204" pitchFamily="34" charset="0"/>
                  <a:cs typeface="Arial" panose="020B0604020202020204" pitchFamily="34" charset="0"/>
                </a:endParaRPr>
              </a:p>
            </p:txBody>
          </p:sp>
        </mc:Choice>
        <mc:Fallback xmlns="">
          <p:sp>
            <p:nvSpPr>
              <p:cNvPr id="46" name="Rectangle 45">
                <a:extLst>
                  <a:ext uri="{FF2B5EF4-FFF2-40B4-BE49-F238E27FC236}">
                    <a16:creationId xmlns:a16="http://schemas.microsoft.com/office/drawing/2014/main" id="{648843F2-1C56-4306-B75E-B68CA4FD9CEE}"/>
                  </a:ext>
                </a:extLst>
              </p:cNvPr>
              <p:cNvSpPr>
                <a:spLocks noRot="1" noChangeAspect="1" noMove="1" noResize="1" noEditPoints="1" noAdjustHandles="1" noChangeArrowheads="1" noChangeShapeType="1" noTextEdit="1"/>
              </p:cNvSpPr>
              <p:nvPr/>
            </p:nvSpPr>
            <p:spPr>
              <a:xfrm>
                <a:off x="11270403" y="3335138"/>
                <a:ext cx="535724"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DE2703BA-597B-4FE1-A45F-32BCC7BC20F9}"/>
                  </a:ext>
                </a:extLst>
              </p:cNvPr>
              <p:cNvSpPr/>
              <p:nvPr/>
            </p:nvSpPr>
            <p:spPr>
              <a:xfrm>
                <a:off x="9633193" y="1808045"/>
                <a:ext cx="54373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𝒚</m:t>
                          </m:r>
                        </m:e>
                      </m:acc>
                    </m:oMath>
                  </m:oMathPara>
                </a14:m>
                <a:endParaRPr lang="en-US" dirty="0">
                  <a:latin typeface="Arial" panose="020B0604020202020204" pitchFamily="34" charset="0"/>
                  <a:cs typeface="Arial" panose="020B0604020202020204" pitchFamily="34" charset="0"/>
                </a:endParaRPr>
              </a:p>
            </p:txBody>
          </p:sp>
        </mc:Choice>
        <mc:Fallback xmlns="">
          <p:sp>
            <p:nvSpPr>
              <p:cNvPr id="47" name="Rectangle 46">
                <a:extLst>
                  <a:ext uri="{FF2B5EF4-FFF2-40B4-BE49-F238E27FC236}">
                    <a16:creationId xmlns:a16="http://schemas.microsoft.com/office/drawing/2014/main" id="{DE2703BA-597B-4FE1-A45F-32BCC7BC20F9}"/>
                  </a:ext>
                </a:extLst>
              </p:cNvPr>
              <p:cNvSpPr>
                <a:spLocks noRot="1" noChangeAspect="1" noMove="1" noResize="1" noEditPoints="1" noAdjustHandles="1" noChangeArrowheads="1" noChangeShapeType="1" noTextEdit="1"/>
              </p:cNvSpPr>
              <p:nvPr/>
            </p:nvSpPr>
            <p:spPr>
              <a:xfrm>
                <a:off x="9633193" y="1808045"/>
                <a:ext cx="543739"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40DFE1CA-F7BE-4706-B310-DE8BEC81060C}"/>
                  </a:ext>
                </a:extLst>
              </p:cNvPr>
              <p:cNvSpPr/>
              <p:nvPr/>
            </p:nvSpPr>
            <p:spPr>
              <a:xfrm>
                <a:off x="9432398" y="3825704"/>
                <a:ext cx="737702"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c,</a:t>
                </a:r>
                <a14:m>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𝒛</m:t>
                        </m:r>
                      </m:e>
                    </m:acc>
                  </m:oMath>
                </a14:m>
                <a:endParaRPr lang="en-US" sz="3200" dirty="0">
                  <a:solidFill>
                    <a:srgbClr val="C00000"/>
                  </a:solidFill>
                  <a:latin typeface="Arial" panose="020B0604020202020204" pitchFamily="34" charset="0"/>
                  <a:cs typeface="Arial" panose="020B0604020202020204" pitchFamily="34" charset="0"/>
                </a:endParaRPr>
              </a:p>
            </p:txBody>
          </p:sp>
        </mc:Choice>
        <mc:Fallback xmlns="">
          <p:sp>
            <p:nvSpPr>
              <p:cNvPr id="2" name="Rectangle 1">
                <a:extLst>
                  <a:ext uri="{FF2B5EF4-FFF2-40B4-BE49-F238E27FC236}">
                    <a16:creationId xmlns:a16="http://schemas.microsoft.com/office/drawing/2014/main" id="{40DFE1CA-F7BE-4706-B310-DE8BEC81060C}"/>
                  </a:ext>
                </a:extLst>
              </p:cNvPr>
              <p:cNvSpPr>
                <a:spLocks noRot="1" noChangeAspect="1" noMove="1" noResize="1" noEditPoints="1" noAdjustHandles="1" noChangeArrowheads="1" noChangeShapeType="1" noTextEdit="1"/>
              </p:cNvSpPr>
              <p:nvPr/>
            </p:nvSpPr>
            <p:spPr>
              <a:xfrm>
                <a:off x="9432398" y="3825704"/>
                <a:ext cx="737702" cy="584775"/>
              </a:xfrm>
              <a:prstGeom prst="rect">
                <a:avLst/>
              </a:prstGeom>
              <a:blipFill>
                <a:blip r:embed="rId6"/>
                <a:stretch>
                  <a:fillRect l="-20661" t="-13542" b="-33333"/>
                </a:stretch>
              </a:blipFill>
            </p:spPr>
            <p:txBody>
              <a:bodyPr/>
              <a:lstStyle/>
              <a:p>
                <a:r>
                  <a:rPr lang="en-US">
                    <a:noFill/>
                  </a:rPr>
                  <a:t> </a:t>
                </a:r>
              </a:p>
            </p:txBody>
          </p:sp>
        </mc:Fallback>
      </mc:AlternateContent>
    </p:spTree>
    <p:extLst>
      <p:ext uri="{BB962C8B-B14F-4D97-AF65-F5344CB8AC3E}">
        <p14:creationId xmlns:p14="http://schemas.microsoft.com/office/powerpoint/2010/main" val="1457864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Rounded Corners 57">
            <a:extLst>
              <a:ext uri="{FF2B5EF4-FFF2-40B4-BE49-F238E27FC236}">
                <a16:creationId xmlns:a16="http://schemas.microsoft.com/office/drawing/2014/main" id="{C7E97486-3FB2-449B-A830-18B9D38D9A92}"/>
              </a:ext>
            </a:extLst>
          </p:cNvPr>
          <p:cNvSpPr/>
          <p:nvPr/>
        </p:nvSpPr>
        <p:spPr>
          <a:xfrm>
            <a:off x="7583275" y="1655276"/>
            <a:ext cx="4405973" cy="5068119"/>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CFE0934-3CF7-486C-8AEE-A7209CAD983C}"/>
              </a:ext>
            </a:extLst>
          </p:cNvPr>
          <p:cNvSpPr/>
          <p:nvPr/>
        </p:nvSpPr>
        <p:spPr>
          <a:xfrm>
            <a:off x="7583275" y="968167"/>
            <a:ext cx="3328155" cy="584775"/>
          </a:xfrm>
          <a:prstGeom prst="rect">
            <a:avLst/>
          </a:prstGeom>
        </p:spPr>
        <p:txBody>
          <a:bodyPr wrap="none">
            <a:spAutoFit/>
          </a:bodyPr>
          <a:lstStyle/>
          <a:p>
            <a:r>
              <a:rPr lang="en-US" sz="3200" dirty="0">
                <a:solidFill>
                  <a:schemeClr val="accent6">
                    <a:lumMod val="50000"/>
                  </a:schemeClr>
                </a:solidFill>
                <a:latin typeface="Arial" panose="020B0604020202020204" pitchFamily="34" charset="0"/>
                <a:cs typeface="Arial" panose="020B0604020202020204" pitchFamily="34" charset="0"/>
              </a:rPr>
              <a:t>Reciprocal space</a:t>
            </a:r>
            <a:endParaRPr lang="en-US" sz="3200" dirty="0"/>
          </a:p>
        </p:txBody>
      </p:sp>
      <p:sp>
        <p:nvSpPr>
          <p:cNvPr id="28" name="Rectangle 27">
            <a:extLst>
              <a:ext uri="{FF2B5EF4-FFF2-40B4-BE49-F238E27FC236}">
                <a16:creationId xmlns:a16="http://schemas.microsoft.com/office/drawing/2014/main" id="{73B75598-D6ED-453D-B84C-F536FC3320A4}"/>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Thinking in reciprocal space: hexagonal unit cell example</a:t>
            </a:r>
          </a:p>
        </p:txBody>
      </p:sp>
      <p:grpSp>
        <p:nvGrpSpPr>
          <p:cNvPr id="25" name="Group 24">
            <a:extLst>
              <a:ext uri="{FF2B5EF4-FFF2-40B4-BE49-F238E27FC236}">
                <a16:creationId xmlns:a16="http://schemas.microsoft.com/office/drawing/2014/main" id="{2EE80593-9FFC-4FD4-B0D4-B07C35FF6A36}"/>
              </a:ext>
            </a:extLst>
          </p:cNvPr>
          <p:cNvGrpSpPr/>
          <p:nvPr/>
        </p:nvGrpSpPr>
        <p:grpSpPr>
          <a:xfrm>
            <a:off x="648677" y="2327014"/>
            <a:ext cx="2373729" cy="3803523"/>
            <a:chOff x="4219553" y="1832540"/>
            <a:chExt cx="2373729" cy="3803523"/>
          </a:xfrm>
        </p:grpSpPr>
        <p:grpSp>
          <p:nvGrpSpPr>
            <p:cNvPr id="40" name="Group 39">
              <a:extLst>
                <a:ext uri="{FF2B5EF4-FFF2-40B4-BE49-F238E27FC236}">
                  <a16:creationId xmlns:a16="http://schemas.microsoft.com/office/drawing/2014/main" id="{551F17FA-8319-46A9-9FC2-06B85D2F2187}"/>
                </a:ext>
              </a:extLst>
            </p:cNvPr>
            <p:cNvGrpSpPr>
              <a:grpSpLocks noChangeAspect="1"/>
            </p:cNvGrpSpPr>
            <p:nvPr/>
          </p:nvGrpSpPr>
          <p:grpSpPr>
            <a:xfrm>
              <a:off x="4485530" y="1832540"/>
              <a:ext cx="1437139" cy="3803523"/>
              <a:chOff x="10224643" y="1248918"/>
              <a:chExt cx="1271599" cy="3365409"/>
            </a:xfrm>
          </p:grpSpPr>
          <p:grpSp>
            <p:nvGrpSpPr>
              <p:cNvPr id="31" name="Group 30">
                <a:extLst>
                  <a:ext uri="{FF2B5EF4-FFF2-40B4-BE49-F238E27FC236}">
                    <a16:creationId xmlns:a16="http://schemas.microsoft.com/office/drawing/2014/main" id="{4B24E88F-F9F0-41C0-9174-DB9306FE5AD7}"/>
                  </a:ext>
                </a:extLst>
              </p:cNvPr>
              <p:cNvGrpSpPr/>
              <p:nvPr/>
            </p:nvGrpSpPr>
            <p:grpSpPr>
              <a:xfrm>
                <a:off x="10224643" y="2763827"/>
                <a:ext cx="365760" cy="365760"/>
                <a:chOff x="4379892" y="1468912"/>
                <a:chExt cx="365760" cy="365760"/>
              </a:xfrm>
            </p:grpSpPr>
            <p:sp>
              <p:nvSpPr>
                <p:cNvPr id="32" name="Oval 31">
                  <a:extLst>
                    <a:ext uri="{FF2B5EF4-FFF2-40B4-BE49-F238E27FC236}">
                      <a16:creationId xmlns:a16="http://schemas.microsoft.com/office/drawing/2014/main" id="{B371C4BC-C9FC-44A6-9217-B9FAD7C1CCA1}"/>
                    </a:ext>
                  </a:extLst>
                </p:cNvPr>
                <p:cNvSpPr/>
                <p:nvPr/>
              </p:nvSpPr>
              <p:spPr>
                <a:xfrm>
                  <a:off x="4379892" y="1468912"/>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06345CC-DE6E-4548-BC0E-412AB163D9A9}"/>
                    </a:ext>
                  </a:extLst>
                </p:cNvPr>
                <p:cNvSpPr/>
                <p:nvPr/>
              </p:nvSpPr>
              <p:spPr>
                <a:xfrm>
                  <a:off x="4471332" y="156035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08FBAF08-57CB-41FD-9C56-D75A6CB936CA}"/>
                  </a:ext>
                </a:extLst>
              </p:cNvPr>
              <p:cNvGrpSpPr/>
              <p:nvPr/>
            </p:nvGrpSpPr>
            <p:grpSpPr>
              <a:xfrm>
                <a:off x="10800539" y="1541272"/>
                <a:ext cx="1" cy="2807297"/>
                <a:chOff x="6806959" y="3373637"/>
                <a:chExt cx="1" cy="2807297"/>
              </a:xfrm>
            </p:grpSpPr>
            <p:cxnSp>
              <p:nvCxnSpPr>
                <p:cNvPr id="36" name="Straight Arrow Connector 35">
                  <a:extLst>
                    <a:ext uri="{FF2B5EF4-FFF2-40B4-BE49-F238E27FC236}">
                      <a16:creationId xmlns:a16="http://schemas.microsoft.com/office/drawing/2014/main" id="{F36D904C-1FA4-43DD-A3A4-14E6F63606FC}"/>
                    </a:ext>
                  </a:extLst>
                </p:cNvPr>
                <p:cNvCxnSpPr>
                  <a:cxnSpLocks/>
                </p:cNvCxnSpPr>
                <p:nvPr/>
              </p:nvCxnSpPr>
              <p:spPr>
                <a:xfrm rot="3600000">
                  <a:off x="6054747" y="5428721"/>
                  <a:ext cx="150442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3EE00A95-4F4A-476C-A1E9-19252AF83226}"/>
                    </a:ext>
                  </a:extLst>
                </p:cNvPr>
                <p:cNvCxnSpPr>
                  <a:cxnSpLocks/>
                </p:cNvCxnSpPr>
                <p:nvPr/>
              </p:nvCxnSpPr>
              <p:spPr>
                <a:xfrm rot="18000000" flipV="1">
                  <a:off x="6054746" y="4125850"/>
                  <a:ext cx="150442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38" name="Rectangle 37">
                <a:extLst>
                  <a:ext uri="{FF2B5EF4-FFF2-40B4-BE49-F238E27FC236}">
                    <a16:creationId xmlns:a16="http://schemas.microsoft.com/office/drawing/2014/main" id="{98D303E2-15AF-4F65-970C-8C1E17E376C0}"/>
                  </a:ext>
                </a:extLst>
              </p:cNvPr>
              <p:cNvSpPr/>
              <p:nvPr/>
            </p:nvSpPr>
            <p:spPr>
              <a:xfrm>
                <a:off x="11086752" y="4096910"/>
                <a:ext cx="364801" cy="517417"/>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a</a:t>
                </a:r>
                <a:endParaRPr lang="en-US" sz="3200" dirty="0">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B683F1DD-0B3D-4DF1-B64B-C3DBFCC6F0C1}"/>
                  </a:ext>
                </a:extLst>
              </p:cNvPr>
              <p:cNvSpPr/>
              <p:nvPr/>
            </p:nvSpPr>
            <p:spPr>
              <a:xfrm>
                <a:off x="11111584" y="1248918"/>
                <a:ext cx="384658" cy="517417"/>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b</a:t>
                </a:r>
                <a:endParaRPr lang="en-US" sz="3200" dirty="0">
                  <a:latin typeface="Arial" panose="020B0604020202020204" pitchFamily="34" charset="0"/>
                  <a:cs typeface="Arial" panose="020B0604020202020204" pitchFamily="34" charset="0"/>
                </a:endParaRPr>
              </a:p>
            </p:txBody>
          </p:sp>
        </p:grpSp>
        <p:cxnSp>
          <p:nvCxnSpPr>
            <p:cNvPr id="44" name="Straight Arrow Connector 43">
              <a:extLst>
                <a:ext uri="{FF2B5EF4-FFF2-40B4-BE49-F238E27FC236}">
                  <a16:creationId xmlns:a16="http://schemas.microsoft.com/office/drawing/2014/main" id="{0484A725-A4A0-4E5E-B67C-9AC1535642FE}"/>
                </a:ext>
              </a:extLst>
            </p:cNvPr>
            <p:cNvCxnSpPr>
              <a:cxnSpLocks/>
            </p:cNvCxnSpPr>
            <p:nvPr/>
          </p:nvCxnSpPr>
          <p:spPr>
            <a:xfrm>
              <a:off x="4692407" y="3749329"/>
              <a:ext cx="1504426" cy="0"/>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5C46CD25-9767-41D6-BC7E-973691ED1717}"/>
                </a:ext>
              </a:extLst>
            </p:cNvPr>
            <p:cNvCxnSpPr>
              <a:cxnSpLocks/>
            </p:cNvCxnSpPr>
            <p:nvPr/>
          </p:nvCxnSpPr>
          <p:spPr>
            <a:xfrm flipH="1" flipV="1">
              <a:off x="4692218" y="2407471"/>
              <a:ext cx="1" cy="1356391"/>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648843F2-1C56-4306-B75E-B68CA4FD9CEE}"/>
                    </a:ext>
                  </a:extLst>
                </p:cNvPr>
                <p:cNvSpPr/>
                <p:nvPr/>
              </p:nvSpPr>
              <p:spPr>
                <a:xfrm>
                  <a:off x="6057558" y="3410230"/>
                  <a:ext cx="53572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𝒙</m:t>
                            </m:r>
                          </m:e>
                        </m:acc>
                      </m:oMath>
                    </m:oMathPara>
                  </a14:m>
                  <a:endParaRPr lang="en-US" sz="3200" dirty="0">
                    <a:latin typeface="Arial" panose="020B0604020202020204" pitchFamily="34" charset="0"/>
                    <a:cs typeface="Arial" panose="020B0604020202020204" pitchFamily="34" charset="0"/>
                  </a:endParaRPr>
                </a:p>
              </p:txBody>
            </p:sp>
          </mc:Choice>
          <mc:Fallback xmlns="">
            <p:sp>
              <p:nvSpPr>
                <p:cNvPr id="46" name="Rectangle 45">
                  <a:extLst>
                    <a:ext uri="{FF2B5EF4-FFF2-40B4-BE49-F238E27FC236}">
                      <a16:creationId xmlns:a16="http://schemas.microsoft.com/office/drawing/2014/main" id="{648843F2-1C56-4306-B75E-B68CA4FD9CEE}"/>
                    </a:ext>
                  </a:extLst>
                </p:cNvPr>
                <p:cNvSpPr>
                  <a:spLocks noRot="1" noChangeAspect="1" noMove="1" noResize="1" noEditPoints="1" noAdjustHandles="1" noChangeArrowheads="1" noChangeShapeType="1" noTextEdit="1"/>
                </p:cNvSpPr>
                <p:nvPr/>
              </p:nvSpPr>
              <p:spPr>
                <a:xfrm>
                  <a:off x="6057558" y="3410230"/>
                  <a:ext cx="535724" cy="5847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DE2703BA-597B-4FE1-A45F-32BCC7BC20F9}"/>
                    </a:ext>
                  </a:extLst>
                </p:cNvPr>
                <p:cNvSpPr/>
                <p:nvPr/>
              </p:nvSpPr>
              <p:spPr>
                <a:xfrm>
                  <a:off x="4420348" y="1883137"/>
                  <a:ext cx="54373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𝒚</m:t>
                            </m:r>
                          </m:e>
                        </m:acc>
                      </m:oMath>
                    </m:oMathPara>
                  </a14:m>
                  <a:endParaRPr lang="en-US" dirty="0">
                    <a:latin typeface="Arial" panose="020B0604020202020204" pitchFamily="34" charset="0"/>
                    <a:cs typeface="Arial" panose="020B0604020202020204" pitchFamily="34" charset="0"/>
                  </a:endParaRPr>
                </a:p>
              </p:txBody>
            </p:sp>
          </mc:Choice>
          <mc:Fallback xmlns="">
            <p:sp>
              <p:nvSpPr>
                <p:cNvPr id="47" name="Rectangle 46">
                  <a:extLst>
                    <a:ext uri="{FF2B5EF4-FFF2-40B4-BE49-F238E27FC236}">
                      <a16:creationId xmlns:a16="http://schemas.microsoft.com/office/drawing/2014/main" id="{DE2703BA-597B-4FE1-A45F-32BCC7BC20F9}"/>
                    </a:ext>
                  </a:extLst>
                </p:cNvPr>
                <p:cNvSpPr>
                  <a:spLocks noRot="1" noChangeAspect="1" noMove="1" noResize="1" noEditPoints="1" noAdjustHandles="1" noChangeArrowheads="1" noChangeShapeType="1" noTextEdit="1"/>
                </p:cNvSpPr>
                <p:nvPr/>
              </p:nvSpPr>
              <p:spPr>
                <a:xfrm>
                  <a:off x="4420348" y="1883137"/>
                  <a:ext cx="543739"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40DFE1CA-F7BE-4706-B310-DE8BEC81060C}"/>
                    </a:ext>
                  </a:extLst>
                </p:cNvPr>
                <p:cNvSpPr/>
                <p:nvPr/>
              </p:nvSpPr>
              <p:spPr>
                <a:xfrm>
                  <a:off x="4219553" y="3900796"/>
                  <a:ext cx="737702"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c,</a:t>
                  </a:r>
                  <a14:m>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𝒛</m:t>
                          </m:r>
                        </m:e>
                      </m:acc>
                    </m:oMath>
                  </a14:m>
                  <a:endParaRPr lang="en-US" sz="3200" dirty="0">
                    <a:solidFill>
                      <a:srgbClr val="C00000"/>
                    </a:solidFill>
                    <a:latin typeface="Arial" panose="020B0604020202020204" pitchFamily="34" charset="0"/>
                    <a:cs typeface="Arial" panose="020B0604020202020204" pitchFamily="34" charset="0"/>
                  </a:endParaRPr>
                </a:p>
              </p:txBody>
            </p:sp>
          </mc:Choice>
          <mc:Fallback xmlns="">
            <p:sp>
              <p:nvSpPr>
                <p:cNvPr id="2" name="Rectangle 1">
                  <a:extLst>
                    <a:ext uri="{FF2B5EF4-FFF2-40B4-BE49-F238E27FC236}">
                      <a16:creationId xmlns:a16="http://schemas.microsoft.com/office/drawing/2014/main" id="{40DFE1CA-F7BE-4706-B310-DE8BEC81060C}"/>
                    </a:ext>
                  </a:extLst>
                </p:cNvPr>
                <p:cNvSpPr>
                  <a:spLocks noRot="1" noChangeAspect="1" noMove="1" noResize="1" noEditPoints="1" noAdjustHandles="1" noChangeArrowheads="1" noChangeShapeType="1" noTextEdit="1"/>
                </p:cNvSpPr>
                <p:nvPr/>
              </p:nvSpPr>
              <p:spPr>
                <a:xfrm>
                  <a:off x="4219553" y="3900796"/>
                  <a:ext cx="737702" cy="584775"/>
                </a:xfrm>
                <a:prstGeom prst="rect">
                  <a:avLst/>
                </a:prstGeom>
                <a:blipFill>
                  <a:blip r:embed="rId4"/>
                  <a:stretch>
                    <a:fillRect l="-20661" t="-13542" b="-3333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B657085-34AD-4BF1-80D6-C94D3E5FCAA9}"/>
                  </a:ext>
                </a:extLst>
              </p:cNvPr>
              <p:cNvSpPr txBox="1"/>
              <p:nvPr/>
            </p:nvSpPr>
            <p:spPr>
              <a:xfrm>
                <a:off x="7818371" y="1793527"/>
                <a:ext cx="2522870" cy="5027082"/>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US" sz="3200" b="0" i="1" smtClean="0">
                              <a:latin typeface="Cambria Math" panose="02040503050406030204" pitchFamily="18" charset="0"/>
                            </a:rPr>
                          </m:ctrlPr>
                        </m:sSupPr>
                        <m:e>
                          <m:r>
                            <a:rPr lang="en-US" sz="3200" b="1" i="0" smtClean="0">
                              <a:latin typeface="Cambria Math" panose="02040503050406030204" pitchFamily="18" charset="0"/>
                            </a:rPr>
                            <m:t>𝐚</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f>
                        <m:fPr>
                          <m:ctrlPr>
                            <a:rPr lang="en-US" sz="3200" b="0" i="1" smtClean="0">
                              <a:latin typeface="Cambria Math" panose="02040503050406030204" pitchFamily="18" charset="0"/>
                            </a:rPr>
                          </m:ctrlPr>
                        </m:fPr>
                        <m:num>
                          <m:r>
                            <a:rPr lang="en-US" sz="3200" b="1" i="0" smtClean="0">
                              <a:latin typeface="Cambria Math" panose="02040503050406030204" pitchFamily="18" charset="0"/>
                            </a:rPr>
                            <m:t>𝐛</m:t>
                          </m:r>
                          <m:r>
                            <a:rPr lang="en-US" sz="3200" b="0" i="1" smtClean="0">
                              <a:latin typeface="Cambria Math" panose="02040503050406030204" pitchFamily="18" charset="0"/>
                              <a:ea typeface="Cambria Math" panose="02040503050406030204" pitchFamily="18" charset="0"/>
                            </a:rPr>
                            <m:t>×</m:t>
                          </m:r>
                          <m:r>
                            <a:rPr lang="en-US" sz="3200" b="1" i="0" smtClean="0">
                              <a:latin typeface="Cambria Math" panose="02040503050406030204" pitchFamily="18" charset="0"/>
                              <a:ea typeface="Cambria Math" panose="02040503050406030204" pitchFamily="18" charset="0"/>
                            </a:rPr>
                            <m:t>𝐜</m:t>
                          </m:r>
                        </m:num>
                        <m:den>
                          <m:r>
                            <a:rPr lang="en-US" sz="3200" b="0" i="1" smtClean="0">
                              <a:latin typeface="Cambria Math" panose="02040503050406030204" pitchFamily="18" charset="0"/>
                            </a:rPr>
                            <m:t>𝑉</m:t>
                          </m:r>
                        </m:den>
                      </m:f>
                    </m:oMath>
                  </m:oMathPara>
                </a14:m>
                <a:endParaRPr lang="en-US" sz="3200" dirty="0">
                  <a:latin typeface="Arial" panose="020B0604020202020204" pitchFamily="34" charset="0"/>
                  <a:cs typeface="Arial" panose="020B0604020202020204" pitchFamily="34" charset="0"/>
                </a:endParaRPr>
              </a:p>
              <a:p>
                <a:endParaRPr lang="en-US" sz="34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p>
                        <m:sSupPr>
                          <m:ctrlPr>
                            <a:rPr lang="en-US" sz="3200" b="0" i="1" smtClean="0">
                              <a:latin typeface="Cambria Math" panose="02040503050406030204" pitchFamily="18" charset="0"/>
                            </a:rPr>
                          </m:ctrlPr>
                        </m:sSupPr>
                        <m:e>
                          <m:r>
                            <a:rPr lang="en-US" sz="3200" b="1" i="0" smtClean="0">
                              <a:latin typeface="Cambria Math" panose="02040503050406030204" pitchFamily="18" charset="0"/>
                            </a:rPr>
                            <m:t>𝐛</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f>
                        <m:fPr>
                          <m:ctrlPr>
                            <a:rPr lang="en-US" sz="3200" b="0" i="1" smtClean="0">
                              <a:latin typeface="Cambria Math" panose="02040503050406030204" pitchFamily="18" charset="0"/>
                            </a:rPr>
                          </m:ctrlPr>
                        </m:fPr>
                        <m:num>
                          <m:r>
                            <a:rPr lang="en-US" sz="3200" b="1" i="0" smtClean="0">
                              <a:latin typeface="Cambria Math" panose="02040503050406030204" pitchFamily="18" charset="0"/>
                            </a:rPr>
                            <m:t>𝐜</m:t>
                          </m:r>
                          <m:r>
                            <a:rPr lang="en-US" sz="3200" b="0" i="1" smtClean="0">
                              <a:latin typeface="Cambria Math" panose="02040503050406030204" pitchFamily="18" charset="0"/>
                              <a:ea typeface="Cambria Math" panose="02040503050406030204" pitchFamily="18" charset="0"/>
                            </a:rPr>
                            <m:t>×</m:t>
                          </m:r>
                          <m:r>
                            <a:rPr lang="en-US" sz="3200" b="1" i="0" smtClean="0">
                              <a:latin typeface="Cambria Math" panose="02040503050406030204" pitchFamily="18" charset="0"/>
                              <a:ea typeface="Cambria Math" panose="02040503050406030204" pitchFamily="18" charset="0"/>
                            </a:rPr>
                            <m:t>𝐚</m:t>
                          </m:r>
                        </m:num>
                        <m:den>
                          <m:r>
                            <a:rPr lang="en-US" sz="3200" b="0" i="1" smtClean="0">
                              <a:latin typeface="Cambria Math" panose="02040503050406030204" pitchFamily="18" charset="0"/>
                            </a:rPr>
                            <m:t>𝑉</m:t>
                          </m:r>
                        </m:den>
                      </m:f>
                    </m:oMath>
                  </m:oMathPara>
                </a14:m>
                <a:endParaRPr lang="en-US" sz="32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p>
                        <m:sSupPr>
                          <m:ctrlPr>
                            <a:rPr lang="en-US" sz="3200" b="0" i="1" smtClean="0">
                              <a:latin typeface="Cambria Math" panose="02040503050406030204" pitchFamily="18" charset="0"/>
                            </a:rPr>
                          </m:ctrlPr>
                        </m:sSupPr>
                        <m:e>
                          <m:r>
                            <a:rPr lang="en-US" sz="3200" b="1" i="0" smtClean="0">
                              <a:latin typeface="Cambria Math" panose="02040503050406030204" pitchFamily="18" charset="0"/>
                            </a:rPr>
                            <m:t>𝐜</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f>
                        <m:fPr>
                          <m:ctrlPr>
                            <a:rPr lang="en-US" sz="3200" b="0" i="1" smtClean="0">
                              <a:latin typeface="Cambria Math" panose="02040503050406030204" pitchFamily="18" charset="0"/>
                            </a:rPr>
                          </m:ctrlPr>
                        </m:fPr>
                        <m:num>
                          <m:r>
                            <a:rPr lang="en-US" sz="3200" b="1" i="0" smtClean="0">
                              <a:latin typeface="Cambria Math" panose="02040503050406030204" pitchFamily="18" charset="0"/>
                            </a:rPr>
                            <m:t>𝐚</m:t>
                          </m:r>
                          <m:r>
                            <a:rPr lang="en-US" sz="3200" b="0" i="1" smtClean="0">
                              <a:latin typeface="Cambria Math" panose="02040503050406030204" pitchFamily="18" charset="0"/>
                              <a:ea typeface="Cambria Math" panose="02040503050406030204" pitchFamily="18" charset="0"/>
                            </a:rPr>
                            <m:t>×</m:t>
                          </m:r>
                          <m:r>
                            <a:rPr lang="en-US" sz="3200" b="1" i="0" smtClean="0">
                              <a:latin typeface="Cambria Math" panose="02040503050406030204" pitchFamily="18" charset="0"/>
                              <a:ea typeface="Cambria Math" panose="02040503050406030204" pitchFamily="18" charset="0"/>
                            </a:rPr>
                            <m:t>𝐛</m:t>
                          </m:r>
                        </m:num>
                        <m:den>
                          <m:r>
                            <a:rPr lang="en-US" sz="3200" b="0" i="1" smtClean="0">
                              <a:latin typeface="Cambria Math" panose="02040503050406030204" pitchFamily="18" charset="0"/>
                            </a:rPr>
                            <m:t>𝑉</m:t>
                          </m:r>
                        </m:den>
                      </m:f>
                    </m:oMath>
                  </m:oMathPara>
                </a14:m>
                <a:endParaRPr lang="en-US" sz="3200" dirty="0">
                  <a:latin typeface="Arial" panose="020B0604020202020204" pitchFamily="34" charset="0"/>
                  <a:cs typeface="Arial" panose="020B0604020202020204" pitchFamily="34" charset="0"/>
                </a:endParaRPr>
              </a:p>
              <a:p>
                <a:endParaRPr lang="en-US" sz="19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𝑉</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e>
                              </m:d>
                            </m:e>
                            <m:sup>
                              <m:r>
                                <a:rPr lang="en-US" sz="3200" b="0" i="1" smtClean="0">
                                  <a:latin typeface="Cambria Math" panose="02040503050406030204" pitchFamily="18" charset="0"/>
                                </a:rPr>
                                <m:t>3</m:t>
                              </m:r>
                            </m:sup>
                          </m:sSup>
                        </m:num>
                        <m:den>
                          <m:r>
                            <a:rPr lang="en-US" sz="3200" b="0" i="1" smtClean="0">
                              <a:latin typeface="Cambria Math" panose="02040503050406030204" pitchFamily="18" charset="0"/>
                            </a:rPr>
                            <m:t>𝑉</m:t>
                          </m:r>
                        </m:den>
                      </m:f>
                    </m:oMath>
                  </m:oMathPara>
                </a14:m>
                <a:endParaRPr lang="en-US" sz="32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8B657085-34AD-4BF1-80D6-C94D3E5FCAA9}"/>
                  </a:ext>
                </a:extLst>
              </p:cNvPr>
              <p:cNvSpPr txBox="1">
                <a:spLocks noRot="1" noChangeAspect="1" noMove="1" noResize="1" noEditPoints="1" noAdjustHandles="1" noChangeArrowheads="1" noChangeShapeType="1" noTextEdit="1"/>
              </p:cNvSpPr>
              <p:nvPr/>
            </p:nvSpPr>
            <p:spPr>
              <a:xfrm>
                <a:off x="7818371" y="1793527"/>
                <a:ext cx="2522870" cy="502708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63343D9B-614B-4940-A774-054830FAF852}"/>
                  </a:ext>
                </a:extLst>
              </p:cNvPr>
              <p:cNvSpPr txBox="1"/>
              <p:nvPr/>
            </p:nvSpPr>
            <p:spPr>
              <a:xfrm>
                <a:off x="3569263" y="1746012"/>
                <a:ext cx="2979918" cy="482189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sz="3200" b="1" i="0" smtClean="0">
                          <a:latin typeface="Cambria Math" panose="02040503050406030204" pitchFamily="18" charset="0"/>
                        </a:rPr>
                        <m:t>𝐚</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𝑎</m:t>
                          </m:r>
                        </m:num>
                        <m:den>
                          <m:r>
                            <a:rPr lang="en-US" sz="3200" b="0" i="1" smtClean="0">
                              <a:latin typeface="Cambria Math" panose="02040503050406030204" pitchFamily="18" charset="0"/>
                            </a:rPr>
                            <m:t>2</m:t>
                          </m:r>
                        </m:den>
                      </m:f>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𝒙</m:t>
                          </m:r>
                        </m:e>
                      </m:acc>
                      <m:r>
                        <a:rPr lang="en-US" sz="3200" b="1" i="1" smtClean="0">
                          <a:latin typeface="Cambria Math" panose="02040503050406030204" pitchFamily="18" charset="0"/>
                        </a:rPr>
                        <m:t>−</m:t>
                      </m:r>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𝑎</m:t>
                          </m:r>
                          <m:rad>
                            <m:radPr>
                              <m:degHide m:val="on"/>
                              <m:ctrlPr>
                                <a:rPr lang="en-US" sz="3200" i="1" smtClean="0">
                                  <a:latin typeface="Cambria Math" panose="02040503050406030204" pitchFamily="18" charset="0"/>
                                </a:rPr>
                              </m:ctrlPr>
                            </m:radPr>
                            <m:deg/>
                            <m:e>
                              <m:r>
                                <a:rPr lang="en-US" sz="3200" b="0" i="1" smtClean="0">
                                  <a:latin typeface="Cambria Math" panose="02040503050406030204" pitchFamily="18" charset="0"/>
                                </a:rPr>
                                <m:t>3</m:t>
                              </m:r>
                            </m:e>
                          </m:rad>
                        </m:num>
                        <m:den>
                          <m:r>
                            <a:rPr lang="en-US" sz="3200" b="0" i="1" smtClean="0">
                              <a:latin typeface="Cambria Math" panose="02040503050406030204" pitchFamily="18" charset="0"/>
                            </a:rPr>
                            <m:t>2</m:t>
                          </m:r>
                        </m:den>
                      </m:f>
                      <m:acc>
                        <m:accPr>
                          <m:chr m:val="̂"/>
                          <m:ctrlPr>
                            <a:rPr lang="en-US" sz="3200" b="1" i="1" smtClean="0">
                              <a:latin typeface="Cambria Math" panose="02040503050406030204" pitchFamily="18" charset="0"/>
                            </a:rPr>
                          </m:ctrlPr>
                        </m:accPr>
                        <m:e>
                          <m:r>
                            <a:rPr lang="en-US" sz="3200" b="1" i="1" smtClean="0">
                              <a:latin typeface="Cambria Math" panose="02040503050406030204" pitchFamily="18" charset="0"/>
                            </a:rPr>
                            <m:t>𝒚</m:t>
                          </m:r>
                        </m:e>
                      </m:acc>
                    </m:oMath>
                  </m:oMathPara>
                </a14:m>
                <a:endParaRPr lang="en-US" sz="32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3200" b="1" i="0" smtClean="0">
                          <a:latin typeface="Cambria Math" panose="02040503050406030204" pitchFamily="18" charset="0"/>
                        </a:rPr>
                        <m:t>𝐛</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𝑎</m:t>
                          </m:r>
                        </m:num>
                        <m:den>
                          <m:r>
                            <a:rPr lang="en-US" sz="3200" b="0" i="1" smtClean="0">
                              <a:latin typeface="Cambria Math" panose="02040503050406030204" pitchFamily="18" charset="0"/>
                            </a:rPr>
                            <m:t>2</m:t>
                          </m:r>
                        </m:den>
                      </m:f>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𝒙</m:t>
                          </m:r>
                        </m:e>
                      </m:acc>
                      <m:r>
                        <a:rPr lang="en-US" sz="3200" b="1" i="1" smtClean="0">
                          <a:latin typeface="Cambria Math" panose="02040503050406030204" pitchFamily="18" charset="0"/>
                        </a:rPr>
                        <m:t>+</m:t>
                      </m:r>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𝑎</m:t>
                          </m:r>
                          <m:rad>
                            <m:radPr>
                              <m:degHide m:val="on"/>
                              <m:ctrlPr>
                                <a:rPr lang="en-US" sz="3200" i="1" smtClean="0">
                                  <a:latin typeface="Cambria Math" panose="02040503050406030204" pitchFamily="18" charset="0"/>
                                </a:rPr>
                              </m:ctrlPr>
                            </m:radPr>
                            <m:deg/>
                            <m:e>
                              <m:r>
                                <a:rPr lang="en-US" sz="3200" b="0" i="1" smtClean="0">
                                  <a:latin typeface="Cambria Math" panose="02040503050406030204" pitchFamily="18" charset="0"/>
                                </a:rPr>
                                <m:t>3</m:t>
                              </m:r>
                            </m:e>
                          </m:rad>
                        </m:num>
                        <m:den>
                          <m:r>
                            <a:rPr lang="en-US" sz="3200" b="0" i="1" smtClean="0">
                              <a:latin typeface="Cambria Math" panose="02040503050406030204" pitchFamily="18" charset="0"/>
                            </a:rPr>
                            <m:t>2</m:t>
                          </m:r>
                        </m:den>
                      </m:f>
                      <m:acc>
                        <m:accPr>
                          <m:chr m:val="̂"/>
                          <m:ctrlPr>
                            <a:rPr lang="en-US" sz="3200" b="1" i="1" smtClean="0">
                              <a:latin typeface="Cambria Math" panose="02040503050406030204" pitchFamily="18" charset="0"/>
                            </a:rPr>
                          </m:ctrlPr>
                        </m:accPr>
                        <m:e>
                          <m:r>
                            <a:rPr lang="en-US" sz="3200" b="1" i="1" smtClean="0">
                              <a:latin typeface="Cambria Math" panose="02040503050406030204" pitchFamily="18" charset="0"/>
                            </a:rPr>
                            <m:t>𝒚</m:t>
                          </m:r>
                        </m:e>
                      </m:acc>
                    </m:oMath>
                  </m:oMathPara>
                </a14:m>
                <a:endParaRPr lang="en-US" sz="32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3200" b="1" i="0" smtClean="0">
                          <a:latin typeface="Cambria Math" panose="02040503050406030204" pitchFamily="18" charset="0"/>
                        </a:rPr>
                        <m:t>𝐜</m:t>
                      </m:r>
                      <m:r>
                        <a:rPr lang="en-US" sz="3200" b="0" i="1" smtClean="0">
                          <a:latin typeface="Cambria Math" panose="02040503050406030204" pitchFamily="18" charset="0"/>
                        </a:rPr>
                        <m:t>=</m:t>
                      </m:r>
                      <m:r>
                        <a:rPr lang="en-US" sz="3200" b="0" i="1" smtClean="0">
                          <a:latin typeface="Cambria Math" panose="02040503050406030204" pitchFamily="18" charset="0"/>
                        </a:rPr>
                        <m:t>𝑐</m:t>
                      </m:r>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𝒛</m:t>
                          </m:r>
                        </m:e>
                      </m:acc>
                    </m:oMath>
                  </m:oMathPara>
                </a14:m>
                <a:endParaRPr lang="en-US" sz="32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rPr>
                        <m:t>𝑉</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𝑎</m:t>
                              </m:r>
                            </m:e>
                            <m:sup>
                              <m:r>
                                <a:rPr lang="en-US" sz="3200" b="0" i="1" smtClean="0">
                                  <a:latin typeface="Cambria Math" panose="02040503050406030204" pitchFamily="18" charset="0"/>
                                </a:rPr>
                                <m:t>2</m:t>
                              </m:r>
                            </m:sup>
                          </m:sSup>
                          <m:r>
                            <a:rPr lang="en-US" sz="3200" b="0" i="1" smtClean="0">
                              <a:latin typeface="Cambria Math" panose="02040503050406030204" pitchFamily="18" charset="0"/>
                            </a:rPr>
                            <m:t>𝑐</m:t>
                          </m:r>
                          <m:rad>
                            <m:radPr>
                              <m:degHide m:val="on"/>
                              <m:ctrlPr>
                                <a:rPr lang="en-US" sz="3200" b="0" i="1" smtClean="0">
                                  <a:latin typeface="Cambria Math" panose="02040503050406030204" pitchFamily="18" charset="0"/>
                                </a:rPr>
                              </m:ctrlPr>
                            </m:radPr>
                            <m:deg/>
                            <m:e>
                              <m:r>
                                <a:rPr lang="en-US" sz="3200" b="0" i="1" smtClean="0">
                                  <a:latin typeface="Cambria Math" panose="02040503050406030204" pitchFamily="18" charset="0"/>
                                </a:rPr>
                                <m:t>3</m:t>
                              </m:r>
                            </m:e>
                          </m:rad>
                        </m:num>
                        <m:den>
                          <m:r>
                            <a:rPr lang="en-US" sz="3200" b="0" i="1" smtClean="0">
                              <a:latin typeface="Cambria Math" panose="02040503050406030204" pitchFamily="18" charset="0"/>
                            </a:rPr>
                            <m:t>2</m:t>
                          </m:r>
                        </m:den>
                      </m:f>
                    </m:oMath>
                  </m:oMathPara>
                </a14:m>
                <a:endParaRPr lang="en-US" sz="3200" i="1" dirty="0">
                  <a:latin typeface="Arial" panose="020B0604020202020204" pitchFamily="34" charset="0"/>
                  <a:cs typeface="Arial" panose="020B0604020202020204" pitchFamily="34" charset="0"/>
                </a:endParaRPr>
              </a:p>
            </p:txBody>
          </p:sp>
        </mc:Choice>
        <mc:Fallback xmlns="">
          <p:sp>
            <p:nvSpPr>
              <p:cNvPr id="50" name="TextBox 49">
                <a:extLst>
                  <a:ext uri="{FF2B5EF4-FFF2-40B4-BE49-F238E27FC236}">
                    <a16:creationId xmlns:a16="http://schemas.microsoft.com/office/drawing/2014/main" id="{63343D9B-614B-4940-A774-054830FAF852}"/>
                  </a:ext>
                </a:extLst>
              </p:cNvPr>
              <p:cNvSpPr txBox="1">
                <a:spLocks noRot="1" noChangeAspect="1" noMove="1" noResize="1" noEditPoints="1" noAdjustHandles="1" noChangeArrowheads="1" noChangeShapeType="1" noTextEdit="1"/>
              </p:cNvSpPr>
              <p:nvPr/>
            </p:nvSpPr>
            <p:spPr>
              <a:xfrm>
                <a:off x="3569263" y="1746012"/>
                <a:ext cx="2979918" cy="4821897"/>
              </a:xfrm>
              <a:prstGeom prst="rect">
                <a:avLst/>
              </a:prstGeom>
              <a:blipFill>
                <a:blip r:embed="rId6"/>
                <a:stretch>
                  <a:fillRect/>
                </a:stretch>
              </a:blipFill>
            </p:spPr>
            <p:txBody>
              <a:bodyPr/>
              <a:lstStyle/>
              <a:p>
                <a:r>
                  <a:rPr lang="en-US">
                    <a:noFill/>
                  </a:rPr>
                  <a:t> </a:t>
                </a:r>
              </a:p>
            </p:txBody>
          </p:sp>
        </mc:Fallback>
      </mc:AlternateContent>
      <p:sp>
        <p:nvSpPr>
          <p:cNvPr id="24" name="Rectangle: Rounded Corners 23">
            <a:extLst>
              <a:ext uri="{FF2B5EF4-FFF2-40B4-BE49-F238E27FC236}">
                <a16:creationId xmlns:a16="http://schemas.microsoft.com/office/drawing/2014/main" id="{C63A3FA1-7233-4687-8E1E-B6E04D25CD8E}"/>
              </a:ext>
            </a:extLst>
          </p:cNvPr>
          <p:cNvSpPr/>
          <p:nvPr/>
        </p:nvSpPr>
        <p:spPr>
          <a:xfrm>
            <a:off x="165100" y="1655276"/>
            <a:ext cx="6553200" cy="5068119"/>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FE1A22B-2633-471D-88F6-E8E0E7FD2C71}"/>
              </a:ext>
            </a:extLst>
          </p:cNvPr>
          <p:cNvSpPr/>
          <p:nvPr/>
        </p:nvSpPr>
        <p:spPr>
          <a:xfrm>
            <a:off x="165100" y="968167"/>
            <a:ext cx="3623108" cy="584775"/>
          </a:xfrm>
          <a:prstGeom prst="rect">
            <a:avLst/>
          </a:prstGeom>
        </p:spPr>
        <p:txBody>
          <a:bodyPr wrap="none">
            <a:spAutoFit/>
          </a:bodyPr>
          <a:lstStyle/>
          <a:p>
            <a:r>
              <a:rPr lang="en-US" sz="3200" dirty="0">
                <a:solidFill>
                  <a:schemeClr val="accent6">
                    <a:lumMod val="50000"/>
                  </a:schemeClr>
                </a:solidFill>
                <a:latin typeface="Arial" panose="020B0604020202020204" pitchFamily="34" charset="0"/>
                <a:cs typeface="Arial" panose="020B0604020202020204" pitchFamily="34" charset="0"/>
              </a:rPr>
              <a:t>Real (direct) space</a:t>
            </a:r>
            <a:endParaRPr lang="en-US" sz="3200" dirty="0"/>
          </a:p>
        </p:txBody>
      </p:sp>
    </p:spTree>
    <p:extLst>
      <p:ext uri="{BB962C8B-B14F-4D97-AF65-F5344CB8AC3E}">
        <p14:creationId xmlns:p14="http://schemas.microsoft.com/office/powerpoint/2010/main" val="3353607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3B75598-D6ED-453D-B84C-F536FC3320A4}"/>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Thinking in reciprocal space: hexagonal unit cell example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B657085-34AD-4BF1-80D6-C94D3E5FCAA9}"/>
                  </a:ext>
                </a:extLst>
              </p:cNvPr>
              <p:cNvSpPr txBox="1"/>
              <p:nvPr/>
            </p:nvSpPr>
            <p:spPr>
              <a:xfrm>
                <a:off x="7819357" y="1746012"/>
                <a:ext cx="3613810" cy="4957576"/>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US" sz="3200" b="0" i="1" smtClean="0">
                              <a:latin typeface="Cambria Math" panose="02040503050406030204" pitchFamily="18" charset="0"/>
                            </a:rPr>
                          </m:ctrlPr>
                        </m:sSupPr>
                        <m:e>
                          <m:r>
                            <a:rPr lang="en-US" sz="3200" b="1" i="0" smtClean="0">
                              <a:latin typeface="Cambria Math" panose="02040503050406030204" pitchFamily="18" charset="0"/>
                            </a:rPr>
                            <m:t>𝐚</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num>
                        <m:den>
                          <m:r>
                            <a:rPr lang="en-US" sz="3200" b="0" i="1" smtClean="0">
                              <a:latin typeface="Cambria Math" panose="02040503050406030204" pitchFamily="18" charset="0"/>
                              <a:ea typeface="Cambria Math" panose="02040503050406030204" pitchFamily="18" charset="0"/>
                            </a:rPr>
                            <m:t>𝑎</m:t>
                          </m:r>
                        </m:den>
                      </m:f>
                      <m:d>
                        <m:dPr>
                          <m:ctrlPr>
                            <a:rPr lang="en-US" sz="3200" b="0" i="1" smtClean="0">
                              <a:latin typeface="Cambria Math" panose="02040503050406030204" pitchFamily="18" charset="0"/>
                              <a:ea typeface="Cambria Math" panose="02040503050406030204" pitchFamily="18" charset="0"/>
                            </a:rPr>
                          </m:ctrlPr>
                        </m:dPr>
                        <m:e>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𝒙</m:t>
                              </m:r>
                            </m:e>
                          </m:acc>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ad>
                                <m:radPr>
                                  <m:degHide m:val="on"/>
                                  <m:ctrlPr>
                                    <a:rPr lang="en-US" sz="3200" b="0" i="1" smtClean="0">
                                      <a:latin typeface="Cambria Math" panose="02040503050406030204" pitchFamily="18" charset="0"/>
                                    </a:rPr>
                                  </m:ctrlPr>
                                </m:radPr>
                                <m:deg/>
                                <m:e>
                                  <m:r>
                                    <a:rPr lang="en-US" sz="3200" b="0" i="1" smtClean="0">
                                      <a:latin typeface="Cambria Math" panose="02040503050406030204" pitchFamily="18" charset="0"/>
                                    </a:rPr>
                                    <m:t>3</m:t>
                                  </m:r>
                                </m:e>
                              </m:rad>
                            </m:den>
                          </m:f>
                          <m:acc>
                            <m:accPr>
                              <m:chr m:val="̂"/>
                              <m:ctrlPr>
                                <a:rPr lang="en-US" sz="3200" b="1" i="1" smtClean="0">
                                  <a:latin typeface="Cambria Math" panose="02040503050406030204" pitchFamily="18" charset="0"/>
                                </a:rPr>
                              </m:ctrlPr>
                            </m:accPr>
                            <m:e>
                              <m:r>
                                <a:rPr lang="en-US" sz="3200" b="1" i="1" smtClean="0">
                                  <a:latin typeface="Cambria Math" panose="02040503050406030204" pitchFamily="18" charset="0"/>
                                </a:rPr>
                                <m:t>𝒚</m:t>
                              </m:r>
                            </m:e>
                          </m:acc>
                        </m:e>
                      </m:d>
                    </m:oMath>
                  </m:oMathPara>
                </a14:m>
                <a:endParaRPr lang="en-US" sz="32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p>
                        <m:sSupPr>
                          <m:ctrlPr>
                            <a:rPr lang="en-US" sz="3200" b="0" i="1" smtClean="0">
                              <a:latin typeface="Cambria Math" panose="02040503050406030204" pitchFamily="18" charset="0"/>
                            </a:rPr>
                          </m:ctrlPr>
                        </m:sSupPr>
                        <m:e>
                          <m:r>
                            <a:rPr lang="en-US" sz="3200" b="1" i="0" smtClean="0">
                              <a:latin typeface="Cambria Math" panose="02040503050406030204" pitchFamily="18" charset="0"/>
                            </a:rPr>
                            <m:t>𝐛</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num>
                        <m:den>
                          <m:r>
                            <a:rPr lang="en-US" sz="3200" b="0" i="1" smtClean="0">
                              <a:latin typeface="Cambria Math" panose="02040503050406030204" pitchFamily="18" charset="0"/>
                              <a:ea typeface="Cambria Math" panose="02040503050406030204" pitchFamily="18" charset="0"/>
                            </a:rPr>
                            <m:t>𝑎</m:t>
                          </m:r>
                        </m:den>
                      </m:f>
                      <m:d>
                        <m:dPr>
                          <m:ctrlPr>
                            <a:rPr lang="en-US" sz="3200" b="0" i="1" smtClean="0">
                              <a:latin typeface="Cambria Math" panose="02040503050406030204" pitchFamily="18" charset="0"/>
                              <a:ea typeface="Cambria Math" panose="02040503050406030204" pitchFamily="18" charset="0"/>
                            </a:rPr>
                          </m:ctrlPr>
                        </m:dPr>
                        <m:e>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𝒙</m:t>
                              </m:r>
                            </m:e>
                          </m:acc>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ad>
                                <m:radPr>
                                  <m:degHide m:val="on"/>
                                  <m:ctrlPr>
                                    <a:rPr lang="en-US" sz="3200" b="0" i="1" smtClean="0">
                                      <a:latin typeface="Cambria Math" panose="02040503050406030204" pitchFamily="18" charset="0"/>
                                    </a:rPr>
                                  </m:ctrlPr>
                                </m:radPr>
                                <m:deg/>
                                <m:e>
                                  <m:r>
                                    <a:rPr lang="en-US" sz="3200" b="0" i="1" smtClean="0">
                                      <a:latin typeface="Cambria Math" panose="02040503050406030204" pitchFamily="18" charset="0"/>
                                    </a:rPr>
                                    <m:t>3</m:t>
                                  </m:r>
                                </m:e>
                              </m:rad>
                            </m:den>
                          </m:f>
                          <m:acc>
                            <m:accPr>
                              <m:chr m:val="̂"/>
                              <m:ctrlPr>
                                <a:rPr lang="en-US" sz="3200" b="1" i="1" smtClean="0">
                                  <a:latin typeface="Cambria Math" panose="02040503050406030204" pitchFamily="18" charset="0"/>
                                </a:rPr>
                              </m:ctrlPr>
                            </m:accPr>
                            <m:e>
                              <m:r>
                                <a:rPr lang="en-US" sz="3200" b="1" i="1" smtClean="0">
                                  <a:latin typeface="Cambria Math" panose="02040503050406030204" pitchFamily="18" charset="0"/>
                                </a:rPr>
                                <m:t>𝒚</m:t>
                              </m:r>
                            </m:e>
                          </m:acc>
                        </m:e>
                      </m:d>
                    </m:oMath>
                  </m:oMathPara>
                </a14:m>
                <a:endParaRPr lang="en-US" sz="32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p>
                        <m:sSupPr>
                          <m:ctrlPr>
                            <a:rPr lang="en-US" sz="3200" b="0" i="1" smtClean="0">
                              <a:latin typeface="Cambria Math" panose="02040503050406030204" pitchFamily="18" charset="0"/>
                            </a:rPr>
                          </m:ctrlPr>
                        </m:sSupPr>
                        <m:e>
                          <m:r>
                            <a:rPr lang="en-US" sz="3200" b="1" i="0" smtClean="0">
                              <a:latin typeface="Cambria Math" panose="02040503050406030204" pitchFamily="18" charset="0"/>
                            </a:rPr>
                            <m:t>𝐜</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num>
                        <m:den>
                          <m:r>
                            <a:rPr lang="en-US" sz="3200" b="0" i="1" smtClean="0">
                              <a:latin typeface="Cambria Math" panose="02040503050406030204" pitchFamily="18" charset="0"/>
                              <a:ea typeface="Cambria Math" panose="02040503050406030204" pitchFamily="18" charset="0"/>
                            </a:rPr>
                            <m:t>𝑐</m:t>
                          </m:r>
                        </m:den>
                      </m:f>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𝒛</m:t>
                          </m:r>
                        </m:e>
                      </m:acc>
                    </m:oMath>
                  </m:oMathPara>
                </a14:m>
                <a:endParaRPr lang="en-US" sz="32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𝑉</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e>
                              </m:d>
                            </m:e>
                            <m:sup>
                              <m:r>
                                <a:rPr lang="en-US" sz="3200" b="0" i="1" smtClean="0">
                                  <a:latin typeface="Cambria Math" panose="02040503050406030204" pitchFamily="18" charset="0"/>
                                </a:rPr>
                                <m:t>3</m:t>
                              </m:r>
                            </m:sup>
                          </m:sSup>
                        </m:num>
                        <m:den>
                          <m:r>
                            <a:rPr lang="en-US" sz="3200" b="0" i="1" smtClean="0">
                              <a:latin typeface="Cambria Math" panose="02040503050406030204" pitchFamily="18" charset="0"/>
                            </a:rPr>
                            <m:t>𝑉</m:t>
                          </m:r>
                        </m:den>
                      </m:f>
                    </m:oMath>
                  </m:oMathPara>
                </a14:m>
                <a:endParaRPr lang="en-US" sz="32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8B657085-34AD-4BF1-80D6-C94D3E5FCAA9}"/>
                  </a:ext>
                </a:extLst>
              </p:cNvPr>
              <p:cNvSpPr txBox="1">
                <a:spLocks noRot="1" noChangeAspect="1" noMove="1" noResize="1" noEditPoints="1" noAdjustHandles="1" noChangeArrowheads="1" noChangeShapeType="1" noTextEdit="1"/>
              </p:cNvSpPr>
              <p:nvPr/>
            </p:nvSpPr>
            <p:spPr>
              <a:xfrm>
                <a:off x="7819357" y="1746012"/>
                <a:ext cx="3613810" cy="495757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63343D9B-614B-4940-A774-054830FAF852}"/>
                  </a:ext>
                </a:extLst>
              </p:cNvPr>
              <p:cNvSpPr txBox="1"/>
              <p:nvPr/>
            </p:nvSpPr>
            <p:spPr>
              <a:xfrm>
                <a:off x="3569263" y="1746012"/>
                <a:ext cx="2979918" cy="482189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sz="3200" b="1" i="0" smtClean="0">
                          <a:latin typeface="Cambria Math" panose="02040503050406030204" pitchFamily="18" charset="0"/>
                        </a:rPr>
                        <m:t>𝐚</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𝑎</m:t>
                          </m:r>
                        </m:num>
                        <m:den>
                          <m:r>
                            <a:rPr lang="en-US" sz="3200" b="0" i="1" smtClean="0">
                              <a:latin typeface="Cambria Math" panose="02040503050406030204" pitchFamily="18" charset="0"/>
                            </a:rPr>
                            <m:t>2</m:t>
                          </m:r>
                        </m:den>
                      </m:f>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𝒙</m:t>
                          </m:r>
                        </m:e>
                      </m:acc>
                      <m:r>
                        <a:rPr lang="en-US" sz="3200" b="1" i="1" smtClean="0">
                          <a:latin typeface="Cambria Math" panose="02040503050406030204" pitchFamily="18" charset="0"/>
                        </a:rPr>
                        <m:t>−</m:t>
                      </m:r>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𝑎</m:t>
                          </m:r>
                          <m:rad>
                            <m:radPr>
                              <m:degHide m:val="on"/>
                              <m:ctrlPr>
                                <a:rPr lang="en-US" sz="3200" i="1" smtClean="0">
                                  <a:latin typeface="Cambria Math" panose="02040503050406030204" pitchFamily="18" charset="0"/>
                                </a:rPr>
                              </m:ctrlPr>
                            </m:radPr>
                            <m:deg/>
                            <m:e>
                              <m:r>
                                <a:rPr lang="en-US" sz="3200" b="0" i="1" smtClean="0">
                                  <a:latin typeface="Cambria Math" panose="02040503050406030204" pitchFamily="18" charset="0"/>
                                </a:rPr>
                                <m:t>3</m:t>
                              </m:r>
                            </m:e>
                          </m:rad>
                        </m:num>
                        <m:den>
                          <m:r>
                            <a:rPr lang="en-US" sz="3200" b="0" i="1" smtClean="0">
                              <a:latin typeface="Cambria Math" panose="02040503050406030204" pitchFamily="18" charset="0"/>
                            </a:rPr>
                            <m:t>2</m:t>
                          </m:r>
                        </m:den>
                      </m:f>
                      <m:acc>
                        <m:accPr>
                          <m:chr m:val="̂"/>
                          <m:ctrlPr>
                            <a:rPr lang="en-US" sz="3200" b="1" i="1" smtClean="0">
                              <a:latin typeface="Cambria Math" panose="02040503050406030204" pitchFamily="18" charset="0"/>
                            </a:rPr>
                          </m:ctrlPr>
                        </m:accPr>
                        <m:e>
                          <m:r>
                            <a:rPr lang="en-US" sz="3200" b="1" i="1" smtClean="0">
                              <a:latin typeface="Cambria Math" panose="02040503050406030204" pitchFamily="18" charset="0"/>
                            </a:rPr>
                            <m:t>𝒚</m:t>
                          </m:r>
                        </m:e>
                      </m:acc>
                    </m:oMath>
                  </m:oMathPara>
                </a14:m>
                <a:endParaRPr lang="en-US" sz="32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3200" b="1" i="0" smtClean="0">
                          <a:latin typeface="Cambria Math" panose="02040503050406030204" pitchFamily="18" charset="0"/>
                        </a:rPr>
                        <m:t>𝐛</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𝑎</m:t>
                          </m:r>
                        </m:num>
                        <m:den>
                          <m:r>
                            <a:rPr lang="en-US" sz="3200" b="0" i="1" smtClean="0">
                              <a:latin typeface="Cambria Math" panose="02040503050406030204" pitchFamily="18" charset="0"/>
                            </a:rPr>
                            <m:t>2</m:t>
                          </m:r>
                        </m:den>
                      </m:f>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𝒙</m:t>
                          </m:r>
                        </m:e>
                      </m:acc>
                      <m:r>
                        <a:rPr lang="en-US" sz="3200" b="1" i="1" smtClean="0">
                          <a:latin typeface="Cambria Math" panose="02040503050406030204" pitchFamily="18" charset="0"/>
                        </a:rPr>
                        <m:t>+</m:t>
                      </m:r>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𝑎</m:t>
                          </m:r>
                          <m:rad>
                            <m:radPr>
                              <m:degHide m:val="on"/>
                              <m:ctrlPr>
                                <a:rPr lang="en-US" sz="3200" i="1" smtClean="0">
                                  <a:latin typeface="Cambria Math" panose="02040503050406030204" pitchFamily="18" charset="0"/>
                                </a:rPr>
                              </m:ctrlPr>
                            </m:radPr>
                            <m:deg/>
                            <m:e>
                              <m:r>
                                <a:rPr lang="en-US" sz="3200" b="0" i="1" smtClean="0">
                                  <a:latin typeface="Cambria Math" panose="02040503050406030204" pitchFamily="18" charset="0"/>
                                </a:rPr>
                                <m:t>3</m:t>
                              </m:r>
                            </m:e>
                          </m:rad>
                        </m:num>
                        <m:den>
                          <m:r>
                            <a:rPr lang="en-US" sz="3200" b="0" i="1" smtClean="0">
                              <a:latin typeface="Cambria Math" panose="02040503050406030204" pitchFamily="18" charset="0"/>
                            </a:rPr>
                            <m:t>2</m:t>
                          </m:r>
                        </m:den>
                      </m:f>
                      <m:acc>
                        <m:accPr>
                          <m:chr m:val="̂"/>
                          <m:ctrlPr>
                            <a:rPr lang="en-US" sz="3200" b="1" i="1" smtClean="0">
                              <a:latin typeface="Cambria Math" panose="02040503050406030204" pitchFamily="18" charset="0"/>
                            </a:rPr>
                          </m:ctrlPr>
                        </m:accPr>
                        <m:e>
                          <m:r>
                            <a:rPr lang="en-US" sz="3200" b="1" i="1" smtClean="0">
                              <a:latin typeface="Cambria Math" panose="02040503050406030204" pitchFamily="18" charset="0"/>
                            </a:rPr>
                            <m:t>𝒚</m:t>
                          </m:r>
                        </m:e>
                      </m:acc>
                    </m:oMath>
                  </m:oMathPara>
                </a14:m>
                <a:endParaRPr lang="en-US" sz="32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3200" b="1" i="0" smtClean="0">
                          <a:latin typeface="Cambria Math" panose="02040503050406030204" pitchFamily="18" charset="0"/>
                        </a:rPr>
                        <m:t>𝐜</m:t>
                      </m:r>
                      <m:r>
                        <a:rPr lang="en-US" sz="3200" b="0" i="1" smtClean="0">
                          <a:latin typeface="Cambria Math" panose="02040503050406030204" pitchFamily="18" charset="0"/>
                        </a:rPr>
                        <m:t>=</m:t>
                      </m:r>
                      <m:r>
                        <a:rPr lang="en-US" sz="3200" b="0" i="1" smtClean="0">
                          <a:latin typeface="Cambria Math" panose="02040503050406030204" pitchFamily="18" charset="0"/>
                        </a:rPr>
                        <m:t>𝑐</m:t>
                      </m:r>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𝒛</m:t>
                          </m:r>
                        </m:e>
                      </m:acc>
                    </m:oMath>
                  </m:oMathPara>
                </a14:m>
                <a:endParaRPr lang="en-US" sz="32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rPr>
                        <m:t>𝑉</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𝑎</m:t>
                              </m:r>
                            </m:e>
                            <m:sup>
                              <m:r>
                                <a:rPr lang="en-US" sz="3200" b="0" i="1" smtClean="0">
                                  <a:latin typeface="Cambria Math" panose="02040503050406030204" pitchFamily="18" charset="0"/>
                                </a:rPr>
                                <m:t>2</m:t>
                              </m:r>
                            </m:sup>
                          </m:sSup>
                          <m:r>
                            <a:rPr lang="en-US" sz="3200" b="0" i="1" smtClean="0">
                              <a:latin typeface="Cambria Math" panose="02040503050406030204" pitchFamily="18" charset="0"/>
                            </a:rPr>
                            <m:t>𝑐</m:t>
                          </m:r>
                          <m:rad>
                            <m:radPr>
                              <m:degHide m:val="on"/>
                              <m:ctrlPr>
                                <a:rPr lang="en-US" sz="3200" b="0" i="1" smtClean="0">
                                  <a:latin typeface="Cambria Math" panose="02040503050406030204" pitchFamily="18" charset="0"/>
                                </a:rPr>
                              </m:ctrlPr>
                            </m:radPr>
                            <m:deg/>
                            <m:e>
                              <m:r>
                                <a:rPr lang="en-US" sz="3200" b="0" i="1" smtClean="0">
                                  <a:latin typeface="Cambria Math" panose="02040503050406030204" pitchFamily="18" charset="0"/>
                                </a:rPr>
                                <m:t>3</m:t>
                              </m:r>
                            </m:e>
                          </m:rad>
                        </m:num>
                        <m:den>
                          <m:r>
                            <a:rPr lang="en-US" sz="3200" b="0" i="1" smtClean="0">
                              <a:latin typeface="Cambria Math" panose="02040503050406030204" pitchFamily="18" charset="0"/>
                            </a:rPr>
                            <m:t>2</m:t>
                          </m:r>
                        </m:den>
                      </m:f>
                    </m:oMath>
                  </m:oMathPara>
                </a14:m>
                <a:endParaRPr lang="en-US" sz="3200" i="1" dirty="0">
                  <a:latin typeface="Arial" panose="020B0604020202020204" pitchFamily="34" charset="0"/>
                  <a:cs typeface="Arial" panose="020B0604020202020204" pitchFamily="34" charset="0"/>
                </a:endParaRPr>
              </a:p>
            </p:txBody>
          </p:sp>
        </mc:Choice>
        <mc:Fallback xmlns="">
          <p:sp>
            <p:nvSpPr>
              <p:cNvPr id="50" name="TextBox 49">
                <a:extLst>
                  <a:ext uri="{FF2B5EF4-FFF2-40B4-BE49-F238E27FC236}">
                    <a16:creationId xmlns:a16="http://schemas.microsoft.com/office/drawing/2014/main" id="{63343D9B-614B-4940-A774-054830FAF852}"/>
                  </a:ext>
                </a:extLst>
              </p:cNvPr>
              <p:cNvSpPr txBox="1">
                <a:spLocks noRot="1" noChangeAspect="1" noMove="1" noResize="1" noEditPoints="1" noAdjustHandles="1" noChangeArrowheads="1" noChangeShapeType="1" noTextEdit="1"/>
              </p:cNvSpPr>
              <p:nvPr/>
            </p:nvSpPr>
            <p:spPr>
              <a:xfrm>
                <a:off x="3569263" y="1746012"/>
                <a:ext cx="2979918" cy="4821897"/>
              </a:xfrm>
              <a:prstGeom prst="rect">
                <a:avLst/>
              </a:prstGeom>
              <a:blipFill>
                <a:blip r:embed="rId3"/>
                <a:stretch>
                  <a:fillRect/>
                </a:stretch>
              </a:blipFill>
            </p:spPr>
            <p:txBody>
              <a:bodyPr/>
              <a:lstStyle/>
              <a:p>
                <a:r>
                  <a:rPr lang="en-US">
                    <a:noFill/>
                  </a:rPr>
                  <a:t> </a:t>
                </a:r>
              </a:p>
            </p:txBody>
          </p:sp>
        </mc:Fallback>
      </mc:AlternateContent>
      <p:sp>
        <p:nvSpPr>
          <p:cNvPr id="24" name="Rectangle: Rounded Corners 23">
            <a:extLst>
              <a:ext uri="{FF2B5EF4-FFF2-40B4-BE49-F238E27FC236}">
                <a16:creationId xmlns:a16="http://schemas.microsoft.com/office/drawing/2014/main" id="{C63A3FA1-7233-4687-8E1E-B6E04D25CD8E}"/>
              </a:ext>
            </a:extLst>
          </p:cNvPr>
          <p:cNvSpPr/>
          <p:nvPr/>
        </p:nvSpPr>
        <p:spPr>
          <a:xfrm>
            <a:off x="165100" y="1655276"/>
            <a:ext cx="6553200" cy="5068119"/>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FE1A22B-2633-471D-88F6-E8E0E7FD2C71}"/>
              </a:ext>
            </a:extLst>
          </p:cNvPr>
          <p:cNvSpPr/>
          <p:nvPr/>
        </p:nvSpPr>
        <p:spPr>
          <a:xfrm>
            <a:off x="165100" y="968167"/>
            <a:ext cx="3623108" cy="584775"/>
          </a:xfrm>
          <a:prstGeom prst="rect">
            <a:avLst/>
          </a:prstGeom>
        </p:spPr>
        <p:txBody>
          <a:bodyPr wrap="none">
            <a:spAutoFit/>
          </a:bodyPr>
          <a:lstStyle/>
          <a:p>
            <a:r>
              <a:rPr lang="en-US" sz="3200" dirty="0">
                <a:solidFill>
                  <a:schemeClr val="accent6">
                    <a:lumMod val="50000"/>
                  </a:schemeClr>
                </a:solidFill>
                <a:latin typeface="Arial" panose="020B0604020202020204" pitchFamily="34" charset="0"/>
                <a:cs typeface="Arial" panose="020B0604020202020204" pitchFamily="34" charset="0"/>
              </a:rPr>
              <a:t>Real (direct) space</a:t>
            </a:r>
            <a:endParaRPr lang="en-US" sz="3200" dirty="0"/>
          </a:p>
        </p:txBody>
      </p:sp>
      <p:sp>
        <p:nvSpPr>
          <p:cNvPr id="54" name="Rectangle 53">
            <a:extLst>
              <a:ext uri="{FF2B5EF4-FFF2-40B4-BE49-F238E27FC236}">
                <a16:creationId xmlns:a16="http://schemas.microsoft.com/office/drawing/2014/main" id="{DD4D6C68-5C54-46E0-87F4-F9CDF0D7F407}"/>
              </a:ext>
            </a:extLst>
          </p:cNvPr>
          <p:cNvSpPr/>
          <p:nvPr/>
        </p:nvSpPr>
        <p:spPr>
          <a:xfrm>
            <a:off x="7583275" y="968167"/>
            <a:ext cx="3328155" cy="584775"/>
          </a:xfrm>
          <a:prstGeom prst="rect">
            <a:avLst/>
          </a:prstGeom>
        </p:spPr>
        <p:txBody>
          <a:bodyPr wrap="none">
            <a:spAutoFit/>
          </a:bodyPr>
          <a:lstStyle/>
          <a:p>
            <a:r>
              <a:rPr lang="en-US" sz="3200" dirty="0">
                <a:solidFill>
                  <a:schemeClr val="accent6">
                    <a:lumMod val="50000"/>
                  </a:schemeClr>
                </a:solidFill>
                <a:latin typeface="Arial" panose="020B0604020202020204" pitchFamily="34" charset="0"/>
                <a:cs typeface="Arial" panose="020B0604020202020204" pitchFamily="34" charset="0"/>
              </a:rPr>
              <a:t>Reciprocal space</a:t>
            </a:r>
            <a:endParaRPr lang="en-US" sz="3200" dirty="0"/>
          </a:p>
        </p:txBody>
      </p:sp>
      <p:sp>
        <p:nvSpPr>
          <p:cNvPr id="55" name="Rectangle: Rounded Corners 54">
            <a:extLst>
              <a:ext uri="{FF2B5EF4-FFF2-40B4-BE49-F238E27FC236}">
                <a16:creationId xmlns:a16="http://schemas.microsoft.com/office/drawing/2014/main" id="{7372B2EE-E4CB-436A-B1A4-5371FD906AC8}"/>
              </a:ext>
            </a:extLst>
          </p:cNvPr>
          <p:cNvSpPr/>
          <p:nvPr/>
        </p:nvSpPr>
        <p:spPr>
          <a:xfrm>
            <a:off x="7583275" y="1655276"/>
            <a:ext cx="4405973" cy="5068119"/>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BC2A4F87-40B5-4BBB-93F9-FE59E267C77A}"/>
              </a:ext>
            </a:extLst>
          </p:cNvPr>
          <p:cNvGrpSpPr/>
          <p:nvPr/>
        </p:nvGrpSpPr>
        <p:grpSpPr>
          <a:xfrm>
            <a:off x="648677" y="2327014"/>
            <a:ext cx="2373729" cy="3803523"/>
            <a:chOff x="4219553" y="1832540"/>
            <a:chExt cx="2373729" cy="3803523"/>
          </a:xfrm>
        </p:grpSpPr>
        <p:grpSp>
          <p:nvGrpSpPr>
            <p:cNvPr id="48" name="Group 47">
              <a:extLst>
                <a:ext uri="{FF2B5EF4-FFF2-40B4-BE49-F238E27FC236}">
                  <a16:creationId xmlns:a16="http://schemas.microsoft.com/office/drawing/2014/main" id="{4048F514-C46C-4247-9713-57422F05D3E3}"/>
                </a:ext>
              </a:extLst>
            </p:cNvPr>
            <p:cNvGrpSpPr>
              <a:grpSpLocks noChangeAspect="1"/>
            </p:cNvGrpSpPr>
            <p:nvPr/>
          </p:nvGrpSpPr>
          <p:grpSpPr>
            <a:xfrm>
              <a:off x="4485530" y="1832540"/>
              <a:ext cx="1437139" cy="3803523"/>
              <a:chOff x="10224643" y="1248918"/>
              <a:chExt cx="1271599" cy="3365409"/>
            </a:xfrm>
          </p:grpSpPr>
          <p:grpSp>
            <p:nvGrpSpPr>
              <p:cNvPr id="57" name="Group 56">
                <a:extLst>
                  <a:ext uri="{FF2B5EF4-FFF2-40B4-BE49-F238E27FC236}">
                    <a16:creationId xmlns:a16="http://schemas.microsoft.com/office/drawing/2014/main" id="{166403EF-53F3-4403-A955-30A9A0DDC28F}"/>
                  </a:ext>
                </a:extLst>
              </p:cNvPr>
              <p:cNvGrpSpPr/>
              <p:nvPr/>
            </p:nvGrpSpPr>
            <p:grpSpPr>
              <a:xfrm>
                <a:off x="10224643" y="2763827"/>
                <a:ext cx="365760" cy="365760"/>
                <a:chOff x="4379892" y="1468912"/>
                <a:chExt cx="365760" cy="365760"/>
              </a:xfrm>
            </p:grpSpPr>
            <p:sp>
              <p:nvSpPr>
                <p:cNvPr id="63" name="Oval 62">
                  <a:extLst>
                    <a:ext uri="{FF2B5EF4-FFF2-40B4-BE49-F238E27FC236}">
                      <a16:creationId xmlns:a16="http://schemas.microsoft.com/office/drawing/2014/main" id="{1EFEECDC-C90B-4678-9D72-F0E179DD8867}"/>
                    </a:ext>
                  </a:extLst>
                </p:cNvPr>
                <p:cNvSpPr/>
                <p:nvPr/>
              </p:nvSpPr>
              <p:spPr>
                <a:xfrm>
                  <a:off x="4379892" y="1468912"/>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D0C4B74-7B07-4C85-9C72-1550B1F8C9C4}"/>
                    </a:ext>
                  </a:extLst>
                </p:cNvPr>
                <p:cNvSpPr/>
                <p:nvPr/>
              </p:nvSpPr>
              <p:spPr>
                <a:xfrm>
                  <a:off x="4471332" y="156035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73E62C21-5608-46E6-A9A3-96C5603405A5}"/>
                  </a:ext>
                </a:extLst>
              </p:cNvPr>
              <p:cNvGrpSpPr/>
              <p:nvPr/>
            </p:nvGrpSpPr>
            <p:grpSpPr>
              <a:xfrm>
                <a:off x="10800539" y="1541272"/>
                <a:ext cx="1" cy="2807297"/>
                <a:chOff x="6806959" y="3373637"/>
                <a:chExt cx="1" cy="2807297"/>
              </a:xfrm>
            </p:grpSpPr>
            <p:cxnSp>
              <p:nvCxnSpPr>
                <p:cNvPr id="61" name="Straight Arrow Connector 60">
                  <a:extLst>
                    <a:ext uri="{FF2B5EF4-FFF2-40B4-BE49-F238E27FC236}">
                      <a16:creationId xmlns:a16="http://schemas.microsoft.com/office/drawing/2014/main" id="{C4CC01EF-07F2-42D8-ABF6-97E08029D539}"/>
                    </a:ext>
                  </a:extLst>
                </p:cNvPr>
                <p:cNvCxnSpPr>
                  <a:cxnSpLocks/>
                </p:cNvCxnSpPr>
                <p:nvPr/>
              </p:nvCxnSpPr>
              <p:spPr>
                <a:xfrm rot="3600000">
                  <a:off x="6054747" y="5428721"/>
                  <a:ext cx="150442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CAAF9445-76B3-44F7-B54F-B17C3792CFA0}"/>
                    </a:ext>
                  </a:extLst>
                </p:cNvPr>
                <p:cNvCxnSpPr>
                  <a:cxnSpLocks/>
                </p:cNvCxnSpPr>
                <p:nvPr/>
              </p:nvCxnSpPr>
              <p:spPr>
                <a:xfrm rot="18000000" flipV="1">
                  <a:off x="6054746" y="4125850"/>
                  <a:ext cx="150442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59" name="Rectangle 58">
                <a:extLst>
                  <a:ext uri="{FF2B5EF4-FFF2-40B4-BE49-F238E27FC236}">
                    <a16:creationId xmlns:a16="http://schemas.microsoft.com/office/drawing/2014/main" id="{8DCA207F-1C74-48E0-B4DC-57F5AF4C4762}"/>
                  </a:ext>
                </a:extLst>
              </p:cNvPr>
              <p:cNvSpPr/>
              <p:nvPr/>
            </p:nvSpPr>
            <p:spPr>
              <a:xfrm>
                <a:off x="11086752" y="4096910"/>
                <a:ext cx="364801" cy="517417"/>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a</a:t>
                </a:r>
                <a:endParaRPr lang="en-US" sz="3200" dirty="0">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8ABDC11D-C714-4C9E-936C-FEF8AAA8220D}"/>
                  </a:ext>
                </a:extLst>
              </p:cNvPr>
              <p:cNvSpPr/>
              <p:nvPr/>
            </p:nvSpPr>
            <p:spPr>
              <a:xfrm>
                <a:off x="11111584" y="1248918"/>
                <a:ext cx="384658" cy="517417"/>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b</a:t>
                </a:r>
                <a:endParaRPr lang="en-US" sz="3200" dirty="0">
                  <a:latin typeface="Arial" panose="020B0604020202020204" pitchFamily="34" charset="0"/>
                  <a:cs typeface="Arial" panose="020B0604020202020204" pitchFamily="34" charset="0"/>
                </a:endParaRPr>
              </a:p>
            </p:txBody>
          </p:sp>
        </p:grpSp>
        <p:cxnSp>
          <p:nvCxnSpPr>
            <p:cNvPr id="49" name="Straight Arrow Connector 48">
              <a:extLst>
                <a:ext uri="{FF2B5EF4-FFF2-40B4-BE49-F238E27FC236}">
                  <a16:creationId xmlns:a16="http://schemas.microsoft.com/office/drawing/2014/main" id="{96FEBB06-EFE3-4D16-A21A-B07CA4ECD39D}"/>
                </a:ext>
              </a:extLst>
            </p:cNvPr>
            <p:cNvCxnSpPr>
              <a:cxnSpLocks/>
            </p:cNvCxnSpPr>
            <p:nvPr/>
          </p:nvCxnSpPr>
          <p:spPr>
            <a:xfrm>
              <a:off x="4692407" y="3749329"/>
              <a:ext cx="1504426" cy="0"/>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8252342D-533E-4F34-88D0-FF50E28FA66E}"/>
                </a:ext>
              </a:extLst>
            </p:cNvPr>
            <p:cNvCxnSpPr>
              <a:cxnSpLocks/>
            </p:cNvCxnSpPr>
            <p:nvPr/>
          </p:nvCxnSpPr>
          <p:spPr>
            <a:xfrm flipH="1" flipV="1">
              <a:off x="4692218" y="2407471"/>
              <a:ext cx="1" cy="1356391"/>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C796C2C0-197C-49A3-8C67-7454345984B1}"/>
                    </a:ext>
                  </a:extLst>
                </p:cNvPr>
                <p:cNvSpPr/>
                <p:nvPr/>
              </p:nvSpPr>
              <p:spPr>
                <a:xfrm>
                  <a:off x="6057558" y="3410230"/>
                  <a:ext cx="53572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𝒙</m:t>
                            </m:r>
                          </m:e>
                        </m:acc>
                      </m:oMath>
                    </m:oMathPara>
                  </a14:m>
                  <a:endParaRPr lang="en-US" sz="3200" dirty="0">
                    <a:latin typeface="Arial" panose="020B0604020202020204" pitchFamily="34" charset="0"/>
                    <a:cs typeface="Arial" panose="020B0604020202020204" pitchFamily="34" charset="0"/>
                  </a:endParaRPr>
                </a:p>
              </p:txBody>
            </p:sp>
          </mc:Choice>
          <mc:Fallback xmlns="">
            <p:sp>
              <p:nvSpPr>
                <p:cNvPr id="52" name="Rectangle 51">
                  <a:extLst>
                    <a:ext uri="{FF2B5EF4-FFF2-40B4-BE49-F238E27FC236}">
                      <a16:creationId xmlns:a16="http://schemas.microsoft.com/office/drawing/2014/main" id="{C796C2C0-197C-49A3-8C67-7454345984B1}"/>
                    </a:ext>
                  </a:extLst>
                </p:cNvPr>
                <p:cNvSpPr>
                  <a:spLocks noRot="1" noChangeAspect="1" noMove="1" noResize="1" noEditPoints="1" noAdjustHandles="1" noChangeArrowheads="1" noChangeShapeType="1" noTextEdit="1"/>
                </p:cNvSpPr>
                <p:nvPr/>
              </p:nvSpPr>
              <p:spPr>
                <a:xfrm>
                  <a:off x="6057558" y="3410230"/>
                  <a:ext cx="535724"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3E4AB211-E8FF-4FBD-92D9-D89D17567267}"/>
                    </a:ext>
                  </a:extLst>
                </p:cNvPr>
                <p:cNvSpPr/>
                <p:nvPr/>
              </p:nvSpPr>
              <p:spPr>
                <a:xfrm>
                  <a:off x="4420348" y="1883137"/>
                  <a:ext cx="54373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𝒚</m:t>
                            </m:r>
                          </m:e>
                        </m:acc>
                      </m:oMath>
                    </m:oMathPara>
                  </a14:m>
                  <a:endParaRPr lang="en-US" dirty="0">
                    <a:latin typeface="Arial" panose="020B0604020202020204" pitchFamily="34" charset="0"/>
                    <a:cs typeface="Arial" panose="020B0604020202020204" pitchFamily="34" charset="0"/>
                  </a:endParaRPr>
                </a:p>
              </p:txBody>
            </p:sp>
          </mc:Choice>
          <mc:Fallback xmlns="">
            <p:sp>
              <p:nvSpPr>
                <p:cNvPr id="53" name="Rectangle 52">
                  <a:extLst>
                    <a:ext uri="{FF2B5EF4-FFF2-40B4-BE49-F238E27FC236}">
                      <a16:creationId xmlns:a16="http://schemas.microsoft.com/office/drawing/2014/main" id="{3E4AB211-E8FF-4FBD-92D9-D89D17567267}"/>
                    </a:ext>
                  </a:extLst>
                </p:cNvPr>
                <p:cNvSpPr>
                  <a:spLocks noRot="1" noChangeAspect="1" noMove="1" noResize="1" noEditPoints="1" noAdjustHandles="1" noChangeArrowheads="1" noChangeShapeType="1" noTextEdit="1"/>
                </p:cNvSpPr>
                <p:nvPr/>
              </p:nvSpPr>
              <p:spPr>
                <a:xfrm>
                  <a:off x="4420348" y="1883137"/>
                  <a:ext cx="543739"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B8579750-718F-4C37-97C6-FFA13354E78B}"/>
                    </a:ext>
                  </a:extLst>
                </p:cNvPr>
                <p:cNvSpPr/>
                <p:nvPr/>
              </p:nvSpPr>
              <p:spPr>
                <a:xfrm>
                  <a:off x="4219553" y="3900796"/>
                  <a:ext cx="737702"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c,</a:t>
                  </a:r>
                  <a14:m>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𝒛</m:t>
                          </m:r>
                        </m:e>
                      </m:acc>
                    </m:oMath>
                  </a14:m>
                  <a:endParaRPr lang="en-US" sz="3200" dirty="0">
                    <a:solidFill>
                      <a:srgbClr val="C00000"/>
                    </a:solidFill>
                    <a:latin typeface="Arial" panose="020B0604020202020204" pitchFamily="34" charset="0"/>
                    <a:cs typeface="Arial" panose="020B0604020202020204" pitchFamily="34" charset="0"/>
                  </a:endParaRPr>
                </a:p>
              </p:txBody>
            </p:sp>
          </mc:Choice>
          <mc:Fallback xmlns="">
            <p:sp>
              <p:nvSpPr>
                <p:cNvPr id="56" name="Rectangle 55">
                  <a:extLst>
                    <a:ext uri="{FF2B5EF4-FFF2-40B4-BE49-F238E27FC236}">
                      <a16:creationId xmlns:a16="http://schemas.microsoft.com/office/drawing/2014/main" id="{B8579750-718F-4C37-97C6-FFA13354E78B}"/>
                    </a:ext>
                  </a:extLst>
                </p:cNvPr>
                <p:cNvSpPr>
                  <a:spLocks noRot="1" noChangeAspect="1" noMove="1" noResize="1" noEditPoints="1" noAdjustHandles="1" noChangeArrowheads="1" noChangeShapeType="1" noTextEdit="1"/>
                </p:cNvSpPr>
                <p:nvPr/>
              </p:nvSpPr>
              <p:spPr>
                <a:xfrm>
                  <a:off x="4219553" y="3900796"/>
                  <a:ext cx="737702" cy="584775"/>
                </a:xfrm>
                <a:prstGeom prst="rect">
                  <a:avLst/>
                </a:prstGeom>
                <a:blipFill>
                  <a:blip r:embed="rId6"/>
                  <a:stretch>
                    <a:fillRect l="-20661" t="-13542" b="-33333"/>
                  </a:stretch>
                </a:blipFill>
              </p:spPr>
              <p:txBody>
                <a:bodyPr/>
                <a:lstStyle/>
                <a:p>
                  <a:r>
                    <a:rPr lang="en-US">
                      <a:noFill/>
                    </a:rPr>
                    <a:t> </a:t>
                  </a:r>
                </a:p>
              </p:txBody>
            </p:sp>
          </mc:Fallback>
        </mc:AlternateContent>
      </p:grpSp>
    </p:spTree>
    <p:extLst>
      <p:ext uri="{BB962C8B-B14F-4D97-AF65-F5344CB8AC3E}">
        <p14:creationId xmlns:p14="http://schemas.microsoft.com/office/powerpoint/2010/main" val="2893708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3B75598-D6ED-453D-B84C-F536FC3320A4}"/>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Thinking in reciprocal space: hexagonal unit cell example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B657085-34AD-4BF1-80D6-C94D3E5FCAA9}"/>
                  </a:ext>
                </a:extLst>
              </p:cNvPr>
              <p:cNvSpPr txBox="1"/>
              <p:nvPr/>
            </p:nvSpPr>
            <p:spPr>
              <a:xfrm>
                <a:off x="7819357" y="1746012"/>
                <a:ext cx="3613810" cy="4957576"/>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US" sz="3200" b="0" i="1" smtClean="0">
                              <a:latin typeface="Cambria Math" panose="02040503050406030204" pitchFamily="18" charset="0"/>
                            </a:rPr>
                          </m:ctrlPr>
                        </m:sSupPr>
                        <m:e>
                          <m:r>
                            <a:rPr lang="en-US" sz="3200" b="1" i="0" smtClean="0">
                              <a:latin typeface="Cambria Math" panose="02040503050406030204" pitchFamily="18" charset="0"/>
                            </a:rPr>
                            <m:t>𝐚</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num>
                        <m:den>
                          <m:r>
                            <a:rPr lang="en-US" sz="3200" b="0" i="1" smtClean="0">
                              <a:latin typeface="Cambria Math" panose="02040503050406030204" pitchFamily="18" charset="0"/>
                              <a:ea typeface="Cambria Math" panose="02040503050406030204" pitchFamily="18" charset="0"/>
                            </a:rPr>
                            <m:t>𝑎</m:t>
                          </m:r>
                        </m:den>
                      </m:f>
                      <m:d>
                        <m:dPr>
                          <m:ctrlPr>
                            <a:rPr lang="en-US" sz="3200" b="0" i="1" smtClean="0">
                              <a:latin typeface="Cambria Math" panose="02040503050406030204" pitchFamily="18" charset="0"/>
                              <a:ea typeface="Cambria Math" panose="02040503050406030204" pitchFamily="18" charset="0"/>
                            </a:rPr>
                          </m:ctrlPr>
                        </m:dPr>
                        <m:e>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𝒙</m:t>
                              </m:r>
                            </m:e>
                          </m:acc>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ad>
                                <m:radPr>
                                  <m:degHide m:val="on"/>
                                  <m:ctrlPr>
                                    <a:rPr lang="en-US" sz="3200" b="0" i="1" smtClean="0">
                                      <a:latin typeface="Cambria Math" panose="02040503050406030204" pitchFamily="18" charset="0"/>
                                    </a:rPr>
                                  </m:ctrlPr>
                                </m:radPr>
                                <m:deg/>
                                <m:e>
                                  <m:r>
                                    <a:rPr lang="en-US" sz="3200" b="0" i="1" smtClean="0">
                                      <a:latin typeface="Cambria Math" panose="02040503050406030204" pitchFamily="18" charset="0"/>
                                    </a:rPr>
                                    <m:t>3</m:t>
                                  </m:r>
                                </m:e>
                              </m:rad>
                            </m:den>
                          </m:f>
                          <m:acc>
                            <m:accPr>
                              <m:chr m:val="̂"/>
                              <m:ctrlPr>
                                <a:rPr lang="en-US" sz="3200" b="1" i="1" smtClean="0">
                                  <a:latin typeface="Cambria Math" panose="02040503050406030204" pitchFamily="18" charset="0"/>
                                </a:rPr>
                              </m:ctrlPr>
                            </m:accPr>
                            <m:e>
                              <m:r>
                                <a:rPr lang="en-US" sz="3200" b="1" i="1" smtClean="0">
                                  <a:latin typeface="Cambria Math" panose="02040503050406030204" pitchFamily="18" charset="0"/>
                                </a:rPr>
                                <m:t>𝒚</m:t>
                              </m:r>
                            </m:e>
                          </m:acc>
                        </m:e>
                      </m:d>
                    </m:oMath>
                  </m:oMathPara>
                </a14:m>
                <a:endParaRPr lang="en-US" sz="32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p>
                        <m:sSupPr>
                          <m:ctrlPr>
                            <a:rPr lang="en-US" sz="3200" b="0" i="1" smtClean="0">
                              <a:latin typeface="Cambria Math" panose="02040503050406030204" pitchFamily="18" charset="0"/>
                            </a:rPr>
                          </m:ctrlPr>
                        </m:sSupPr>
                        <m:e>
                          <m:r>
                            <a:rPr lang="en-US" sz="3200" b="1" i="0" smtClean="0">
                              <a:latin typeface="Cambria Math" panose="02040503050406030204" pitchFamily="18" charset="0"/>
                            </a:rPr>
                            <m:t>𝐛</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num>
                        <m:den>
                          <m:r>
                            <a:rPr lang="en-US" sz="3200" b="0" i="1" smtClean="0">
                              <a:latin typeface="Cambria Math" panose="02040503050406030204" pitchFamily="18" charset="0"/>
                              <a:ea typeface="Cambria Math" panose="02040503050406030204" pitchFamily="18" charset="0"/>
                            </a:rPr>
                            <m:t>𝑎</m:t>
                          </m:r>
                        </m:den>
                      </m:f>
                      <m:d>
                        <m:dPr>
                          <m:ctrlPr>
                            <a:rPr lang="en-US" sz="3200" b="0" i="1" smtClean="0">
                              <a:latin typeface="Cambria Math" panose="02040503050406030204" pitchFamily="18" charset="0"/>
                              <a:ea typeface="Cambria Math" panose="02040503050406030204" pitchFamily="18" charset="0"/>
                            </a:rPr>
                          </m:ctrlPr>
                        </m:dPr>
                        <m:e>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𝒙</m:t>
                              </m:r>
                            </m:e>
                          </m:acc>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ad>
                                <m:radPr>
                                  <m:degHide m:val="on"/>
                                  <m:ctrlPr>
                                    <a:rPr lang="en-US" sz="3200" b="0" i="1" smtClean="0">
                                      <a:latin typeface="Cambria Math" panose="02040503050406030204" pitchFamily="18" charset="0"/>
                                    </a:rPr>
                                  </m:ctrlPr>
                                </m:radPr>
                                <m:deg/>
                                <m:e>
                                  <m:r>
                                    <a:rPr lang="en-US" sz="3200" b="0" i="1" smtClean="0">
                                      <a:latin typeface="Cambria Math" panose="02040503050406030204" pitchFamily="18" charset="0"/>
                                    </a:rPr>
                                    <m:t>3</m:t>
                                  </m:r>
                                </m:e>
                              </m:rad>
                            </m:den>
                          </m:f>
                          <m:acc>
                            <m:accPr>
                              <m:chr m:val="̂"/>
                              <m:ctrlPr>
                                <a:rPr lang="en-US" sz="3200" b="1" i="1" smtClean="0">
                                  <a:latin typeface="Cambria Math" panose="02040503050406030204" pitchFamily="18" charset="0"/>
                                </a:rPr>
                              </m:ctrlPr>
                            </m:accPr>
                            <m:e>
                              <m:r>
                                <a:rPr lang="en-US" sz="3200" b="1" i="1" smtClean="0">
                                  <a:latin typeface="Cambria Math" panose="02040503050406030204" pitchFamily="18" charset="0"/>
                                </a:rPr>
                                <m:t>𝒚</m:t>
                              </m:r>
                            </m:e>
                          </m:acc>
                        </m:e>
                      </m:d>
                    </m:oMath>
                  </m:oMathPara>
                </a14:m>
                <a:endParaRPr lang="en-US" sz="32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p>
                        <m:sSupPr>
                          <m:ctrlPr>
                            <a:rPr lang="en-US" sz="3200" b="0" i="1" smtClean="0">
                              <a:latin typeface="Cambria Math" panose="02040503050406030204" pitchFamily="18" charset="0"/>
                            </a:rPr>
                          </m:ctrlPr>
                        </m:sSupPr>
                        <m:e>
                          <m:r>
                            <a:rPr lang="en-US" sz="3200" b="1" i="0" smtClean="0">
                              <a:latin typeface="Cambria Math" panose="02040503050406030204" pitchFamily="18" charset="0"/>
                            </a:rPr>
                            <m:t>𝐜</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num>
                        <m:den>
                          <m:r>
                            <a:rPr lang="en-US" sz="3200" b="0" i="1" smtClean="0">
                              <a:latin typeface="Cambria Math" panose="02040503050406030204" pitchFamily="18" charset="0"/>
                              <a:ea typeface="Cambria Math" panose="02040503050406030204" pitchFamily="18" charset="0"/>
                            </a:rPr>
                            <m:t>𝑐</m:t>
                          </m:r>
                        </m:den>
                      </m:f>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𝒛</m:t>
                          </m:r>
                        </m:e>
                      </m:acc>
                    </m:oMath>
                  </m:oMathPara>
                </a14:m>
                <a:endParaRPr lang="en-US" sz="32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𝑉</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e>
                              </m:d>
                            </m:e>
                            <m:sup>
                              <m:r>
                                <a:rPr lang="en-US" sz="3200" b="0" i="1" smtClean="0">
                                  <a:latin typeface="Cambria Math" panose="02040503050406030204" pitchFamily="18" charset="0"/>
                                </a:rPr>
                                <m:t>3</m:t>
                              </m:r>
                            </m:sup>
                          </m:sSup>
                        </m:num>
                        <m:den>
                          <m:r>
                            <a:rPr lang="en-US" sz="3200" b="0" i="1" smtClean="0">
                              <a:latin typeface="Cambria Math" panose="02040503050406030204" pitchFamily="18" charset="0"/>
                            </a:rPr>
                            <m:t>𝑉</m:t>
                          </m:r>
                        </m:den>
                      </m:f>
                    </m:oMath>
                  </m:oMathPara>
                </a14:m>
                <a:endParaRPr lang="en-US" sz="32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8B657085-34AD-4BF1-80D6-C94D3E5FCAA9}"/>
                  </a:ext>
                </a:extLst>
              </p:cNvPr>
              <p:cNvSpPr txBox="1">
                <a:spLocks noRot="1" noChangeAspect="1" noMove="1" noResize="1" noEditPoints="1" noAdjustHandles="1" noChangeArrowheads="1" noChangeShapeType="1" noTextEdit="1"/>
              </p:cNvSpPr>
              <p:nvPr/>
            </p:nvSpPr>
            <p:spPr>
              <a:xfrm>
                <a:off x="7819357" y="1746012"/>
                <a:ext cx="3613810" cy="4957576"/>
              </a:xfrm>
              <a:prstGeom prst="rect">
                <a:avLst/>
              </a:prstGeom>
              <a:blipFill>
                <a:blip r:embed="rId2"/>
                <a:stretch>
                  <a:fillRect/>
                </a:stretch>
              </a:blipFill>
            </p:spPr>
            <p:txBody>
              <a:bodyPr/>
              <a:lstStyle/>
              <a:p>
                <a:r>
                  <a:rPr lang="en-US">
                    <a:noFill/>
                  </a:rPr>
                  <a:t> </a:t>
                </a:r>
              </a:p>
            </p:txBody>
          </p:sp>
        </mc:Fallback>
      </mc:AlternateContent>
      <p:sp>
        <p:nvSpPr>
          <p:cNvPr id="54" name="Rectangle 53">
            <a:extLst>
              <a:ext uri="{FF2B5EF4-FFF2-40B4-BE49-F238E27FC236}">
                <a16:creationId xmlns:a16="http://schemas.microsoft.com/office/drawing/2014/main" id="{DD4D6C68-5C54-46E0-87F4-F9CDF0D7F407}"/>
              </a:ext>
            </a:extLst>
          </p:cNvPr>
          <p:cNvSpPr/>
          <p:nvPr/>
        </p:nvSpPr>
        <p:spPr>
          <a:xfrm>
            <a:off x="7583275" y="968167"/>
            <a:ext cx="3328155" cy="584775"/>
          </a:xfrm>
          <a:prstGeom prst="rect">
            <a:avLst/>
          </a:prstGeom>
        </p:spPr>
        <p:txBody>
          <a:bodyPr wrap="none">
            <a:spAutoFit/>
          </a:bodyPr>
          <a:lstStyle/>
          <a:p>
            <a:r>
              <a:rPr lang="en-US" sz="3200" dirty="0">
                <a:solidFill>
                  <a:schemeClr val="accent6">
                    <a:lumMod val="50000"/>
                  </a:schemeClr>
                </a:solidFill>
                <a:latin typeface="Arial" panose="020B0604020202020204" pitchFamily="34" charset="0"/>
                <a:cs typeface="Arial" panose="020B0604020202020204" pitchFamily="34" charset="0"/>
              </a:rPr>
              <a:t>Reciprocal space</a:t>
            </a:r>
            <a:endParaRPr lang="en-US" sz="3200" dirty="0"/>
          </a:p>
        </p:txBody>
      </p:sp>
      <p:sp>
        <p:nvSpPr>
          <p:cNvPr id="55" name="Rectangle: Rounded Corners 54">
            <a:extLst>
              <a:ext uri="{FF2B5EF4-FFF2-40B4-BE49-F238E27FC236}">
                <a16:creationId xmlns:a16="http://schemas.microsoft.com/office/drawing/2014/main" id="{7372B2EE-E4CB-436A-B1A4-5371FD906AC8}"/>
              </a:ext>
            </a:extLst>
          </p:cNvPr>
          <p:cNvSpPr/>
          <p:nvPr/>
        </p:nvSpPr>
        <p:spPr>
          <a:xfrm>
            <a:off x="7583275" y="1655276"/>
            <a:ext cx="4405973" cy="5068119"/>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43A0B54-0DF5-4634-99E2-E6FE59BA8C6E}"/>
                  </a:ext>
                </a:extLst>
              </p:cNvPr>
              <p:cNvSpPr txBox="1"/>
              <p:nvPr/>
            </p:nvSpPr>
            <p:spPr>
              <a:xfrm>
                <a:off x="152789" y="1029853"/>
                <a:ext cx="4112488" cy="308584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Miller indices are in reciprocal lattice units (</a:t>
                </a:r>
                <a:r>
                  <a:rPr lang="en-US" sz="3200" dirty="0" err="1">
                    <a:latin typeface="Arial" panose="020B0604020202020204" pitchFamily="34" charset="0"/>
                    <a:cs typeface="Arial" panose="020B0604020202020204" pitchFamily="34" charset="0"/>
                  </a:rPr>
                  <a:t>r.l.u</a:t>
                </a:r>
                <a:r>
                  <a:rPr lang="en-US" sz="3200" dirty="0">
                    <a:latin typeface="Arial" panose="020B0604020202020204" pitchFamily="34" charset="0"/>
                    <a:cs typeface="Arial" panose="020B0604020202020204" pitchFamily="34" charset="0"/>
                  </a:rPr>
                  <a:t>.), such that:</a:t>
                </a:r>
              </a:p>
              <a:p>
                <a14:m>
                  <m:oMath xmlns:m="http://schemas.openxmlformats.org/officeDocument/2006/math">
                    <m:sSub>
                      <m:sSubPr>
                        <m:ctrlPr>
                          <a:rPr lang="en-US" sz="3200" b="0" i="1" smtClean="0">
                            <a:latin typeface="Cambria Math" panose="02040503050406030204" pitchFamily="18" charset="0"/>
                            <a:cs typeface="Arial" panose="020B0604020202020204" pitchFamily="34" charset="0"/>
                          </a:rPr>
                        </m:ctrlPr>
                      </m:sSubPr>
                      <m:e>
                        <m:r>
                          <a:rPr lang="en-US" sz="3200" b="1" i="0" smtClean="0">
                            <a:latin typeface="Cambria Math" panose="02040503050406030204" pitchFamily="18" charset="0"/>
                            <a:cs typeface="Arial" panose="020B0604020202020204" pitchFamily="34" charset="0"/>
                          </a:rPr>
                          <m:t>𝐐</m:t>
                        </m:r>
                      </m:e>
                      <m:sub>
                        <m:r>
                          <a:rPr lang="en-US" sz="3200" b="0" i="1" smtClean="0">
                            <a:latin typeface="Cambria Math" panose="02040503050406030204" pitchFamily="18" charset="0"/>
                            <a:cs typeface="Arial" panose="020B0604020202020204" pitchFamily="34" charset="0"/>
                          </a:rPr>
                          <m:t>𝑥</m:t>
                        </m:r>
                      </m:sub>
                    </m:sSub>
                    <m:r>
                      <a:rPr lang="en-US" sz="3200" b="0" i="1" smtClean="0">
                        <a:latin typeface="Cambria Math" panose="02040503050406030204" pitchFamily="18" charset="0"/>
                        <a:cs typeface="Arial" panose="020B0604020202020204" pitchFamily="34" charset="0"/>
                      </a:rPr>
                      <m:t>=</m:t>
                    </m:r>
                    <m:sSup>
                      <m:sSupPr>
                        <m:ctrlPr>
                          <a:rPr lang="en-US" sz="3200" b="0" i="1" smtClean="0">
                            <a:latin typeface="Cambria Math" panose="02040503050406030204" pitchFamily="18" charset="0"/>
                            <a:cs typeface="Arial" panose="020B0604020202020204" pitchFamily="34" charset="0"/>
                          </a:rPr>
                        </m:ctrlPr>
                      </m:sSupPr>
                      <m:e>
                        <m:r>
                          <a:rPr lang="en-US" sz="3200" b="0" i="1" smtClean="0">
                            <a:latin typeface="Cambria Math" panose="02040503050406030204" pitchFamily="18" charset="0"/>
                            <a:cs typeface="Arial" panose="020B0604020202020204" pitchFamily="34" charset="0"/>
                          </a:rPr>
                          <m:t>𝑎</m:t>
                        </m:r>
                      </m:e>
                      <m:sup>
                        <m:r>
                          <a:rPr lang="en-US" sz="3200" b="0" i="1" smtClean="0">
                            <a:latin typeface="Cambria Math" panose="02040503050406030204" pitchFamily="18" charset="0"/>
                            <a:cs typeface="Arial" panose="020B0604020202020204" pitchFamily="34" charset="0"/>
                          </a:rPr>
                          <m:t>∗</m:t>
                        </m:r>
                      </m:sup>
                    </m:sSup>
                    <m:r>
                      <a:rPr lang="en-US" sz="3200" b="1" i="0" smtClean="0">
                        <a:latin typeface="Cambria Math" panose="02040503050406030204" pitchFamily="18" charset="0"/>
                        <a:cs typeface="Arial" panose="020B0604020202020204" pitchFamily="34" charset="0"/>
                      </a:rPr>
                      <m:t>𝐇</m:t>
                    </m:r>
                  </m:oMath>
                </a14:m>
                <a:r>
                  <a:rPr lang="en-US" sz="3200" dirty="0">
                    <a:latin typeface="Arial" panose="020B0604020202020204" pitchFamily="34" charset="0"/>
                    <a:cs typeface="Arial" panose="020B0604020202020204" pitchFamily="34" charset="0"/>
                  </a:rPr>
                  <a:t> (</a:t>
                </a:r>
                <a14:m>
                  <m:oMath xmlns:m="http://schemas.openxmlformats.org/officeDocument/2006/math">
                    <m:r>
                      <a:rPr lang="en-US" sz="3200" b="1" i="0" dirty="0" smtClean="0">
                        <a:latin typeface="Cambria Math" panose="02040503050406030204" pitchFamily="18" charset="0"/>
                        <a:cs typeface="Arial" panose="020B0604020202020204" pitchFamily="34" charset="0"/>
                      </a:rPr>
                      <m:t>𝐇</m:t>
                    </m:r>
                    <m:r>
                      <a:rPr lang="en-US" sz="3200" b="0" i="1" dirty="0" smtClean="0">
                        <a:latin typeface="Cambria Math" panose="02040503050406030204" pitchFamily="18" charset="0"/>
                        <a:cs typeface="Arial" panose="020B0604020202020204" pitchFamily="34" charset="0"/>
                      </a:rPr>
                      <m:t>||</m:t>
                    </m:r>
                    <m:sSup>
                      <m:sSupPr>
                        <m:ctrlPr>
                          <a:rPr lang="en-US" sz="3200" b="0" i="1" dirty="0" smtClean="0">
                            <a:latin typeface="Cambria Math" panose="02040503050406030204" pitchFamily="18" charset="0"/>
                            <a:cs typeface="Arial" panose="020B0604020202020204" pitchFamily="34" charset="0"/>
                          </a:rPr>
                        </m:ctrlPr>
                      </m:sSupPr>
                      <m:e>
                        <m:r>
                          <a:rPr lang="en-US" sz="3200" b="1" i="0" dirty="0" smtClean="0">
                            <a:latin typeface="Cambria Math" panose="02040503050406030204" pitchFamily="18" charset="0"/>
                            <a:cs typeface="Arial" panose="020B0604020202020204" pitchFamily="34" charset="0"/>
                          </a:rPr>
                          <m:t>𝐚</m:t>
                        </m:r>
                      </m:e>
                      <m:sup>
                        <m:r>
                          <a:rPr lang="en-US" sz="3200" b="0" i="1" dirty="0" smtClean="0">
                            <a:latin typeface="Cambria Math" panose="02040503050406030204" pitchFamily="18" charset="0"/>
                            <a:cs typeface="Arial" panose="020B0604020202020204" pitchFamily="34" charset="0"/>
                          </a:rPr>
                          <m:t>∗</m:t>
                        </m:r>
                      </m:sup>
                    </m:sSup>
                  </m:oMath>
                </a14:m>
                <a:r>
                  <a:rPr lang="en-US" sz="3200" dirty="0">
                    <a:latin typeface="Arial" panose="020B0604020202020204" pitchFamily="34" charset="0"/>
                    <a:cs typeface="Arial" panose="020B0604020202020204" pitchFamily="34" charset="0"/>
                  </a:rPr>
                  <a:t>)</a:t>
                </a:r>
              </a:p>
              <a:p>
                <a14:m>
                  <m:oMath xmlns:m="http://schemas.openxmlformats.org/officeDocument/2006/math">
                    <m:sSub>
                      <m:sSubPr>
                        <m:ctrlPr>
                          <a:rPr lang="en-US" sz="3200" i="1">
                            <a:latin typeface="Cambria Math" panose="02040503050406030204" pitchFamily="18" charset="0"/>
                            <a:cs typeface="Arial" panose="020B0604020202020204" pitchFamily="34" charset="0"/>
                          </a:rPr>
                        </m:ctrlPr>
                      </m:sSubPr>
                      <m:e>
                        <m:r>
                          <a:rPr lang="en-US" sz="3200" b="1">
                            <a:latin typeface="Cambria Math" panose="02040503050406030204" pitchFamily="18" charset="0"/>
                            <a:cs typeface="Arial" panose="020B0604020202020204" pitchFamily="34" charset="0"/>
                          </a:rPr>
                          <m:t>𝐐</m:t>
                        </m:r>
                      </m:e>
                      <m:sub>
                        <m:r>
                          <a:rPr lang="en-US" sz="3200" b="0" i="1" smtClean="0">
                            <a:latin typeface="Cambria Math" panose="02040503050406030204" pitchFamily="18" charset="0"/>
                            <a:cs typeface="Arial" panose="020B0604020202020204" pitchFamily="34" charset="0"/>
                          </a:rPr>
                          <m:t>𝑦</m:t>
                        </m:r>
                      </m:sub>
                    </m:sSub>
                    <m:r>
                      <a:rPr lang="en-US" sz="3200" i="1">
                        <a:latin typeface="Cambria Math" panose="02040503050406030204" pitchFamily="18" charset="0"/>
                        <a:cs typeface="Arial" panose="020B0604020202020204" pitchFamily="34" charset="0"/>
                      </a:rPr>
                      <m:t>=</m:t>
                    </m:r>
                    <m:sSup>
                      <m:sSupPr>
                        <m:ctrlPr>
                          <a:rPr lang="en-US" sz="3200" i="1">
                            <a:latin typeface="Cambria Math" panose="02040503050406030204" pitchFamily="18" charset="0"/>
                            <a:cs typeface="Arial" panose="020B0604020202020204" pitchFamily="34" charset="0"/>
                          </a:rPr>
                        </m:ctrlPr>
                      </m:sSupPr>
                      <m:e>
                        <m:r>
                          <a:rPr lang="en-US" sz="3200" b="0" i="1" smtClean="0">
                            <a:latin typeface="Cambria Math" panose="02040503050406030204" pitchFamily="18" charset="0"/>
                            <a:cs typeface="Arial" panose="020B0604020202020204" pitchFamily="34" charset="0"/>
                          </a:rPr>
                          <m:t>𝑏</m:t>
                        </m:r>
                      </m:e>
                      <m:sup>
                        <m:r>
                          <a:rPr lang="en-US" sz="3200" i="1">
                            <a:latin typeface="Cambria Math" panose="02040503050406030204" pitchFamily="18" charset="0"/>
                            <a:cs typeface="Arial" panose="020B0604020202020204" pitchFamily="34" charset="0"/>
                          </a:rPr>
                          <m:t>∗</m:t>
                        </m:r>
                      </m:sup>
                    </m:sSup>
                    <m:r>
                      <a:rPr lang="en-US" sz="3200" b="1" i="0" smtClean="0">
                        <a:latin typeface="Cambria Math" panose="02040503050406030204" pitchFamily="18" charset="0"/>
                        <a:cs typeface="Arial" panose="020B0604020202020204" pitchFamily="34" charset="0"/>
                      </a:rPr>
                      <m:t>𝐊</m:t>
                    </m:r>
                  </m:oMath>
                </a14:m>
                <a:r>
                  <a:rPr lang="en-US" sz="3200" dirty="0">
                    <a:latin typeface="Arial" panose="020B0604020202020204" pitchFamily="34" charset="0"/>
                    <a:cs typeface="Arial" panose="020B0604020202020204" pitchFamily="34" charset="0"/>
                  </a:rPr>
                  <a:t> (</a:t>
                </a:r>
                <a14:m>
                  <m:oMath xmlns:m="http://schemas.openxmlformats.org/officeDocument/2006/math">
                    <m:r>
                      <a:rPr lang="en-US" sz="3200" b="1" i="0" dirty="0" smtClean="0">
                        <a:latin typeface="Cambria Math" panose="02040503050406030204" pitchFamily="18" charset="0"/>
                        <a:cs typeface="Arial" panose="020B0604020202020204" pitchFamily="34" charset="0"/>
                      </a:rPr>
                      <m:t>𝐊</m:t>
                    </m:r>
                    <m:r>
                      <a:rPr lang="en-US" sz="3200" i="1" dirty="0">
                        <a:latin typeface="Cambria Math" panose="02040503050406030204" pitchFamily="18" charset="0"/>
                        <a:cs typeface="Arial" panose="020B0604020202020204" pitchFamily="34" charset="0"/>
                      </a:rPr>
                      <m:t>||</m:t>
                    </m:r>
                    <m:sSup>
                      <m:sSupPr>
                        <m:ctrlPr>
                          <a:rPr lang="en-US" sz="3200" i="1" dirty="0">
                            <a:latin typeface="Cambria Math" panose="02040503050406030204" pitchFamily="18" charset="0"/>
                            <a:cs typeface="Arial" panose="020B0604020202020204" pitchFamily="34" charset="0"/>
                          </a:rPr>
                        </m:ctrlPr>
                      </m:sSupPr>
                      <m:e>
                        <m:r>
                          <a:rPr lang="en-US" sz="3200" b="1" i="0" dirty="0" smtClean="0">
                            <a:latin typeface="Cambria Math" panose="02040503050406030204" pitchFamily="18" charset="0"/>
                            <a:cs typeface="Arial" panose="020B0604020202020204" pitchFamily="34" charset="0"/>
                          </a:rPr>
                          <m:t>𝐛</m:t>
                        </m:r>
                      </m:e>
                      <m:sup>
                        <m:r>
                          <a:rPr lang="en-US" sz="3200" i="1" dirty="0">
                            <a:latin typeface="Cambria Math" panose="02040503050406030204" pitchFamily="18" charset="0"/>
                            <a:cs typeface="Arial" panose="020B0604020202020204" pitchFamily="34" charset="0"/>
                          </a:rPr>
                          <m:t>∗</m:t>
                        </m:r>
                      </m:sup>
                    </m:sSup>
                  </m:oMath>
                </a14:m>
                <a:r>
                  <a:rPr lang="en-US" sz="3200" dirty="0">
                    <a:latin typeface="Arial" panose="020B0604020202020204" pitchFamily="34" charset="0"/>
                    <a:cs typeface="Arial" panose="020B0604020202020204" pitchFamily="34" charset="0"/>
                  </a:rPr>
                  <a:t>)</a:t>
                </a:r>
              </a:p>
              <a:p>
                <a14:m>
                  <m:oMath xmlns:m="http://schemas.openxmlformats.org/officeDocument/2006/math">
                    <m:sSub>
                      <m:sSubPr>
                        <m:ctrlPr>
                          <a:rPr lang="en-US" sz="3200" i="1">
                            <a:latin typeface="Cambria Math" panose="02040503050406030204" pitchFamily="18" charset="0"/>
                            <a:cs typeface="Arial" panose="020B0604020202020204" pitchFamily="34" charset="0"/>
                          </a:rPr>
                        </m:ctrlPr>
                      </m:sSubPr>
                      <m:e>
                        <m:r>
                          <a:rPr lang="en-US" sz="3200" b="1">
                            <a:latin typeface="Cambria Math" panose="02040503050406030204" pitchFamily="18" charset="0"/>
                            <a:cs typeface="Arial" panose="020B0604020202020204" pitchFamily="34" charset="0"/>
                          </a:rPr>
                          <m:t>𝐐</m:t>
                        </m:r>
                      </m:e>
                      <m:sub>
                        <m:r>
                          <a:rPr lang="en-US" sz="3200" b="0" i="1" smtClean="0">
                            <a:latin typeface="Cambria Math" panose="02040503050406030204" pitchFamily="18" charset="0"/>
                            <a:cs typeface="Arial" panose="020B0604020202020204" pitchFamily="34" charset="0"/>
                          </a:rPr>
                          <m:t>𝑧</m:t>
                        </m:r>
                      </m:sub>
                    </m:sSub>
                    <m:r>
                      <a:rPr lang="en-US" sz="3200" i="1">
                        <a:latin typeface="Cambria Math" panose="02040503050406030204" pitchFamily="18" charset="0"/>
                        <a:cs typeface="Arial" panose="020B0604020202020204" pitchFamily="34" charset="0"/>
                      </a:rPr>
                      <m:t>=</m:t>
                    </m:r>
                    <m:sSup>
                      <m:sSupPr>
                        <m:ctrlPr>
                          <a:rPr lang="en-US" sz="3200" i="1">
                            <a:latin typeface="Cambria Math" panose="02040503050406030204" pitchFamily="18" charset="0"/>
                            <a:cs typeface="Arial" panose="020B0604020202020204" pitchFamily="34" charset="0"/>
                          </a:rPr>
                        </m:ctrlPr>
                      </m:sSupPr>
                      <m:e>
                        <m:r>
                          <a:rPr lang="en-US" sz="3200" b="0" i="1" smtClean="0">
                            <a:latin typeface="Cambria Math" panose="02040503050406030204" pitchFamily="18" charset="0"/>
                            <a:cs typeface="Arial" panose="020B0604020202020204" pitchFamily="34" charset="0"/>
                          </a:rPr>
                          <m:t>𝑐</m:t>
                        </m:r>
                      </m:e>
                      <m:sup>
                        <m:r>
                          <a:rPr lang="en-US" sz="3200" i="1">
                            <a:latin typeface="Cambria Math" panose="02040503050406030204" pitchFamily="18" charset="0"/>
                            <a:cs typeface="Arial" panose="020B0604020202020204" pitchFamily="34" charset="0"/>
                          </a:rPr>
                          <m:t>∗</m:t>
                        </m:r>
                      </m:sup>
                    </m:sSup>
                    <m:r>
                      <a:rPr lang="en-US" sz="3200" b="1" i="0" smtClean="0">
                        <a:latin typeface="Cambria Math" panose="02040503050406030204" pitchFamily="18" charset="0"/>
                        <a:cs typeface="Arial" panose="020B0604020202020204" pitchFamily="34" charset="0"/>
                      </a:rPr>
                      <m:t>𝐋</m:t>
                    </m:r>
                  </m:oMath>
                </a14:m>
                <a:r>
                  <a:rPr lang="en-US" sz="3200" dirty="0">
                    <a:latin typeface="Arial" panose="020B0604020202020204" pitchFamily="34" charset="0"/>
                    <a:cs typeface="Arial" panose="020B0604020202020204" pitchFamily="34" charset="0"/>
                  </a:rPr>
                  <a:t> (</a:t>
                </a:r>
                <a14:m>
                  <m:oMath xmlns:m="http://schemas.openxmlformats.org/officeDocument/2006/math">
                    <m:r>
                      <a:rPr lang="en-US" sz="3200" b="1" i="0" dirty="0" smtClean="0">
                        <a:latin typeface="Cambria Math" panose="02040503050406030204" pitchFamily="18" charset="0"/>
                        <a:cs typeface="Arial" panose="020B0604020202020204" pitchFamily="34" charset="0"/>
                      </a:rPr>
                      <m:t>𝐋</m:t>
                    </m:r>
                    <m:r>
                      <a:rPr lang="en-US" sz="3200" i="1" dirty="0">
                        <a:latin typeface="Cambria Math" panose="02040503050406030204" pitchFamily="18" charset="0"/>
                        <a:cs typeface="Arial" panose="020B0604020202020204" pitchFamily="34" charset="0"/>
                      </a:rPr>
                      <m:t>||</m:t>
                    </m:r>
                    <m:sSup>
                      <m:sSupPr>
                        <m:ctrlPr>
                          <a:rPr lang="en-US" sz="3200" i="1" dirty="0">
                            <a:latin typeface="Cambria Math" panose="02040503050406030204" pitchFamily="18" charset="0"/>
                            <a:cs typeface="Arial" panose="020B0604020202020204" pitchFamily="34" charset="0"/>
                          </a:rPr>
                        </m:ctrlPr>
                      </m:sSupPr>
                      <m:e>
                        <m:r>
                          <a:rPr lang="en-US" sz="3200" b="1" i="0" dirty="0" smtClean="0">
                            <a:latin typeface="Cambria Math" panose="02040503050406030204" pitchFamily="18" charset="0"/>
                            <a:cs typeface="Arial" panose="020B0604020202020204" pitchFamily="34" charset="0"/>
                          </a:rPr>
                          <m:t>𝐜</m:t>
                        </m:r>
                      </m:e>
                      <m:sup>
                        <m:r>
                          <a:rPr lang="en-US" sz="3200" i="1" dirty="0">
                            <a:latin typeface="Cambria Math" panose="02040503050406030204" pitchFamily="18" charset="0"/>
                            <a:cs typeface="Arial" panose="020B0604020202020204" pitchFamily="34" charset="0"/>
                          </a:rPr>
                          <m:t>∗</m:t>
                        </m:r>
                      </m:sup>
                    </m:sSup>
                  </m:oMath>
                </a14:m>
                <a:r>
                  <a:rPr lang="en-US" sz="3200" dirty="0">
                    <a:latin typeface="Arial" panose="020B060402020202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043A0B54-0DF5-4634-99E2-E6FE59BA8C6E}"/>
                  </a:ext>
                </a:extLst>
              </p:cNvPr>
              <p:cNvSpPr txBox="1">
                <a:spLocks noRot="1" noChangeAspect="1" noMove="1" noResize="1" noEditPoints="1" noAdjustHandles="1" noChangeArrowheads="1" noChangeShapeType="1" noTextEdit="1"/>
              </p:cNvSpPr>
              <p:nvPr/>
            </p:nvSpPr>
            <p:spPr>
              <a:xfrm>
                <a:off x="152789" y="1029853"/>
                <a:ext cx="4112488" cy="3085845"/>
              </a:xfrm>
              <a:prstGeom prst="rect">
                <a:avLst/>
              </a:prstGeom>
              <a:blipFill>
                <a:blip r:embed="rId3"/>
                <a:stretch>
                  <a:fillRect l="-3704" t="-2569" r="-5926" b="-5534"/>
                </a:stretch>
              </a:blipFill>
            </p:spPr>
            <p:txBody>
              <a:bodyPr/>
              <a:lstStyle/>
              <a:p>
                <a:r>
                  <a:rPr lang="en-US">
                    <a:noFill/>
                  </a:rPr>
                  <a:t> </a:t>
                </a:r>
              </a:p>
            </p:txBody>
          </p:sp>
        </mc:Fallback>
      </mc:AlternateContent>
      <p:sp>
        <p:nvSpPr>
          <p:cNvPr id="3" name="Left Brace 2">
            <a:extLst>
              <a:ext uri="{FF2B5EF4-FFF2-40B4-BE49-F238E27FC236}">
                <a16:creationId xmlns:a16="http://schemas.microsoft.com/office/drawing/2014/main" id="{F5E05CDA-AD12-4792-AD01-08C086995AFC}"/>
              </a:ext>
            </a:extLst>
          </p:cNvPr>
          <p:cNvSpPr/>
          <p:nvPr/>
        </p:nvSpPr>
        <p:spPr>
          <a:xfrm>
            <a:off x="6228908" y="1765819"/>
            <a:ext cx="798286" cy="4957576"/>
          </a:xfrm>
          <a:prstGeom prst="leftBrace">
            <a:avLst>
              <a:gd name="adj1" fmla="val 68333"/>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BB5A0EE-066B-4B13-B1FF-6321DBBB9D69}"/>
                  </a:ext>
                </a:extLst>
              </p:cNvPr>
              <p:cNvSpPr txBox="1"/>
              <p:nvPr/>
            </p:nvSpPr>
            <p:spPr>
              <a:xfrm>
                <a:off x="3578364" y="3693719"/>
                <a:ext cx="2591247" cy="1101776"/>
              </a:xfrm>
              <a:prstGeom prst="rect">
                <a:avLst/>
              </a:prstGeom>
              <a:noFill/>
              <a:ln>
                <a:solidFill>
                  <a:schemeClr val="accent6">
                    <a:lumMod val="75000"/>
                  </a:schemeClr>
                </a:solidFill>
              </a:ln>
            </p:spPr>
            <p:txBody>
              <a:bodyPr wrap="square" rtlCol="0">
                <a:spAutoFit/>
              </a:bodyPr>
              <a:lstStyle/>
              <a:p>
                <a:pPr algn="ctr"/>
                <a:r>
                  <a:rPr lang="en-US" sz="3200" dirty="0">
                    <a:latin typeface="Arial" panose="020B0604020202020204" pitchFamily="34" charset="0"/>
                    <a:cs typeface="Arial" panose="020B0604020202020204" pitchFamily="34" charset="0"/>
                  </a:rPr>
                  <a:t>Units are </a:t>
                </a:r>
                <a14:m>
                  <m:oMath xmlns:m="http://schemas.openxmlformats.org/officeDocument/2006/math">
                    <m:sSup>
                      <m:sSupPr>
                        <m:ctrlPr>
                          <a:rPr lang="en-US" sz="3200" b="0" i="1" smtClean="0">
                            <a:latin typeface="Cambria Math" panose="02040503050406030204" pitchFamily="18" charset="0"/>
                            <a:cs typeface="Arial" panose="020B0604020202020204" pitchFamily="34" charset="0"/>
                          </a:rPr>
                        </m:ctrlPr>
                      </m:sSupPr>
                      <m:e>
                        <m:r>
                          <a:rPr lang="en-US" sz="3200" i="0" smtClean="0">
                            <a:latin typeface="Cambria Math" panose="02040503050406030204" pitchFamily="18" charset="0"/>
                            <a:cs typeface="Arial" panose="020B0604020202020204" pitchFamily="34" charset="0"/>
                          </a:rPr>
                          <m:t>Å</m:t>
                        </m:r>
                      </m:e>
                      <m:sup>
                        <m:r>
                          <a:rPr lang="en-US" sz="3200" b="0" i="1" smtClean="0">
                            <a:latin typeface="Cambria Math" panose="02040503050406030204" pitchFamily="18" charset="0"/>
                            <a:cs typeface="Arial" panose="020B0604020202020204" pitchFamily="34" charset="0"/>
                          </a:rPr>
                          <m:t>−1</m:t>
                        </m:r>
                      </m:sup>
                    </m:sSup>
                  </m:oMath>
                </a14:m>
                <a:r>
                  <a:rPr lang="en-US" sz="3200" dirty="0">
                    <a:latin typeface="Arial" panose="020B0604020202020204" pitchFamily="34" charset="0"/>
                    <a:cs typeface="Arial" panose="020B0604020202020204" pitchFamily="34" charset="0"/>
                  </a:rPr>
                  <a:t> (momentum)</a:t>
                </a:r>
              </a:p>
            </p:txBody>
          </p:sp>
        </mc:Choice>
        <mc:Fallback xmlns="">
          <p:sp>
            <p:nvSpPr>
              <p:cNvPr id="27" name="TextBox 26">
                <a:extLst>
                  <a:ext uri="{FF2B5EF4-FFF2-40B4-BE49-F238E27FC236}">
                    <a16:creationId xmlns:a16="http://schemas.microsoft.com/office/drawing/2014/main" id="{EBB5A0EE-066B-4B13-B1FF-6321DBBB9D69}"/>
                  </a:ext>
                </a:extLst>
              </p:cNvPr>
              <p:cNvSpPr txBox="1">
                <a:spLocks noRot="1" noChangeAspect="1" noMove="1" noResize="1" noEditPoints="1" noAdjustHandles="1" noChangeArrowheads="1" noChangeShapeType="1" noTextEdit="1"/>
              </p:cNvSpPr>
              <p:nvPr/>
            </p:nvSpPr>
            <p:spPr>
              <a:xfrm>
                <a:off x="3578364" y="3693719"/>
                <a:ext cx="2591247" cy="1101776"/>
              </a:xfrm>
              <a:prstGeom prst="rect">
                <a:avLst/>
              </a:prstGeom>
              <a:blipFill>
                <a:blip r:embed="rId4"/>
                <a:stretch>
                  <a:fillRect l="-5386" t="-4372" r="-3981" b="-16393"/>
                </a:stretch>
              </a:blipFill>
              <a:ln>
                <a:solidFill>
                  <a:schemeClr val="accent6">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1765257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135D8D50-AA4A-4D3C-BF5A-A85C6D059D99}"/>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Triple-axis spectrometer (TAS) basics: samples</a:t>
            </a:r>
          </a:p>
        </p:txBody>
      </p:sp>
      <p:grpSp>
        <p:nvGrpSpPr>
          <p:cNvPr id="71" name="Group 70">
            <a:extLst>
              <a:ext uri="{FF2B5EF4-FFF2-40B4-BE49-F238E27FC236}">
                <a16:creationId xmlns:a16="http://schemas.microsoft.com/office/drawing/2014/main" id="{6DEC14B2-B778-4B77-8BC1-9E76C83EA19F}"/>
              </a:ext>
            </a:extLst>
          </p:cNvPr>
          <p:cNvGrpSpPr/>
          <p:nvPr/>
        </p:nvGrpSpPr>
        <p:grpSpPr>
          <a:xfrm>
            <a:off x="730784" y="3393265"/>
            <a:ext cx="1544322" cy="2274272"/>
            <a:chOff x="106409" y="2537207"/>
            <a:chExt cx="1544848" cy="2274272"/>
          </a:xfrm>
        </p:grpSpPr>
        <p:cxnSp>
          <p:nvCxnSpPr>
            <p:cNvPr id="83" name="Straight Arrow Connector 82">
              <a:extLst>
                <a:ext uri="{FF2B5EF4-FFF2-40B4-BE49-F238E27FC236}">
                  <a16:creationId xmlns:a16="http://schemas.microsoft.com/office/drawing/2014/main" id="{327E4B4E-6D27-4E60-8DB0-C0FA6BACC7BB}"/>
                </a:ext>
              </a:extLst>
            </p:cNvPr>
            <p:cNvCxnSpPr>
              <a:cxnSpLocks/>
            </p:cNvCxnSpPr>
            <p:nvPr/>
          </p:nvCxnSpPr>
          <p:spPr>
            <a:xfrm rot="19800000" flipV="1">
              <a:off x="443125" y="3390493"/>
              <a:ext cx="96926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32E3B8A2-2C30-4D7C-AE66-0852412113C6}"/>
                </a:ext>
              </a:extLst>
            </p:cNvPr>
            <p:cNvCxnSpPr>
              <a:cxnSpLocks/>
            </p:cNvCxnSpPr>
            <p:nvPr/>
          </p:nvCxnSpPr>
          <p:spPr>
            <a:xfrm rot="1800000">
              <a:off x="440723" y="3873362"/>
              <a:ext cx="96926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grpSp>
          <p:nvGrpSpPr>
            <p:cNvPr id="85" name="Group 84">
              <a:extLst>
                <a:ext uri="{FF2B5EF4-FFF2-40B4-BE49-F238E27FC236}">
                  <a16:creationId xmlns:a16="http://schemas.microsoft.com/office/drawing/2014/main" id="{BB6B6796-B35C-4C9B-9563-14670691E4C1}"/>
                </a:ext>
              </a:extLst>
            </p:cNvPr>
            <p:cNvGrpSpPr>
              <a:grpSpLocks noChangeAspect="1"/>
            </p:cNvGrpSpPr>
            <p:nvPr/>
          </p:nvGrpSpPr>
          <p:grpSpPr>
            <a:xfrm>
              <a:off x="106409" y="2537207"/>
              <a:ext cx="1103734" cy="2274272"/>
              <a:chOff x="1574226" y="-2680"/>
              <a:chExt cx="1714174" cy="3532100"/>
            </a:xfrm>
          </p:grpSpPr>
          <p:grpSp>
            <p:nvGrpSpPr>
              <p:cNvPr id="88" name="Group 87">
                <a:extLst>
                  <a:ext uri="{FF2B5EF4-FFF2-40B4-BE49-F238E27FC236}">
                    <a16:creationId xmlns:a16="http://schemas.microsoft.com/office/drawing/2014/main" id="{121AEFA4-A11E-4337-B961-BB8B8C466B63}"/>
                  </a:ext>
                </a:extLst>
              </p:cNvPr>
              <p:cNvGrpSpPr/>
              <p:nvPr/>
            </p:nvGrpSpPr>
            <p:grpSpPr>
              <a:xfrm>
                <a:off x="1994485" y="1514909"/>
                <a:ext cx="365760" cy="365760"/>
                <a:chOff x="1994485" y="1514909"/>
                <a:chExt cx="365760" cy="365760"/>
              </a:xfrm>
            </p:grpSpPr>
            <p:sp>
              <p:nvSpPr>
                <p:cNvPr id="95" name="Oval 94">
                  <a:extLst>
                    <a:ext uri="{FF2B5EF4-FFF2-40B4-BE49-F238E27FC236}">
                      <a16:creationId xmlns:a16="http://schemas.microsoft.com/office/drawing/2014/main" id="{D970F82C-58AE-480C-9D34-3FC77CF5CBF5}"/>
                    </a:ext>
                  </a:extLst>
                </p:cNvPr>
                <p:cNvSpPr/>
                <p:nvPr/>
              </p:nvSpPr>
              <p:spPr>
                <a:xfrm>
                  <a:off x="1994485" y="1514909"/>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6" name="Oval 95">
                  <a:extLst>
                    <a:ext uri="{FF2B5EF4-FFF2-40B4-BE49-F238E27FC236}">
                      <a16:creationId xmlns:a16="http://schemas.microsoft.com/office/drawing/2014/main" id="{0FCD56E5-70F6-4179-8497-83577BC4C864}"/>
                    </a:ext>
                  </a:extLst>
                </p:cNvPr>
                <p:cNvSpPr/>
                <p:nvPr/>
              </p:nvSpPr>
              <p:spPr>
                <a:xfrm>
                  <a:off x="2085925" y="1606349"/>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89" name="TextBox 33">
                <a:extLst>
                  <a:ext uri="{FF2B5EF4-FFF2-40B4-BE49-F238E27FC236}">
                    <a16:creationId xmlns:a16="http://schemas.microsoft.com/office/drawing/2014/main" id="{CB4E49F0-5947-41A7-A385-469EE484AC69}"/>
                  </a:ext>
                </a:extLst>
              </p:cNvPr>
              <p:cNvSpPr txBox="1"/>
              <p:nvPr/>
            </p:nvSpPr>
            <p:spPr>
              <a:xfrm>
                <a:off x="1574226" y="1103307"/>
                <a:ext cx="934914" cy="691325"/>
              </a:xfrm>
              <a:prstGeom prst="rect">
                <a:avLst/>
              </a:prstGeom>
              <a:noFill/>
            </p:spPr>
            <p:txBody>
              <a:bodyPr wrap="none" rtlCol="0">
                <a:spAutoFit/>
              </a:bodyPr>
              <a:lstStyle/>
              <a:p>
                <a:pPr marL="0" marR="0">
                  <a:lnSpc>
                    <a:spcPct val="107000"/>
                  </a:lnSpc>
                  <a:spcBef>
                    <a:spcPts val="0"/>
                  </a:spcBef>
                  <a:spcAft>
                    <a:spcPts val="800"/>
                  </a:spcAft>
                </a:pPr>
                <a:r>
                  <a:rPr lang="en-US" sz="16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b="1" kern="120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0" name="Group 89">
                <a:extLst>
                  <a:ext uri="{FF2B5EF4-FFF2-40B4-BE49-F238E27FC236}">
                    <a16:creationId xmlns:a16="http://schemas.microsoft.com/office/drawing/2014/main" id="{360E1016-A228-46E5-8246-00006C1320C6}"/>
                  </a:ext>
                </a:extLst>
              </p:cNvPr>
              <p:cNvGrpSpPr/>
              <p:nvPr/>
            </p:nvGrpSpPr>
            <p:grpSpPr>
              <a:xfrm>
                <a:off x="2570381" y="292354"/>
                <a:ext cx="1" cy="2807297"/>
                <a:chOff x="2570381" y="292354"/>
                <a:chExt cx="1" cy="2807297"/>
              </a:xfrm>
            </p:grpSpPr>
            <p:cxnSp>
              <p:nvCxnSpPr>
                <p:cNvPr id="93" name="Straight Arrow Connector 92">
                  <a:extLst>
                    <a:ext uri="{FF2B5EF4-FFF2-40B4-BE49-F238E27FC236}">
                      <a16:creationId xmlns:a16="http://schemas.microsoft.com/office/drawing/2014/main" id="{D207168F-157F-4B18-BDCD-2C1537FEAAE6}"/>
                    </a:ext>
                  </a:extLst>
                </p:cNvPr>
                <p:cNvCxnSpPr>
                  <a:cxnSpLocks/>
                </p:cNvCxnSpPr>
                <p:nvPr/>
              </p:nvCxnSpPr>
              <p:spPr>
                <a:xfrm rot="3600000">
                  <a:off x="1818169" y="2347438"/>
                  <a:ext cx="150442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id="{126FDDA4-7E51-496A-B89A-9858BE625550}"/>
                    </a:ext>
                  </a:extLst>
                </p:cNvPr>
                <p:cNvCxnSpPr>
                  <a:cxnSpLocks/>
                </p:cNvCxnSpPr>
                <p:nvPr/>
              </p:nvCxnSpPr>
              <p:spPr>
                <a:xfrm rot="18000000" flipV="1">
                  <a:off x="1818168" y="1044567"/>
                  <a:ext cx="150442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91" name="Rectangle 90">
                <a:extLst>
                  <a:ext uri="{FF2B5EF4-FFF2-40B4-BE49-F238E27FC236}">
                    <a16:creationId xmlns:a16="http://schemas.microsoft.com/office/drawing/2014/main" id="{1CFF6719-24CB-4021-9F51-B47819B1AD1A}"/>
                  </a:ext>
                </a:extLst>
              </p:cNvPr>
              <p:cNvSpPr/>
              <p:nvPr/>
            </p:nvSpPr>
            <p:spPr>
              <a:xfrm>
                <a:off x="2801733" y="2838095"/>
                <a:ext cx="459567" cy="691325"/>
              </a:xfrm>
              <a:prstGeom prst="rect">
                <a:avLst/>
              </a:prstGeom>
            </p:spPr>
            <p:txBody>
              <a:bodyPr wrap="none">
                <a:spAutoFit/>
              </a:bodyPr>
              <a:lstStyle/>
              <a:p>
                <a:pPr marL="0" marR="0">
                  <a:lnSpc>
                    <a:spcPct val="107000"/>
                  </a:lnSpc>
                  <a:spcBef>
                    <a:spcPts val="0"/>
                  </a:spcBef>
                  <a:spcAft>
                    <a:spcPts val="800"/>
                  </a:spcAft>
                </a:pPr>
                <a:r>
                  <a:rPr lang="en-US" sz="16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2" name="Rectangle 91">
                <a:extLst>
                  <a:ext uri="{FF2B5EF4-FFF2-40B4-BE49-F238E27FC236}">
                    <a16:creationId xmlns:a16="http://schemas.microsoft.com/office/drawing/2014/main" id="{894A3694-42B2-4743-A649-B609BE14B038}"/>
                  </a:ext>
                </a:extLst>
              </p:cNvPr>
              <p:cNvSpPr/>
              <p:nvPr/>
            </p:nvSpPr>
            <p:spPr>
              <a:xfrm>
                <a:off x="2811081" y="-2680"/>
                <a:ext cx="477319" cy="691325"/>
              </a:xfrm>
              <a:prstGeom prst="rect">
                <a:avLst/>
              </a:prstGeom>
            </p:spPr>
            <p:txBody>
              <a:bodyPr wrap="none">
                <a:spAutoFit/>
              </a:bodyPr>
              <a:lstStyle/>
              <a:p>
                <a:pPr marL="0" marR="0">
                  <a:lnSpc>
                    <a:spcPct val="107000"/>
                  </a:lnSpc>
                  <a:spcBef>
                    <a:spcPts val="0"/>
                  </a:spcBef>
                  <a:spcAft>
                    <a:spcPts val="800"/>
                  </a:spcAft>
                </a:pPr>
                <a:r>
                  <a:rPr lang="en-US" sz="16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6" name="Rectangle 85">
              <a:extLst>
                <a:ext uri="{FF2B5EF4-FFF2-40B4-BE49-F238E27FC236}">
                  <a16:creationId xmlns:a16="http://schemas.microsoft.com/office/drawing/2014/main" id="{3A9CEECB-6264-420E-8FB5-0FFF11756813}"/>
                </a:ext>
              </a:extLst>
            </p:cNvPr>
            <p:cNvSpPr/>
            <p:nvPr/>
          </p:nvSpPr>
          <p:spPr>
            <a:xfrm>
              <a:off x="1264542" y="3972183"/>
              <a:ext cx="375285" cy="442595"/>
            </a:xfrm>
            <a:prstGeom prst="rect">
              <a:avLst/>
            </a:prstGeom>
          </p:spPr>
          <p:txBody>
            <a:bodyPr wrap="none">
              <a:spAutoFit/>
            </a:bodyPr>
            <a:lstStyle/>
            <a:p>
              <a:pPr marL="0" marR="0">
                <a:lnSpc>
                  <a:spcPct val="106000"/>
                </a:lnSpc>
                <a:spcBef>
                  <a:spcPts val="0"/>
                </a:spcBef>
                <a:spcAft>
                  <a:spcPts val="800"/>
                </a:spcAft>
              </a:pPr>
              <a:r>
                <a:rPr lang="en-US" sz="1600" b="1" kern="120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7" name="Rectangle 86">
              <a:extLst>
                <a:ext uri="{FF2B5EF4-FFF2-40B4-BE49-F238E27FC236}">
                  <a16:creationId xmlns:a16="http://schemas.microsoft.com/office/drawing/2014/main" id="{2258B315-2B4C-43EF-AF09-2258FFA4867D}"/>
                </a:ext>
              </a:extLst>
            </p:cNvPr>
            <p:cNvSpPr/>
            <p:nvPr/>
          </p:nvSpPr>
          <p:spPr>
            <a:xfrm>
              <a:off x="1264542" y="2947457"/>
              <a:ext cx="386715" cy="440055"/>
            </a:xfrm>
            <a:prstGeom prst="rect">
              <a:avLst/>
            </a:prstGeom>
          </p:spPr>
          <p:txBody>
            <a:bodyPr wrap="none">
              <a:spAutoFit/>
            </a:bodyPr>
            <a:lstStyle/>
            <a:p>
              <a:pPr marL="0" marR="0">
                <a:lnSpc>
                  <a:spcPct val="105000"/>
                </a:lnSpc>
                <a:spcBef>
                  <a:spcPts val="0"/>
                </a:spcBef>
                <a:spcAft>
                  <a:spcPts val="800"/>
                </a:spcAft>
              </a:pPr>
              <a:r>
                <a:rPr lang="en-US" sz="1600" b="1" kern="120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2" name="Group 71">
            <a:extLst>
              <a:ext uri="{FF2B5EF4-FFF2-40B4-BE49-F238E27FC236}">
                <a16:creationId xmlns:a16="http://schemas.microsoft.com/office/drawing/2014/main" id="{40842C9A-9D8F-44BB-8D76-035E1CA49C0F}"/>
              </a:ext>
            </a:extLst>
          </p:cNvPr>
          <p:cNvGrpSpPr/>
          <p:nvPr/>
        </p:nvGrpSpPr>
        <p:grpSpPr>
          <a:xfrm>
            <a:off x="1548666" y="2087329"/>
            <a:ext cx="2038350" cy="3026410"/>
            <a:chOff x="708302" y="1041641"/>
            <a:chExt cx="2038621" cy="3026921"/>
          </a:xfrm>
        </p:grpSpPr>
        <p:pic>
          <p:nvPicPr>
            <p:cNvPr id="77" name="Picture 76" descr="A picture containing text&#10;&#10;Description automatically generated">
              <a:extLst>
                <a:ext uri="{FF2B5EF4-FFF2-40B4-BE49-F238E27FC236}">
                  <a16:creationId xmlns:a16="http://schemas.microsoft.com/office/drawing/2014/main" id="{C7DCEC2F-AC9D-4920-8815-EA99974A05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689" t="35266" r="35548" b="15772"/>
            <a:stretch/>
          </p:blipFill>
          <p:spPr>
            <a:xfrm rot="5400000">
              <a:off x="985574" y="764369"/>
              <a:ext cx="1303997" cy="1858542"/>
            </a:xfrm>
            <a:prstGeom prst="rect">
              <a:avLst/>
            </a:prstGeom>
          </p:spPr>
        </p:pic>
        <p:sp>
          <p:nvSpPr>
            <p:cNvPr id="79" name="Hexagon 78">
              <a:extLst>
                <a:ext uri="{FF2B5EF4-FFF2-40B4-BE49-F238E27FC236}">
                  <a16:creationId xmlns:a16="http://schemas.microsoft.com/office/drawing/2014/main" id="{C75AE5D3-563F-492F-B6DE-E4F239DF54FC}"/>
                </a:ext>
              </a:extLst>
            </p:cNvPr>
            <p:cNvSpPr/>
            <p:nvPr/>
          </p:nvSpPr>
          <p:spPr>
            <a:xfrm rot="3261167">
              <a:off x="1159041" y="1937976"/>
              <a:ext cx="403573" cy="307906"/>
            </a:xfrm>
            <a:prstGeom prst="hexagon">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0" name="Hexagon 79">
              <a:extLst>
                <a:ext uri="{FF2B5EF4-FFF2-40B4-BE49-F238E27FC236}">
                  <a16:creationId xmlns:a16="http://schemas.microsoft.com/office/drawing/2014/main" id="{8F80485B-BA9F-4796-9A92-B835781FB8BB}"/>
                </a:ext>
              </a:extLst>
            </p:cNvPr>
            <p:cNvSpPr>
              <a:spLocks noChangeAspect="1"/>
            </p:cNvSpPr>
            <p:nvPr/>
          </p:nvSpPr>
          <p:spPr>
            <a:xfrm>
              <a:off x="1466763" y="2881503"/>
              <a:ext cx="1280160" cy="1187059"/>
            </a:xfrm>
            <a:prstGeom prst="hexagon">
              <a:avLst>
                <a:gd name="adj" fmla="val 29020"/>
                <a:gd name="vf" fmla="val 115470"/>
              </a:avLst>
            </a:prstGeom>
            <a:ln w="57150">
              <a:solidFill>
                <a:schemeClr val="accent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marL="0" marR="0" algn="ctr">
                <a:lnSpc>
                  <a:spcPct val="107000"/>
                </a:lnSpc>
                <a:spcBef>
                  <a:spcPts val="0"/>
                </a:spcBef>
                <a:spcAft>
                  <a:spcPts val="0"/>
                </a:spcAft>
              </a:pPr>
              <a:r>
                <a:rPr lang="en-US" sz="1600" kern="12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crystal</a:t>
              </a:r>
              <a:endParaRPr lang="en-US" sz="1100">
                <a:effectLst/>
                <a:ea typeface="Calibri" panose="020F0502020204030204" pitchFamily="34" charset="0"/>
                <a:cs typeface="Times New Roman" panose="02020603050405020304" pitchFamily="18" charset="0"/>
              </a:endParaRPr>
            </a:p>
          </p:txBody>
        </p:sp>
        <p:cxnSp>
          <p:nvCxnSpPr>
            <p:cNvPr id="81" name="Straight Connector 80">
              <a:extLst>
                <a:ext uri="{FF2B5EF4-FFF2-40B4-BE49-F238E27FC236}">
                  <a16:creationId xmlns:a16="http://schemas.microsoft.com/office/drawing/2014/main" id="{78704196-C43C-4C7C-BBDF-F5B3A0D8DECC}"/>
                </a:ext>
              </a:extLst>
            </p:cNvPr>
            <p:cNvCxnSpPr/>
            <p:nvPr/>
          </p:nvCxnSpPr>
          <p:spPr>
            <a:xfrm>
              <a:off x="1558672" y="2103630"/>
              <a:ext cx="843766" cy="777873"/>
            </a:xfrm>
            <a:prstGeom prst="line">
              <a:avLst/>
            </a:prstGeom>
            <a:ln w="28575">
              <a:solidFill>
                <a:schemeClr val="accent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623270A-F7A6-42F3-AFD9-D3F440328AA9}"/>
                </a:ext>
              </a:extLst>
            </p:cNvPr>
            <p:cNvCxnSpPr/>
            <p:nvPr/>
          </p:nvCxnSpPr>
          <p:spPr>
            <a:xfrm>
              <a:off x="1243227" y="1927825"/>
              <a:ext cx="223536" cy="1546923"/>
            </a:xfrm>
            <a:prstGeom prst="line">
              <a:avLst/>
            </a:prstGeom>
            <a:ln w="28575">
              <a:solidFill>
                <a:schemeClr val="accent2">
                  <a:lumMod val="75000"/>
                </a:schemeClr>
              </a:solidFill>
              <a:prstDash val="lg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3E1FA18-01D3-4353-B052-E7500607A007}"/>
                  </a:ext>
                </a:extLst>
              </p:cNvPr>
              <p:cNvSpPr txBox="1"/>
              <p:nvPr/>
            </p:nvSpPr>
            <p:spPr>
              <a:xfrm>
                <a:off x="5164591" y="2485702"/>
                <a:ext cx="1862818" cy="21046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1" i="0" smtClean="0">
                              <a:latin typeface="Cambria Math" panose="02040503050406030204" pitchFamily="18" charset="0"/>
                            </a:rPr>
                            <m:t>𝐚</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f>
                        <m:fPr>
                          <m:ctrlPr>
                            <a:rPr lang="en-US" sz="2400" b="0" i="1" smtClean="0">
                              <a:latin typeface="Cambria Math" panose="02040503050406030204" pitchFamily="18" charset="0"/>
                              <a:ea typeface="Cambria Math" panose="02040503050406030204" pitchFamily="18" charset="0"/>
                            </a:rPr>
                          </m:ctrlPr>
                        </m:fPr>
                        <m:num>
                          <m:r>
                            <a:rPr lang="en-US" sz="2400" b="1" i="0">
                              <a:latin typeface="Cambria Math" panose="02040503050406030204" pitchFamily="18" charset="0"/>
                            </a:rPr>
                            <m:t>𝐛</m:t>
                          </m:r>
                          <m:r>
                            <a:rPr lang="en-US" sz="2400" i="1">
                              <a:latin typeface="Cambria Math" panose="02040503050406030204" pitchFamily="18" charset="0"/>
                              <a:ea typeface="Cambria Math" panose="02040503050406030204" pitchFamily="18" charset="0"/>
                            </a:rPr>
                            <m:t>×</m:t>
                          </m:r>
                          <m:r>
                            <a:rPr lang="en-US" sz="2400" b="1" i="0">
                              <a:latin typeface="Cambria Math" panose="02040503050406030204" pitchFamily="18" charset="0"/>
                              <a:ea typeface="Cambria Math" panose="02040503050406030204" pitchFamily="18" charset="0"/>
                            </a:rPr>
                            <m:t>𝐜</m:t>
                          </m:r>
                        </m:num>
                        <m:den>
                          <m:r>
                            <a:rPr lang="en-US" sz="2400" b="0" i="1" smtClean="0">
                              <a:latin typeface="Cambria Math" panose="02040503050406030204" pitchFamily="18" charset="0"/>
                              <a:ea typeface="Cambria Math" panose="02040503050406030204" pitchFamily="18" charset="0"/>
                            </a:rPr>
                            <m:t>𝑉</m:t>
                          </m:r>
                        </m:den>
                      </m:f>
                    </m:oMath>
                  </m:oMathPara>
                </a14:m>
                <a:endParaRPr lang="en-US" sz="2400" dirty="0"/>
              </a:p>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1" i="0" smtClean="0">
                              <a:latin typeface="Cambria Math" panose="02040503050406030204" pitchFamily="18" charset="0"/>
                            </a:rPr>
                            <m:t>𝐛</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f>
                        <m:fPr>
                          <m:ctrlPr>
                            <a:rPr lang="en-US" sz="2400" b="0" i="1" smtClean="0">
                              <a:latin typeface="Cambria Math" panose="02040503050406030204" pitchFamily="18" charset="0"/>
                              <a:ea typeface="Cambria Math" panose="02040503050406030204" pitchFamily="18" charset="0"/>
                            </a:rPr>
                          </m:ctrlPr>
                        </m:fPr>
                        <m:num>
                          <m:r>
                            <a:rPr lang="en-US" sz="2400" b="1" i="0" smtClean="0">
                              <a:latin typeface="Cambria Math" panose="02040503050406030204" pitchFamily="18" charset="0"/>
                            </a:rPr>
                            <m:t>𝐜</m:t>
                          </m:r>
                          <m:r>
                            <a:rPr lang="en-US" sz="2400" i="1">
                              <a:latin typeface="Cambria Math" panose="02040503050406030204" pitchFamily="18" charset="0"/>
                              <a:ea typeface="Cambria Math" panose="02040503050406030204" pitchFamily="18" charset="0"/>
                            </a:rPr>
                            <m:t>×</m:t>
                          </m:r>
                          <m:r>
                            <a:rPr lang="en-US" sz="2400" b="1" i="0" smtClean="0">
                              <a:latin typeface="Cambria Math" panose="02040503050406030204" pitchFamily="18" charset="0"/>
                              <a:ea typeface="Cambria Math" panose="02040503050406030204" pitchFamily="18" charset="0"/>
                            </a:rPr>
                            <m:t>𝐚</m:t>
                          </m:r>
                        </m:num>
                        <m:den>
                          <m:r>
                            <a:rPr lang="en-US" sz="2400" b="0" i="1" smtClean="0">
                              <a:latin typeface="Cambria Math" panose="02040503050406030204" pitchFamily="18" charset="0"/>
                              <a:ea typeface="Cambria Math" panose="02040503050406030204" pitchFamily="18" charset="0"/>
                            </a:rPr>
                            <m:t>𝑉</m:t>
                          </m:r>
                        </m:den>
                      </m:f>
                    </m:oMath>
                  </m:oMathPara>
                </a14:m>
                <a:endParaRPr lang="en-US" sz="2400" dirty="0"/>
              </a:p>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1" i="0" smtClean="0">
                              <a:latin typeface="Cambria Math" panose="02040503050406030204" pitchFamily="18" charset="0"/>
                            </a:rPr>
                            <m:t>𝐜</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f>
                        <m:fPr>
                          <m:ctrlPr>
                            <a:rPr lang="en-US" sz="2400" b="0" i="1" smtClean="0">
                              <a:latin typeface="Cambria Math" panose="02040503050406030204" pitchFamily="18" charset="0"/>
                              <a:ea typeface="Cambria Math" panose="02040503050406030204" pitchFamily="18" charset="0"/>
                            </a:rPr>
                          </m:ctrlPr>
                        </m:fPr>
                        <m:num>
                          <m:r>
                            <a:rPr lang="en-US" sz="2400" b="1" i="0" smtClean="0">
                              <a:latin typeface="Cambria Math" panose="02040503050406030204" pitchFamily="18" charset="0"/>
                            </a:rPr>
                            <m:t>𝐚</m:t>
                          </m:r>
                          <m:r>
                            <a:rPr lang="en-US" sz="2400" i="1">
                              <a:latin typeface="Cambria Math" panose="02040503050406030204" pitchFamily="18" charset="0"/>
                              <a:ea typeface="Cambria Math" panose="02040503050406030204" pitchFamily="18" charset="0"/>
                            </a:rPr>
                            <m:t>×</m:t>
                          </m:r>
                          <m:r>
                            <a:rPr lang="en-US" sz="2400" b="1" i="0" smtClean="0">
                              <a:latin typeface="Cambria Math" panose="02040503050406030204" pitchFamily="18" charset="0"/>
                              <a:ea typeface="Cambria Math" panose="02040503050406030204" pitchFamily="18" charset="0"/>
                            </a:rPr>
                            <m:t>𝐛</m:t>
                          </m:r>
                        </m:num>
                        <m:den>
                          <m:r>
                            <a:rPr lang="en-US" sz="2400" b="0" i="1" smtClean="0">
                              <a:latin typeface="Cambria Math" panose="02040503050406030204" pitchFamily="18" charset="0"/>
                              <a:ea typeface="Cambria Math" panose="02040503050406030204" pitchFamily="18" charset="0"/>
                            </a:rPr>
                            <m:t>𝑉</m:t>
                          </m:r>
                        </m:den>
                      </m:f>
                    </m:oMath>
                  </m:oMathPara>
                </a14:m>
                <a:endParaRPr lang="en-US" sz="2400" dirty="0"/>
              </a:p>
            </p:txBody>
          </p:sp>
        </mc:Choice>
        <mc:Fallback xmlns="">
          <p:sp>
            <p:nvSpPr>
              <p:cNvPr id="6" name="TextBox 5">
                <a:extLst>
                  <a:ext uri="{FF2B5EF4-FFF2-40B4-BE49-F238E27FC236}">
                    <a16:creationId xmlns:a16="http://schemas.microsoft.com/office/drawing/2014/main" id="{73E1FA18-01D3-4353-B052-E7500607A007}"/>
                  </a:ext>
                </a:extLst>
              </p:cNvPr>
              <p:cNvSpPr txBox="1">
                <a:spLocks noRot="1" noChangeAspect="1" noMove="1" noResize="1" noEditPoints="1" noAdjustHandles="1" noChangeArrowheads="1" noChangeShapeType="1" noTextEdit="1"/>
              </p:cNvSpPr>
              <p:nvPr/>
            </p:nvSpPr>
            <p:spPr>
              <a:xfrm>
                <a:off x="5164591" y="2485702"/>
                <a:ext cx="1862818" cy="2104615"/>
              </a:xfrm>
              <a:prstGeom prst="rect">
                <a:avLst/>
              </a:prstGeom>
              <a:blipFill>
                <a:blip r:embed="rId3"/>
                <a:stretch>
                  <a:fillRect/>
                </a:stretch>
              </a:blipFill>
            </p:spPr>
            <p:txBody>
              <a:bodyPr/>
              <a:lstStyle/>
              <a:p>
                <a:r>
                  <a:rPr lang="en-US">
                    <a:noFill/>
                  </a:rPr>
                  <a:t> </a:t>
                </a:r>
              </a:p>
            </p:txBody>
          </p:sp>
        </mc:Fallback>
      </mc:AlternateContent>
      <p:sp>
        <p:nvSpPr>
          <p:cNvPr id="69" name="TextBox 68">
            <a:extLst>
              <a:ext uri="{FF2B5EF4-FFF2-40B4-BE49-F238E27FC236}">
                <a16:creationId xmlns:a16="http://schemas.microsoft.com/office/drawing/2014/main" id="{B442218D-53F8-4181-B717-6FBB47F9A304}"/>
              </a:ext>
            </a:extLst>
          </p:cNvPr>
          <p:cNvSpPr txBox="1"/>
          <p:nvPr/>
        </p:nvSpPr>
        <p:spPr>
          <a:xfrm>
            <a:off x="1766721" y="1635285"/>
            <a:ext cx="1422184"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YMn</a:t>
            </a:r>
            <a:r>
              <a:rPr lang="en-US" sz="2400" baseline="-25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Sn</a:t>
            </a:r>
            <a:r>
              <a:rPr lang="en-US" sz="2400" baseline="-25000" dirty="0">
                <a:latin typeface="Arial" panose="020B0604020202020204" pitchFamily="34" charset="0"/>
                <a:cs typeface="Arial" panose="020B0604020202020204" pitchFamily="34" charset="0"/>
              </a:rPr>
              <a:t>6</a:t>
            </a:r>
          </a:p>
        </p:txBody>
      </p:sp>
      <p:sp>
        <p:nvSpPr>
          <p:cNvPr id="70" name="TextBox 69">
            <a:extLst>
              <a:ext uri="{FF2B5EF4-FFF2-40B4-BE49-F238E27FC236}">
                <a16:creationId xmlns:a16="http://schemas.microsoft.com/office/drawing/2014/main" id="{4C41EED4-EBC6-470F-95A6-F13B9603D160}"/>
              </a:ext>
            </a:extLst>
          </p:cNvPr>
          <p:cNvSpPr txBox="1"/>
          <p:nvPr/>
        </p:nvSpPr>
        <p:spPr>
          <a:xfrm>
            <a:off x="8258304" y="2739217"/>
            <a:ext cx="3417140" cy="1569660"/>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TAS studies usually study one 2D plane at a time: what do you want to study?</a:t>
            </a:r>
          </a:p>
        </p:txBody>
      </p:sp>
    </p:spTree>
    <p:extLst>
      <p:ext uri="{BB962C8B-B14F-4D97-AF65-F5344CB8AC3E}">
        <p14:creationId xmlns:p14="http://schemas.microsoft.com/office/powerpoint/2010/main" val="241477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a:extLst>
              <a:ext uri="{FF2B5EF4-FFF2-40B4-BE49-F238E27FC236}">
                <a16:creationId xmlns:a16="http://schemas.microsoft.com/office/drawing/2014/main" id="{9DBE8739-75BA-4966-8699-99C9FE213040}"/>
              </a:ext>
            </a:extLst>
          </p:cNvPr>
          <p:cNvCxnSpPr>
            <a:cxnSpLocks/>
          </p:cNvCxnSpPr>
          <p:nvPr/>
        </p:nvCxnSpPr>
        <p:spPr>
          <a:xfrm rot="1800000">
            <a:off x="1005554" y="4671050"/>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CC383344-5B0B-4C4B-A40F-EF946CBB7662}"/>
              </a:ext>
            </a:extLst>
          </p:cNvPr>
          <p:cNvCxnSpPr>
            <a:cxnSpLocks/>
          </p:cNvCxnSpPr>
          <p:nvPr/>
        </p:nvCxnSpPr>
        <p:spPr>
          <a:xfrm rot="19800000" flipV="1">
            <a:off x="1005556" y="3818734"/>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73B75598-D6ED-453D-B84C-F536FC3320A4}"/>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Thinking in reciprocal space: hexagonal unit cell example</a:t>
            </a:r>
          </a:p>
        </p:txBody>
      </p:sp>
      <p:sp>
        <p:nvSpPr>
          <p:cNvPr id="26" name="Rectangle 25">
            <a:extLst>
              <a:ext uri="{FF2B5EF4-FFF2-40B4-BE49-F238E27FC236}">
                <a16:creationId xmlns:a16="http://schemas.microsoft.com/office/drawing/2014/main" id="{7FE1A22B-2633-471D-88F6-E8E0E7FD2C71}"/>
              </a:ext>
            </a:extLst>
          </p:cNvPr>
          <p:cNvSpPr/>
          <p:nvPr/>
        </p:nvSpPr>
        <p:spPr>
          <a:xfrm>
            <a:off x="165100" y="968167"/>
            <a:ext cx="3623108" cy="584775"/>
          </a:xfrm>
          <a:prstGeom prst="rect">
            <a:avLst/>
          </a:prstGeom>
        </p:spPr>
        <p:txBody>
          <a:bodyPr wrap="none">
            <a:spAutoFit/>
          </a:bodyPr>
          <a:lstStyle/>
          <a:p>
            <a:r>
              <a:rPr lang="en-US" sz="3200" dirty="0">
                <a:solidFill>
                  <a:schemeClr val="accent1">
                    <a:lumMod val="75000"/>
                  </a:schemeClr>
                </a:solidFill>
                <a:latin typeface="Arial" panose="020B0604020202020204" pitchFamily="34" charset="0"/>
                <a:cs typeface="Arial" panose="020B0604020202020204" pitchFamily="34" charset="0"/>
              </a:rPr>
              <a:t>Real (direct) space</a:t>
            </a:r>
            <a:endParaRPr lang="en-US" sz="3200" dirty="0">
              <a:solidFill>
                <a:schemeClr val="accent1">
                  <a:lumMod val="75000"/>
                </a:schemeClr>
              </a:solidFill>
            </a:endParaRPr>
          </a:p>
        </p:txBody>
      </p:sp>
      <p:sp>
        <p:nvSpPr>
          <p:cNvPr id="54" name="Rectangle 53">
            <a:extLst>
              <a:ext uri="{FF2B5EF4-FFF2-40B4-BE49-F238E27FC236}">
                <a16:creationId xmlns:a16="http://schemas.microsoft.com/office/drawing/2014/main" id="{DD4D6C68-5C54-46E0-87F4-F9CDF0D7F407}"/>
              </a:ext>
            </a:extLst>
          </p:cNvPr>
          <p:cNvSpPr/>
          <p:nvPr/>
        </p:nvSpPr>
        <p:spPr>
          <a:xfrm>
            <a:off x="165100" y="1546880"/>
            <a:ext cx="3328155"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Reciprocal space</a:t>
            </a:r>
            <a:endParaRPr lang="en-US" sz="3200" dirty="0">
              <a:solidFill>
                <a:srgbClr val="C00000"/>
              </a:solidFill>
            </a:endParaRPr>
          </a:p>
        </p:txBody>
      </p:sp>
      <p:grpSp>
        <p:nvGrpSpPr>
          <p:cNvPr id="43" name="Group 42">
            <a:extLst>
              <a:ext uri="{FF2B5EF4-FFF2-40B4-BE49-F238E27FC236}">
                <a16:creationId xmlns:a16="http://schemas.microsoft.com/office/drawing/2014/main" id="{BC2A4F87-40B5-4BBB-93F9-FE59E267C77A}"/>
              </a:ext>
            </a:extLst>
          </p:cNvPr>
          <p:cNvGrpSpPr/>
          <p:nvPr/>
        </p:nvGrpSpPr>
        <p:grpSpPr>
          <a:xfrm>
            <a:off x="476202" y="2327014"/>
            <a:ext cx="2546204" cy="3803523"/>
            <a:chOff x="4047078" y="1832540"/>
            <a:chExt cx="2546204" cy="3803523"/>
          </a:xfrm>
        </p:grpSpPr>
        <p:cxnSp>
          <p:nvCxnSpPr>
            <p:cNvPr id="49" name="Straight Arrow Connector 48">
              <a:extLst>
                <a:ext uri="{FF2B5EF4-FFF2-40B4-BE49-F238E27FC236}">
                  <a16:creationId xmlns:a16="http://schemas.microsoft.com/office/drawing/2014/main" id="{96FEBB06-EFE3-4D16-A21A-B07CA4ECD39D}"/>
                </a:ext>
              </a:extLst>
            </p:cNvPr>
            <p:cNvCxnSpPr>
              <a:cxnSpLocks/>
            </p:cNvCxnSpPr>
            <p:nvPr/>
          </p:nvCxnSpPr>
          <p:spPr>
            <a:xfrm>
              <a:off x="4692407" y="3749329"/>
              <a:ext cx="1504426" cy="0"/>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8252342D-533E-4F34-88D0-FF50E28FA66E}"/>
                </a:ext>
              </a:extLst>
            </p:cNvPr>
            <p:cNvCxnSpPr>
              <a:cxnSpLocks/>
            </p:cNvCxnSpPr>
            <p:nvPr/>
          </p:nvCxnSpPr>
          <p:spPr>
            <a:xfrm flipH="1" flipV="1">
              <a:off x="4692218" y="2407471"/>
              <a:ext cx="1" cy="1356391"/>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grpSp>
          <p:nvGrpSpPr>
            <p:cNvPr id="48" name="Group 47">
              <a:extLst>
                <a:ext uri="{FF2B5EF4-FFF2-40B4-BE49-F238E27FC236}">
                  <a16:creationId xmlns:a16="http://schemas.microsoft.com/office/drawing/2014/main" id="{4048F514-C46C-4247-9713-57422F05D3E3}"/>
                </a:ext>
              </a:extLst>
            </p:cNvPr>
            <p:cNvGrpSpPr>
              <a:grpSpLocks noChangeAspect="1"/>
            </p:cNvGrpSpPr>
            <p:nvPr/>
          </p:nvGrpSpPr>
          <p:grpSpPr>
            <a:xfrm>
              <a:off x="4485530" y="1832540"/>
              <a:ext cx="1437139" cy="3803523"/>
              <a:chOff x="10224643" y="1248918"/>
              <a:chExt cx="1271599" cy="3365409"/>
            </a:xfrm>
          </p:grpSpPr>
          <p:grpSp>
            <p:nvGrpSpPr>
              <p:cNvPr id="57" name="Group 56">
                <a:extLst>
                  <a:ext uri="{FF2B5EF4-FFF2-40B4-BE49-F238E27FC236}">
                    <a16:creationId xmlns:a16="http://schemas.microsoft.com/office/drawing/2014/main" id="{166403EF-53F3-4403-A955-30A9A0DDC28F}"/>
                  </a:ext>
                </a:extLst>
              </p:cNvPr>
              <p:cNvGrpSpPr/>
              <p:nvPr/>
            </p:nvGrpSpPr>
            <p:grpSpPr>
              <a:xfrm>
                <a:off x="10224643" y="2763827"/>
                <a:ext cx="365760" cy="365760"/>
                <a:chOff x="4379892" y="1468912"/>
                <a:chExt cx="365760" cy="365760"/>
              </a:xfrm>
            </p:grpSpPr>
            <p:sp>
              <p:nvSpPr>
                <p:cNvPr id="63" name="Oval 62">
                  <a:extLst>
                    <a:ext uri="{FF2B5EF4-FFF2-40B4-BE49-F238E27FC236}">
                      <a16:creationId xmlns:a16="http://schemas.microsoft.com/office/drawing/2014/main" id="{1EFEECDC-C90B-4678-9D72-F0E179DD8867}"/>
                    </a:ext>
                  </a:extLst>
                </p:cNvPr>
                <p:cNvSpPr/>
                <p:nvPr/>
              </p:nvSpPr>
              <p:spPr>
                <a:xfrm>
                  <a:off x="4379892" y="1468912"/>
                  <a:ext cx="365760" cy="3657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D0C4B74-7B07-4C85-9C72-1550B1F8C9C4}"/>
                    </a:ext>
                  </a:extLst>
                </p:cNvPr>
                <p:cNvSpPr/>
                <p:nvPr/>
              </p:nvSpPr>
              <p:spPr>
                <a:xfrm>
                  <a:off x="4471332" y="1560352"/>
                  <a:ext cx="182880" cy="182880"/>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73E62C21-5608-46E6-A9A3-96C5603405A5}"/>
                  </a:ext>
                </a:extLst>
              </p:cNvPr>
              <p:cNvGrpSpPr/>
              <p:nvPr/>
            </p:nvGrpSpPr>
            <p:grpSpPr>
              <a:xfrm>
                <a:off x="10800539" y="1541272"/>
                <a:ext cx="1" cy="2807297"/>
                <a:chOff x="6806959" y="3373637"/>
                <a:chExt cx="1" cy="2807297"/>
              </a:xfrm>
            </p:grpSpPr>
            <p:cxnSp>
              <p:nvCxnSpPr>
                <p:cNvPr id="61" name="Straight Arrow Connector 60">
                  <a:extLst>
                    <a:ext uri="{FF2B5EF4-FFF2-40B4-BE49-F238E27FC236}">
                      <a16:creationId xmlns:a16="http://schemas.microsoft.com/office/drawing/2014/main" id="{C4CC01EF-07F2-42D8-ABF6-97E08029D539}"/>
                    </a:ext>
                  </a:extLst>
                </p:cNvPr>
                <p:cNvCxnSpPr>
                  <a:cxnSpLocks/>
                </p:cNvCxnSpPr>
                <p:nvPr/>
              </p:nvCxnSpPr>
              <p:spPr>
                <a:xfrm rot="3600000">
                  <a:off x="6054747" y="5428721"/>
                  <a:ext cx="1504426" cy="0"/>
                </a:xfrm>
                <a:prstGeom prst="straightConnector1">
                  <a:avLst/>
                </a:prstGeom>
                <a:ln w="28575">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CAAF9445-76B3-44F7-B54F-B17C3792CFA0}"/>
                    </a:ext>
                  </a:extLst>
                </p:cNvPr>
                <p:cNvCxnSpPr>
                  <a:cxnSpLocks/>
                </p:cNvCxnSpPr>
                <p:nvPr/>
              </p:nvCxnSpPr>
              <p:spPr>
                <a:xfrm rot="18000000" flipV="1">
                  <a:off x="6054746" y="4125850"/>
                  <a:ext cx="1504426" cy="0"/>
                </a:xfrm>
                <a:prstGeom prst="straightConnector1">
                  <a:avLst/>
                </a:prstGeom>
                <a:ln w="28575">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59" name="Rectangle 58">
                <a:extLst>
                  <a:ext uri="{FF2B5EF4-FFF2-40B4-BE49-F238E27FC236}">
                    <a16:creationId xmlns:a16="http://schemas.microsoft.com/office/drawing/2014/main" id="{8DCA207F-1C74-48E0-B4DC-57F5AF4C4762}"/>
                  </a:ext>
                </a:extLst>
              </p:cNvPr>
              <p:cNvSpPr/>
              <p:nvPr/>
            </p:nvSpPr>
            <p:spPr>
              <a:xfrm>
                <a:off x="11086752" y="4096910"/>
                <a:ext cx="364801" cy="517417"/>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a</a:t>
                </a:r>
                <a:endParaRPr lang="en-US" sz="3200" dirty="0">
                  <a:solidFill>
                    <a:schemeClr val="accent1">
                      <a:lumMod val="75000"/>
                    </a:schemeClr>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8ABDC11D-C714-4C9E-936C-FEF8AAA8220D}"/>
                  </a:ext>
                </a:extLst>
              </p:cNvPr>
              <p:cNvSpPr/>
              <p:nvPr/>
            </p:nvSpPr>
            <p:spPr>
              <a:xfrm>
                <a:off x="11111584" y="1248918"/>
                <a:ext cx="384658" cy="517417"/>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b</a:t>
                </a:r>
                <a:endParaRPr lang="en-US" sz="3200" dirty="0">
                  <a:solidFill>
                    <a:schemeClr val="accent1">
                      <a:lumMod val="75000"/>
                    </a:schemeClr>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C796C2C0-197C-49A3-8C67-7454345984B1}"/>
                    </a:ext>
                  </a:extLst>
                </p:cNvPr>
                <p:cNvSpPr/>
                <p:nvPr/>
              </p:nvSpPr>
              <p:spPr>
                <a:xfrm>
                  <a:off x="6057558" y="3410230"/>
                  <a:ext cx="53572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𝒙</m:t>
                            </m:r>
                          </m:e>
                        </m:acc>
                      </m:oMath>
                    </m:oMathPara>
                  </a14:m>
                  <a:endParaRPr lang="en-US" sz="3200" dirty="0">
                    <a:latin typeface="Arial" panose="020B0604020202020204" pitchFamily="34" charset="0"/>
                    <a:cs typeface="Arial" panose="020B0604020202020204" pitchFamily="34" charset="0"/>
                  </a:endParaRPr>
                </a:p>
              </p:txBody>
            </p:sp>
          </mc:Choice>
          <mc:Fallback xmlns="">
            <p:sp>
              <p:nvSpPr>
                <p:cNvPr id="52" name="Rectangle 51">
                  <a:extLst>
                    <a:ext uri="{FF2B5EF4-FFF2-40B4-BE49-F238E27FC236}">
                      <a16:creationId xmlns:a16="http://schemas.microsoft.com/office/drawing/2014/main" id="{C796C2C0-197C-49A3-8C67-7454345984B1}"/>
                    </a:ext>
                  </a:extLst>
                </p:cNvPr>
                <p:cNvSpPr>
                  <a:spLocks noRot="1" noChangeAspect="1" noMove="1" noResize="1" noEditPoints="1" noAdjustHandles="1" noChangeArrowheads="1" noChangeShapeType="1" noTextEdit="1"/>
                </p:cNvSpPr>
                <p:nvPr/>
              </p:nvSpPr>
              <p:spPr>
                <a:xfrm>
                  <a:off x="6057558" y="3410230"/>
                  <a:ext cx="535724"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3E4AB211-E8FF-4FBD-92D9-D89D17567267}"/>
                    </a:ext>
                  </a:extLst>
                </p:cNvPr>
                <p:cNvSpPr/>
                <p:nvPr/>
              </p:nvSpPr>
              <p:spPr>
                <a:xfrm>
                  <a:off x="4420348" y="1883137"/>
                  <a:ext cx="54373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𝒚</m:t>
                            </m:r>
                          </m:e>
                        </m:acc>
                      </m:oMath>
                    </m:oMathPara>
                  </a14:m>
                  <a:endParaRPr lang="en-US" dirty="0">
                    <a:latin typeface="Arial" panose="020B0604020202020204" pitchFamily="34" charset="0"/>
                    <a:cs typeface="Arial" panose="020B0604020202020204" pitchFamily="34" charset="0"/>
                  </a:endParaRPr>
                </a:p>
              </p:txBody>
            </p:sp>
          </mc:Choice>
          <mc:Fallback xmlns="">
            <p:sp>
              <p:nvSpPr>
                <p:cNvPr id="53" name="Rectangle 52">
                  <a:extLst>
                    <a:ext uri="{FF2B5EF4-FFF2-40B4-BE49-F238E27FC236}">
                      <a16:creationId xmlns:a16="http://schemas.microsoft.com/office/drawing/2014/main" id="{3E4AB211-E8FF-4FBD-92D9-D89D17567267}"/>
                    </a:ext>
                  </a:extLst>
                </p:cNvPr>
                <p:cNvSpPr>
                  <a:spLocks noRot="1" noChangeAspect="1" noMove="1" noResize="1" noEditPoints="1" noAdjustHandles="1" noChangeArrowheads="1" noChangeShapeType="1" noTextEdit="1"/>
                </p:cNvSpPr>
                <p:nvPr/>
              </p:nvSpPr>
              <p:spPr>
                <a:xfrm>
                  <a:off x="4420348" y="1883137"/>
                  <a:ext cx="543739"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B8579750-718F-4C37-97C6-FFA13354E78B}"/>
                    </a:ext>
                  </a:extLst>
                </p:cNvPr>
                <p:cNvSpPr/>
                <p:nvPr/>
              </p:nvSpPr>
              <p:spPr>
                <a:xfrm>
                  <a:off x="4047078" y="3324260"/>
                  <a:ext cx="737702" cy="1077218"/>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c*</a:t>
                  </a:r>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c,</a:t>
                  </a:r>
                  <a14:m>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𝒛</m:t>
                          </m:r>
                        </m:e>
                      </m:acc>
                    </m:oMath>
                  </a14:m>
                  <a:endParaRPr lang="en-US" sz="3200" dirty="0">
                    <a:solidFill>
                      <a:srgbClr val="C00000"/>
                    </a:solidFill>
                    <a:latin typeface="Arial" panose="020B0604020202020204" pitchFamily="34" charset="0"/>
                    <a:cs typeface="Arial" panose="020B0604020202020204" pitchFamily="34" charset="0"/>
                  </a:endParaRPr>
                </a:p>
              </p:txBody>
            </p:sp>
          </mc:Choice>
          <mc:Fallback xmlns="">
            <p:sp>
              <p:nvSpPr>
                <p:cNvPr id="56" name="Rectangle 55">
                  <a:extLst>
                    <a:ext uri="{FF2B5EF4-FFF2-40B4-BE49-F238E27FC236}">
                      <a16:creationId xmlns:a16="http://schemas.microsoft.com/office/drawing/2014/main" id="{B8579750-718F-4C37-97C6-FFA13354E78B}"/>
                    </a:ext>
                  </a:extLst>
                </p:cNvPr>
                <p:cNvSpPr>
                  <a:spLocks noRot="1" noChangeAspect="1" noMove="1" noResize="1" noEditPoints="1" noAdjustHandles="1" noChangeArrowheads="1" noChangeShapeType="1" noTextEdit="1"/>
                </p:cNvSpPr>
                <p:nvPr/>
              </p:nvSpPr>
              <p:spPr>
                <a:xfrm>
                  <a:off x="4047078" y="3324260"/>
                  <a:ext cx="737702" cy="1077218"/>
                </a:xfrm>
                <a:prstGeom prst="rect">
                  <a:avLst/>
                </a:prstGeom>
                <a:blipFill>
                  <a:blip r:embed="rId5"/>
                  <a:stretch>
                    <a:fillRect l="-20661" t="-7345" b="-17514"/>
                  </a:stretch>
                </a:blipFill>
              </p:spPr>
              <p:txBody>
                <a:bodyPr/>
                <a:lstStyle/>
                <a:p>
                  <a:r>
                    <a:rPr lang="en-US">
                      <a:noFill/>
                    </a:rPr>
                    <a:t> </a:t>
                  </a:r>
                </a:p>
              </p:txBody>
            </p:sp>
          </mc:Fallback>
        </mc:AlternateContent>
      </p:grpSp>
      <p:sp>
        <p:nvSpPr>
          <p:cNvPr id="46" name="Rectangle 45">
            <a:extLst>
              <a:ext uri="{FF2B5EF4-FFF2-40B4-BE49-F238E27FC236}">
                <a16:creationId xmlns:a16="http://schemas.microsoft.com/office/drawing/2014/main" id="{FE7FDCAA-E52B-41F4-8C39-FF1345826751}"/>
              </a:ext>
            </a:extLst>
          </p:cNvPr>
          <p:cNvSpPr/>
          <p:nvPr/>
        </p:nvSpPr>
        <p:spPr>
          <a:xfrm>
            <a:off x="2508713" y="2962386"/>
            <a:ext cx="595035"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b*</a:t>
            </a:r>
            <a:endParaRPr lang="en-US" sz="3200" dirty="0">
              <a:solidFill>
                <a:srgbClr val="C0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662F8CE-90F1-4D3F-9FD8-544E1824B6EB}"/>
              </a:ext>
            </a:extLst>
          </p:cNvPr>
          <p:cNvSpPr/>
          <p:nvPr/>
        </p:nvSpPr>
        <p:spPr>
          <a:xfrm>
            <a:off x="2509996" y="4847022"/>
            <a:ext cx="595035"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a*</a:t>
            </a:r>
            <a:endParaRPr lang="en-US" sz="3200" dirty="0">
              <a:solidFill>
                <a:srgbClr val="C00000"/>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5922489A-3988-4F05-8926-07431074BBEF}"/>
              </a:ext>
            </a:extLst>
          </p:cNvPr>
          <p:cNvGrpSpPr/>
          <p:nvPr/>
        </p:nvGrpSpPr>
        <p:grpSpPr>
          <a:xfrm>
            <a:off x="3147310" y="1739926"/>
            <a:ext cx="9044690" cy="4254684"/>
            <a:chOff x="5613840" y="2126457"/>
            <a:chExt cx="9044690" cy="4254684"/>
          </a:xfrm>
        </p:grpSpPr>
        <p:grpSp>
          <p:nvGrpSpPr>
            <p:cNvPr id="3" name="Group 2">
              <a:extLst>
                <a:ext uri="{FF2B5EF4-FFF2-40B4-BE49-F238E27FC236}">
                  <a16:creationId xmlns:a16="http://schemas.microsoft.com/office/drawing/2014/main" id="{205EABCF-B39A-4FC5-B378-206ADFFC7004}"/>
                </a:ext>
              </a:extLst>
            </p:cNvPr>
            <p:cNvGrpSpPr/>
            <p:nvPr/>
          </p:nvGrpSpPr>
          <p:grpSpPr>
            <a:xfrm>
              <a:off x="5613840" y="3831089"/>
              <a:ext cx="1700276" cy="852316"/>
              <a:chOff x="5613840" y="3831089"/>
              <a:chExt cx="1700276" cy="852316"/>
            </a:xfrm>
          </p:grpSpPr>
          <p:cxnSp>
            <p:nvCxnSpPr>
              <p:cNvPr id="47" name="Straight Arrow Connector 46">
                <a:extLst>
                  <a:ext uri="{FF2B5EF4-FFF2-40B4-BE49-F238E27FC236}">
                    <a16:creationId xmlns:a16="http://schemas.microsoft.com/office/drawing/2014/main" id="{6F2DD392-8E18-482F-81EE-074EB13C644E}"/>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4613FEA7-2AA6-4F47-B8E6-E7EA9198816D}"/>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70" name="Group 69">
              <a:extLst>
                <a:ext uri="{FF2B5EF4-FFF2-40B4-BE49-F238E27FC236}">
                  <a16:creationId xmlns:a16="http://schemas.microsoft.com/office/drawing/2014/main" id="{31739895-E15B-4C68-91CD-6A6B880A391E}"/>
                </a:ext>
              </a:extLst>
            </p:cNvPr>
            <p:cNvGrpSpPr/>
            <p:nvPr/>
          </p:nvGrpSpPr>
          <p:grpSpPr>
            <a:xfrm>
              <a:off x="7085226" y="2978773"/>
              <a:ext cx="1700276" cy="852316"/>
              <a:chOff x="5613840" y="3831089"/>
              <a:chExt cx="1700276" cy="852316"/>
            </a:xfrm>
          </p:grpSpPr>
          <p:cxnSp>
            <p:nvCxnSpPr>
              <p:cNvPr id="71" name="Straight Arrow Connector 70">
                <a:extLst>
                  <a:ext uri="{FF2B5EF4-FFF2-40B4-BE49-F238E27FC236}">
                    <a16:creationId xmlns:a16="http://schemas.microsoft.com/office/drawing/2014/main" id="{0565CD8E-FAAE-4E28-BDA6-7C016D345193}"/>
                  </a:ext>
                </a:extLst>
              </p:cNvPr>
              <p:cNvCxnSpPr>
                <a:cxnSpLocks/>
              </p:cNvCxnSpPr>
              <p:nvPr/>
            </p:nvCxnSpPr>
            <p:spPr>
              <a:xfrm rot="1800000">
                <a:off x="5613840" y="4683405"/>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E9E26093-C8D6-45B4-90CD-5BEE976AD092}"/>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73" name="Group 72">
              <a:extLst>
                <a:ext uri="{FF2B5EF4-FFF2-40B4-BE49-F238E27FC236}">
                  <a16:creationId xmlns:a16="http://schemas.microsoft.com/office/drawing/2014/main" id="{497D3B6F-8FE1-4BAF-AECC-9EC2765DCEFA}"/>
                </a:ext>
              </a:extLst>
            </p:cNvPr>
            <p:cNvGrpSpPr/>
            <p:nvPr/>
          </p:nvGrpSpPr>
          <p:grpSpPr>
            <a:xfrm>
              <a:off x="7085225" y="4683405"/>
              <a:ext cx="1700276" cy="852316"/>
              <a:chOff x="5613840" y="3831089"/>
              <a:chExt cx="1700276" cy="852316"/>
            </a:xfrm>
          </p:grpSpPr>
          <p:cxnSp>
            <p:nvCxnSpPr>
              <p:cNvPr id="74" name="Straight Arrow Connector 73">
                <a:extLst>
                  <a:ext uri="{FF2B5EF4-FFF2-40B4-BE49-F238E27FC236}">
                    <a16:creationId xmlns:a16="http://schemas.microsoft.com/office/drawing/2014/main" id="{907C3A19-8EBE-4428-A3A4-4701007E00A2}"/>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5F78A4D6-1AB3-45B7-A082-1F75E9524477}"/>
                  </a:ext>
                </a:extLst>
              </p:cNvPr>
              <p:cNvCxnSpPr>
                <a:cxnSpLocks/>
              </p:cNvCxnSpPr>
              <p:nvPr/>
            </p:nvCxnSpPr>
            <p:spPr>
              <a:xfrm rot="19800000" flipV="1">
                <a:off x="5613842" y="3831089"/>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76" name="Group 75">
              <a:extLst>
                <a:ext uri="{FF2B5EF4-FFF2-40B4-BE49-F238E27FC236}">
                  <a16:creationId xmlns:a16="http://schemas.microsoft.com/office/drawing/2014/main" id="{DA0F9FA4-0AE2-4B9D-92D8-FA4B516471DD}"/>
                </a:ext>
              </a:extLst>
            </p:cNvPr>
            <p:cNvGrpSpPr/>
            <p:nvPr/>
          </p:nvGrpSpPr>
          <p:grpSpPr>
            <a:xfrm>
              <a:off x="8552076" y="3831089"/>
              <a:ext cx="1700276" cy="852316"/>
              <a:chOff x="5613840" y="3831089"/>
              <a:chExt cx="1700276" cy="852316"/>
            </a:xfrm>
          </p:grpSpPr>
          <p:cxnSp>
            <p:nvCxnSpPr>
              <p:cNvPr id="77" name="Straight Arrow Connector 76">
                <a:extLst>
                  <a:ext uri="{FF2B5EF4-FFF2-40B4-BE49-F238E27FC236}">
                    <a16:creationId xmlns:a16="http://schemas.microsoft.com/office/drawing/2014/main" id="{F4A6C42A-1A3C-4214-9284-B3781EC15A06}"/>
                  </a:ext>
                </a:extLst>
              </p:cNvPr>
              <p:cNvCxnSpPr>
                <a:cxnSpLocks/>
              </p:cNvCxnSpPr>
              <p:nvPr/>
            </p:nvCxnSpPr>
            <p:spPr>
              <a:xfrm rot="1800000">
                <a:off x="5613840" y="4683405"/>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EA9BC599-E28E-4B87-8CE0-7A0EA1558E22}"/>
                  </a:ext>
                </a:extLst>
              </p:cNvPr>
              <p:cNvCxnSpPr>
                <a:cxnSpLocks/>
              </p:cNvCxnSpPr>
              <p:nvPr/>
            </p:nvCxnSpPr>
            <p:spPr>
              <a:xfrm rot="19800000" flipV="1">
                <a:off x="5613842" y="3831089"/>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79" name="Group 78">
              <a:extLst>
                <a:ext uri="{FF2B5EF4-FFF2-40B4-BE49-F238E27FC236}">
                  <a16:creationId xmlns:a16="http://schemas.microsoft.com/office/drawing/2014/main" id="{147E1220-8EBB-4FEA-A370-0362836BE092}"/>
                </a:ext>
              </a:extLst>
            </p:cNvPr>
            <p:cNvGrpSpPr/>
            <p:nvPr/>
          </p:nvGrpSpPr>
          <p:grpSpPr>
            <a:xfrm>
              <a:off x="8554893" y="2126457"/>
              <a:ext cx="1700276" cy="852316"/>
              <a:chOff x="5613840" y="3831089"/>
              <a:chExt cx="1700276" cy="852316"/>
            </a:xfrm>
          </p:grpSpPr>
          <p:cxnSp>
            <p:nvCxnSpPr>
              <p:cNvPr id="80" name="Straight Arrow Connector 79">
                <a:extLst>
                  <a:ext uri="{FF2B5EF4-FFF2-40B4-BE49-F238E27FC236}">
                    <a16:creationId xmlns:a16="http://schemas.microsoft.com/office/drawing/2014/main" id="{EE408ED0-DCD1-4461-ABE1-9259ED439D1F}"/>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847545AC-6CFA-40FB-A329-268C37BADD34}"/>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2" name="Group 81">
              <a:extLst>
                <a:ext uri="{FF2B5EF4-FFF2-40B4-BE49-F238E27FC236}">
                  <a16:creationId xmlns:a16="http://schemas.microsoft.com/office/drawing/2014/main" id="{02CE1A1D-D580-4AC7-A8C4-C84365ED117A}"/>
                </a:ext>
              </a:extLst>
            </p:cNvPr>
            <p:cNvGrpSpPr/>
            <p:nvPr/>
          </p:nvGrpSpPr>
          <p:grpSpPr>
            <a:xfrm>
              <a:off x="8559625" y="5528825"/>
              <a:ext cx="1700276" cy="852316"/>
              <a:chOff x="5613840" y="3831089"/>
              <a:chExt cx="1700276" cy="852316"/>
            </a:xfrm>
          </p:grpSpPr>
          <p:cxnSp>
            <p:nvCxnSpPr>
              <p:cNvPr id="83" name="Straight Arrow Connector 82">
                <a:extLst>
                  <a:ext uri="{FF2B5EF4-FFF2-40B4-BE49-F238E27FC236}">
                    <a16:creationId xmlns:a16="http://schemas.microsoft.com/office/drawing/2014/main" id="{296BB4F2-B5C6-4FA8-AE64-5EDF0525487F}"/>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98438F50-B66C-42C3-A9F5-3D8FBE0A7C1C}"/>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5" name="Group 84">
              <a:extLst>
                <a:ext uri="{FF2B5EF4-FFF2-40B4-BE49-F238E27FC236}">
                  <a16:creationId xmlns:a16="http://schemas.microsoft.com/office/drawing/2014/main" id="{7A1BCF6E-34E1-4D14-91F7-F144A49FFBA9}"/>
                </a:ext>
              </a:extLst>
            </p:cNvPr>
            <p:cNvGrpSpPr/>
            <p:nvPr/>
          </p:nvGrpSpPr>
          <p:grpSpPr>
            <a:xfrm>
              <a:off x="10015522" y="4682313"/>
              <a:ext cx="1700276" cy="852316"/>
              <a:chOff x="5613840" y="3831089"/>
              <a:chExt cx="1700276" cy="852316"/>
            </a:xfrm>
          </p:grpSpPr>
          <p:cxnSp>
            <p:nvCxnSpPr>
              <p:cNvPr id="86" name="Straight Arrow Connector 85">
                <a:extLst>
                  <a:ext uri="{FF2B5EF4-FFF2-40B4-BE49-F238E27FC236}">
                    <a16:creationId xmlns:a16="http://schemas.microsoft.com/office/drawing/2014/main" id="{5257B8C0-E0A2-4874-9D48-989AC0044C11}"/>
                  </a:ext>
                </a:extLst>
              </p:cNvPr>
              <p:cNvCxnSpPr>
                <a:cxnSpLocks/>
              </p:cNvCxnSpPr>
              <p:nvPr/>
            </p:nvCxnSpPr>
            <p:spPr>
              <a:xfrm rot="1800000">
                <a:off x="5613840" y="4683405"/>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C9B240A1-8AFF-43C8-A17F-18862E092869}"/>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8" name="Group 87">
              <a:extLst>
                <a:ext uri="{FF2B5EF4-FFF2-40B4-BE49-F238E27FC236}">
                  <a16:creationId xmlns:a16="http://schemas.microsoft.com/office/drawing/2014/main" id="{849955A4-7A76-45DC-AC06-BCA2C541E4CF}"/>
                </a:ext>
              </a:extLst>
            </p:cNvPr>
            <p:cNvGrpSpPr/>
            <p:nvPr/>
          </p:nvGrpSpPr>
          <p:grpSpPr>
            <a:xfrm>
              <a:off x="10020750" y="2978227"/>
              <a:ext cx="1700276" cy="852316"/>
              <a:chOff x="5613840" y="3831089"/>
              <a:chExt cx="1700276" cy="852316"/>
            </a:xfrm>
          </p:grpSpPr>
          <p:cxnSp>
            <p:nvCxnSpPr>
              <p:cNvPr id="89" name="Straight Arrow Connector 88">
                <a:extLst>
                  <a:ext uri="{FF2B5EF4-FFF2-40B4-BE49-F238E27FC236}">
                    <a16:creationId xmlns:a16="http://schemas.microsoft.com/office/drawing/2014/main" id="{44B257C4-EFB5-40A7-A410-C59ABFBAE923}"/>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690306C2-68D1-4EFE-A1E8-55B668A8CC19}"/>
                  </a:ext>
                </a:extLst>
              </p:cNvPr>
              <p:cNvCxnSpPr>
                <a:cxnSpLocks/>
              </p:cNvCxnSpPr>
              <p:nvPr/>
            </p:nvCxnSpPr>
            <p:spPr>
              <a:xfrm rot="19800000" flipV="1">
                <a:off x="5613842" y="3831089"/>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92" name="Straight Arrow Connector 91">
              <a:extLst>
                <a:ext uri="{FF2B5EF4-FFF2-40B4-BE49-F238E27FC236}">
                  <a16:creationId xmlns:a16="http://schemas.microsoft.com/office/drawing/2014/main" id="{6FDBC433-DDDF-41CD-A37D-FE2589F25F2C}"/>
                </a:ext>
              </a:extLst>
            </p:cNvPr>
            <p:cNvCxnSpPr>
              <a:cxnSpLocks/>
            </p:cNvCxnSpPr>
            <p:nvPr/>
          </p:nvCxnSpPr>
          <p:spPr>
            <a:xfrm rot="1800000">
              <a:off x="10024064" y="212935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C5BBB751-7272-4017-8336-636C373911E0}"/>
                </a:ext>
              </a:extLst>
            </p:cNvPr>
            <p:cNvCxnSpPr>
              <a:cxnSpLocks/>
            </p:cNvCxnSpPr>
            <p:nvPr/>
          </p:nvCxnSpPr>
          <p:spPr>
            <a:xfrm rot="1800000">
              <a:off x="11485776" y="2975111"/>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97" name="Group 96">
              <a:extLst>
                <a:ext uri="{FF2B5EF4-FFF2-40B4-BE49-F238E27FC236}">
                  <a16:creationId xmlns:a16="http://schemas.microsoft.com/office/drawing/2014/main" id="{8DF045E4-9D5C-4709-9629-2A19BC8CA8BF}"/>
                </a:ext>
              </a:extLst>
            </p:cNvPr>
            <p:cNvGrpSpPr/>
            <p:nvPr/>
          </p:nvGrpSpPr>
          <p:grpSpPr>
            <a:xfrm>
              <a:off x="11485775" y="3817645"/>
              <a:ext cx="1700276" cy="852316"/>
              <a:chOff x="5613840" y="3831089"/>
              <a:chExt cx="1700276" cy="852316"/>
            </a:xfrm>
          </p:grpSpPr>
          <p:cxnSp>
            <p:nvCxnSpPr>
              <p:cNvPr id="98" name="Straight Arrow Connector 97">
                <a:extLst>
                  <a:ext uri="{FF2B5EF4-FFF2-40B4-BE49-F238E27FC236}">
                    <a16:creationId xmlns:a16="http://schemas.microsoft.com/office/drawing/2014/main" id="{065C7EFF-1282-4E01-BCE8-BC862F12D7C4}"/>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id="{2F207100-AC91-4B7D-8697-3420F6D4E42F}"/>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102" name="Straight Arrow Connector 101">
              <a:extLst>
                <a:ext uri="{FF2B5EF4-FFF2-40B4-BE49-F238E27FC236}">
                  <a16:creationId xmlns:a16="http://schemas.microsoft.com/office/drawing/2014/main" id="{E5D18001-4970-4EF1-90B2-6F459AE082C9}"/>
                </a:ext>
              </a:extLst>
            </p:cNvPr>
            <p:cNvCxnSpPr>
              <a:cxnSpLocks/>
            </p:cNvCxnSpPr>
            <p:nvPr/>
          </p:nvCxnSpPr>
          <p:spPr>
            <a:xfrm rot="19800000" flipV="1">
              <a:off x="10015523" y="6373156"/>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5" name="Straight Arrow Connector 104">
              <a:extLst>
                <a:ext uri="{FF2B5EF4-FFF2-40B4-BE49-F238E27FC236}">
                  <a16:creationId xmlns:a16="http://schemas.microsoft.com/office/drawing/2014/main" id="{56877D04-979C-4787-BC61-4C5BD747DF44}"/>
                </a:ext>
              </a:extLst>
            </p:cNvPr>
            <p:cNvCxnSpPr>
              <a:cxnSpLocks/>
            </p:cNvCxnSpPr>
            <p:nvPr/>
          </p:nvCxnSpPr>
          <p:spPr>
            <a:xfrm rot="19800000" flipV="1">
              <a:off x="11485776" y="5520840"/>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8" name="Straight Arrow Connector 107">
              <a:extLst>
                <a:ext uri="{FF2B5EF4-FFF2-40B4-BE49-F238E27FC236}">
                  <a16:creationId xmlns:a16="http://schemas.microsoft.com/office/drawing/2014/main" id="{7EC4016F-C13F-400E-9F98-4C4CD76C1E8E}"/>
                </a:ext>
              </a:extLst>
            </p:cNvPr>
            <p:cNvCxnSpPr>
              <a:cxnSpLocks/>
            </p:cNvCxnSpPr>
            <p:nvPr/>
          </p:nvCxnSpPr>
          <p:spPr>
            <a:xfrm rot="19800000" flipV="1">
              <a:off x="12956272" y="4674870"/>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0" name="Straight Arrow Connector 109">
              <a:extLst>
                <a:ext uri="{FF2B5EF4-FFF2-40B4-BE49-F238E27FC236}">
                  <a16:creationId xmlns:a16="http://schemas.microsoft.com/office/drawing/2014/main" id="{6616D4EB-6842-41A2-B3D4-0FABD6FD4E28}"/>
                </a:ext>
              </a:extLst>
            </p:cNvPr>
            <p:cNvCxnSpPr>
              <a:cxnSpLocks/>
            </p:cNvCxnSpPr>
            <p:nvPr/>
          </p:nvCxnSpPr>
          <p:spPr>
            <a:xfrm rot="1800000">
              <a:off x="12958256" y="3823822"/>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7" name="Oval 26">
            <a:extLst>
              <a:ext uri="{FF2B5EF4-FFF2-40B4-BE49-F238E27FC236}">
                <a16:creationId xmlns:a16="http://schemas.microsoft.com/office/drawing/2014/main" id="{407A7964-2D32-4FD4-98CC-434FD0E61680}"/>
              </a:ext>
            </a:extLst>
          </p:cNvPr>
          <p:cNvSpPr/>
          <p:nvPr/>
        </p:nvSpPr>
        <p:spPr>
          <a:xfrm>
            <a:off x="6073140" y="3733010"/>
            <a:ext cx="274320" cy="2743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865EA1-361E-4BC9-B975-DC112DD4BBAA}"/>
              </a:ext>
            </a:extLst>
          </p:cNvPr>
          <p:cNvSpPr/>
          <p:nvPr/>
        </p:nvSpPr>
        <p:spPr>
          <a:xfrm>
            <a:off x="7542799" y="4578976"/>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94D944B7-6B86-42E7-BC8D-76630A545E25}"/>
              </a:ext>
            </a:extLst>
          </p:cNvPr>
          <p:cNvSpPr/>
          <p:nvPr/>
        </p:nvSpPr>
        <p:spPr>
          <a:xfrm>
            <a:off x="7542799" y="2883114"/>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DD66866E-E8DB-4A16-A1DF-5388D0FB3EF4}"/>
              </a:ext>
            </a:extLst>
          </p:cNvPr>
          <p:cNvSpPr/>
          <p:nvPr/>
        </p:nvSpPr>
        <p:spPr>
          <a:xfrm>
            <a:off x="9006752" y="3713216"/>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988EDE7D-7BD4-4D52-8486-6162197FC82D}"/>
              </a:ext>
            </a:extLst>
          </p:cNvPr>
          <p:cNvSpPr/>
          <p:nvPr/>
        </p:nvSpPr>
        <p:spPr>
          <a:xfrm>
            <a:off x="8986160" y="202606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C4C5351B-41E5-4DEE-AD07-E5C50FAF7B70}"/>
              </a:ext>
            </a:extLst>
          </p:cNvPr>
          <p:cNvSpPr/>
          <p:nvPr/>
        </p:nvSpPr>
        <p:spPr>
          <a:xfrm>
            <a:off x="6070986" y="2011183"/>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F9312D74-6B4D-4AE1-A143-A71B3B467536}"/>
              </a:ext>
            </a:extLst>
          </p:cNvPr>
          <p:cNvSpPr/>
          <p:nvPr/>
        </p:nvSpPr>
        <p:spPr>
          <a:xfrm>
            <a:off x="6073140" y="542221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37FDF364-E0A5-423D-9DBB-4CFCD64A1850}"/>
              </a:ext>
            </a:extLst>
          </p:cNvPr>
          <p:cNvSpPr/>
          <p:nvPr/>
        </p:nvSpPr>
        <p:spPr>
          <a:xfrm>
            <a:off x="4595431" y="2864570"/>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F5D11DB-7EB1-46BB-892C-00FC79B64B1B}"/>
              </a:ext>
            </a:extLst>
          </p:cNvPr>
          <p:cNvSpPr/>
          <p:nvPr/>
        </p:nvSpPr>
        <p:spPr>
          <a:xfrm>
            <a:off x="4634143" y="4564803"/>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B85AC027-7E0B-4194-AA15-F703D0CB6E29}"/>
              </a:ext>
            </a:extLst>
          </p:cNvPr>
          <p:cNvSpPr/>
          <p:nvPr/>
        </p:nvSpPr>
        <p:spPr>
          <a:xfrm>
            <a:off x="7544233" y="6252474"/>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C6095AD1-4609-4412-9037-38506714AE31}"/>
              </a:ext>
            </a:extLst>
          </p:cNvPr>
          <p:cNvSpPr/>
          <p:nvPr/>
        </p:nvSpPr>
        <p:spPr>
          <a:xfrm>
            <a:off x="8975545" y="5440000"/>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E5C7B28-F85F-4BCA-BB11-9D76DE2193D4}"/>
              </a:ext>
            </a:extLst>
          </p:cNvPr>
          <p:cNvSpPr/>
          <p:nvPr/>
        </p:nvSpPr>
        <p:spPr>
          <a:xfrm>
            <a:off x="10448734" y="4572702"/>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BB151B03-6C42-43FF-B8DF-DEB0460BA693}"/>
              </a:ext>
            </a:extLst>
          </p:cNvPr>
          <p:cNvSpPr/>
          <p:nvPr/>
        </p:nvSpPr>
        <p:spPr>
          <a:xfrm>
            <a:off x="11906091" y="3707329"/>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D1B2F106-529B-4555-AC6A-0D2D64A5ECDD}"/>
              </a:ext>
            </a:extLst>
          </p:cNvPr>
          <p:cNvSpPr/>
          <p:nvPr/>
        </p:nvSpPr>
        <p:spPr>
          <a:xfrm>
            <a:off x="10448734" y="287860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16DD10D0-09CA-404E-826D-01B57682D839}"/>
              </a:ext>
            </a:extLst>
          </p:cNvPr>
          <p:cNvSpPr/>
          <p:nvPr/>
        </p:nvSpPr>
        <p:spPr>
          <a:xfrm>
            <a:off x="7542799" y="120279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EC2C0EB9-0BD7-4F55-8FE5-C2508029699B}"/>
              </a:ext>
            </a:extLst>
          </p:cNvPr>
          <p:cNvSpPr/>
          <p:nvPr/>
        </p:nvSpPr>
        <p:spPr>
          <a:xfrm>
            <a:off x="3144410" y="3726110"/>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8BA6B39C-730E-422C-BFC3-18EBFBE213D9}"/>
              </a:ext>
            </a:extLst>
          </p:cNvPr>
          <p:cNvSpPr txBox="1"/>
          <p:nvPr/>
        </p:nvSpPr>
        <p:spPr>
          <a:xfrm>
            <a:off x="7892798" y="2727886"/>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(0,1,0)</a:t>
            </a:r>
          </a:p>
        </p:txBody>
      </p:sp>
      <p:sp>
        <p:nvSpPr>
          <p:cNvPr id="139" name="TextBox 138">
            <a:extLst>
              <a:ext uri="{FF2B5EF4-FFF2-40B4-BE49-F238E27FC236}">
                <a16:creationId xmlns:a16="http://schemas.microsoft.com/office/drawing/2014/main" id="{46D935E3-302B-4E36-B7D1-624B4C27AFD8}"/>
              </a:ext>
            </a:extLst>
          </p:cNvPr>
          <p:cNvSpPr txBox="1"/>
          <p:nvPr/>
        </p:nvSpPr>
        <p:spPr>
          <a:xfrm>
            <a:off x="6489640" y="3522417"/>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(0,0,0)</a:t>
            </a:r>
          </a:p>
        </p:txBody>
      </p:sp>
      <p:sp>
        <p:nvSpPr>
          <p:cNvPr id="145" name="Rectangle 144">
            <a:extLst>
              <a:ext uri="{FF2B5EF4-FFF2-40B4-BE49-F238E27FC236}">
                <a16:creationId xmlns:a16="http://schemas.microsoft.com/office/drawing/2014/main" id="{101D83D0-A66A-4A8D-BC10-F95FAA348997}"/>
              </a:ext>
            </a:extLst>
          </p:cNvPr>
          <p:cNvSpPr/>
          <p:nvPr/>
        </p:nvSpPr>
        <p:spPr>
          <a:xfrm>
            <a:off x="9944600" y="937622"/>
            <a:ext cx="2098651"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HK0 plane</a:t>
            </a:r>
            <a:endParaRPr lang="en-US" sz="3200" dirty="0">
              <a:solidFill>
                <a:srgbClr val="C00000"/>
              </a:solidFill>
            </a:endParaRPr>
          </a:p>
        </p:txBody>
      </p:sp>
      <p:sp>
        <p:nvSpPr>
          <p:cNvPr id="146" name="Rectangle 145">
            <a:extLst>
              <a:ext uri="{FF2B5EF4-FFF2-40B4-BE49-F238E27FC236}">
                <a16:creationId xmlns:a16="http://schemas.microsoft.com/office/drawing/2014/main" id="{E5BD233C-6DD6-4113-A33F-09BEBBA8B1D6}"/>
              </a:ext>
            </a:extLst>
          </p:cNvPr>
          <p:cNvSpPr/>
          <p:nvPr/>
        </p:nvSpPr>
        <p:spPr>
          <a:xfrm>
            <a:off x="2461490" y="6312689"/>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6A8C5F9-4F4E-4C3C-A554-B700807BBC37}"/>
              </a:ext>
            </a:extLst>
          </p:cNvPr>
          <p:cNvSpPr/>
          <p:nvPr/>
        </p:nvSpPr>
        <p:spPr>
          <a:xfrm>
            <a:off x="2726971" y="6157461"/>
            <a:ext cx="3736920"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nuclear Bragg peak</a:t>
            </a:r>
            <a:endParaRPr lang="en-US" sz="3200" dirty="0">
              <a:solidFill>
                <a:srgbClr val="C00000"/>
              </a:solidFill>
            </a:endParaRPr>
          </a:p>
        </p:txBody>
      </p:sp>
      <p:sp>
        <p:nvSpPr>
          <p:cNvPr id="94" name="TextBox 93">
            <a:extLst>
              <a:ext uri="{FF2B5EF4-FFF2-40B4-BE49-F238E27FC236}">
                <a16:creationId xmlns:a16="http://schemas.microsoft.com/office/drawing/2014/main" id="{2CC982F0-B27E-4C1A-865D-0B7470BC2ECF}"/>
              </a:ext>
            </a:extLst>
          </p:cNvPr>
          <p:cNvSpPr txBox="1"/>
          <p:nvPr/>
        </p:nvSpPr>
        <p:spPr>
          <a:xfrm>
            <a:off x="7933247" y="4369176"/>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(1,0,0)</a:t>
            </a:r>
          </a:p>
        </p:txBody>
      </p:sp>
      <p:cxnSp>
        <p:nvCxnSpPr>
          <p:cNvPr id="6" name="Straight Arrow Connector 5">
            <a:extLst>
              <a:ext uri="{FF2B5EF4-FFF2-40B4-BE49-F238E27FC236}">
                <a16:creationId xmlns:a16="http://schemas.microsoft.com/office/drawing/2014/main" id="{8E7AAF9A-59C9-4A9A-904D-5E4D3F018F31}"/>
              </a:ext>
            </a:extLst>
          </p:cNvPr>
          <p:cNvCxnSpPr/>
          <p:nvPr/>
        </p:nvCxnSpPr>
        <p:spPr>
          <a:xfrm>
            <a:off x="4732591" y="3006045"/>
            <a:ext cx="5093580" cy="29738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485BFB16-A747-4214-95E5-6C7CF2FCA55D}"/>
              </a:ext>
            </a:extLst>
          </p:cNvPr>
          <p:cNvCxnSpPr>
            <a:cxnSpLocks/>
          </p:cNvCxnSpPr>
          <p:nvPr/>
        </p:nvCxnSpPr>
        <p:spPr>
          <a:xfrm flipV="1">
            <a:off x="4679922" y="1836342"/>
            <a:ext cx="5032039" cy="29267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98EEECA-0BD2-42D1-B4C0-1F016B27B52E}"/>
                  </a:ext>
                </a:extLst>
              </p:cNvPr>
              <p:cNvSpPr/>
              <p:nvPr/>
            </p:nvSpPr>
            <p:spPr>
              <a:xfrm>
                <a:off x="9382425" y="5751288"/>
                <a:ext cx="1841160"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dirty="0">
                          <a:latin typeface="Cambria Math" panose="02040503050406030204" pitchFamily="18" charset="0"/>
                          <a:cs typeface="Arial" panose="020B0604020202020204" pitchFamily="34" charset="0"/>
                        </a:rPr>
                        <m:t>𝐇</m:t>
                      </m:r>
                      <m:r>
                        <a:rPr lang="en-US" sz="3200" i="1" dirty="0">
                          <a:latin typeface="Cambria Math" panose="02040503050406030204" pitchFamily="18" charset="0"/>
                          <a:cs typeface="Arial" panose="020B0604020202020204" pitchFamily="34" charset="0"/>
                        </a:rPr>
                        <m:t>||</m:t>
                      </m:r>
                      <m:sSup>
                        <m:sSupPr>
                          <m:ctrlPr>
                            <a:rPr lang="en-US" sz="3200" i="1" dirty="0">
                              <a:latin typeface="Cambria Math" panose="02040503050406030204" pitchFamily="18" charset="0"/>
                              <a:cs typeface="Arial" panose="020B0604020202020204" pitchFamily="34" charset="0"/>
                            </a:rPr>
                          </m:ctrlPr>
                        </m:sSupPr>
                        <m:e>
                          <m:r>
                            <a:rPr lang="en-US" sz="3200" b="1" dirty="0">
                              <a:latin typeface="Cambria Math" panose="02040503050406030204" pitchFamily="18" charset="0"/>
                              <a:cs typeface="Arial" panose="020B0604020202020204" pitchFamily="34" charset="0"/>
                            </a:rPr>
                            <m:t>𝐚</m:t>
                          </m:r>
                        </m:e>
                        <m:sup>
                          <m:r>
                            <a:rPr lang="en-US" sz="3200" i="1" dirty="0">
                              <a:latin typeface="Cambria Math" panose="02040503050406030204" pitchFamily="18" charset="0"/>
                              <a:cs typeface="Arial" panose="020B0604020202020204" pitchFamily="34" charset="0"/>
                            </a:rPr>
                            <m:t>∗</m:t>
                          </m:r>
                        </m:sup>
                      </m:sSup>
                    </m:oMath>
                  </m:oMathPara>
                </a14:m>
                <a:endParaRPr lang="en-US" sz="3200" dirty="0">
                  <a:latin typeface="Arial" panose="020B0604020202020204" pitchFamily="34" charset="0"/>
                  <a:cs typeface="Arial" panose="020B0604020202020204" pitchFamily="34" charset="0"/>
                </a:endParaRPr>
              </a:p>
            </p:txBody>
          </p:sp>
        </mc:Choice>
        <mc:Fallback xmlns="">
          <p:sp>
            <p:nvSpPr>
              <p:cNvPr id="8" name="Rectangle 7">
                <a:extLst>
                  <a:ext uri="{FF2B5EF4-FFF2-40B4-BE49-F238E27FC236}">
                    <a16:creationId xmlns:a16="http://schemas.microsoft.com/office/drawing/2014/main" id="{098EEECA-0BD2-42D1-B4C0-1F016B27B52E}"/>
                  </a:ext>
                </a:extLst>
              </p:cNvPr>
              <p:cNvSpPr>
                <a:spLocks noRot="1" noChangeAspect="1" noMove="1" noResize="1" noEditPoints="1" noAdjustHandles="1" noChangeArrowheads="1" noChangeShapeType="1" noTextEdit="1"/>
              </p:cNvSpPr>
              <p:nvPr/>
            </p:nvSpPr>
            <p:spPr>
              <a:xfrm>
                <a:off x="9382425" y="5751288"/>
                <a:ext cx="1841160"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E190B8A-B483-4FD5-85F4-F07C1441D72B}"/>
                  </a:ext>
                </a:extLst>
              </p:cNvPr>
              <p:cNvSpPr/>
              <p:nvPr/>
            </p:nvSpPr>
            <p:spPr>
              <a:xfrm>
                <a:off x="9576771" y="1461513"/>
                <a:ext cx="125329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dirty="0">
                          <a:latin typeface="Cambria Math" panose="02040503050406030204" pitchFamily="18" charset="0"/>
                          <a:cs typeface="Arial" panose="020B0604020202020204" pitchFamily="34" charset="0"/>
                        </a:rPr>
                        <m:t>𝐊</m:t>
                      </m:r>
                      <m:r>
                        <a:rPr lang="en-US" sz="3200" i="1" dirty="0">
                          <a:latin typeface="Cambria Math" panose="02040503050406030204" pitchFamily="18" charset="0"/>
                          <a:cs typeface="Arial" panose="020B0604020202020204" pitchFamily="34" charset="0"/>
                        </a:rPr>
                        <m:t>||</m:t>
                      </m:r>
                      <m:sSup>
                        <m:sSupPr>
                          <m:ctrlPr>
                            <a:rPr lang="en-US" sz="3200" i="1" dirty="0">
                              <a:latin typeface="Cambria Math" panose="02040503050406030204" pitchFamily="18" charset="0"/>
                              <a:cs typeface="Arial" panose="020B0604020202020204" pitchFamily="34" charset="0"/>
                            </a:rPr>
                          </m:ctrlPr>
                        </m:sSupPr>
                        <m:e>
                          <m:r>
                            <a:rPr lang="en-US" sz="3200" b="1" dirty="0">
                              <a:latin typeface="Cambria Math" panose="02040503050406030204" pitchFamily="18" charset="0"/>
                              <a:cs typeface="Arial" panose="020B0604020202020204" pitchFamily="34" charset="0"/>
                            </a:rPr>
                            <m:t>𝐛</m:t>
                          </m:r>
                        </m:e>
                        <m:sup>
                          <m:r>
                            <a:rPr lang="en-US" sz="3200" i="1" dirty="0">
                              <a:latin typeface="Cambria Math" panose="02040503050406030204" pitchFamily="18" charset="0"/>
                              <a:cs typeface="Arial" panose="020B0604020202020204" pitchFamily="34" charset="0"/>
                            </a:rPr>
                            <m:t>∗</m:t>
                          </m:r>
                        </m:sup>
                      </m:sSup>
                    </m:oMath>
                  </m:oMathPara>
                </a14:m>
                <a:endParaRPr lang="en-US" sz="3200" dirty="0">
                  <a:latin typeface="Arial" panose="020B0604020202020204" pitchFamily="34" charset="0"/>
                  <a:cs typeface="Arial" panose="020B0604020202020204" pitchFamily="34" charset="0"/>
                </a:endParaRPr>
              </a:p>
            </p:txBody>
          </p:sp>
        </mc:Choice>
        <mc:Fallback xmlns="">
          <p:sp>
            <p:nvSpPr>
              <p:cNvPr id="9" name="Rectangle 8">
                <a:extLst>
                  <a:ext uri="{FF2B5EF4-FFF2-40B4-BE49-F238E27FC236}">
                    <a16:creationId xmlns:a16="http://schemas.microsoft.com/office/drawing/2014/main" id="{AE190B8A-B483-4FD5-85F4-F07C1441D72B}"/>
                  </a:ext>
                </a:extLst>
              </p:cNvPr>
              <p:cNvSpPr>
                <a:spLocks noRot="1" noChangeAspect="1" noMove="1" noResize="1" noEditPoints="1" noAdjustHandles="1" noChangeArrowheads="1" noChangeShapeType="1" noTextEdit="1"/>
              </p:cNvSpPr>
              <p:nvPr/>
            </p:nvSpPr>
            <p:spPr>
              <a:xfrm>
                <a:off x="9576771" y="1461513"/>
                <a:ext cx="1253292" cy="584775"/>
              </a:xfrm>
              <a:prstGeom prst="rect">
                <a:avLst/>
              </a:prstGeom>
              <a:blipFill>
                <a:blip r:embed="rId7"/>
                <a:stretch>
                  <a:fillRect/>
                </a:stretch>
              </a:blipFill>
            </p:spPr>
            <p:txBody>
              <a:bodyPr/>
              <a:lstStyle/>
              <a:p>
                <a:r>
                  <a:rPr lang="en-US">
                    <a:noFill/>
                  </a:rPr>
                  <a:t> </a:t>
                </a:r>
              </a:p>
            </p:txBody>
          </p:sp>
        </mc:Fallback>
      </mc:AlternateContent>
      <p:sp>
        <p:nvSpPr>
          <p:cNvPr id="10" name="Left Brace 9">
            <a:extLst>
              <a:ext uri="{FF2B5EF4-FFF2-40B4-BE49-F238E27FC236}">
                <a16:creationId xmlns:a16="http://schemas.microsoft.com/office/drawing/2014/main" id="{23FD9042-F9E2-47C7-B188-54B74C68EDB4}"/>
              </a:ext>
            </a:extLst>
          </p:cNvPr>
          <p:cNvSpPr/>
          <p:nvPr/>
        </p:nvSpPr>
        <p:spPr>
          <a:xfrm rot="18257289">
            <a:off x="6348287" y="3934837"/>
            <a:ext cx="670849" cy="1495683"/>
          </a:xfrm>
          <a:prstGeom prst="leftBrace">
            <a:avLst>
              <a:gd name="adj1" fmla="val 21314"/>
              <a:gd name="adj2" fmla="val 2646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Left Brace 102">
            <a:extLst>
              <a:ext uri="{FF2B5EF4-FFF2-40B4-BE49-F238E27FC236}">
                <a16:creationId xmlns:a16="http://schemas.microsoft.com/office/drawing/2014/main" id="{AE5F9855-FDFD-4EA7-AD13-5BCF5C7F229F}"/>
              </a:ext>
            </a:extLst>
          </p:cNvPr>
          <p:cNvSpPr/>
          <p:nvPr/>
        </p:nvSpPr>
        <p:spPr>
          <a:xfrm rot="3564760">
            <a:off x="6430011" y="2345027"/>
            <a:ext cx="670849" cy="1495683"/>
          </a:xfrm>
          <a:prstGeom prst="leftBrace">
            <a:avLst>
              <a:gd name="adj1" fmla="val 21314"/>
              <a:gd name="adj2" fmla="val 6604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0C23C64D-A769-47EC-805A-5F3EBCFE3481}"/>
                  </a:ext>
                </a:extLst>
              </p:cNvPr>
              <p:cNvSpPr/>
              <p:nvPr/>
            </p:nvSpPr>
            <p:spPr>
              <a:xfrm>
                <a:off x="5322048" y="4603415"/>
                <a:ext cx="94551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b="0" i="1" dirty="0" smtClean="0">
                              <a:latin typeface="Cambria Math" panose="02040503050406030204" pitchFamily="18" charset="0"/>
                              <a:cs typeface="Arial" panose="020B0604020202020204" pitchFamily="34" charset="0"/>
                            </a:rPr>
                          </m:ctrlPr>
                        </m:dPr>
                        <m:e>
                          <m:sSup>
                            <m:sSupPr>
                              <m:ctrlPr>
                                <a:rPr lang="en-US" sz="3200" i="1" dirty="0">
                                  <a:latin typeface="Cambria Math" panose="02040503050406030204" pitchFamily="18" charset="0"/>
                                  <a:cs typeface="Arial" panose="020B0604020202020204" pitchFamily="34" charset="0"/>
                                </a:rPr>
                              </m:ctrlPr>
                            </m:sSupPr>
                            <m:e>
                              <m:r>
                                <a:rPr lang="en-US" sz="3200" b="1" dirty="0">
                                  <a:latin typeface="Cambria Math" panose="02040503050406030204" pitchFamily="18" charset="0"/>
                                  <a:cs typeface="Arial" panose="020B0604020202020204" pitchFamily="34" charset="0"/>
                                </a:rPr>
                                <m:t>𝐚</m:t>
                              </m:r>
                            </m:e>
                            <m:sup>
                              <m:r>
                                <a:rPr lang="en-US" sz="3200" i="1" dirty="0">
                                  <a:latin typeface="Cambria Math" panose="02040503050406030204" pitchFamily="18" charset="0"/>
                                  <a:cs typeface="Arial" panose="020B0604020202020204" pitchFamily="34" charset="0"/>
                                </a:rPr>
                                <m:t>∗</m:t>
                              </m:r>
                            </m:sup>
                          </m:sSup>
                        </m:e>
                      </m:d>
                    </m:oMath>
                  </m:oMathPara>
                </a14:m>
                <a:endParaRPr lang="en-US" sz="3200" dirty="0">
                  <a:latin typeface="Arial" panose="020B0604020202020204" pitchFamily="34" charset="0"/>
                  <a:cs typeface="Arial" panose="020B0604020202020204" pitchFamily="34" charset="0"/>
                </a:endParaRPr>
              </a:p>
            </p:txBody>
          </p:sp>
        </mc:Choice>
        <mc:Fallback xmlns="">
          <p:sp>
            <p:nvSpPr>
              <p:cNvPr id="11" name="Rectangle 10">
                <a:extLst>
                  <a:ext uri="{FF2B5EF4-FFF2-40B4-BE49-F238E27FC236}">
                    <a16:creationId xmlns:a16="http://schemas.microsoft.com/office/drawing/2014/main" id="{0C23C64D-A769-47EC-805A-5F3EBCFE3481}"/>
                  </a:ext>
                </a:extLst>
              </p:cNvPr>
              <p:cNvSpPr>
                <a:spLocks noRot="1" noChangeAspect="1" noMove="1" noResize="1" noEditPoints="1" noAdjustHandles="1" noChangeArrowheads="1" noChangeShapeType="1" noTextEdit="1"/>
              </p:cNvSpPr>
              <p:nvPr/>
            </p:nvSpPr>
            <p:spPr>
              <a:xfrm>
                <a:off x="5322048" y="4603415"/>
                <a:ext cx="945515" cy="58477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Rectangle 103">
                <a:extLst>
                  <a:ext uri="{FF2B5EF4-FFF2-40B4-BE49-F238E27FC236}">
                    <a16:creationId xmlns:a16="http://schemas.microsoft.com/office/drawing/2014/main" id="{C44597FF-5B49-426C-B3CE-2A3C29C99B59}"/>
                  </a:ext>
                </a:extLst>
              </p:cNvPr>
              <p:cNvSpPr/>
              <p:nvPr/>
            </p:nvSpPr>
            <p:spPr>
              <a:xfrm>
                <a:off x="5778469" y="2292391"/>
                <a:ext cx="967957"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b="0" i="1" dirty="0" smtClean="0">
                              <a:latin typeface="Cambria Math" panose="02040503050406030204" pitchFamily="18" charset="0"/>
                              <a:cs typeface="Arial" panose="020B0604020202020204" pitchFamily="34" charset="0"/>
                            </a:rPr>
                          </m:ctrlPr>
                        </m:dPr>
                        <m:e>
                          <m:sSup>
                            <m:sSupPr>
                              <m:ctrlPr>
                                <a:rPr lang="en-US" sz="3200" i="1" dirty="0">
                                  <a:latin typeface="Cambria Math" panose="02040503050406030204" pitchFamily="18" charset="0"/>
                                  <a:cs typeface="Arial" panose="020B0604020202020204" pitchFamily="34" charset="0"/>
                                </a:rPr>
                              </m:ctrlPr>
                            </m:sSupPr>
                            <m:e>
                              <m:r>
                                <a:rPr lang="en-US" sz="3200" b="1" i="0" dirty="0" smtClean="0">
                                  <a:latin typeface="Cambria Math" panose="02040503050406030204" pitchFamily="18" charset="0"/>
                                  <a:cs typeface="Arial" panose="020B0604020202020204" pitchFamily="34" charset="0"/>
                                </a:rPr>
                                <m:t>𝐛</m:t>
                              </m:r>
                            </m:e>
                            <m:sup>
                              <m:r>
                                <a:rPr lang="en-US" sz="3200" i="1" dirty="0">
                                  <a:latin typeface="Cambria Math" panose="02040503050406030204" pitchFamily="18" charset="0"/>
                                  <a:cs typeface="Arial" panose="020B0604020202020204" pitchFamily="34" charset="0"/>
                                </a:rPr>
                                <m:t>∗</m:t>
                              </m:r>
                            </m:sup>
                          </m:sSup>
                        </m:e>
                      </m:d>
                    </m:oMath>
                  </m:oMathPara>
                </a14:m>
                <a:endParaRPr lang="en-US" sz="3200" dirty="0">
                  <a:latin typeface="Arial" panose="020B0604020202020204" pitchFamily="34" charset="0"/>
                  <a:cs typeface="Arial" panose="020B0604020202020204" pitchFamily="34" charset="0"/>
                </a:endParaRPr>
              </a:p>
            </p:txBody>
          </p:sp>
        </mc:Choice>
        <mc:Fallback xmlns="">
          <p:sp>
            <p:nvSpPr>
              <p:cNvPr id="104" name="Rectangle 103">
                <a:extLst>
                  <a:ext uri="{FF2B5EF4-FFF2-40B4-BE49-F238E27FC236}">
                    <a16:creationId xmlns:a16="http://schemas.microsoft.com/office/drawing/2014/main" id="{C44597FF-5B49-426C-B3CE-2A3C29C99B59}"/>
                  </a:ext>
                </a:extLst>
              </p:cNvPr>
              <p:cNvSpPr>
                <a:spLocks noRot="1" noChangeAspect="1" noMove="1" noResize="1" noEditPoints="1" noAdjustHandles="1" noChangeArrowheads="1" noChangeShapeType="1" noTextEdit="1"/>
              </p:cNvSpPr>
              <p:nvPr/>
            </p:nvSpPr>
            <p:spPr>
              <a:xfrm>
                <a:off x="5778469" y="2292391"/>
                <a:ext cx="967957" cy="584775"/>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377720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a:extLst>
              <a:ext uri="{FF2B5EF4-FFF2-40B4-BE49-F238E27FC236}">
                <a16:creationId xmlns:a16="http://schemas.microsoft.com/office/drawing/2014/main" id="{9DBE8739-75BA-4966-8699-99C9FE213040}"/>
              </a:ext>
            </a:extLst>
          </p:cNvPr>
          <p:cNvCxnSpPr>
            <a:cxnSpLocks/>
          </p:cNvCxnSpPr>
          <p:nvPr/>
        </p:nvCxnSpPr>
        <p:spPr>
          <a:xfrm rot="1800000">
            <a:off x="1005554" y="4671050"/>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CC383344-5B0B-4C4B-A40F-EF946CBB7662}"/>
              </a:ext>
            </a:extLst>
          </p:cNvPr>
          <p:cNvCxnSpPr>
            <a:cxnSpLocks/>
          </p:cNvCxnSpPr>
          <p:nvPr/>
        </p:nvCxnSpPr>
        <p:spPr>
          <a:xfrm rot="19800000" flipV="1">
            <a:off x="1005556" y="3818734"/>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73B75598-D6ED-453D-B84C-F536FC3320A4}"/>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Thinking in reciprocal space: hexagonal unit cell example</a:t>
            </a:r>
          </a:p>
        </p:txBody>
      </p:sp>
      <p:sp>
        <p:nvSpPr>
          <p:cNvPr id="26" name="Rectangle 25">
            <a:extLst>
              <a:ext uri="{FF2B5EF4-FFF2-40B4-BE49-F238E27FC236}">
                <a16:creationId xmlns:a16="http://schemas.microsoft.com/office/drawing/2014/main" id="{7FE1A22B-2633-471D-88F6-E8E0E7FD2C71}"/>
              </a:ext>
            </a:extLst>
          </p:cNvPr>
          <p:cNvSpPr/>
          <p:nvPr/>
        </p:nvSpPr>
        <p:spPr>
          <a:xfrm>
            <a:off x="165100" y="968167"/>
            <a:ext cx="3623108" cy="584775"/>
          </a:xfrm>
          <a:prstGeom prst="rect">
            <a:avLst/>
          </a:prstGeom>
        </p:spPr>
        <p:txBody>
          <a:bodyPr wrap="none">
            <a:spAutoFit/>
          </a:bodyPr>
          <a:lstStyle/>
          <a:p>
            <a:r>
              <a:rPr lang="en-US" sz="3200" dirty="0">
                <a:solidFill>
                  <a:schemeClr val="accent1">
                    <a:lumMod val="75000"/>
                  </a:schemeClr>
                </a:solidFill>
                <a:latin typeface="Arial" panose="020B0604020202020204" pitchFamily="34" charset="0"/>
                <a:cs typeface="Arial" panose="020B0604020202020204" pitchFamily="34" charset="0"/>
              </a:rPr>
              <a:t>Real (direct) space</a:t>
            </a:r>
            <a:endParaRPr lang="en-US" sz="3200" dirty="0">
              <a:solidFill>
                <a:schemeClr val="accent1">
                  <a:lumMod val="75000"/>
                </a:schemeClr>
              </a:solidFill>
            </a:endParaRPr>
          </a:p>
        </p:txBody>
      </p:sp>
      <p:sp>
        <p:nvSpPr>
          <p:cNvPr id="54" name="Rectangle 53">
            <a:extLst>
              <a:ext uri="{FF2B5EF4-FFF2-40B4-BE49-F238E27FC236}">
                <a16:creationId xmlns:a16="http://schemas.microsoft.com/office/drawing/2014/main" id="{DD4D6C68-5C54-46E0-87F4-F9CDF0D7F407}"/>
              </a:ext>
            </a:extLst>
          </p:cNvPr>
          <p:cNvSpPr/>
          <p:nvPr/>
        </p:nvSpPr>
        <p:spPr>
          <a:xfrm>
            <a:off x="165100" y="1546880"/>
            <a:ext cx="3328155"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Reciprocal space</a:t>
            </a:r>
            <a:endParaRPr lang="en-US" sz="3200" dirty="0">
              <a:solidFill>
                <a:srgbClr val="C00000"/>
              </a:solidFill>
            </a:endParaRPr>
          </a:p>
        </p:txBody>
      </p:sp>
      <p:grpSp>
        <p:nvGrpSpPr>
          <p:cNvPr id="43" name="Group 42">
            <a:extLst>
              <a:ext uri="{FF2B5EF4-FFF2-40B4-BE49-F238E27FC236}">
                <a16:creationId xmlns:a16="http://schemas.microsoft.com/office/drawing/2014/main" id="{BC2A4F87-40B5-4BBB-93F9-FE59E267C77A}"/>
              </a:ext>
            </a:extLst>
          </p:cNvPr>
          <p:cNvGrpSpPr/>
          <p:nvPr/>
        </p:nvGrpSpPr>
        <p:grpSpPr>
          <a:xfrm>
            <a:off x="476202" y="2327014"/>
            <a:ext cx="2546204" cy="3803523"/>
            <a:chOff x="4047078" y="1832540"/>
            <a:chExt cx="2546204" cy="3803523"/>
          </a:xfrm>
        </p:grpSpPr>
        <p:cxnSp>
          <p:nvCxnSpPr>
            <p:cNvPr id="49" name="Straight Arrow Connector 48">
              <a:extLst>
                <a:ext uri="{FF2B5EF4-FFF2-40B4-BE49-F238E27FC236}">
                  <a16:creationId xmlns:a16="http://schemas.microsoft.com/office/drawing/2014/main" id="{96FEBB06-EFE3-4D16-A21A-B07CA4ECD39D}"/>
                </a:ext>
              </a:extLst>
            </p:cNvPr>
            <p:cNvCxnSpPr>
              <a:cxnSpLocks/>
            </p:cNvCxnSpPr>
            <p:nvPr/>
          </p:nvCxnSpPr>
          <p:spPr>
            <a:xfrm>
              <a:off x="4692407" y="3749329"/>
              <a:ext cx="1504426" cy="0"/>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8252342D-533E-4F34-88D0-FF50E28FA66E}"/>
                </a:ext>
              </a:extLst>
            </p:cNvPr>
            <p:cNvCxnSpPr>
              <a:cxnSpLocks/>
            </p:cNvCxnSpPr>
            <p:nvPr/>
          </p:nvCxnSpPr>
          <p:spPr>
            <a:xfrm flipH="1" flipV="1">
              <a:off x="4692218" y="2407471"/>
              <a:ext cx="1" cy="1356391"/>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grpSp>
          <p:nvGrpSpPr>
            <p:cNvPr id="48" name="Group 47">
              <a:extLst>
                <a:ext uri="{FF2B5EF4-FFF2-40B4-BE49-F238E27FC236}">
                  <a16:creationId xmlns:a16="http://schemas.microsoft.com/office/drawing/2014/main" id="{4048F514-C46C-4247-9713-57422F05D3E3}"/>
                </a:ext>
              </a:extLst>
            </p:cNvPr>
            <p:cNvGrpSpPr>
              <a:grpSpLocks noChangeAspect="1"/>
            </p:cNvGrpSpPr>
            <p:nvPr/>
          </p:nvGrpSpPr>
          <p:grpSpPr>
            <a:xfrm>
              <a:off x="4485530" y="1832540"/>
              <a:ext cx="1437139" cy="3803523"/>
              <a:chOff x="10224643" y="1248918"/>
              <a:chExt cx="1271599" cy="3365409"/>
            </a:xfrm>
          </p:grpSpPr>
          <p:grpSp>
            <p:nvGrpSpPr>
              <p:cNvPr id="57" name="Group 56">
                <a:extLst>
                  <a:ext uri="{FF2B5EF4-FFF2-40B4-BE49-F238E27FC236}">
                    <a16:creationId xmlns:a16="http://schemas.microsoft.com/office/drawing/2014/main" id="{166403EF-53F3-4403-A955-30A9A0DDC28F}"/>
                  </a:ext>
                </a:extLst>
              </p:cNvPr>
              <p:cNvGrpSpPr/>
              <p:nvPr/>
            </p:nvGrpSpPr>
            <p:grpSpPr>
              <a:xfrm>
                <a:off x="10224643" y="2763827"/>
                <a:ext cx="365760" cy="365760"/>
                <a:chOff x="4379892" y="1468912"/>
                <a:chExt cx="365760" cy="365760"/>
              </a:xfrm>
            </p:grpSpPr>
            <p:sp>
              <p:nvSpPr>
                <p:cNvPr id="63" name="Oval 62">
                  <a:extLst>
                    <a:ext uri="{FF2B5EF4-FFF2-40B4-BE49-F238E27FC236}">
                      <a16:creationId xmlns:a16="http://schemas.microsoft.com/office/drawing/2014/main" id="{1EFEECDC-C90B-4678-9D72-F0E179DD8867}"/>
                    </a:ext>
                  </a:extLst>
                </p:cNvPr>
                <p:cNvSpPr/>
                <p:nvPr/>
              </p:nvSpPr>
              <p:spPr>
                <a:xfrm>
                  <a:off x="4379892" y="1468912"/>
                  <a:ext cx="365760" cy="3657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D0C4B74-7B07-4C85-9C72-1550B1F8C9C4}"/>
                    </a:ext>
                  </a:extLst>
                </p:cNvPr>
                <p:cNvSpPr/>
                <p:nvPr/>
              </p:nvSpPr>
              <p:spPr>
                <a:xfrm>
                  <a:off x="4471332" y="1560352"/>
                  <a:ext cx="182880" cy="182880"/>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73E62C21-5608-46E6-A9A3-96C5603405A5}"/>
                  </a:ext>
                </a:extLst>
              </p:cNvPr>
              <p:cNvGrpSpPr/>
              <p:nvPr/>
            </p:nvGrpSpPr>
            <p:grpSpPr>
              <a:xfrm>
                <a:off x="10800539" y="1541272"/>
                <a:ext cx="1" cy="2807297"/>
                <a:chOff x="6806959" y="3373637"/>
                <a:chExt cx="1" cy="2807297"/>
              </a:xfrm>
            </p:grpSpPr>
            <p:cxnSp>
              <p:nvCxnSpPr>
                <p:cNvPr id="61" name="Straight Arrow Connector 60">
                  <a:extLst>
                    <a:ext uri="{FF2B5EF4-FFF2-40B4-BE49-F238E27FC236}">
                      <a16:creationId xmlns:a16="http://schemas.microsoft.com/office/drawing/2014/main" id="{C4CC01EF-07F2-42D8-ABF6-97E08029D539}"/>
                    </a:ext>
                  </a:extLst>
                </p:cNvPr>
                <p:cNvCxnSpPr>
                  <a:cxnSpLocks/>
                </p:cNvCxnSpPr>
                <p:nvPr/>
              </p:nvCxnSpPr>
              <p:spPr>
                <a:xfrm rot="3600000">
                  <a:off x="6054747" y="5428721"/>
                  <a:ext cx="1504426" cy="0"/>
                </a:xfrm>
                <a:prstGeom prst="straightConnector1">
                  <a:avLst/>
                </a:prstGeom>
                <a:ln w="28575">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CAAF9445-76B3-44F7-B54F-B17C3792CFA0}"/>
                    </a:ext>
                  </a:extLst>
                </p:cNvPr>
                <p:cNvCxnSpPr>
                  <a:cxnSpLocks/>
                </p:cNvCxnSpPr>
                <p:nvPr/>
              </p:nvCxnSpPr>
              <p:spPr>
                <a:xfrm rot="18000000" flipV="1">
                  <a:off x="6054746" y="4125850"/>
                  <a:ext cx="1504426" cy="0"/>
                </a:xfrm>
                <a:prstGeom prst="straightConnector1">
                  <a:avLst/>
                </a:prstGeom>
                <a:ln w="28575">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59" name="Rectangle 58">
                <a:extLst>
                  <a:ext uri="{FF2B5EF4-FFF2-40B4-BE49-F238E27FC236}">
                    <a16:creationId xmlns:a16="http://schemas.microsoft.com/office/drawing/2014/main" id="{8DCA207F-1C74-48E0-B4DC-57F5AF4C4762}"/>
                  </a:ext>
                </a:extLst>
              </p:cNvPr>
              <p:cNvSpPr/>
              <p:nvPr/>
            </p:nvSpPr>
            <p:spPr>
              <a:xfrm>
                <a:off x="11086752" y="4096910"/>
                <a:ext cx="364801" cy="517417"/>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a</a:t>
                </a:r>
                <a:endParaRPr lang="en-US" sz="3200" dirty="0">
                  <a:solidFill>
                    <a:schemeClr val="accent1">
                      <a:lumMod val="75000"/>
                    </a:schemeClr>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8ABDC11D-C714-4C9E-936C-FEF8AAA8220D}"/>
                  </a:ext>
                </a:extLst>
              </p:cNvPr>
              <p:cNvSpPr/>
              <p:nvPr/>
            </p:nvSpPr>
            <p:spPr>
              <a:xfrm>
                <a:off x="11111584" y="1248918"/>
                <a:ext cx="384658" cy="517417"/>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b</a:t>
                </a:r>
                <a:endParaRPr lang="en-US" sz="3200" dirty="0">
                  <a:solidFill>
                    <a:schemeClr val="accent1">
                      <a:lumMod val="75000"/>
                    </a:schemeClr>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C796C2C0-197C-49A3-8C67-7454345984B1}"/>
                    </a:ext>
                  </a:extLst>
                </p:cNvPr>
                <p:cNvSpPr/>
                <p:nvPr/>
              </p:nvSpPr>
              <p:spPr>
                <a:xfrm>
                  <a:off x="6057558" y="3410230"/>
                  <a:ext cx="53572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𝒙</m:t>
                            </m:r>
                          </m:e>
                        </m:acc>
                      </m:oMath>
                    </m:oMathPara>
                  </a14:m>
                  <a:endParaRPr lang="en-US" sz="3200" dirty="0">
                    <a:latin typeface="Arial" panose="020B0604020202020204" pitchFamily="34" charset="0"/>
                    <a:cs typeface="Arial" panose="020B0604020202020204" pitchFamily="34" charset="0"/>
                  </a:endParaRPr>
                </a:p>
              </p:txBody>
            </p:sp>
          </mc:Choice>
          <mc:Fallback xmlns="">
            <p:sp>
              <p:nvSpPr>
                <p:cNvPr id="52" name="Rectangle 51">
                  <a:extLst>
                    <a:ext uri="{FF2B5EF4-FFF2-40B4-BE49-F238E27FC236}">
                      <a16:creationId xmlns:a16="http://schemas.microsoft.com/office/drawing/2014/main" id="{C796C2C0-197C-49A3-8C67-7454345984B1}"/>
                    </a:ext>
                  </a:extLst>
                </p:cNvPr>
                <p:cNvSpPr>
                  <a:spLocks noRot="1" noChangeAspect="1" noMove="1" noResize="1" noEditPoints="1" noAdjustHandles="1" noChangeArrowheads="1" noChangeShapeType="1" noTextEdit="1"/>
                </p:cNvSpPr>
                <p:nvPr/>
              </p:nvSpPr>
              <p:spPr>
                <a:xfrm>
                  <a:off x="6057558" y="3410230"/>
                  <a:ext cx="535724" cy="5847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3E4AB211-E8FF-4FBD-92D9-D89D17567267}"/>
                    </a:ext>
                  </a:extLst>
                </p:cNvPr>
                <p:cNvSpPr/>
                <p:nvPr/>
              </p:nvSpPr>
              <p:spPr>
                <a:xfrm>
                  <a:off x="4420348" y="1883137"/>
                  <a:ext cx="54373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𝒚</m:t>
                            </m:r>
                          </m:e>
                        </m:acc>
                      </m:oMath>
                    </m:oMathPara>
                  </a14:m>
                  <a:endParaRPr lang="en-US" dirty="0">
                    <a:latin typeface="Arial" panose="020B0604020202020204" pitchFamily="34" charset="0"/>
                    <a:cs typeface="Arial" panose="020B0604020202020204" pitchFamily="34" charset="0"/>
                  </a:endParaRPr>
                </a:p>
              </p:txBody>
            </p:sp>
          </mc:Choice>
          <mc:Fallback xmlns="">
            <p:sp>
              <p:nvSpPr>
                <p:cNvPr id="53" name="Rectangle 52">
                  <a:extLst>
                    <a:ext uri="{FF2B5EF4-FFF2-40B4-BE49-F238E27FC236}">
                      <a16:creationId xmlns:a16="http://schemas.microsoft.com/office/drawing/2014/main" id="{3E4AB211-E8FF-4FBD-92D9-D89D17567267}"/>
                    </a:ext>
                  </a:extLst>
                </p:cNvPr>
                <p:cNvSpPr>
                  <a:spLocks noRot="1" noChangeAspect="1" noMove="1" noResize="1" noEditPoints="1" noAdjustHandles="1" noChangeArrowheads="1" noChangeShapeType="1" noTextEdit="1"/>
                </p:cNvSpPr>
                <p:nvPr/>
              </p:nvSpPr>
              <p:spPr>
                <a:xfrm>
                  <a:off x="4420348" y="1883137"/>
                  <a:ext cx="543739"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B8579750-718F-4C37-97C6-FFA13354E78B}"/>
                    </a:ext>
                  </a:extLst>
                </p:cNvPr>
                <p:cNvSpPr/>
                <p:nvPr/>
              </p:nvSpPr>
              <p:spPr>
                <a:xfrm>
                  <a:off x="4047078" y="3324260"/>
                  <a:ext cx="737702" cy="1077218"/>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c*</a:t>
                  </a:r>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c,</a:t>
                  </a:r>
                  <a14:m>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𝒛</m:t>
                          </m:r>
                        </m:e>
                      </m:acc>
                    </m:oMath>
                  </a14:m>
                  <a:endParaRPr lang="en-US" sz="3200" dirty="0">
                    <a:solidFill>
                      <a:srgbClr val="C00000"/>
                    </a:solidFill>
                    <a:latin typeface="Arial" panose="020B0604020202020204" pitchFamily="34" charset="0"/>
                    <a:cs typeface="Arial" panose="020B0604020202020204" pitchFamily="34" charset="0"/>
                  </a:endParaRPr>
                </a:p>
              </p:txBody>
            </p:sp>
          </mc:Choice>
          <mc:Fallback xmlns="">
            <p:sp>
              <p:nvSpPr>
                <p:cNvPr id="56" name="Rectangle 55">
                  <a:extLst>
                    <a:ext uri="{FF2B5EF4-FFF2-40B4-BE49-F238E27FC236}">
                      <a16:creationId xmlns:a16="http://schemas.microsoft.com/office/drawing/2014/main" id="{B8579750-718F-4C37-97C6-FFA13354E78B}"/>
                    </a:ext>
                  </a:extLst>
                </p:cNvPr>
                <p:cNvSpPr>
                  <a:spLocks noRot="1" noChangeAspect="1" noMove="1" noResize="1" noEditPoints="1" noAdjustHandles="1" noChangeArrowheads="1" noChangeShapeType="1" noTextEdit="1"/>
                </p:cNvSpPr>
                <p:nvPr/>
              </p:nvSpPr>
              <p:spPr>
                <a:xfrm>
                  <a:off x="4047078" y="3324260"/>
                  <a:ext cx="737702" cy="1077218"/>
                </a:xfrm>
                <a:prstGeom prst="rect">
                  <a:avLst/>
                </a:prstGeom>
                <a:blipFill>
                  <a:blip r:embed="rId4"/>
                  <a:stretch>
                    <a:fillRect l="-20661" t="-7345" b="-17514"/>
                  </a:stretch>
                </a:blipFill>
              </p:spPr>
              <p:txBody>
                <a:bodyPr/>
                <a:lstStyle/>
                <a:p>
                  <a:r>
                    <a:rPr lang="en-US">
                      <a:noFill/>
                    </a:rPr>
                    <a:t> </a:t>
                  </a:r>
                </a:p>
              </p:txBody>
            </p:sp>
          </mc:Fallback>
        </mc:AlternateContent>
      </p:grpSp>
      <p:sp>
        <p:nvSpPr>
          <p:cNvPr id="46" name="Rectangle 45">
            <a:extLst>
              <a:ext uri="{FF2B5EF4-FFF2-40B4-BE49-F238E27FC236}">
                <a16:creationId xmlns:a16="http://schemas.microsoft.com/office/drawing/2014/main" id="{FE7FDCAA-E52B-41F4-8C39-FF1345826751}"/>
              </a:ext>
            </a:extLst>
          </p:cNvPr>
          <p:cNvSpPr/>
          <p:nvPr/>
        </p:nvSpPr>
        <p:spPr>
          <a:xfrm>
            <a:off x="2508713" y="2962386"/>
            <a:ext cx="595035"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b*</a:t>
            </a:r>
            <a:endParaRPr lang="en-US" sz="3200" dirty="0">
              <a:solidFill>
                <a:srgbClr val="C0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662F8CE-90F1-4D3F-9FD8-544E1824B6EB}"/>
              </a:ext>
            </a:extLst>
          </p:cNvPr>
          <p:cNvSpPr/>
          <p:nvPr/>
        </p:nvSpPr>
        <p:spPr>
          <a:xfrm>
            <a:off x="2509996" y="4847022"/>
            <a:ext cx="595035"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a*</a:t>
            </a:r>
            <a:endParaRPr lang="en-US" sz="3200" dirty="0">
              <a:solidFill>
                <a:srgbClr val="C00000"/>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5922489A-3988-4F05-8926-07431074BBEF}"/>
              </a:ext>
            </a:extLst>
          </p:cNvPr>
          <p:cNvGrpSpPr/>
          <p:nvPr/>
        </p:nvGrpSpPr>
        <p:grpSpPr>
          <a:xfrm>
            <a:off x="3147310" y="1739926"/>
            <a:ext cx="9044690" cy="4254684"/>
            <a:chOff x="5613840" y="2126457"/>
            <a:chExt cx="9044690" cy="4254684"/>
          </a:xfrm>
        </p:grpSpPr>
        <p:grpSp>
          <p:nvGrpSpPr>
            <p:cNvPr id="3" name="Group 2">
              <a:extLst>
                <a:ext uri="{FF2B5EF4-FFF2-40B4-BE49-F238E27FC236}">
                  <a16:creationId xmlns:a16="http://schemas.microsoft.com/office/drawing/2014/main" id="{205EABCF-B39A-4FC5-B378-206ADFFC7004}"/>
                </a:ext>
              </a:extLst>
            </p:cNvPr>
            <p:cNvGrpSpPr/>
            <p:nvPr/>
          </p:nvGrpSpPr>
          <p:grpSpPr>
            <a:xfrm>
              <a:off x="5613840" y="3831089"/>
              <a:ext cx="1700276" cy="852316"/>
              <a:chOff x="5613840" y="3831089"/>
              <a:chExt cx="1700276" cy="852316"/>
            </a:xfrm>
          </p:grpSpPr>
          <p:cxnSp>
            <p:nvCxnSpPr>
              <p:cNvPr id="47" name="Straight Arrow Connector 46">
                <a:extLst>
                  <a:ext uri="{FF2B5EF4-FFF2-40B4-BE49-F238E27FC236}">
                    <a16:creationId xmlns:a16="http://schemas.microsoft.com/office/drawing/2014/main" id="{6F2DD392-8E18-482F-81EE-074EB13C644E}"/>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4613FEA7-2AA6-4F47-B8E6-E7EA9198816D}"/>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70" name="Group 69">
              <a:extLst>
                <a:ext uri="{FF2B5EF4-FFF2-40B4-BE49-F238E27FC236}">
                  <a16:creationId xmlns:a16="http://schemas.microsoft.com/office/drawing/2014/main" id="{31739895-E15B-4C68-91CD-6A6B880A391E}"/>
                </a:ext>
              </a:extLst>
            </p:cNvPr>
            <p:cNvGrpSpPr/>
            <p:nvPr/>
          </p:nvGrpSpPr>
          <p:grpSpPr>
            <a:xfrm>
              <a:off x="7085226" y="2978773"/>
              <a:ext cx="1700276" cy="852316"/>
              <a:chOff x="5613840" y="3831089"/>
              <a:chExt cx="1700276" cy="852316"/>
            </a:xfrm>
          </p:grpSpPr>
          <p:cxnSp>
            <p:nvCxnSpPr>
              <p:cNvPr id="71" name="Straight Arrow Connector 70">
                <a:extLst>
                  <a:ext uri="{FF2B5EF4-FFF2-40B4-BE49-F238E27FC236}">
                    <a16:creationId xmlns:a16="http://schemas.microsoft.com/office/drawing/2014/main" id="{0565CD8E-FAAE-4E28-BDA6-7C016D345193}"/>
                  </a:ext>
                </a:extLst>
              </p:cNvPr>
              <p:cNvCxnSpPr>
                <a:cxnSpLocks/>
              </p:cNvCxnSpPr>
              <p:nvPr/>
            </p:nvCxnSpPr>
            <p:spPr>
              <a:xfrm rot="1800000">
                <a:off x="5613840" y="4683405"/>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E9E26093-C8D6-45B4-90CD-5BEE976AD092}"/>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73" name="Group 72">
              <a:extLst>
                <a:ext uri="{FF2B5EF4-FFF2-40B4-BE49-F238E27FC236}">
                  <a16:creationId xmlns:a16="http://schemas.microsoft.com/office/drawing/2014/main" id="{497D3B6F-8FE1-4BAF-AECC-9EC2765DCEFA}"/>
                </a:ext>
              </a:extLst>
            </p:cNvPr>
            <p:cNvGrpSpPr/>
            <p:nvPr/>
          </p:nvGrpSpPr>
          <p:grpSpPr>
            <a:xfrm>
              <a:off x="7085225" y="4683405"/>
              <a:ext cx="1700276" cy="852316"/>
              <a:chOff x="5613840" y="3831089"/>
              <a:chExt cx="1700276" cy="852316"/>
            </a:xfrm>
          </p:grpSpPr>
          <p:cxnSp>
            <p:nvCxnSpPr>
              <p:cNvPr id="74" name="Straight Arrow Connector 73">
                <a:extLst>
                  <a:ext uri="{FF2B5EF4-FFF2-40B4-BE49-F238E27FC236}">
                    <a16:creationId xmlns:a16="http://schemas.microsoft.com/office/drawing/2014/main" id="{907C3A19-8EBE-4428-A3A4-4701007E00A2}"/>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5F78A4D6-1AB3-45B7-A082-1F75E9524477}"/>
                  </a:ext>
                </a:extLst>
              </p:cNvPr>
              <p:cNvCxnSpPr>
                <a:cxnSpLocks/>
              </p:cNvCxnSpPr>
              <p:nvPr/>
            </p:nvCxnSpPr>
            <p:spPr>
              <a:xfrm rot="19800000" flipV="1">
                <a:off x="5613842" y="3831089"/>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76" name="Group 75">
              <a:extLst>
                <a:ext uri="{FF2B5EF4-FFF2-40B4-BE49-F238E27FC236}">
                  <a16:creationId xmlns:a16="http://schemas.microsoft.com/office/drawing/2014/main" id="{DA0F9FA4-0AE2-4B9D-92D8-FA4B516471DD}"/>
                </a:ext>
              </a:extLst>
            </p:cNvPr>
            <p:cNvGrpSpPr/>
            <p:nvPr/>
          </p:nvGrpSpPr>
          <p:grpSpPr>
            <a:xfrm>
              <a:off x="8552076" y="3831089"/>
              <a:ext cx="1700276" cy="852316"/>
              <a:chOff x="5613840" y="3831089"/>
              <a:chExt cx="1700276" cy="852316"/>
            </a:xfrm>
          </p:grpSpPr>
          <p:cxnSp>
            <p:nvCxnSpPr>
              <p:cNvPr id="77" name="Straight Arrow Connector 76">
                <a:extLst>
                  <a:ext uri="{FF2B5EF4-FFF2-40B4-BE49-F238E27FC236}">
                    <a16:creationId xmlns:a16="http://schemas.microsoft.com/office/drawing/2014/main" id="{F4A6C42A-1A3C-4214-9284-B3781EC15A06}"/>
                  </a:ext>
                </a:extLst>
              </p:cNvPr>
              <p:cNvCxnSpPr>
                <a:cxnSpLocks/>
              </p:cNvCxnSpPr>
              <p:nvPr/>
            </p:nvCxnSpPr>
            <p:spPr>
              <a:xfrm rot="1800000">
                <a:off x="5613840" y="4683405"/>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EA9BC599-E28E-4B87-8CE0-7A0EA1558E22}"/>
                  </a:ext>
                </a:extLst>
              </p:cNvPr>
              <p:cNvCxnSpPr>
                <a:cxnSpLocks/>
              </p:cNvCxnSpPr>
              <p:nvPr/>
            </p:nvCxnSpPr>
            <p:spPr>
              <a:xfrm rot="19800000" flipV="1">
                <a:off x="5613842" y="3831089"/>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79" name="Group 78">
              <a:extLst>
                <a:ext uri="{FF2B5EF4-FFF2-40B4-BE49-F238E27FC236}">
                  <a16:creationId xmlns:a16="http://schemas.microsoft.com/office/drawing/2014/main" id="{147E1220-8EBB-4FEA-A370-0362836BE092}"/>
                </a:ext>
              </a:extLst>
            </p:cNvPr>
            <p:cNvGrpSpPr/>
            <p:nvPr/>
          </p:nvGrpSpPr>
          <p:grpSpPr>
            <a:xfrm>
              <a:off x="8554893" y="2126457"/>
              <a:ext cx="1700276" cy="852316"/>
              <a:chOff x="5613840" y="3831089"/>
              <a:chExt cx="1700276" cy="852316"/>
            </a:xfrm>
          </p:grpSpPr>
          <p:cxnSp>
            <p:nvCxnSpPr>
              <p:cNvPr id="80" name="Straight Arrow Connector 79">
                <a:extLst>
                  <a:ext uri="{FF2B5EF4-FFF2-40B4-BE49-F238E27FC236}">
                    <a16:creationId xmlns:a16="http://schemas.microsoft.com/office/drawing/2014/main" id="{EE408ED0-DCD1-4461-ABE1-9259ED439D1F}"/>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847545AC-6CFA-40FB-A329-268C37BADD34}"/>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2" name="Group 81">
              <a:extLst>
                <a:ext uri="{FF2B5EF4-FFF2-40B4-BE49-F238E27FC236}">
                  <a16:creationId xmlns:a16="http://schemas.microsoft.com/office/drawing/2014/main" id="{02CE1A1D-D580-4AC7-A8C4-C84365ED117A}"/>
                </a:ext>
              </a:extLst>
            </p:cNvPr>
            <p:cNvGrpSpPr/>
            <p:nvPr/>
          </p:nvGrpSpPr>
          <p:grpSpPr>
            <a:xfrm>
              <a:off x="8559625" y="5528825"/>
              <a:ext cx="1700276" cy="852316"/>
              <a:chOff x="5613840" y="3831089"/>
              <a:chExt cx="1700276" cy="852316"/>
            </a:xfrm>
          </p:grpSpPr>
          <p:cxnSp>
            <p:nvCxnSpPr>
              <p:cNvPr id="83" name="Straight Arrow Connector 82">
                <a:extLst>
                  <a:ext uri="{FF2B5EF4-FFF2-40B4-BE49-F238E27FC236}">
                    <a16:creationId xmlns:a16="http://schemas.microsoft.com/office/drawing/2014/main" id="{296BB4F2-B5C6-4FA8-AE64-5EDF0525487F}"/>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98438F50-B66C-42C3-A9F5-3D8FBE0A7C1C}"/>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5" name="Group 84">
              <a:extLst>
                <a:ext uri="{FF2B5EF4-FFF2-40B4-BE49-F238E27FC236}">
                  <a16:creationId xmlns:a16="http://schemas.microsoft.com/office/drawing/2014/main" id="{7A1BCF6E-34E1-4D14-91F7-F144A49FFBA9}"/>
                </a:ext>
              </a:extLst>
            </p:cNvPr>
            <p:cNvGrpSpPr/>
            <p:nvPr/>
          </p:nvGrpSpPr>
          <p:grpSpPr>
            <a:xfrm>
              <a:off x="10015522" y="4682313"/>
              <a:ext cx="1700276" cy="852316"/>
              <a:chOff x="5613840" y="3831089"/>
              <a:chExt cx="1700276" cy="852316"/>
            </a:xfrm>
          </p:grpSpPr>
          <p:cxnSp>
            <p:nvCxnSpPr>
              <p:cNvPr id="86" name="Straight Arrow Connector 85">
                <a:extLst>
                  <a:ext uri="{FF2B5EF4-FFF2-40B4-BE49-F238E27FC236}">
                    <a16:creationId xmlns:a16="http://schemas.microsoft.com/office/drawing/2014/main" id="{5257B8C0-E0A2-4874-9D48-989AC0044C11}"/>
                  </a:ext>
                </a:extLst>
              </p:cNvPr>
              <p:cNvCxnSpPr>
                <a:cxnSpLocks/>
              </p:cNvCxnSpPr>
              <p:nvPr/>
            </p:nvCxnSpPr>
            <p:spPr>
              <a:xfrm rot="1800000">
                <a:off x="5613840" y="4683405"/>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C9B240A1-8AFF-43C8-A17F-18862E092869}"/>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8" name="Group 87">
              <a:extLst>
                <a:ext uri="{FF2B5EF4-FFF2-40B4-BE49-F238E27FC236}">
                  <a16:creationId xmlns:a16="http://schemas.microsoft.com/office/drawing/2014/main" id="{849955A4-7A76-45DC-AC06-BCA2C541E4CF}"/>
                </a:ext>
              </a:extLst>
            </p:cNvPr>
            <p:cNvGrpSpPr/>
            <p:nvPr/>
          </p:nvGrpSpPr>
          <p:grpSpPr>
            <a:xfrm>
              <a:off x="10020750" y="2978227"/>
              <a:ext cx="1700276" cy="852316"/>
              <a:chOff x="5613840" y="3831089"/>
              <a:chExt cx="1700276" cy="852316"/>
            </a:xfrm>
          </p:grpSpPr>
          <p:cxnSp>
            <p:nvCxnSpPr>
              <p:cNvPr id="89" name="Straight Arrow Connector 88">
                <a:extLst>
                  <a:ext uri="{FF2B5EF4-FFF2-40B4-BE49-F238E27FC236}">
                    <a16:creationId xmlns:a16="http://schemas.microsoft.com/office/drawing/2014/main" id="{44B257C4-EFB5-40A7-A410-C59ABFBAE923}"/>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690306C2-68D1-4EFE-A1E8-55B668A8CC19}"/>
                  </a:ext>
                </a:extLst>
              </p:cNvPr>
              <p:cNvCxnSpPr>
                <a:cxnSpLocks/>
              </p:cNvCxnSpPr>
              <p:nvPr/>
            </p:nvCxnSpPr>
            <p:spPr>
              <a:xfrm rot="19800000" flipV="1">
                <a:off x="5613842" y="3831089"/>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92" name="Straight Arrow Connector 91">
              <a:extLst>
                <a:ext uri="{FF2B5EF4-FFF2-40B4-BE49-F238E27FC236}">
                  <a16:creationId xmlns:a16="http://schemas.microsoft.com/office/drawing/2014/main" id="{6FDBC433-DDDF-41CD-A37D-FE2589F25F2C}"/>
                </a:ext>
              </a:extLst>
            </p:cNvPr>
            <p:cNvCxnSpPr>
              <a:cxnSpLocks/>
            </p:cNvCxnSpPr>
            <p:nvPr/>
          </p:nvCxnSpPr>
          <p:spPr>
            <a:xfrm rot="1800000">
              <a:off x="10024064" y="212935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C5BBB751-7272-4017-8336-636C373911E0}"/>
                </a:ext>
              </a:extLst>
            </p:cNvPr>
            <p:cNvCxnSpPr>
              <a:cxnSpLocks/>
            </p:cNvCxnSpPr>
            <p:nvPr/>
          </p:nvCxnSpPr>
          <p:spPr>
            <a:xfrm rot="1800000">
              <a:off x="11485776" y="2975111"/>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97" name="Group 96">
              <a:extLst>
                <a:ext uri="{FF2B5EF4-FFF2-40B4-BE49-F238E27FC236}">
                  <a16:creationId xmlns:a16="http://schemas.microsoft.com/office/drawing/2014/main" id="{8DF045E4-9D5C-4709-9629-2A19BC8CA8BF}"/>
                </a:ext>
              </a:extLst>
            </p:cNvPr>
            <p:cNvGrpSpPr/>
            <p:nvPr/>
          </p:nvGrpSpPr>
          <p:grpSpPr>
            <a:xfrm>
              <a:off x="11485775" y="3817645"/>
              <a:ext cx="1700276" cy="852316"/>
              <a:chOff x="5613840" y="3831089"/>
              <a:chExt cx="1700276" cy="852316"/>
            </a:xfrm>
          </p:grpSpPr>
          <p:cxnSp>
            <p:nvCxnSpPr>
              <p:cNvPr id="98" name="Straight Arrow Connector 97">
                <a:extLst>
                  <a:ext uri="{FF2B5EF4-FFF2-40B4-BE49-F238E27FC236}">
                    <a16:creationId xmlns:a16="http://schemas.microsoft.com/office/drawing/2014/main" id="{065C7EFF-1282-4E01-BCE8-BC862F12D7C4}"/>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id="{2F207100-AC91-4B7D-8697-3420F6D4E42F}"/>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102" name="Straight Arrow Connector 101">
              <a:extLst>
                <a:ext uri="{FF2B5EF4-FFF2-40B4-BE49-F238E27FC236}">
                  <a16:creationId xmlns:a16="http://schemas.microsoft.com/office/drawing/2014/main" id="{E5D18001-4970-4EF1-90B2-6F459AE082C9}"/>
                </a:ext>
              </a:extLst>
            </p:cNvPr>
            <p:cNvCxnSpPr>
              <a:cxnSpLocks/>
            </p:cNvCxnSpPr>
            <p:nvPr/>
          </p:nvCxnSpPr>
          <p:spPr>
            <a:xfrm rot="19800000" flipV="1">
              <a:off x="10015523" y="6373156"/>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5" name="Straight Arrow Connector 104">
              <a:extLst>
                <a:ext uri="{FF2B5EF4-FFF2-40B4-BE49-F238E27FC236}">
                  <a16:creationId xmlns:a16="http://schemas.microsoft.com/office/drawing/2014/main" id="{56877D04-979C-4787-BC61-4C5BD747DF44}"/>
                </a:ext>
              </a:extLst>
            </p:cNvPr>
            <p:cNvCxnSpPr>
              <a:cxnSpLocks/>
            </p:cNvCxnSpPr>
            <p:nvPr/>
          </p:nvCxnSpPr>
          <p:spPr>
            <a:xfrm rot="19800000" flipV="1">
              <a:off x="11485776" y="5520840"/>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8" name="Straight Arrow Connector 107">
              <a:extLst>
                <a:ext uri="{FF2B5EF4-FFF2-40B4-BE49-F238E27FC236}">
                  <a16:creationId xmlns:a16="http://schemas.microsoft.com/office/drawing/2014/main" id="{7EC4016F-C13F-400E-9F98-4C4CD76C1E8E}"/>
                </a:ext>
              </a:extLst>
            </p:cNvPr>
            <p:cNvCxnSpPr>
              <a:cxnSpLocks/>
            </p:cNvCxnSpPr>
            <p:nvPr/>
          </p:nvCxnSpPr>
          <p:spPr>
            <a:xfrm rot="19800000" flipV="1">
              <a:off x="12956272" y="4674870"/>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0" name="Straight Arrow Connector 109">
              <a:extLst>
                <a:ext uri="{FF2B5EF4-FFF2-40B4-BE49-F238E27FC236}">
                  <a16:creationId xmlns:a16="http://schemas.microsoft.com/office/drawing/2014/main" id="{6616D4EB-6842-41A2-B3D4-0FABD6FD4E28}"/>
                </a:ext>
              </a:extLst>
            </p:cNvPr>
            <p:cNvCxnSpPr>
              <a:cxnSpLocks/>
            </p:cNvCxnSpPr>
            <p:nvPr/>
          </p:nvCxnSpPr>
          <p:spPr>
            <a:xfrm rot="1800000">
              <a:off x="12958256" y="3823822"/>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7" name="Oval 26">
            <a:extLst>
              <a:ext uri="{FF2B5EF4-FFF2-40B4-BE49-F238E27FC236}">
                <a16:creationId xmlns:a16="http://schemas.microsoft.com/office/drawing/2014/main" id="{407A7964-2D32-4FD4-98CC-434FD0E61680}"/>
              </a:ext>
            </a:extLst>
          </p:cNvPr>
          <p:cNvSpPr/>
          <p:nvPr/>
        </p:nvSpPr>
        <p:spPr>
          <a:xfrm>
            <a:off x="6073140" y="3733010"/>
            <a:ext cx="274320" cy="2743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865EA1-361E-4BC9-B975-DC112DD4BBAA}"/>
              </a:ext>
            </a:extLst>
          </p:cNvPr>
          <p:cNvSpPr/>
          <p:nvPr/>
        </p:nvSpPr>
        <p:spPr>
          <a:xfrm>
            <a:off x="7542799" y="4578976"/>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94D944B7-6B86-42E7-BC8D-76630A545E25}"/>
              </a:ext>
            </a:extLst>
          </p:cNvPr>
          <p:cNvSpPr/>
          <p:nvPr/>
        </p:nvSpPr>
        <p:spPr>
          <a:xfrm>
            <a:off x="7542799" y="2883114"/>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DD66866E-E8DB-4A16-A1DF-5388D0FB3EF4}"/>
              </a:ext>
            </a:extLst>
          </p:cNvPr>
          <p:cNvSpPr/>
          <p:nvPr/>
        </p:nvSpPr>
        <p:spPr>
          <a:xfrm>
            <a:off x="9006752" y="3713216"/>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988EDE7D-7BD4-4D52-8486-6162197FC82D}"/>
              </a:ext>
            </a:extLst>
          </p:cNvPr>
          <p:cNvSpPr/>
          <p:nvPr/>
        </p:nvSpPr>
        <p:spPr>
          <a:xfrm>
            <a:off x="8986160" y="202606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C4C5351B-41E5-4DEE-AD07-E5C50FAF7B70}"/>
              </a:ext>
            </a:extLst>
          </p:cNvPr>
          <p:cNvSpPr/>
          <p:nvPr/>
        </p:nvSpPr>
        <p:spPr>
          <a:xfrm>
            <a:off x="6070986" y="2011183"/>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F9312D74-6B4D-4AE1-A143-A71B3B467536}"/>
              </a:ext>
            </a:extLst>
          </p:cNvPr>
          <p:cNvSpPr/>
          <p:nvPr/>
        </p:nvSpPr>
        <p:spPr>
          <a:xfrm>
            <a:off x="6073140" y="542221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37FDF364-E0A5-423D-9DBB-4CFCD64A1850}"/>
              </a:ext>
            </a:extLst>
          </p:cNvPr>
          <p:cNvSpPr/>
          <p:nvPr/>
        </p:nvSpPr>
        <p:spPr>
          <a:xfrm>
            <a:off x="4595431" y="2864570"/>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F5D11DB-7EB1-46BB-892C-00FC79B64B1B}"/>
              </a:ext>
            </a:extLst>
          </p:cNvPr>
          <p:cNvSpPr/>
          <p:nvPr/>
        </p:nvSpPr>
        <p:spPr>
          <a:xfrm>
            <a:off x="4634143" y="4564803"/>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B85AC027-7E0B-4194-AA15-F703D0CB6E29}"/>
              </a:ext>
            </a:extLst>
          </p:cNvPr>
          <p:cNvSpPr/>
          <p:nvPr/>
        </p:nvSpPr>
        <p:spPr>
          <a:xfrm>
            <a:off x="7544233" y="6252474"/>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C6095AD1-4609-4412-9037-38506714AE31}"/>
              </a:ext>
            </a:extLst>
          </p:cNvPr>
          <p:cNvSpPr/>
          <p:nvPr/>
        </p:nvSpPr>
        <p:spPr>
          <a:xfrm>
            <a:off x="8975545" y="5440000"/>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E5C7B28-F85F-4BCA-BB11-9D76DE2193D4}"/>
              </a:ext>
            </a:extLst>
          </p:cNvPr>
          <p:cNvSpPr/>
          <p:nvPr/>
        </p:nvSpPr>
        <p:spPr>
          <a:xfrm>
            <a:off x="10448734" y="4572702"/>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BB151B03-6C42-43FF-B8DF-DEB0460BA693}"/>
              </a:ext>
            </a:extLst>
          </p:cNvPr>
          <p:cNvSpPr/>
          <p:nvPr/>
        </p:nvSpPr>
        <p:spPr>
          <a:xfrm>
            <a:off x="11906091" y="3707329"/>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D1B2F106-529B-4555-AC6A-0D2D64A5ECDD}"/>
              </a:ext>
            </a:extLst>
          </p:cNvPr>
          <p:cNvSpPr/>
          <p:nvPr/>
        </p:nvSpPr>
        <p:spPr>
          <a:xfrm>
            <a:off x="10448734" y="287860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16DD10D0-09CA-404E-826D-01B57682D839}"/>
              </a:ext>
            </a:extLst>
          </p:cNvPr>
          <p:cNvSpPr/>
          <p:nvPr/>
        </p:nvSpPr>
        <p:spPr>
          <a:xfrm>
            <a:off x="7542799" y="120279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EC2C0EB9-0BD7-4F55-8FE5-C2508029699B}"/>
              </a:ext>
            </a:extLst>
          </p:cNvPr>
          <p:cNvSpPr/>
          <p:nvPr/>
        </p:nvSpPr>
        <p:spPr>
          <a:xfrm>
            <a:off x="3144410" y="3726110"/>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E9D816F-CB5D-40F6-BE29-32ABB7283C1D}"/>
              </a:ext>
            </a:extLst>
          </p:cNvPr>
          <p:cNvSpPr txBox="1"/>
          <p:nvPr/>
        </p:nvSpPr>
        <p:spPr>
          <a:xfrm>
            <a:off x="7780075" y="4516081"/>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(1,0,0)</a:t>
            </a:r>
          </a:p>
        </p:txBody>
      </p:sp>
      <p:sp>
        <p:nvSpPr>
          <p:cNvPr id="130" name="TextBox 129">
            <a:extLst>
              <a:ext uri="{FF2B5EF4-FFF2-40B4-BE49-F238E27FC236}">
                <a16:creationId xmlns:a16="http://schemas.microsoft.com/office/drawing/2014/main" id="{8BA6B39C-730E-422C-BFC3-18EBFBE213D9}"/>
              </a:ext>
            </a:extLst>
          </p:cNvPr>
          <p:cNvSpPr txBox="1"/>
          <p:nvPr/>
        </p:nvSpPr>
        <p:spPr>
          <a:xfrm>
            <a:off x="7800514" y="2791296"/>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(0,1,0)</a:t>
            </a:r>
          </a:p>
        </p:txBody>
      </p:sp>
      <p:sp>
        <p:nvSpPr>
          <p:cNvPr id="131" name="TextBox 130">
            <a:extLst>
              <a:ext uri="{FF2B5EF4-FFF2-40B4-BE49-F238E27FC236}">
                <a16:creationId xmlns:a16="http://schemas.microsoft.com/office/drawing/2014/main" id="{1F1425D4-F56B-48C7-8588-EBDEEB4C7895}"/>
              </a:ext>
            </a:extLst>
          </p:cNvPr>
          <p:cNvSpPr txBox="1"/>
          <p:nvPr/>
        </p:nvSpPr>
        <p:spPr>
          <a:xfrm>
            <a:off x="9243492" y="3639026"/>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(1,1,0)</a:t>
            </a:r>
          </a:p>
        </p:txBody>
      </p:sp>
      <p:sp>
        <p:nvSpPr>
          <p:cNvPr id="132" name="TextBox 131">
            <a:extLst>
              <a:ext uri="{FF2B5EF4-FFF2-40B4-BE49-F238E27FC236}">
                <a16:creationId xmlns:a16="http://schemas.microsoft.com/office/drawing/2014/main" id="{5C97933D-8A06-4DA5-9E4B-3CC6A95DE19A}"/>
              </a:ext>
            </a:extLst>
          </p:cNvPr>
          <p:cNvSpPr txBox="1"/>
          <p:nvPr/>
        </p:nvSpPr>
        <p:spPr>
          <a:xfrm>
            <a:off x="9243491" y="5374204"/>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(2,0,0)</a:t>
            </a:r>
          </a:p>
        </p:txBody>
      </p:sp>
      <p:sp>
        <p:nvSpPr>
          <p:cNvPr id="133" name="TextBox 132">
            <a:extLst>
              <a:ext uri="{FF2B5EF4-FFF2-40B4-BE49-F238E27FC236}">
                <a16:creationId xmlns:a16="http://schemas.microsoft.com/office/drawing/2014/main" id="{E10A0A68-73D3-4DF5-AC7E-9D1CF7D1972A}"/>
              </a:ext>
            </a:extLst>
          </p:cNvPr>
          <p:cNvSpPr txBox="1"/>
          <p:nvPr/>
        </p:nvSpPr>
        <p:spPr>
          <a:xfrm>
            <a:off x="9205728" y="1811132"/>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(0,2,0)</a:t>
            </a:r>
          </a:p>
        </p:txBody>
      </p:sp>
      <p:sp>
        <p:nvSpPr>
          <p:cNvPr id="134" name="TextBox 133">
            <a:extLst>
              <a:ext uri="{FF2B5EF4-FFF2-40B4-BE49-F238E27FC236}">
                <a16:creationId xmlns:a16="http://schemas.microsoft.com/office/drawing/2014/main" id="{7E71F0D6-8117-43FF-840C-34911C7A3C92}"/>
              </a:ext>
            </a:extLst>
          </p:cNvPr>
          <p:cNvSpPr txBox="1"/>
          <p:nvPr/>
        </p:nvSpPr>
        <p:spPr>
          <a:xfrm>
            <a:off x="11025989" y="3656059"/>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(2,2,0)</a:t>
            </a:r>
          </a:p>
        </p:txBody>
      </p:sp>
      <p:sp>
        <p:nvSpPr>
          <p:cNvPr id="135" name="TextBox 134">
            <a:extLst>
              <a:ext uri="{FF2B5EF4-FFF2-40B4-BE49-F238E27FC236}">
                <a16:creationId xmlns:a16="http://schemas.microsoft.com/office/drawing/2014/main" id="{F3A98998-D25C-4B4E-A163-89BFCD47FF21}"/>
              </a:ext>
            </a:extLst>
          </p:cNvPr>
          <p:cNvSpPr txBox="1"/>
          <p:nvPr/>
        </p:nvSpPr>
        <p:spPr>
          <a:xfrm>
            <a:off x="10691636" y="4560723"/>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(2,1,0)</a:t>
            </a:r>
          </a:p>
        </p:txBody>
      </p:sp>
      <p:sp>
        <p:nvSpPr>
          <p:cNvPr id="136" name="TextBox 135">
            <a:extLst>
              <a:ext uri="{FF2B5EF4-FFF2-40B4-BE49-F238E27FC236}">
                <a16:creationId xmlns:a16="http://schemas.microsoft.com/office/drawing/2014/main" id="{014BB1CC-9539-4BDF-84C4-1313CF4FFB1F}"/>
              </a:ext>
            </a:extLst>
          </p:cNvPr>
          <p:cNvSpPr txBox="1"/>
          <p:nvPr/>
        </p:nvSpPr>
        <p:spPr>
          <a:xfrm>
            <a:off x="10691635" y="2759624"/>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(1,2,0)</a:t>
            </a:r>
          </a:p>
        </p:txBody>
      </p:sp>
      <p:sp>
        <p:nvSpPr>
          <p:cNvPr id="137" name="TextBox 136">
            <a:extLst>
              <a:ext uri="{FF2B5EF4-FFF2-40B4-BE49-F238E27FC236}">
                <a16:creationId xmlns:a16="http://schemas.microsoft.com/office/drawing/2014/main" id="{2C567E3F-638D-49D0-BCDC-DC54845E09A6}"/>
              </a:ext>
            </a:extLst>
          </p:cNvPr>
          <p:cNvSpPr txBox="1"/>
          <p:nvPr/>
        </p:nvSpPr>
        <p:spPr>
          <a:xfrm>
            <a:off x="6356699" y="1948288"/>
            <a:ext cx="100860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(-1,1,0)</a:t>
            </a:r>
          </a:p>
        </p:txBody>
      </p:sp>
      <p:sp>
        <p:nvSpPr>
          <p:cNvPr id="138" name="TextBox 137">
            <a:extLst>
              <a:ext uri="{FF2B5EF4-FFF2-40B4-BE49-F238E27FC236}">
                <a16:creationId xmlns:a16="http://schemas.microsoft.com/office/drawing/2014/main" id="{96DB0385-15A9-445A-8F9B-F02790798E7F}"/>
              </a:ext>
            </a:extLst>
          </p:cNvPr>
          <p:cNvSpPr txBox="1"/>
          <p:nvPr/>
        </p:nvSpPr>
        <p:spPr>
          <a:xfrm>
            <a:off x="7780075" y="1086257"/>
            <a:ext cx="100860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(-1,2,0)</a:t>
            </a:r>
          </a:p>
        </p:txBody>
      </p:sp>
      <p:sp>
        <p:nvSpPr>
          <p:cNvPr id="139" name="TextBox 138">
            <a:extLst>
              <a:ext uri="{FF2B5EF4-FFF2-40B4-BE49-F238E27FC236}">
                <a16:creationId xmlns:a16="http://schemas.microsoft.com/office/drawing/2014/main" id="{46D935E3-302B-4E36-B7D1-624B4C27AFD8}"/>
              </a:ext>
            </a:extLst>
          </p:cNvPr>
          <p:cNvSpPr txBox="1"/>
          <p:nvPr/>
        </p:nvSpPr>
        <p:spPr>
          <a:xfrm>
            <a:off x="6277740" y="3650321"/>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(0,0,0)</a:t>
            </a:r>
          </a:p>
        </p:txBody>
      </p:sp>
      <p:sp>
        <p:nvSpPr>
          <p:cNvPr id="140" name="TextBox 139">
            <a:extLst>
              <a:ext uri="{FF2B5EF4-FFF2-40B4-BE49-F238E27FC236}">
                <a16:creationId xmlns:a16="http://schemas.microsoft.com/office/drawing/2014/main" id="{C7EE02D7-9AA6-4865-990F-48D23C82091C}"/>
              </a:ext>
            </a:extLst>
          </p:cNvPr>
          <p:cNvSpPr txBox="1"/>
          <p:nvPr/>
        </p:nvSpPr>
        <p:spPr>
          <a:xfrm>
            <a:off x="7780074" y="6261797"/>
            <a:ext cx="100860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(2,-1,0)</a:t>
            </a:r>
          </a:p>
        </p:txBody>
      </p:sp>
      <p:sp>
        <p:nvSpPr>
          <p:cNvPr id="141" name="TextBox 140">
            <a:extLst>
              <a:ext uri="{FF2B5EF4-FFF2-40B4-BE49-F238E27FC236}">
                <a16:creationId xmlns:a16="http://schemas.microsoft.com/office/drawing/2014/main" id="{73CC4735-AC65-4F9E-B3A5-1D73668ED4BE}"/>
              </a:ext>
            </a:extLst>
          </p:cNvPr>
          <p:cNvSpPr txBox="1"/>
          <p:nvPr/>
        </p:nvSpPr>
        <p:spPr>
          <a:xfrm>
            <a:off x="6323729" y="5343088"/>
            <a:ext cx="100860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(1,-1,0)</a:t>
            </a:r>
          </a:p>
        </p:txBody>
      </p:sp>
      <p:sp>
        <p:nvSpPr>
          <p:cNvPr id="142" name="TextBox 141">
            <a:extLst>
              <a:ext uri="{FF2B5EF4-FFF2-40B4-BE49-F238E27FC236}">
                <a16:creationId xmlns:a16="http://schemas.microsoft.com/office/drawing/2014/main" id="{12E98FF2-5813-42CE-B722-4F6B0913F425}"/>
              </a:ext>
            </a:extLst>
          </p:cNvPr>
          <p:cNvSpPr txBox="1"/>
          <p:nvPr/>
        </p:nvSpPr>
        <p:spPr>
          <a:xfrm>
            <a:off x="4877418" y="4516081"/>
            <a:ext cx="100860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(0,-1,0)</a:t>
            </a:r>
          </a:p>
        </p:txBody>
      </p:sp>
      <p:sp>
        <p:nvSpPr>
          <p:cNvPr id="143" name="TextBox 142">
            <a:extLst>
              <a:ext uri="{FF2B5EF4-FFF2-40B4-BE49-F238E27FC236}">
                <a16:creationId xmlns:a16="http://schemas.microsoft.com/office/drawing/2014/main" id="{B1E59B4D-FF58-4D2A-B8F9-8BB235E91BB1}"/>
              </a:ext>
            </a:extLst>
          </p:cNvPr>
          <p:cNvSpPr txBox="1"/>
          <p:nvPr/>
        </p:nvSpPr>
        <p:spPr>
          <a:xfrm>
            <a:off x="3410560" y="3639026"/>
            <a:ext cx="109356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(-1,-1,0)</a:t>
            </a:r>
          </a:p>
        </p:txBody>
      </p:sp>
      <p:sp>
        <p:nvSpPr>
          <p:cNvPr id="144" name="TextBox 143">
            <a:extLst>
              <a:ext uri="{FF2B5EF4-FFF2-40B4-BE49-F238E27FC236}">
                <a16:creationId xmlns:a16="http://schemas.microsoft.com/office/drawing/2014/main" id="{A5BABF1F-43FB-4DB2-B330-DB4A77B5C509}"/>
              </a:ext>
            </a:extLst>
          </p:cNvPr>
          <p:cNvSpPr txBox="1"/>
          <p:nvPr/>
        </p:nvSpPr>
        <p:spPr>
          <a:xfrm>
            <a:off x="4839555" y="2791296"/>
            <a:ext cx="100860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(-1,0,0)</a:t>
            </a:r>
          </a:p>
        </p:txBody>
      </p:sp>
      <p:sp>
        <p:nvSpPr>
          <p:cNvPr id="145" name="Rectangle 144">
            <a:extLst>
              <a:ext uri="{FF2B5EF4-FFF2-40B4-BE49-F238E27FC236}">
                <a16:creationId xmlns:a16="http://schemas.microsoft.com/office/drawing/2014/main" id="{101D83D0-A66A-4A8D-BC10-F95FAA348997}"/>
              </a:ext>
            </a:extLst>
          </p:cNvPr>
          <p:cNvSpPr/>
          <p:nvPr/>
        </p:nvSpPr>
        <p:spPr>
          <a:xfrm>
            <a:off x="9944600" y="937622"/>
            <a:ext cx="2098651"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HK0 plane</a:t>
            </a:r>
            <a:endParaRPr lang="en-US" sz="3200" dirty="0">
              <a:solidFill>
                <a:srgbClr val="C00000"/>
              </a:solidFill>
            </a:endParaRPr>
          </a:p>
        </p:txBody>
      </p:sp>
      <p:sp>
        <p:nvSpPr>
          <p:cNvPr id="146" name="Rectangle 145">
            <a:extLst>
              <a:ext uri="{FF2B5EF4-FFF2-40B4-BE49-F238E27FC236}">
                <a16:creationId xmlns:a16="http://schemas.microsoft.com/office/drawing/2014/main" id="{E5BD233C-6DD6-4113-A33F-09BEBBA8B1D6}"/>
              </a:ext>
            </a:extLst>
          </p:cNvPr>
          <p:cNvSpPr/>
          <p:nvPr/>
        </p:nvSpPr>
        <p:spPr>
          <a:xfrm>
            <a:off x="2461490" y="6312689"/>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6A8C5F9-4F4E-4C3C-A554-B700807BBC37}"/>
              </a:ext>
            </a:extLst>
          </p:cNvPr>
          <p:cNvSpPr/>
          <p:nvPr/>
        </p:nvSpPr>
        <p:spPr>
          <a:xfrm>
            <a:off x="2726971" y="6157461"/>
            <a:ext cx="3736920"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nuclear Bragg peak</a:t>
            </a:r>
            <a:endParaRPr lang="en-US" sz="3200" dirty="0">
              <a:solidFill>
                <a:srgbClr val="C00000"/>
              </a:solidFill>
            </a:endParaRPr>
          </a:p>
        </p:txBody>
      </p:sp>
      <p:cxnSp>
        <p:nvCxnSpPr>
          <p:cNvPr id="5" name="Straight Connector 4">
            <a:extLst>
              <a:ext uri="{FF2B5EF4-FFF2-40B4-BE49-F238E27FC236}">
                <a16:creationId xmlns:a16="http://schemas.microsoft.com/office/drawing/2014/main" id="{A9991E3E-D258-4756-ACFC-8466AE9D478E}"/>
              </a:ext>
            </a:extLst>
          </p:cNvPr>
          <p:cNvCxnSpPr/>
          <p:nvPr/>
        </p:nvCxnSpPr>
        <p:spPr>
          <a:xfrm flipV="1">
            <a:off x="3261206" y="3863270"/>
            <a:ext cx="8814914" cy="6357"/>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2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Arrow Connector 74">
            <a:extLst>
              <a:ext uri="{FF2B5EF4-FFF2-40B4-BE49-F238E27FC236}">
                <a16:creationId xmlns:a16="http://schemas.microsoft.com/office/drawing/2014/main" id="{5F78A4D6-1AB3-45B7-A082-1F75E9524477}"/>
              </a:ext>
            </a:extLst>
          </p:cNvPr>
          <p:cNvCxnSpPr>
            <a:cxnSpLocks/>
          </p:cNvCxnSpPr>
          <p:nvPr/>
        </p:nvCxnSpPr>
        <p:spPr>
          <a:xfrm flipV="1">
            <a:off x="3261206" y="3863270"/>
            <a:ext cx="8782045"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9DBE8739-75BA-4966-8699-99C9FE213040}"/>
              </a:ext>
            </a:extLst>
          </p:cNvPr>
          <p:cNvCxnSpPr>
            <a:cxnSpLocks/>
          </p:cNvCxnSpPr>
          <p:nvPr/>
        </p:nvCxnSpPr>
        <p:spPr>
          <a:xfrm>
            <a:off x="1119451" y="4245982"/>
            <a:ext cx="1197505" cy="0"/>
          </a:xfrm>
          <a:prstGeom prst="straightConnector1">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73B75598-D6ED-453D-B84C-F536FC3320A4}"/>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Thinking in reciprocal space: hexagonal unit cell example</a:t>
            </a:r>
          </a:p>
        </p:txBody>
      </p:sp>
      <p:sp>
        <p:nvSpPr>
          <p:cNvPr id="26" name="Rectangle 25">
            <a:extLst>
              <a:ext uri="{FF2B5EF4-FFF2-40B4-BE49-F238E27FC236}">
                <a16:creationId xmlns:a16="http://schemas.microsoft.com/office/drawing/2014/main" id="{7FE1A22B-2633-471D-88F6-E8E0E7FD2C71}"/>
              </a:ext>
            </a:extLst>
          </p:cNvPr>
          <p:cNvSpPr/>
          <p:nvPr/>
        </p:nvSpPr>
        <p:spPr>
          <a:xfrm>
            <a:off x="165100" y="968167"/>
            <a:ext cx="3623108" cy="584775"/>
          </a:xfrm>
          <a:prstGeom prst="rect">
            <a:avLst/>
          </a:prstGeom>
        </p:spPr>
        <p:txBody>
          <a:bodyPr wrap="none">
            <a:spAutoFit/>
          </a:bodyPr>
          <a:lstStyle/>
          <a:p>
            <a:r>
              <a:rPr lang="en-US" sz="3200" dirty="0">
                <a:solidFill>
                  <a:schemeClr val="accent1">
                    <a:lumMod val="75000"/>
                  </a:schemeClr>
                </a:solidFill>
                <a:latin typeface="Arial" panose="020B0604020202020204" pitchFamily="34" charset="0"/>
                <a:cs typeface="Arial" panose="020B0604020202020204" pitchFamily="34" charset="0"/>
              </a:rPr>
              <a:t>Real (direct) space</a:t>
            </a:r>
            <a:endParaRPr lang="en-US" sz="3200" dirty="0">
              <a:solidFill>
                <a:schemeClr val="accent1">
                  <a:lumMod val="75000"/>
                </a:schemeClr>
              </a:solidFill>
            </a:endParaRPr>
          </a:p>
        </p:txBody>
      </p:sp>
      <p:sp>
        <p:nvSpPr>
          <p:cNvPr id="54" name="Rectangle 53">
            <a:extLst>
              <a:ext uri="{FF2B5EF4-FFF2-40B4-BE49-F238E27FC236}">
                <a16:creationId xmlns:a16="http://schemas.microsoft.com/office/drawing/2014/main" id="{DD4D6C68-5C54-46E0-87F4-F9CDF0D7F407}"/>
              </a:ext>
            </a:extLst>
          </p:cNvPr>
          <p:cNvSpPr/>
          <p:nvPr/>
        </p:nvSpPr>
        <p:spPr>
          <a:xfrm>
            <a:off x="165100" y="1546880"/>
            <a:ext cx="3328155"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Reciprocal space</a:t>
            </a:r>
            <a:endParaRPr lang="en-US" sz="3200" dirty="0">
              <a:solidFill>
                <a:srgbClr val="C00000"/>
              </a:solidFill>
            </a:endParaRPr>
          </a:p>
        </p:txBody>
      </p:sp>
      <p:cxnSp>
        <p:nvCxnSpPr>
          <p:cNvPr id="49" name="Straight Arrow Connector 48">
            <a:extLst>
              <a:ext uri="{FF2B5EF4-FFF2-40B4-BE49-F238E27FC236}">
                <a16:creationId xmlns:a16="http://schemas.microsoft.com/office/drawing/2014/main" id="{96FEBB06-EFE3-4D16-A21A-B07CA4ECD39D}"/>
              </a:ext>
            </a:extLst>
          </p:cNvPr>
          <p:cNvCxnSpPr>
            <a:cxnSpLocks/>
          </p:cNvCxnSpPr>
          <p:nvPr/>
        </p:nvCxnSpPr>
        <p:spPr>
          <a:xfrm>
            <a:off x="1121531" y="4243803"/>
            <a:ext cx="1504426" cy="0"/>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8252342D-533E-4F34-88D0-FF50E28FA66E}"/>
              </a:ext>
            </a:extLst>
          </p:cNvPr>
          <p:cNvCxnSpPr>
            <a:cxnSpLocks/>
          </p:cNvCxnSpPr>
          <p:nvPr/>
        </p:nvCxnSpPr>
        <p:spPr>
          <a:xfrm flipH="1" flipV="1">
            <a:off x="1121342" y="2901945"/>
            <a:ext cx="1" cy="1356391"/>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C4CC01EF-07F2-42D8-ABF6-97E08029D539}"/>
              </a:ext>
            </a:extLst>
          </p:cNvPr>
          <p:cNvCxnSpPr>
            <a:cxnSpLocks/>
          </p:cNvCxnSpPr>
          <p:nvPr/>
        </p:nvCxnSpPr>
        <p:spPr>
          <a:xfrm flipV="1">
            <a:off x="1085115" y="4243802"/>
            <a:ext cx="1369033" cy="2"/>
          </a:xfrm>
          <a:prstGeom prst="straightConnector1">
            <a:avLst/>
          </a:prstGeom>
          <a:ln w="28575">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8DCA207F-1C74-48E0-B4DC-57F5AF4C4762}"/>
              </a:ext>
            </a:extLst>
          </p:cNvPr>
          <p:cNvSpPr/>
          <p:nvPr/>
        </p:nvSpPr>
        <p:spPr>
          <a:xfrm>
            <a:off x="1888991" y="5545762"/>
            <a:ext cx="184731" cy="584775"/>
          </a:xfrm>
          <a:prstGeom prst="rect">
            <a:avLst/>
          </a:prstGeom>
        </p:spPr>
        <p:txBody>
          <a:bodyPr wrap="none">
            <a:spAutoFit/>
          </a:bodyPr>
          <a:lstStyle/>
          <a:p>
            <a:endParaRPr lang="en-US" sz="3200" dirty="0">
              <a:solidFill>
                <a:schemeClr val="accent1">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C796C2C0-197C-49A3-8C67-7454345984B1}"/>
                  </a:ext>
                </a:extLst>
              </p:cNvPr>
              <p:cNvSpPr/>
              <p:nvPr/>
            </p:nvSpPr>
            <p:spPr>
              <a:xfrm>
                <a:off x="2486682" y="3904704"/>
                <a:ext cx="53572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𝒙</m:t>
                          </m:r>
                        </m:e>
                      </m:acc>
                    </m:oMath>
                  </m:oMathPara>
                </a14:m>
                <a:endParaRPr lang="en-US" sz="3200" dirty="0">
                  <a:latin typeface="Arial" panose="020B0604020202020204" pitchFamily="34" charset="0"/>
                  <a:cs typeface="Arial" panose="020B0604020202020204" pitchFamily="34" charset="0"/>
                </a:endParaRPr>
              </a:p>
            </p:txBody>
          </p:sp>
        </mc:Choice>
        <mc:Fallback xmlns="">
          <p:sp>
            <p:nvSpPr>
              <p:cNvPr id="52" name="Rectangle 51">
                <a:extLst>
                  <a:ext uri="{FF2B5EF4-FFF2-40B4-BE49-F238E27FC236}">
                    <a16:creationId xmlns:a16="http://schemas.microsoft.com/office/drawing/2014/main" id="{C796C2C0-197C-49A3-8C67-7454345984B1}"/>
                  </a:ext>
                </a:extLst>
              </p:cNvPr>
              <p:cNvSpPr>
                <a:spLocks noRot="1" noChangeAspect="1" noMove="1" noResize="1" noEditPoints="1" noAdjustHandles="1" noChangeArrowheads="1" noChangeShapeType="1" noTextEdit="1"/>
              </p:cNvSpPr>
              <p:nvPr/>
            </p:nvSpPr>
            <p:spPr>
              <a:xfrm>
                <a:off x="2486682" y="3904704"/>
                <a:ext cx="535724" cy="5847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3E4AB211-E8FF-4FBD-92D9-D89D17567267}"/>
                  </a:ext>
                </a:extLst>
              </p:cNvPr>
              <p:cNvSpPr/>
              <p:nvPr/>
            </p:nvSpPr>
            <p:spPr>
              <a:xfrm>
                <a:off x="442823" y="2379761"/>
                <a:ext cx="1353256"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c*</a:t>
                </a:r>
                <a:r>
                  <a:rPr lang="en-US" sz="3200" b="1" dirty="0">
                    <a:latin typeface="Arial" panose="020B0604020202020204" pitchFamily="34" charset="0"/>
                    <a:cs typeface="Arial" panose="020B0604020202020204" pitchFamily="34" charset="0"/>
                  </a:rPr>
                  <a:t>,</a:t>
                </a:r>
                <a:r>
                  <a:rPr lang="en-US" sz="3200" b="1" dirty="0">
                    <a:solidFill>
                      <a:schemeClr val="accent1">
                        <a:lumMod val="75000"/>
                      </a:schemeClr>
                    </a:solidFill>
                    <a:latin typeface="Arial" panose="020B0604020202020204" pitchFamily="34" charset="0"/>
                    <a:cs typeface="Arial" panose="020B0604020202020204" pitchFamily="34" charset="0"/>
                  </a:rPr>
                  <a:t>c</a:t>
                </a:r>
                <a:r>
                  <a:rPr lang="en-US" sz="3200" b="1" dirty="0">
                    <a:latin typeface="Arial" panose="020B0604020202020204" pitchFamily="34" charset="0"/>
                    <a:cs typeface="Arial" panose="020B0604020202020204" pitchFamily="34" charset="0"/>
                  </a:rPr>
                  <a:t>, </a:t>
                </a:r>
                <a14:m>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𝒛</m:t>
                        </m:r>
                      </m:e>
                    </m:acc>
                  </m:oMath>
                </a14:m>
                <a:endParaRPr lang="en-US" dirty="0">
                  <a:latin typeface="Arial" panose="020B0604020202020204" pitchFamily="34" charset="0"/>
                  <a:cs typeface="Arial" panose="020B0604020202020204" pitchFamily="34" charset="0"/>
                </a:endParaRPr>
              </a:p>
            </p:txBody>
          </p:sp>
        </mc:Choice>
        <mc:Fallback xmlns="">
          <p:sp>
            <p:nvSpPr>
              <p:cNvPr id="53" name="Rectangle 52">
                <a:extLst>
                  <a:ext uri="{FF2B5EF4-FFF2-40B4-BE49-F238E27FC236}">
                    <a16:creationId xmlns:a16="http://schemas.microsoft.com/office/drawing/2014/main" id="{3E4AB211-E8FF-4FBD-92D9-D89D17567267}"/>
                  </a:ext>
                </a:extLst>
              </p:cNvPr>
              <p:cNvSpPr>
                <a:spLocks noRot="1" noChangeAspect="1" noMove="1" noResize="1" noEditPoints="1" noAdjustHandles="1" noChangeArrowheads="1" noChangeShapeType="1" noTextEdit="1"/>
              </p:cNvSpPr>
              <p:nvPr/>
            </p:nvSpPr>
            <p:spPr>
              <a:xfrm>
                <a:off x="442823" y="2379761"/>
                <a:ext cx="1353256" cy="584775"/>
              </a:xfrm>
              <a:prstGeom prst="rect">
                <a:avLst/>
              </a:prstGeom>
              <a:blipFill>
                <a:blip r:embed="rId3"/>
                <a:stretch>
                  <a:fillRect l="-11712"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B8579750-718F-4C37-97C6-FFA13354E78B}"/>
                  </a:ext>
                </a:extLst>
              </p:cNvPr>
              <p:cNvSpPr/>
              <p:nvPr/>
            </p:nvSpPr>
            <p:spPr>
              <a:xfrm>
                <a:off x="-9905" y="4248161"/>
                <a:ext cx="1233030" cy="1077218"/>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-a*b*</a:t>
                </a:r>
                <a:r>
                  <a:rPr lang="en-US" sz="3200" b="1" dirty="0">
                    <a:latin typeface="Arial" panose="020B0604020202020204" pitchFamily="34" charset="0"/>
                    <a:cs typeface="Arial" panose="020B0604020202020204" pitchFamily="34" charset="0"/>
                  </a:rPr>
                  <a:t>,</a:t>
                </a:r>
              </a:p>
              <a:p>
                <a:r>
                  <a:rPr lang="en-US" sz="3200" b="1" dirty="0">
                    <a:solidFill>
                      <a:schemeClr val="accent1">
                        <a:lumMod val="75000"/>
                      </a:schemeClr>
                    </a:solidFill>
                    <a:latin typeface="Arial" panose="020B0604020202020204" pitchFamily="34" charset="0"/>
                    <a:cs typeface="Arial" panose="020B0604020202020204" pitchFamily="34" charset="0"/>
                  </a:rPr>
                  <a:t>-ab</a:t>
                </a:r>
                <a:r>
                  <a:rPr lang="en-US" sz="3200" b="1" dirty="0">
                    <a:latin typeface="Arial" panose="020B0604020202020204" pitchFamily="34" charset="0"/>
                    <a:cs typeface="Arial" panose="020B0604020202020204" pitchFamily="34" charset="0"/>
                  </a:rPr>
                  <a:t>,</a:t>
                </a:r>
                <a14:m>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𝒚</m:t>
                        </m:r>
                      </m:e>
                    </m:acc>
                  </m:oMath>
                </a14:m>
                <a:endParaRPr lang="en-US" sz="3200" dirty="0">
                  <a:solidFill>
                    <a:srgbClr val="C00000"/>
                  </a:solidFill>
                  <a:latin typeface="Arial" panose="020B0604020202020204" pitchFamily="34" charset="0"/>
                  <a:cs typeface="Arial" panose="020B0604020202020204" pitchFamily="34" charset="0"/>
                </a:endParaRPr>
              </a:p>
            </p:txBody>
          </p:sp>
        </mc:Choice>
        <mc:Fallback xmlns="">
          <p:sp>
            <p:nvSpPr>
              <p:cNvPr id="56" name="Rectangle 55">
                <a:extLst>
                  <a:ext uri="{FF2B5EF4-FFF2-40B4-BE49-F238E27FC236}">
                    <a16:creationId xmlns:a16="http://schemas.microsoft.com/office/drawing/2014/main" id="{B8579750-718F-4C37-97C6-FFA13354E78B}"/>
                  </a:ext>
                </a:extLst>
              </p:cNvPr>
              <p:cNvSpPr>
                <a:spLocks noRot="1" noChangeAspect="1" noMove="1" noResize="1" noEditPoints="1" noAdjustHandles="1" noChangeArrowheads="1" noChangeShapeType="1" noTextEdit="1"/>
              </p:cNvSpPr>
              <p:nvPr/>
            </p:nvSpPr>
            <p:spPr>
              <a:xfrm>
                <a:off x="-9905" y="4248161"/>
                <a:ext cx="1233030" cy="1077218"/>
              </a:xfrm>
              <a:prstGeom prst="rect">
                <a:avLst/>
              </a:prstGeom>
              <a:blipFill>
                <a:blip r:embed="rId4"/>
                <a:stretch>
                  <a:fillRect l="-12315" t="-7345" r="-11823" b="-17514"/>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4662F8CE-90F1-4D3F-9FD8-544E1824B6EB}"/>
              </a:ext>
            </a:extLst>
          </p:cNvPr>
          <p:cNvSpPr/>
          <p:nvPr/>
        </p:nvSpPr>
        <p:spPr>
          <a:xfrm>
            <a:off x="1784226" y="3720886"/>
            <a:ext cx="982961" cy="1077218"/>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a*b*</a:t>
            </a:r>
          </a:p>
          <a:p>
            <a:r>
              <a:rPr lang="en-US" sz="3200" b="1" dirty="0">
                <a:solidFill>
                  <a:schemeClr val="accent1">
                    <a:lumMod val="75000"/>
                  </a:schemeClr>
                </a:solidFill>
                <a:latin typeface="Arial" panose="020B0604020202020204" pitchFamily="34" charset="0"/>
                <a:cs typeface="Arial" panose="020B0604020202020204" pitchFamily="34" charset="0"/>
              </a:rPr>
              <a:t>ab</a:t>
            </a:r>
            <a:endParaRPr lang="en-US" sz="3200" dirty="0">
              <a:solidFill>
                <a:schemeClr val="accent1">
                  <a:lumMod val="75000"/>
                </a:schemeClr>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407A7964-2D32-4FD4-98CC-434FD0E61680}"/>
              </a:ext>
            </a:extLst>
          </p:cNvPr>
          <p:cNvSpPr/>
          <p:nvPr/>
        </p:nvSpPr>
        <p:spPr>
          <a:xfrm>
            <a:off x="6073140" y="3733010"/>
            <a:ext cx="274320" cy="2743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1F1425D4-F56B-48C7-8588-EBDEEB4C7895}"/>
              </a:ext>
            </a:extLst>
          </p:cNvPr>
          <p:cNvSpPr txBox="1"/>
          <p:nvPr/>
        </p:nvSpPr>
        <p:spPr>
          <a:xfrm>
            <a:off x="9243492" y="3791426"/>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(1,1,0)</a:t>
            </a:r>
          </a:p>
        </p:txBody>
      </p:sp>
      <p:sp>
        <p:nvSpPr>
          <p:cNvPr id="134" name="TextBox 133">
            <a:extLst>
              <a:ext uri="{FF2B5EF4-FFF2-40B4-BE49-F238E27FC236}">
                <a16:creationId xmlns:a16="http://schemas.microsoft.com/office/drawing/2014/main" id="{7E71F0D6-8117-43FF-840C-34911C7A3C92}"/>
              </a:ext>
            </a:extLst>
          </p:cNvPr>
          <p:cNvSpPr txBox="1"/>
          <p:nvPr/>
        </p:nvSpPr>
        <p:spPr>
          <a:xfrm>
            <a:off x="11025989" y="3808459"/>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(2,2,0)</a:t>
            </a:r>
          </a:p>
        </p:txBody>
      </p:sp>
      <p:sp>
        <p:nvSpPr>
          <p:cNvPr id="139" name="TextBox 138">
            <a:extLst>
              <a:ext uri="{FF2B5EF4-FFF2-40B4-BE49-F238E27FC236}">
                <a16:creationId xmlns:a16="http://schemas.microsoft.com/office/drawing/2014/main" id="{46D935E3-302B-4E36-B7D1-624B4C27AFD8}"/>
              </a:ext>
            </a:extLst>
          </p:cNvPr>
          <p:cNvSpPr txBox="1"/>
          <p:nvPr/>
        </p:nvSpPr>
        <p:spPr>
          <a:xfrm>
            <a:off x="6277740" y="3802721"/>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(0,0,0)</a:t>
            </a:r>
          </a:p>
        </p:txBody>
      </p:sp>
      <p:sp>
        <p:nvSpPr>
          <p:cNvPr id="143" name="TextBox 142">
            <a:extLst>
              <a:ext uri="{FF2B5EF4-FFF2-40B4-BE49-F238E27FC236}">
                <a16:creationId xmlns:a16="http://schemas.microsoft.com/office/drawing/2014/main" id="{B1E59B4D-FF58-4D2A-B8F9-8BB235E91BB1}"/>
              </a:ext>
            </a:extLst>
          </p:cNvPr>
          <p:cNvSpPr txBox="1"/>
          <p:nvPr/>
        </p:nvSpPr>
        <p:spPr>
          <a:xfrm>
            <a:off x="3410560" y="3791426"/>
            <a:ext cx="109356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(-1,-1,0)</a:t>
            </a:r>
          </a:p>
        </p:txBody>
      </p:sp>
      <p:sp>
        <p:nvSpPr>
          <p:cNvPr id="145" name="Rectangle 144">
            <a:extLst>
              <a:ext uri="{FF2B5EF4-FFF2-40B4-BE49-F238E27FC236}">
                <a16:creationId xmlns:a16="http://schemas.microsoft.com/office/drawing/2014/main" id="{101D83D0-A66A-4A8D-BC10-F95FAA348997}"/>
              </a:ext>
            </a:extLst>
          </p:cNvPr>
          <p:cNvSpPr/>
          <p:nvPr/>
        </p:nvSpPr>
        <p:spPr>
          <a:xfrm>
            <a:off x="9944600" y="937622"/>
            <a:ext cx="2121093"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HHL plane</a:t>
            </a:r>
            <a:endParaRPr lang="en-US" sz="3200" dirty="0">
              <a:solidFill>
                <a:srgbClr val="C00000"/>
              </a:solidFill>
            </a:endParaRPr>
          </a:p>
        </p:txBody>
      </p:sp>
      <p:sp>
        <p:nvSpPr>
          <p:cNvPr id="146" name="Rectangle 145">
            <a:extLst>
              <a:ext uri="{FF2B5EF4-FFF2-40B4-BE49-F238E27FC236}">
                <a16:creationId xmlns:a16="http://schemas.microsoft.com/office/drawing/2014/main" id="{E5BD233C-6DD6-4113-A33F-09BEBBA8B1D6}"/>
              </a:ext>
            </a:extLst>
          </p:cNvPr>
          <p:cNvSpPr/>
          <p:nvPr/>
        </p:nvSpPr>
        <p:spPr>
          <a:xfrm>
            <a:off x="2461490" y="6312689"/>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6A8C5F9-4F4E-4C3C-A554-B700807BBC37}"/>
              </a:ext>
            </a:extLst>
          </p:cNvPr>
          <p:cNvSpPr/>
          <p:nvPr/>
        </p:nvSpPr>
        <p:spPr>
          <a:xfrm>
            <a:off x="2726971" y="6157461"/>
            <a:ext cx="3736920"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nuclear Bragg peak</a:t>
            </a:r>
            <a:endParaRPr lang="en-US" sz="3200" dirty="0">
              <a:solidFill>
                <a:srgbClr val="C00000"/>
              </a:solidFill>
            </a:endParaRPr>
          </a:p>
        </p:txBody>
      </p:sp>
      <p:cxnSp>
        <p:nvCxnSpPr>
          <p:cNvPr id="147" name="Straight Arrow Connector 146">
            <a:extLst>
              <a:ext uri="{FF2B5EF4-FFF2-40B4-BE49-F238E27FC236}">
                <a16:creationId xmlns:a16="http://schemas.microsoft.com/office/drawing/2014/main" id="{69589C61-C141-4510-B387-2F769716E3DA}"/>
              </a:ext>
            </a:extLst>
          </p:cNvPr>
          <p:cNvCxnSpPr>
            <a:cxnSpLocks/>
          </p:cNvCxnSpPr>
          <p:nvPr/>
        </p:nvCxnSpPr>
        <p:spPr>
          <a:xfrm>
            <a:off x="6210300" y="2000250"/>
            <a:ext cx="0" cy="38100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42" name="Group 41">
            <a:extLst>
              <a:ext uri="{FF2B5EF4-FFF2-40B4-BE49-F238E27FC236}">
                <a16:creationId xmlns:a16="http://schemas.microsoft.com/office/drawing/2014/main" id="{C61B26FA-1717-4AC7-86BA-E8BFFE37D954}"/>
              </a:ext>
            </a:extLst>
          </p:cNvPr>
          <p:cNvGrpSpPr/>
          <p:nvPr/>
        </p:nvGrpSpPr>
        <p:grpSpPr>
          <a:xfrm flipV="1">
            <a:off x="6210300" y="3017755"/>
            <a:ext cx="2933700" cy="850392"/>
            <a:chOff x="6277740" y="2638228"/>
            <a:chExt cx="2933700" cy="850392"/>
          </a:xfrm>
        </p:grpSpPr>
        <p:cxnSp>
          <p:nvCxnSpPr>
            <p:cNvPr id="148" name="Straight Arrow Connector 147">
              <a:extLst>
                <a:ext uri="{FF2B5EF4-FFF2-40B4-BE49-F238E27FC236}">
                  <a16:creationId xmlns:a16="http://schemas.microsoft.com/office/drawing/2014/main" id="{3C5EFCA2-4DCF-4445-84AB-2465B01DE88F}"/>
                </a:ext>
              </a:extLst>
            </p:cNvPr>
            <p:cNvCxnSpPr>
              <a:cxnSpLocks/>
            </p:cNvCxnSpPr>
            <p:nvPr/>
          </p:nvCxnSpPr>
          <p:spPr>
            <a:xfrm rot="5400000">
              <a:off x="8786244" y="30634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9" name="Straight Arrow Connector 148">
              <a:extLst>
                <a:ext uri="{FF2B5EF4-FFF2-40B4-BE49-F238E27FC236}">
                  <a16:creationId xmlns:a16="http://schemas.microsoft.com/office/drawing/2014/main" id="{FFD4AD07-F0F4-4358-83CB-6A2BAC1BB39F}"/>
                </a:ext>
              </a:extLst>
            </p:cNvPr>
            <p:cNvCxnSpPr>
              <a:cxnSpLocks/>
            </p:cNvCxnSpPr>
            <p:nvPr/>
          </p:nvCxnSpPr>
          <p:spPr>
            <a:xfrm flipH="1">
              <a:off x="6277740" y="34886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52" name="Group 151">
            <a:extLst>
              <a:ext uri="{FF2B5EF4-FFF2-40B4-BE49-F238E27FC236}">
                <a16:creationId xmlns:a16="http://schemas.microsoft.com/office/drawing/2014/main" id="{DAEC952E-166C-4F3C-ABEC-FA0CDF32778E}"/>
              </a:ext>
            </a:extLst>
          </p:cNvPr>
          <p:cNvGrpSpPr/>
          <p:nvPr/>
        </p:nvGrpSpPr>
        <p:grpSpPr>
          <a:xfrm>
            <a:off x="6210300" y="3863778"/>
            <a:ext cx="2933700" cy="850392"/>
            <a:chOff x="5791200" y="3870128"/>
            <a:chExt cx="2933700" cy="850392"/>
          </a:xfrm>
        </p:grpSpPr>
        <p:cxnSp>
          <p:nvCxnSpPr>
            <p:cNvPr id="150" name="Straight Arrow Connector 149">
              <a:extLst>
                <a:ext uri="{FF2B5EF4-FFF2-40B4-BE49-F238E27FC236}">
                  <a16:creationId xmlns:a16="http://schemas.microsoft.com/office/drawing/2014/main" id="{6C4F606B-0A65-47D2-877D-A731E5282BBD}"/>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9783D75D-A9B3-44D0-BB49-5526249D5349}"/>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117" name="Rectangle 116">
            <a:extLst>
              <a:ext uri="{FF2B5EF4-FFF2-40B4-BE49-F238E27FC236}">
                <a16:creationId xmlns:a16="http://schemas.microsoft.com/office/drawing/2014/main" id="{DD66866E-E8DB-4A16-A1DF-5388D0FB3EF4}"/>
              </a:ext>
            </a:extLst>
          </p:cNvPr>
          <p:cNvSpPr/>
          <p:nvPr/>
        </p:nvSpPr>
        <p:spPr>
          <a:xfrm>
            <a:off x="9006752" y="3713216"/>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07BE3822-5A32-4054-897B-B17537E56B9B}"/>
              </a:ext>
            </a:extLst>
          </p:cNvPr>
          <p:cNvGrpSpPr/>
          <p:nvPr/>
        </p:nvGrpSpPr>
        <p:grpSpPr>
          <a:xfrm flipV="1">
            <a:off x="9109552" y="3019778"/>
            <a:ext cx="2933700" cy="850392"/>
            <a:chOff x="6277740" y="2638228"/>
            <a:chExt cx="2933700" cy="850392"/>
          </a:xfrm>
        </p:grpSpPr>
        <p:cxnSp>
          <p:nvCxnSpPr>
            <p:cNvPr id="154" name="Straight Arrow Connector 153">
              <a:extLst>
                <a:ext uri="{FF2B5EF4-FFF2-40B4-BE49-F238E27FC236}">
                  <a16:creationId xmlns:a16="http://schemas.microsoft.com/office/drawing/2014/main" id="{9BAA614D-36F0-4772-9528-FCEB849C4B10}"/>
                </a:ext>
              </a:extLst>
            </p:cNvPr>
            <p:cNvCxnSpPr>
              <a:cxnSpLocks/>
            </p:cNvCxnSpPr>
            <p:nvPr/>
          </p:nvCxnSpPr>
          <p:spPr>
            <a:xfrm rot="5400000">
              <a:off x="8786244" y="30634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5" name="Straight Arrow Connector 154">
              <a:extLst>
                <a:ext uri="{FF2B5EF4-FFF2-40B4-BE49-F238E27FC236}">
                  <a16:creationId xmlns:a16="http://schemas.microsoft.com/office/drawing/2014/main" id="{B7C49B58-FC01-417C-AA8C-844155EB86A8}"/>
                </a:ext>
              </a:extLst>
            </p:cNvPr>
            <p:cNvCxnSpPr>
              <a:cxnSpLocks/>
            </p:cNvCxnSpPr>
            <p:nvPr/>
          </p:nvCxnSpPr>
          <p:spPr>
            <a:xfrm flipH="1">
              <a:off x="6277740" y="34886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56" name="Group 155">
            <a:extLst>
              <a:ext uri="{FF2B5EF4-FFF2-40B4-BE49-F238E27FC236}">
                <a16:creationId xmlns:a16="http://schemas.microsoft.com/office/drawing/2014/main" id="{E93F244C-934D-4D88-BD0B-53C679E3D07F}"/>
              </a:ext>
            </a:extLst>
          </p:cNvPr>
          <p:cNvGrpSpPr/>
          <p:nvPr/>
        </p:nvGrpSpPr>
        <p:grpSpPr>
          <a:xfrm>
            <a:off x="9109462" y="3863778"/>
            <a:ext cx="2933700" cy="850392"/>
            <a:chOff x="5791200" y="3870128"/>
            <a:chExt cx="2933700" cy="850392"/>
          </a:xfrm>
        </p:grpSpPr>
        <p:cxnSp>
          <p:nvCxnSpPr>
            <p:cNvPr id="157" name="Straight Arrow Connector 156">
              <a:extLst>
                <a:ext uri="{FF2B5EF4-FFF2-40B4-BE49-F238E27FC236}">
                  <a16:creationId xmlns:a16="http://schemas.microsoft.com/office/drawing/2014/main" id="{D38A3F60-1E7F-4CBE-8EE4-5B47774B1D9C}"/>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C187B8E5-3B9E-40D0-A805-3C8B4805460F}"/>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126" name="Rectangle 125">
            <a:extLst>
              <a:ext uri="{FF2B5EF4-FFF2-40B4-BE49-F238E27FC236}">
                <a16:creationId xmlns:a16="http://schemas.microsoft.com/office/drawing/2014/main" id="{BB151B03-6C42-43FF-B8DF-DEB0460BA693}"/>
              </a:ext>
            </a:extLst>
          </p:cNvPr>
          <p:cNvSpPr/>
          <p:nvPr/>
        </p:nvSpPr>
        <p:spPr>
          <a:xfrm>
            <a:off x="11906091" y="3707329"/>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59" name="Group 158">
            <a:extLst>
              <a:ext uri="{FF2B5EF4-FFF2-40B4-BE49-F238E27FC236}">
                <a16:creationId xmlns:a16="http://schemas.microsoft.com/office/drawing/2014/main" id="{36B62B58-F40F-4C14-87C8-FED208B0E74F}"/>
              </a:ext>
            </a:extLst>
          </p:cNvPr>
          <p:cNvGrpSpPr/>
          <p:nvPr/>
        </p:nvGrpSpPr>
        <p:grpSpPr>
          <a:xfrm>
            <a:off x="6210300" y="4722294"/>
            <a:ext cx="2933700" cy="850392"/>
            <a:chOff x="5791200" y="3870128"/>
            <a:chExt cx="2933700" cy="850392"/>
          </a:xfrm>
        </p:grpSpPr>
        <p:cxnSp>
          <p:nvCxnSpPr>
            <p:cNvPr id="160" name="Straight Arrow Connector 159">
              <a:extLst>
                <a:ext uri="{FF2B5EF4-FFF2-40B4-BE49-F238E27FC236}">
                  <a16:creationId xmlns:a16="http://schemas.microsoft.com/office/drawing/2014/main" id="{08FF2B35-5BCF-49C9-AF24-2DB5E660E911}"/>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1" name="Straight Arrow Connector 160">
              <a:extLst>
                <a:ext uri="{FF2B5EF4-FFF2-40B4-BE49-F238E27FC236}">
                  <a16:creationId xmlns:a16="http://schemas.microsoft.com/office/drawing/2014/main" id="{A0B253E9-EE48-47D1-A570-D2E9C9652FBB}"/>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62" name="Group 161">
            <a:extLst>
              <a:ext uri="{FF2B5EF4-FFF2-40B4-BE49-F238E27FC236}">
                <a16:creationId xmlns:a16="http://schemas.microsoft.com/office/drawing/2014/main" id="{5CD48790-173F-4F76-8A8F-DE6EC8E14369}"/>
              </a:ext>
            </a:extLst>
          </p:cNvPr>
          <p:cNvGrpSpPr/>
          <p:nvPr/>
        </p:nvGrpSpPr>
        <p:grpSpPr>
          <a:xfrm>
            <a:off x="9109462" y="4722294"/>
            <a:ext cx="2933700" cy="850392"/>
            <a:chOff x="5791200" y="3870128"/>
            <a:chExt cx="2933700" cy="850392"/>
          </a:xfrm>
        </p:grpSpPr>
        <p:cxnSp>
          <p:nvCxnSpPr>
            <p:cNvPr id="163" name="Straight Arrow Connector 162">
              <a:extLst>
                <a:ext uri="{FF2B5EF4-FFF2-40B4-BE49-F238E27FC236}">
                  <a16:creationId xmlns:a16="http://schemas.microsoft.com/office/drawing/2014/main" id="{19695AC3-C619-4E92-9641-747D346B9732}"/>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D5C8CBDD-0FFA-443D-ADC0-0E9A1A1B32ED}"/>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65" name="Group 164">
            <a:extLst>
              <a:ext uri="{FF2B5EF4-FFF2-40B4-BE49-F238E27FC236}">
                <a16:creationId xmlns:a16="http://schemas.microsoft.com/office/drawing/2014/main" id="{5E442DB9-71C4-47D5-8CF1-DF5D4F3281A6}"/>
              </a:ext>
            </a:extLst>
          </p:cNvPr>
          <p:cNvGrpSpPr/>
          <p:nvPr/>
        </p:nvGrpSpPr>
        <p:grpSpPr>
          <a:xfrm flipV="1">
            <a:off x="6210300" y="2167871"/>
            <a:ext cx="2933700" cy="850392"/>
            <a:chOff x="6277740" y="2638228"/>
            <a:chExt cx="2933700" cy="850392"/>
          </a:xfrm>
        </p:grpSpPr>
        <p:cxnSp>
          <p:nvCxnSpPr>
            <p:cNvPr id="166" name="Straight Arrow Connector 165">
              <a:extLst>
                <a:ext uri="{FF2B5EF4-FFF2-40B4-BE49-F238E27FC236}">
                  <a16:creationId xmlns:a16="http://schemas.microsoft.com/office/drawing/2014/main" id="{3AFECF89-2DCB-475A-9DB0-7603BAF898FE}"/>
                </a:ext>
              </a:extLst>
            </p:cNvPr>
            <p:cNvCxnSpPr>
              <a:cxnSpLocks/>
            </p:cNvCxnSpPr>
            <p:nvPr/>
          </p:nvCxnSpPr>
          <p:spPr>
            <a:xfrm rot="5400000">
              <a:off x="8786244" y="30634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7" name="Straight Arrow Connector 166">
              <a:extLst>
                <a:ext uri="{FF2B5EF4-FFF2-40B4-BE49-F238E27FC236}">
                  <a16:creationId xmlns:a16="http://schemas.microsoft.com/office/drawing/2014/main" id="{05C832B7-0B17-465C-B61A-156AEBEAA96B}"/>
                </a:ext>
              </a:extLst>
            </p:cNvPr>
            <p:cNvCxnSpPr>
              <a:cxnSpLocks/>
            </p:cNvCxnSpPr>
            <p:nvPr/>
          </p:nvCxnSpPr>
          <p:spPr>
            <a:xfrm flipH="1">
              <a:off x="6277740" y="34886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68" name="Group 167">
            <a:extLst>
              <a:ext uri="{FF2B5EF4-FFF2-40B4-BE49-F238E27FC236}">
                <a16:creationId xmlns:a16="http://schemas.microsoft.com/office/drawing/2014/main" id="{8C8F2651-9F46-40C7-8EC1-1B7DD50C34F4}"/>
              </a:ext>
            </a:extLst>
          </p:cNvPr>
          <p:cNvGrpSpPr/>
          <p:nvPr/>
        </p:nvGrpSpPr>
        <p:grpSpPr>
          <a:xfrm flipV="1">
            <a:off x="9109552" y="2169894"/>
            <a:ext cx="2933700" cy="850392"/>
            <a:chOff x="6277740" y="2638228"/>
            <a:chExt cx="2933700" cy="850392"/>
          </a:xfrm>
        </p:grpSpPr>
        <p:cxnSp>
          <p:nvCxnSpPr>
            <p:cNvPr id="169" name="Straight Arrow Connector 168">
              <a:extLst>
                <a:ext uri="{FF2B5EF4-FFF2-40B4-BE49-F238E27FC236}">
                  <a16:creationId xmlns:a16="http://schemas.microsoft.com/office/drawing/2014/main" id="{D2DC4680-56AA-4A31-953F-7E1F0EA46E7C}"/>
                </a:ext>
              </a:extLst>
            </p:cNvPr>
            <p:cNvCxnSpPr>
              <a:cxnSpLocks/>
            </p:cNvCxnSpPr>
            <p:nvPr/>
          </p:nvCxnSpPr>
          <p:spPr>
            <a:xfrm rot="5400000">
              <a:off x="8786244" y="30634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34C7259D-0055-4402-A686-A9BC6813A483}"/>
                </a:ext>
              </a:extLst>
            </p:cNvPr>
            <p:cNvCxnSpPr>
              <a:cxnSpLocks/>
            </p:cNvCxnSpPr>
            <p:nvPr/>
          </p:nvCxnSpPr>
          <p:spPr>
            <a:xfrm flipH="1">
              <a:off x="6277740" y="34886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79" name="Group 178">
            <a:extLst>
              <a:ext uri="{FF2B5EF4-FFF2-40B4-BE49-F238E27FC236}">
                <a16:creationId xmlns:a16="http://schemas.microsoft.com/office/drawing/2014/main" id="{9F87482C-D4DA-4CA0-AC5A-AF93BD9550EF}"/>
              </a:ext>
            </a:extLst>
          </p:cNvPr>
          <p:cNvGrpSpPr/>
          <p:nvPr/>
        </p:nvGrpSpPr>
        <p:grpSpPr>
          <a:xfrm flipH="1">
            <a:off x="3276601" y="3863490"/>
            <a:ext cx="2933700" cy="850392"/>
            <a:chOff x="5791200" y="3870128"/>
            <a:chExt cx="2933700" cy="850392"/>
          </a:xfrm>
        </p:grpSpPr>
        <p:cxnSp>
          <p:nvCxnSpPr>
            <p:cNvPr id="180" name="Straight Arrow Connector 179">
              <a:extLst>
                <a:ext uri="{FF2B5EF4-FFF2-40B4-BE49-F238E27FC236}">
                  <a16:creationId xmlns:a16="http://schemas.microsoft.com/office/drawing/2014/main" id="{5547217E-24B2-4DA4-B07F-DDD791728CCC}"/>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1" name="Straight Arrow Connector 180">
              <a:extLst>
                <a:ext uri="{FF2B5EF4-FFF2-40B4-BE49-F238E27FC236}">
                  <a16:creationId xmlns:a16="http://schemas.microsoft.com/office/drawing/2014/main" id="{594D736B-CA92-4586-9795-4D9A6983DCFF}"/>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82" name="Group 181">
            <a:extLst>
              <a:ext uri="{FF2B5EF4-FFF2-40B4-BE49-F238E27FC236}">
                <a16:creationId xmlns:a16="http://schemas.microsoft.com/office/drawing/2014/main" id="{8BFB504B-322E-47A2-8509-3970C1BD07AB}"/>
              </a:ext>
            </a:extLst>
          </p:cNvPr>
          <p:cNvGrpSpPr/>
          <p:nvPr/>
        </p:nvGrpSpPr>
        <p:grpSpPr>
          <a:xfrm flipH="1">
            <a:off x="3276601" y="4720782"/>
            <a:ext cx="2933700" cy="850392"/>
            <a:chOff x="5791200" y="3870128"/>
            <a:chExt cx="2933700" cy="850392"/>
          </a:xfrm>
        </p:grpSpPr>
        <p:cxnSp>
          <p:nvCxnSpPr>
            <p:cNvPr id="183" name="Straight Arrow Connector 182">
              <a:extLst>
                <a:ext uri="{FF2B5EF4-FFF2-40B4-BE49-F238E27FC236}">
                  <a16:creationId xmlns:a16="http://schemas.microsoft.com/office/drawing/2014/main" id="{09F7855F-8B62-4BC4-9588-30167707BAFC}"/>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C9949AA7-7A97-4F92-96A5-67243B6F7A50}"/>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85" name="Group 184">
            <a:extLst>
              <a:ext uri="{FF2B5EF4-FFF2-40B4-BE49-F238E27FC236}">
                <a16:creationId xmlns:a16="http://schemas.microsoft.com/office/drawing/2014/main" id="{5FE88B16-CE86-4C97-867C-73C49ED095F9}"/>
              </a:ext>
            </a:extLst>
          </p:cNvPr>
          <p:cNvGrpSpPr/>
          <p:nvPr/>
        </p:nvGrpSpPr>
        <p:grpSpPr>
          <a:xfrm flipH="1" flipV="1">
            <a:off x="3272859" y="3016329"/>
            <a:ext cx="2933700" cy="850392"/>
            <a:chOff x="5791200" y="3870128"/>
            <a:chExt cx="2933700" cy="850392"/>
          </a:xfrm>
        </p:grpSpPr>
        <p:cxnSp>
          <p:nvCxnSpPr>
            <p:cNvPr id="186" name="Straight Arrow Connector 185">
              <a:extLst>
                <a:ext uri="{FF2B5EF4-FFF2-40B4-BE49-F238E27FC236}">
                  <a16:creationId xmlns:a16="http://schemas.microsoft.com/office/drawing/2014/main" id="{12DF8275-01C5-4DFD-9A34-36BB4E055A91}"/>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7" name="Straight Arrow Connector 186">
              <a:extLst>
                <a:ext uri="{FF2B5EF4-FFF2-40B4-BE49-F238E27FC236}">
                  <a16:creationId xmlns:a16="http://schemas.microsoft.com/office/drawing/2014/main" id="{0630E882-A9B9-48C5-888B-9509BE7A4C70}"/>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88" name="Group 187">
            <a:extLst>
              <a:ext uri="{FF2B5EF4-FFF2-40B4-BE49-F238E27FC236}">
                <a16:creationId xmlns:a16="http://schemas.microsoft.com/office/drawing/2014/main" id="{9B533284-C162-44A6-B37C-11C54FB892DD}"/>
              </a:ext>
            </a:extLst>
          </p:cNvPr>
          <p:cNvGrpSpPr/>
          <p:nvPr/>
        </p:nvGrpSpPr>
        <p:grpSpPr>
          <a:xfrm flipH="1" flipV="1">
            <a:off x="3272859" y="2167871"/>
            <a:ext cx="2933700" cy="850392"/>
            <a:chOff x="5791200" y="3870128"/>
            <a:chExt cx="2933700" cy="850392"/>
          </a:xfrm>
        </p:grpSpPr>
        <p:cxnSp>
          <p:nvCxnSpPr>
            <p:cNvPr id="189" name="Straight Arrow Connector 188">
              <a:extLst>
                <a:ext uri="{FF2B5EF4-FFF2-40B4-BE49-F238E27FC236}">
                  <a16:creationId xmlns:a16="http://schemas.microsoft.com/office/drawing/2014/main" id="{BE280742-7EFC-46F9-9D11-EEBC864E9913}"/>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0" name="Straight Arrow Connector 189">
              <a:extLst>
                <a:ext uri="{FF2B5EF4-FFF2-40B4-BE49-F238E27FC236}">
                  <a16:creationId xmlns:a16="http://schemas.microsoft.com/office/drawing/2014/main" id="{84E6EEFA-462D-4A56-A0C5-7D98FFF176BF}"/>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129" name="Rectangle 128">
            <a:extLst>
              <a:ext uri="{FF2B5EF4-FFF2-40B4-BE49-F238E27FC236}">
                <a16:creationId xmlns:a16="http://schemas.microsoft.com/office/drawing/2014/main" id="{EC2C0EB9-0BD7-4F55-8FE5-C2508029699B}"/>
              </a:ext>
            </a:extLst>
          </p:cNvPr>
          <p:cNvSpPr/>
          <p:nvPr/>
        </p:nvSpPr>
        <p:spPr>
          <a:xfrm>
            <a:off x="3144410" y="3726110"/>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FAE2E3D0-D2B1-4138-81D6-599E3EED2D4A}"/>
              </a:ext>
            </a:extLst>
          </p:cNvPr>
          <p:cNvSpPr/>
          <p:nvPr/>
        </p:nvSpPr>
        <p:spPr>
          <a:xfrm>
            <a:off x="9006752" y="4579904"/>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B83153DB-DFC5-4ADF-A1F1-34BB509534CB}"/>
              </a:ext>
            </a:extLst>
          </p:cNvPr>
          <p:cNvSpPr/>
          <p:nvPr/>
        </p:nvSpPr>
        <p:spPr>
          <a:xfrm>
            <a:off x="11906091" y="4574017"/>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AE88A9F0-0CC7-478F-BC4F-F18B1320A4E9}"/>
              </a:ext>
            </a:extLst>
          </p:cNvPr>
          <p:cNvSpPr/>
          <p:nvPr/>
        </p:nvSpPr>
        <p:spPr>
          <a:xfrm>
            <a:off x="3144410" y="459279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284CF9CF-4A99-492C-BB29-280E732A64C9}"/>
              </a:ext>
            </a:extLst>
          </p:cNvPr>
          <p:cNvSpPr/>
          <p:nvPr/>
        </p:nvSpPr>
        <p:spPr>
          <a:xfrm>
            <a:off x="9006840" y="541804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7255BEC3-630E-48A4-8687-93C534E94E5F}"/>
              </a:ext>
            </a:extLst>
          </p:cNvPr>
          <p:cNvSpPr/>
          <p:nvPr/>
        </p:nvSpPr>
        <p:spPr>
          <a:xfrm>
            <a:off x="11906179" y="5412161"/>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CFFC1122-0FC2-41BD-83A7-0DD1C287CBBF}"/>
              </a:ext>
            </a:extLst>
          </p:cNvPr>
          <p:cNvSpPr/>
          <p:nvPr/>
        </p:nvSpPr>
        <p:spPr>
          <a:xfrm>
            <a:off x="3144498" y="5430942"/>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1C19A27-EB36-4312-BC96-8A59EB0A36E4}"/>
              </a:ext>
            </a:extLst>
          </p:cNvPr>
          <p:cNvSpPr/>
          <p:nvPr/>
        </p:nvSpPr>
        <p:spPr>
          <a:xfrm>
            <a:off x="9006752" y="2885073"/>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79FE4717-8C68-4BAA-AE08-D0BF6855285D}"/>
              </a:ext>
            </a:extLst>
          </p:cNvPr>
          <p:cNvSpPr/>
          <p:nvPr/>
        </p:nvSpPr>
        <p:spPr>
          <a:xfrm>
            <a:off x="11906091" y="2879186"/>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DA6B8D81-6FAB-463B-88BF-38A03E06CD15}"/>
              </a:ext>
            </a:extLst>
          </p:cNvPr>
          <p:cNvSpPr/>
          <p:nvPr/>
        </p:nvSpPr>
        <p:spPr>
          <a:xfrm>
            <a:off x="3144410" y="2897967"/>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F518076C-B825-4425-A0A3-CD52EA36557A}"/>
              </a:ext>
            </a:extLst>
          </p:cNvPr>
          <p:cNvSpPr/>
          <p:nvPr/>
        </p:nvSpPr>
        <p:spPr>
          <a:xfrm>
            <a:off x="9006752" y="2027635"/>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D626B515-2EE1-4351-B05A-805FD6CE6725}"/>
              </a:ext>
            </a:extLst>
          </p:cNvPr>
          <p:cNvSpPr/>
          <p:nvPr/>
        </p:nvSpPr>
        <p:spPr>
          <a:xfrm>
            <a:off x="11906091" y="202174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A7614969-1026-4159-B39F-14B7145C88B7}"/>
              </a:ext>
            </a:extLst>
          </p:cNvPr>
          <p:cNvSpPr/>
          <p:nvPr/>
        </p:nvSpPr>
        <p:spPr>
          <a:xfrm>
            <a:off x="3144410" y="2040529"/>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9A8EC768-17D8-4FC7-8CA4-53E7A977A858}"/>
              </a:ext>
            </a:extLst>
          </p:cNvPr>
          <p:cNvSpPr/>
          <p:nvPr/>
        </p:nvSpPr>
        <p:spPr>
          <a:xfrm>
            <a:off x="6073577" y="4583542"/>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22DA0915-A541-454D-B5AE-23F38209A1BE}"/>
              </a:ext>
            </a:extLst>
          </p:cNvPr>
          <p:cNvSpPr/>
          <p:nvPr/>
        </p:nvSpPr>
        <p:spPr>
          <a:xfrm>
            <a:off x="6073665" y="5421686"/>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E092672B-DC1C-4B56-8BBD-FD7B5BEA9F34}"/>
              </a:ext>
            </a:extLst>
          </p:cNvPr>
          <p:cNvSpPr/>
          <p:nvPr/>
        </p:nvSpPr>
        <p:spPr>
          <a:xfrm>
            <a:off x="6073577" y="2888711"/>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DF9F3426-5BFA-46DC-B33C-5DF41C0A9C83}"/>
              </a:ext>
            </a:extLst>
          </p:cNvPr>
          <p:cNvSpPr/>
          <p:nvPr/>
        </p:nvSpPr>
        <p:spPr>
          <a:xfrm>
            <a:off x="6073577" y="2031273"/>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85D15FA9-6390-49C4-BCF6-7DC7C0F040DA}"/>
              </a:ext>
            </a:extLst>
          </p:cNvPr>
          <p:cNvSpPr txBox="1"/>
          <p:nvPr/>
        </p:nvSpPr>
        <p:spPr>
          <a:xfrm>
            <a:off x="9243492" y="3010305"/>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(1,1,1)</a:t>
            </a:r>
          </a:p>
        </p:txBody>
      </p:sp>
      <p:sp>
        <p:nvSpPr>
          <p:cNvPr id="208" name="TextBox 207">
            <a:extLst>
              <a:ext uri="{FF2B5EF4-FFF2-40B4-BE49-F238E27FC236}">
                <a16:creationId xmlns:a16="http://schemas.microsoft.com/office/drawing/2014/main" id="{5018ED9C-4D3F-408E-80FD-D78967EDCA15}"/>
              </a:ext>
            </a:extLst>
          </p:cNvPr>
          <p:cNvSpPr txBox="1"/>
          <p:nvPr/>
        </p:nvSpPr>
        <p:spPr>
          <a:xfrm>
            <a:off x="9211869" y="2163162"/>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(1,1,2)</a:t>
            </a:r>
          </a:p>
        </p:txBody>
      </p:sp>
      <p:sp>
        <p:nvSpPr>
          <p:cNvPr id="209" name="TextBox 208">
            <a:extLst>
              <a:ext uri="{FF2B5EF4-FFF2-40B4-BE49-F238E27FC236}">
                <a16:creationId xmlns:a16="http://schemas.microsoft.com/office/drawing/2014/main" id="{6A4516BC-2218-4FC4-9EA8-20B9D16E359D}"/>
              </a:ext>
            </a:extLst>
          </p:cNvPr>
          <p:cNvSpPr txBox="1"/>
          <p:nvPr/>
        </p:nvSpPr>
        <p:spPr>
          <a:xfrm>
            <a:off x="9276609" y="4705998"/>
            <a:ext cx="100860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(1,1,-1)</a:t>
            </a:r>
          </a:p>
        </p:txBody>
      </p:sp>
      <p:sp>
        <p:nvSpPr>
          <p:cNvPr id="210" name="TextBox 209">
            <a:extLst>
              <a:ext uri="{FF2B5EF4-FFF2-40B4-BE49-F238E27FC236}">
                <a16:creationId xmlns:a16="http://schemas.microsoft.com/office/drawing/2014/main" id="{9363697A-1CC7-41AD-A46C-F05565638043}"/>
              </a:ext>
            </a:extLst>
          </p:cNvPr>
          <p:cNvSpPr txBox="1"/>
          <p:nvPr/>
        </p:nvSpPr>
        <p:spPr>
          <a:xfrm>
            <a:off x="9243492" y="5545762"/>
            <a:ext cx="100860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(1,1,-2)</a:t>
            </a:r>
          </a:p>
        </p:txBody>
      </p:sp>
      <p:sp>
        <p:nvSpPr>
          <p:cNvPr id="211" name="TextBox 210">
            <a:extLst>
              <a:ext uri="{FF2B5EF4-FFF2-40B4-BE49-F238E27FC236}">
                <a16:creationId xmlns:a16="http://schemas.microsoft.com/office/drawing/2014/main" id="{6859A16A-E887-4FF0-AEAB-9E25A821A9EE}"/>
              </a:ext>
            </a:extLst>
          </p:cNvPr>
          <p:cNvSpPr txBox="1"/>
          <p:nvPr/>
        </p:nvSpPr>
        <p:spPr>
          <a:xfrm>
            <a:off x="6300171" y="2984229"/>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(0,0,1)</a:t>
            </a:r>
          </a:p>
        </p:txBody>
      </p:sp>
      <p:cxnSp>
        <p:nvCxnSpPr>
          <p:cNvPr id="216" name="Straight Arrow Connector 215">
            <a:extLst>
              <a:ext uri="{FF2B5EF4-FFF2-40B4-BE49-F238E27FC236}">
                <a16:creationId xmlns:a16="http://schemas.microsoft.com/office/drawing/2014/main" id="{82D5B603-1C74-4719-A14C-26CC45AA18B3}"/>
              </a:ext>
            </a:extLst>
          </p:cNvPr>
          <p:cNvCxnSpPr>
            <a:cxnSpLocks/>
          </p:cNvCxnSpPr>
          <p:nvPr/>
        </p:nvCxnSpPr>
        <p:spPr>
          <a:xfrm rot="16200000">
            <a:off x="532540" y="3669066"/>
            <a:ext cx="1197505" cy="0"/>
          </a:xfrm>
          <a:prstGeom prst="straightConnector1">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17" name="Straight Arrow Connector 216">
            <a:extLst>
              <a:ext uri="{FF2B5EF4-FFF2-40B4-BE49-F238E27FC236}">
                <a16:creationId xmlns:a16="http://schemas.microsoft.com/office/drawing/2014/main" id="{34793579-F8B6-4A94-AEA3-14816A687EE7}"/>
              </a:ext>
            </a:extLst>
          </p:cNvPr>
          <p:cNvCxnSpPr>
            <a:cxnSpLocks/>
          </p:cNvCxnSpPr>
          <p:nvPr/>
        </p:nvCxnSpPr>
        <p:spPr>
          <a:xfrm rot="16200000" flipV="1">
            <a:off x="434567" y="3645706"/>
            <a:ext cx="1369033" cy="2"/>
          </a:xfrm>
          <a:prstGeom prst="straightConnector1">
            <a:avLst/>
          </a:prstGeom>
          <a:ln w="28575">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224" name="Group 223">
            <a:extLst>
              <a:ext uri="{FF2B5EF4-FFF2-40B4-BE49-F238E27FC236}">
                <a16:creationId xmlns:a16="http://schemas.microsoft.com/office/drawing/2014/main" id="{F2CB509B-601D-4D09-9B76-FA75474C37C0}"/>
              </a:ext>
            </a:extLst>
          </p:cNvPr>
          <p:cNvGrpSpPr/>
          <p:nvPr/>
        </p:nvGrpSpPr>
        <p:grpSpPr>
          <a:xfrm rot="2700000">
            <a:off x="921473" y="4037114"/>
            <a:ext cx="413375" cy="413375"/>
            <a:chOff x="958798" y="4672090"/>
            <a:chExt cx="413375" cy="413375"/>
          </a:xfrm>
        </p:grpSpPr>
        <p:sp>
          <p:nvSpPr>
            <p:cNvPr id="63" name="Oval 62">
              <a:extLst>
                <a:ext uri="{FF2B5EF4-FFF2-40B4-BE49-F238E27FC236}">
                  <a16:creationId xmlns:a16="http://schemas.microsoft.com/office/drawing/2014/main" id="{1EFEECDC-C90B-4678-9D72-F0E179DD8867}"/>
                </a:ext>
              </a:extLst>
            </p:cNvPr>
            <p:cNvSpPr/>
            <p:nvPr/>
          </p:nvSpPr>
          <p:spPr>
            <a:xfrm>
              <a:off x="958798" y="4672090"/>
              <a:ext cx="413375" cy="41337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Straight Connector 218">
              <a:extLst>
                <a:ext uri="{FF2B5EF4-FFF2-40B4-BE49-F238E27FC236}">
                  <a16:creationId xmlns:a16="http://schemas.microsoft.com/office/drawing/2014/main" id="{8C662778-A2F3-493D-9079-1757763E7CD4}"/>
                </a:ext>
              </a:extLst>
            </p:cNvPr>
            <p:cNvCxnSpPr>
              <a:stCxn id="63" idx="0"/>
              <a:endCxn id="63" idx="4"/>
            </p:cNvCxnSpPr>
            <p:nvPr/>
          </p:nvCxnSpPr>
          <p:spPr>
            <a:xfrm>
              <a:off x="1165486" y="4672090"/>
              <a:ext cx="0" cy="4133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2144C765-C569-4138-BBAD-BE8512111B17}"/>
                </a:ext>
              </a:extLst>
            </p:cNvPr>
            <p:cNvCxnSpPr>
              <a:cxnSpLocks/>
              <a:stCxn id="63" idx="6"/>
              <a:endCxn id="63" idx="2"/>
            </p:cNvCxnSpPr>
            <p:nvPr/>
          </p:nvCxnSpPr>
          <p:spPr>
            <a:xfrm flipH="1">
              <a:off x="958798" y="4878778"/>
              <a:ext cx="413375" cy="0"/>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5916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3B75598-D6ED-453D-B84C-F536FC3320A4}"/>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Thinking in reciprocal space: magnetic structure in hexagonal unit cell</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B657085-34AD-4BF1-80D6-C94D3E5FCAA9}"/>
                  </a:ext>
                </a:extLst>
              </p:cNvPr>
              <p:cNvSpPr txBox="1"/>
              <p:nvPr/>
            </p:nvSpPr>
            <p:spPr>
              <a:xfrm>
                <a:off x="7812108" y="1590515"/>
                <a:ext cx="3727624" cy="5132880"/>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Sup>
                        <m:sSubSupPr>
                          <m:ctrlPr>
                            <a:rPr lang="en-US" sz="3200" b="1" i="1" smtClean="0">
                              <a:latin typeface="Cambria Math" panose="02040503050406030204" pitchFamily="18" charset="0"/>
                            </a:rPr>
                          </m:ctrlPr>
                        </m:sSubSupPr>
                        <m:e>
                          <m:r>
                            <a:rPr lang="en-US" sz="3200" b="1" i="0" smtClean="0">
                              <a:latin typeface="Cambria Math" panose="02040503050406030204" pitchFamily="18" charset="0"/>
                            </a:rPr>
                            <m:t>𝐚</m:t>
                          </m:r>
                        </m:e>
                        <m:sub>
                          <m:r>
                            <a:rPr lang="en-US" sz="3200" b="1" i="0" smtClean="0">
                              <a:latin typeface="Cambria Math" panose="02040503050406030204" pitchFamily="18" charset="0"/>
                            </a:rPr>
                            <m:t>𝐌</m:t>
                          </m:r>
                        </m:sub>
                        <m:sup>
                          <m:r>
                            <a:rPr lang="en-US" sz="3200" b="0" i="1" smtClean="0">
                              <a:latin typeface="Cambria Math" panose="02040503050406030204" pitchFamily="18" charset="0"/>
                            </a:rPr>
                            <m:t>∗</m:t>
                          </m:r>
                        </m:sup>
                      </m:sSubSup>
                      <m:r>
                        <a:rPr lang="en-US" sz="3200" b="0" i="1" smtClean="0">
                          <a:latin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num>
                        <m:den>
                          <m:r>
                            <a:rPr lang="en-US" sz="3200" b="0" i="1" smtClean="0">
                              <a:latin typeface="Cambria Math" panose="02040503050406030204" pitchFamily="18" charset="0"/>
                              <a:ea typeface="Cambria Math" panose="02040503050406030204" pitchFamily="18" charset="0"/>
                            </a:rPr>
                            <m:t>𝑎</m:t>
                          </m:r>
                        </m:den>
                      </m:f>
                      <m:d>
                        <m:dPr>
                          <m:ctrlPr>
                            <a:rPr lang="en-US" sz="3200" b="0" i="1" smtClean="0">
                              <a:latin typeface="Cambria Math" panose="02040503050406030204" pitchFamily="18" charset="0"/>
                              <a:ea typeface="Cambria Math" panose="02040503050406030204" pitchFamily="18" charset="0"/>
                            </a:rPr>
                          </m:ctrlPr>
                        </m:dPr>
                        <m:e>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𝒙</m:t>
                              </m:r>
                            </m:e>
                          </m:acc>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ad>
                                <m:radPr>
                                  <m:degHide m:val="on"/>
                                  <m:ctrlPr>
                                    <a:rPr lang="en-US" sz="3200" b="0" i="1" smtClean="0">
                                      <a:latin typeface="Cambria Math" panose="02040503050406030204" pitchFamily="18" charset="0"/>
                                    </a:rPr>
                                  </m:ctrlPr>
                                </m:radPr>
                                <m:deg/>
                                <m:e>
                                  <m:r>
                                    <a:rPr lang="en-US" sz="3200" b="0" i="1" smtClean="0">
                                      <a:latin typeface="Cambria Math" panose="02040503050406030204" pitchFamily="18" charset="0"/>
                                    </a:rPr>
                                    <m:t>3</m:t>
                                  </m:r>
                                </m:e>
                              </m:rad>
                            </m:den>
                          </m:f>
                          <m:acc>
                            <m:accPr>
                              <m:chr m:val="̂"/>
                              <m:ctrlPr>
                                <a:rPr lang="en-US" sz="3200" b="1" i="1" smtClean="0">
                                  <a:latin typeface="Cambria Math" panose="02040503050406030204" pitchFamily="18" charset="0"/>
                                </a:rPr>
                              </m:ctrlPr>
                            </m:accPr>
                            <m:e>
                              <m:r>
                                <a:rPr lang="en-US" sz="3200" b="1" i="1" smtClean="0">
                                  <a:latin typeface="Cambria Math" panose="02040503050406030204" pitchFamily="18" charset="0"/>
                                </a:rPr>
                                <m:t>𝒚</m:t>
                              </m:r>
                            </m:e>
                          </m:acc>
                        </m:e>
                      </m:d>
                    </m:oMath>
                  </m:oMathPara>
                </a14:m>
                <a:endParaRPr lang="en-US" sz="32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Sup>
                        <m:sSubSupPr>
                          <m:ctrlPr>
                            <a:rPr lang="en-US" sz="3200" b="1" i="1" smtClean="0">
                              <a:latin typeface="Cambria Math" panose="02040503050406030204" pitchFamily="18" charset="0"/>
                            </a:rPr>
                          </m:ctrlPr>
                        </m:sSubSupPr>
                        <m:e>
                          <m:r>
                            <a:rPr lang="en-US" sz="3200" b="1" i="0" smtClean="0">
                              <a:latin typeface="Cambria Math" panose="02040503050406030204" pitchFamily="18" charset="0"/>
                            </a:rPr>
                            <m:t>𝐛</m:t>
                          </m:r>
                        </m:e>
                        <m:sub>
                          <m:r>
                            <a:rPr lang="en-US" sz="3200" b="1" i="0" smtClean="0">
                              <a:latin typeface="Cambria Math" panose="02040503050406030204" pitchFamily="18" charset="0"/>
                            </a:rPr>
                            <m:t>𝐌</m:t>
                          </m:r>
                        </m:sub>
                        <m:sup>
                          <m:r>
                            <a:rPr lang="en-US" sz="3200" b="0" i="1" smtClean="0">
                              <a:latin typeface="Cambria Math" panose="02040503050406030204" pitchFamily="18" charset="0"/>
                            </a:rPr>
                            <m:t>∗</m:t>
                          </m:r>
                        </m:sup>
                      </m:sSubSup>
                      <m:r>
                        <a:rPr lang="en-US" sz="3200" b="0" i="1" smtClean="0">
                          <a:latin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num>
                        <m:den>
                          <m:r>
                            <a:rPr lang="en-US" sz="3200" b="0" i="1" smtClean="0">
                              <a:latin typeface="Cambria Math" panose="02040503050406030204" pitchFamily="18" charset="0"/>
                              <a:ea typeface="Cambria Math" panose="02040503050406030204" pitchFamily="18" charset="0"/>
                            </a:rPr>
                            <m:t>𝑎</m:t>
                          </m:r>
                        </m:den>
                      </m:f>
                      <m:d>
                        <m:dPr>
                          <m:ctrlPr>
                            <a:rPr lang="en-US" sz="3200" b="0" i="1" smtClean="0">
                              <a:latin typeface="Cambria Math" panose="02040503050406030204" pitchFamily="18" charset="0"/>
                              <a:ea typeface="Cambria Math" panose="02040503050406030204" pitchFamily="18" charset="0"/>
                            </a:rPr>
                          </m:ctrlPr>
                        </m:dPr>
                        <m:e>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𝒙</m:t>
                              </m:r>
                            </m:e>
                          </m:acc>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ad>
                                <m:radPr>
                                  <m:degHide m:val="on"/>
                                  <m:ctrlPr>
                                    <a:rPr lang="en-US" sz="3200" b="0" i="1" smtClean="0">
                                      <a:latin typeface="Cambria Math" panose="02040503050406030204" pitchFamily="18" charset="0"/>
                                    </a:rPr>
                                  </m:ctrlPr>
                                </m:radPr>
                                <m:deg/>
                                <m:e>
                                  <m:r>
                                    <a:rPr lang="en-US" sz="3200" b="0" i="1" smtClean="0">
                                      <a:latin typeface="Cambria Math" panose="02040503050406030204" pitchFamily="18" charset="0"/>
                                    </a:rPr>
                                    <m:t>3</m:t>
                                  </m:r>
                                </m:e>
                              </m:rad>
                            </m:den>
                          </m:f>
                          <m:acc>
                            <m:accPr>
                              <m:chr m:val="̂"/>
                              <m:ctrlPr>
                                <a:rPr lang="en-US" sz="3200" b="1" i="1" smtClean="0">
                                  <a:latin typeface="Cambria Math" panose="02040503050406030204" pitchFamily="18" charset="0"/>
                                </a:rPr>
                              </m:ctrlPr>
                            </m:accPr>
                            <m:e>
                              <m:r>
                                <a:rPr lang="en-US" sz="3200" b="1" i="1" smtClean="0">
                                  <a:latin typeface="Cambria Math" panose="02040503050406030204" pitchFamily="18" charset="0"/>
                                </a:rPr>
                                <m:t>𝒚</m:t>
                              </m:r>
                            </m:e>
                          </m:acc>
                        </m:e>
                      </m:d>
                    </m:oMath>
                  </m:oMathPara>
                </a14:m>
                <a:endParaRPr lang="en-US" sz="32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Sup>
                        <m:sSubSupPr>
                          <m:ctrlPr>
                            <a:rPr lang="en-US" sz="3200" b="1" i="1" smtClean="0">
                              <a:latin typeface="Cambria Math" panose="02040503050406030204" pitchFamily="18" charset="0"/>
                            </a:rPr>
                          </m:ctrlPr>
                        </m:sSubSupPr>
                        <m:e>
                          <m:r>
                            <a:rPr lang="en-US" sz="3200" b="1" i="0" smtClean="0">
                              <a:latin typeface="Cambria Math" panose="02040503050406030204" pitchFamily="18" charset="0"/>
                            </a:rPr>
                            <m:t>𝐜</m:t>
                          </m:r>
                        </m:e>
                        <m:sub>
                          <m:r>
                            <a:rPr lang="en-US" sz="3200" b="1" i="0" smtClean="0">
                              <a:latin typeface="Cambria Math" panose="02040503050406030204" pitchFamily="18" charset="0"/>
                            </a:rPr>
                            <m:t>𝐌</m:t>
                          </m:r>
                        </m:sub>
                        <m:sup>
                          <m:r>
                            <a:rPr lang="en-US" sz="3200" b="0" i="1" smtClean="0">
                              <a:latin typeface="Cambria Math" panose="02040503050406030204" pitchFamily="18" charset="0"/>
                            </a:rPr>
                            <m:t>∗</m:t>
                          </m:r>
                        </m:sup>
                      </m:sSubSup>
                      <m:r>
                        <a:rPr lang="en-US" sz="3200" b="0" i="1" smtClean="0">
                          <a:latin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num>
                        <m:den>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𝑐</m:t>
                              </m:r>
                            </m:e>
                            <m:sub>
                              <m:r>
                                <a:rPr lang="en-US" sz="3200" b="0" i="1" smtClean="0">
                                  <a:latin typeface="Cambria Math" panose="02040503050406030204" pitchFamily="18" charset="0"/>
                                  <a:ea typeface="Cambria Math" panose="02040503050406030204" pitchFamily="18" charset="0"/>
                                </a:rPr>
                                <m:t>𝑀</m:t>
                              </m:r>
                            </m:sub>
                          </m:sSub>
                        </m:den>
                      </m:f>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𝒛</m:t>
                          </m:r>
                        </m:e>
                      </m:acc>
                      <m:r>
                        <a:rPr lang="en-US" sz="3200" b="0" i="1" smtClean="0">
                          <a:latin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𝜋</m:t>
                          </m:r>
                        </m:num>
                        <m:den>
                          <m:r>
                            <a:rPr lang="en-US" sz="3200" b="0" i="1" smtClean="0">
                              <a:latin typeface="Cambria Math" panose="02040503050406030204" pitchFamily="18" charset="0"/>
                              <a:ea typeface="Cambria Math" panose="02040503050406030204" pitchFamily="18" charset="0"/>
                            </a:rPr>
                            <m:t>𝑐</m:t>
                          </m:r>
                        </m:den>
                      </m:f>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sSup>
                            <m:sSupPr>
                              <m:ctrlPr>
                                <a:rPr lang="en-US" sz="3200" b="0" i="1" smtClean="0">
                                  <a:latin typeface="Cambria Math" panose="02040503050406030204" pitchFamily="18" charset="0"/>
                                  <a:ea typeface="Cambria Math" panose="02040503050406030204" pitchFamily="18" charset="0"/>
                                </a:rPr>
                              </m:ctrlPr>
                            </m:sSupPr>
                            <m:e>
                              <m:r>
                                <a:rPr lang="en-US" sz="3200" b="1" i="0" smtClean="0">
                                  <a:latin typeface="Cambria Math" panose="02040503050406030204" pitchFamily="18" charset="0"/>
                                  <a:ea typeface="Cambria Math" panose="02040503050406030204" pitchFamily="18" charset="0"/>
                                </a:rPr>
                                <m:t>𝐜</m:t>
                              </m:r>
                            </m:e>
                            <m:sup>
                              <m:r>
                                <a:rPr lang="en-US" sz="3200" b="0" i="1" smtClean="0">
                                  <a:latin typeface="Cambria Math" panose="02040503050406030204" pitchFamily="18" charset="0"/>
                                  <a:ea typeface="Cambria Math" panose="02040503050406030204" pitchFamily="18" charset="0"/>
                                </a:rPr>
                                <m:t>∗</m:t>
                              </m:r>
                            </m:sup>
                          </m:sSup>
                        </m:num>
                        <m:den>
                          <m:r>
                            <a:rPr lang="en-US" sz="3200" b="0" i="1" smtClean="0">
                              <a:latin typeface="Cambria Math" panose="02040503050406030204" pitchFamily="18" charset="0"/>
                              <a:ea typeface="Cambria Math" panose="02040503050406030204" pitchFamily="18" charset="0"/>
                            </a:rPr>
                            <m:t>2</m:t>
                          </m:r>
                        </m:den>
                      </m:f>
                    </m:oMath>
                  </m:oMathPara>
                </a14:m>
                <a:endParaRPr lang="en-US" sz="32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Sup>
                        <m:sSubSupPr>
                          <m:ctrlPr>
                            <a:rPr lang="en-US" sz="3200" b="0" i="1" smtClean="0">
                              <a:latin typeface="Cambria Math" panose="02040503050406030204" pitchFamily="18" charset="0"/>
                            </a:rPr>
                          </m:ctrlPr>
                        </m:sSubSupPr>
                        <m:e>
                          <m:r>
                            <a:rPr lang="en-US" sz="3200" b="0" i="1" smtClean="0">
                              <a:latin typeface="Cambria Math" panose="02040503050406030204" pitchFamily="18" charset="0"/>
                            </a:rPr>
                            <m:t>𝑉</m:t>
                          </m:r>
                        </m:e>
                        <m:sub>
                          <m:r>
                            <a:rPr lang="en-US" sz="3200" b="0" i="1" smtClean="0">
                              <a:latin typeface="Cambria Math" panose="02040503050406030204" pitchFamily="18" charset="0"/>
                            </a:rPr>
                            <m:t>𝑀</m:t>
                          </m:r>
                        </m:sub>
                        <m:sup>
                          <m:r>
                            <a:rPr lang="en-US" sz="3200" b="0" i="1" smtClean="0">
                              <a:latin typeface="Cambria Math" panose="02040503050406030204" pitchFamily="18" charset="0"/>
                            </a:rPr>
                            <m:t>∗</m:t>
                          </m:r>
                        </m:sup>
                      </m:sSubSup>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e>
                              </m:d>
                            </m:e>
                            <m:sup>
                              <m:r>
                                <a:rPr lang="en-US" sz="3200" b="0" i="1" smtClean="0">
                                  <a:latin typeface="Cambria Math" panose="02040503050406030204" pitchFamily="18" charset="0"/>
                                </a:rPr>
                                <m:t>3</m:t>
                              </m:r>
                            </m:sup>
                          </m:sSup>
                        </m:num>
                        <m:den>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𝑉</m:t>
                              </m:r>
                            </m:e>
                            <m:sub>
                              <m:r>
                                <a:rPr lang="en-US" sz="3200" b="0" i="1" smtClean="0">
                                  <a:latin typeface="Cambria Math" panose="02040503050406030204" pitchFamily="18" charset="0"/>
                                </a:rPr>
                                <m:t>𝑀</m:t>
                              </m:r>
                            </m:sub>
                          </m:sSub>
                        </m:den>
                      </m:f>
                    </m:oMath>
                  </m:oMathPara>
                </a14:m>
                <a:endParaRPr lang="en-US" sz="32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8B657085-34AD-4BF1-80D6-C94D3E5FCAA9}"/>
                  </a:ext>
                </a:extLst>
              </p:cNvPr>
              <p:cNvSpPr txBox="1">
                <a:spLocks noRot="1" noChangeAspect="1" noMove="1" noResize="1" noEditPoints="1" noAdjustHandles="1" noChangeArrowheads="1" noChangeShapeType="1" noTextEdit="1"/>
              </p:cNvSpPr>
              <p:nvPr/>
            </p:nvSpPr>
            <p:spPr>
              <a:xfrm>
                <a:off x="7812108" y="1590515"/>
                <a:ext cx="3727624" cy="513288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63343D9B-614B-4940-A774-054830FAF852}"/>
                  </a:ext>
                </a:extLst>
              </p:cNvPr>
              <p:cNvSpPr txBox="1"/>
              <p:nvPr/>
            </p:nvSpPr>
            <p:spPr>
              <a:xfrm>
                <a:off x="3087173" y="1743667"/>
                <a:ext cx="3502818" cy="469878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3200" b="1" i="1" smtClean="0">
                              <a:latin typeface="Cambria Math" panose="02040503050406030204" pitchFamily="18" charset="0"/>
                            </a:rPr>
                          </m:ctrlPr>
                        </m:sSubPr>
                        <m:e>
                          <m:r>
                            <a:rPr lang="en-US" sz="3200" b="1" i="0" smtClean="0">
                              <a:latin typeface="Cambria Math" panose="02040503050406030204" pitchFamily="18" charset="0"/>
                            </a:rPr>
                            <m:t>𝐚</m:t>
                          </m:r>
                        </m:e>
                        <m:sub>
                          <m:r>
                            <a:rPr lang="en-US" sz="3200" b="1" i="0" smtClean="0">
                              <a:latin typeface="Cambria Math" panose="02040503050406030204" pitchFamily="18" charset="0"/>
                            </a:rPr>
                            <m:t>𝐌</m:t>
                          </m:r>
                        </m:sub>
                      </m:sSub>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𝑎</m:t>
                          </m:r>
                        </m:num>
                        <m:den>
                          <m:r>
                            <a:rPr lang="en-US" sz="3200" b="0" i="1" smtClean="0">
                              <a:latin typeface="Cambria Math" panose="02040503050406030204" pitchFamily="18" charset="0"/>
                            </a:rPr>
                            <m:t>2</m:t>
                          </m:r>
                        </m:den>
                      </m:f>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𝒙</m:t>
                          </m:r>
                        </m:e>
                      </m:acc>
                      <m:r>
                        <a:rPr lang="en-US" sz="3200" b="1" i="1" smtClean="0">
                          <a:latin typeface="Cambria Math" panose="02040503050406030204" pitchFamily="18" charset="0"/>
                        </a:rPr>
                        <m:t>−</m:t>
                      </m:r>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𝑎</m:t>
                          </m:r>
                          <m:rad>
                            <m:radPr>
                              <m:degHide m:val="on"/>
                              <m:ctrlPr>
                                <a:rPr lang="en-US" sz="3200" i="1" smtClean="0">
                                  <a:latin typeface="Cambria Math" panose="02040503050406030204" pitchFamily="18" charset="0"/>
                                </a:rPr>
                              </m:ctrlPr>
                            </m:radPr>
                            <m:deg/>
                            <m:e>
                              <m:r>
                                <a:rPr lang="en-US" sz="3200" b="0" i="1" smtClean="0">
                                  <a:latin typeface="Cambria Math" panose="02040503050406030204" pitchFamily="18" charset="0"/>
                                </a:rPr>
                                <m:t>3</m:t>
                              </m:r>
                            </m:e>
                          </m:rad>
                        </m:num>
                        <m:den>
                          <m:r>
                            <a:rPr lang="en-US" sz="3200" b="0" i="1" smtClean="0">
                              <a:latin typeface="Cambria Math" panose="02040503050406030204" pitchFamily="18" charset="0"/>
                            </a:rPr>
                            <m:t>2</m:t>
                          </m:r>
                        </m:den>
                      </m:f>
                      <m:acc>
                        <m:accPr>
                          <m:chr m:val="̂"/>
                          <m:ctrlPr>
                            <a:rPr lang="en-US" sz="3200" b="1" i="1" smtClean="0">
                              <a:latin typeface="Cambria Math" panose="02040503050406030204" pitchFamily="18" charset="0"/>
                            </a:rPr>
                          </m:ctrlPr>
                        </m:accPr>
                        <m:e>
                          <m:r>
                            <a:rPr lang="en-US" sz="3200" b="1" i="1" smtClean="0">
                              <a:latin typeface="Cambria Math" panose="02040503050406030204" pitchFamily="18" charset="0"/>
                            </a:rPr>
                            <m:t>𝒚</m:t>
                          </m:r>
                        </m:e>
                      </m:acc>
                    </m:oMath>
                  </m:oMathPara>
                </a14:m>
                <a:endParaRPr lang="en-US" sz="32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3200" b="1" i="1" smtClean="0">
                              <a:latin typeface="Cambria Math" panose="02040503050406030204" pitchFamily="18" charset="0"/>
                            </a:rPr>
                          </m:ctrlPr>
                        </m:sSubPr>
                        <m:e>
                          <m:r>
                            <a:rPr lang="en-US" sz="3200" b="1" i="0" smtClean="0">
                              <a:latin typeface="Cambria Math" panose="02040503050406030204" pitchFamily="18" charset="0"/>
                            </a:rPr>
                            <m:t>𝐛</m:t>
                          </m:r>
                        </m:e>
                        <m:sub>
                          <m:r>
                            <a:rPr lang="en-US" sz="3200" b="1" i="0" smtClean="0">
                              <a:latin typeface="Cambria Math" panose="02040503050406030204" pitchFamily="18" charset="0"/>
                            </a:rPr>
                            <m:t>𝐌</m:t>
                          </m:r>
                        </m:sub>
                      </m:sSub>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𝑎</m:t>
                          </m:r>
                        </m:num>
                        <m:den>
                          <m:r>
                            <a:rPr lang="en-US" sz="3200" b="0" i="1" smtClean="0">
                              <a:latin typeface="Cambria Math" panose="02040503050406030204" pitchFamily="18" charset="0"/>
                            </a:rPr>
                            <m:t>2</m:t>
                          </m:r>
                        </m:den>
                      </m:f>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𝒙</m:t>
                          </m:r>
                        </m:e>
                      </m:acc>
                      <m:r>
                        <a:rPr lang="en-US" sz="3200" b="1" i="1" smtClean="0">
                          <a:latin typeface="Cambria Math" panose="02040503050406030204" pitchFamily="18" charset="0"/>
                        </a:rPr>
                        <m:t>+</m:t>
                      </m:r>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𝑎</m:t>
                          </m:r>
                          <m:rad>
                            <m:radPr>
                              <m:degHide m:val="on"/>
                              <m:ctrlPr>
                                <a:rPr lang="en-US" sz="3200" i="1" smtClean="0">
                                  <a:latin typeface="Cambria Math" panose="02040503050406030204" pitchFamily="18" charset="0"/>
                                </a:rPr>
                              </m:ctrlPr>
                            </m:radPr>
                            <m:deg/>
                            <m:e>
                              <m:r>
                                <a:rPr lang="en-US" sz="3200" b="0" i="1" smtClean="0">
                                  <a:latin typeface="Cambria Math" panose="02040503050406030204" pitchFamily="18" charset="0"/>
                                </a:rPr>
                                <m:t>3</m:t>
                              </m:r>
                            </m:e>
                          </m:rad>
                        </m:num>
                        <m:den>
                          <m:r>
                            <a:rPr lang="en-US" sz="3200" b="0" i="1" smtClean="0">
                              <a:latin typeface="Cambria Math" panose="02040503050406030204" pitchFamily="18" charset="0"/>
                            </a:rPr>
                            <m:t>2</m:t>
                          </m:r>
                        </m:den>
                      </m:f>
                      <m:acc>
                        <m:accPr>
                          <m:chr m:val="̂"/>
                          <m:ctrlPr>
                            <a:rPr lang="en-US" sz="3200" b="1" i="1" smtClean="0">
                              <a:latin typeface="Cambria Math" panose="02040503050406030204" pitchFamily="18" charset="0"/>
                            </a:rPr>
                          </m:ctrlPr>
                        </m:accPr>
                        <m:e>
                          <m:r>
                            <a:rPr lang="en-US" sz="3200" b="1" i="1" smtClean="0">
                              <a:latin typeface="Cambria Math" panose="02040503050406030204" pitchFamily="18" charset="0"/>
                            </a:rPr>
                            <m:t>𝒚</m:t>
                          </m:r>
                        </m:e>
                      </m:acc>
                    </m:oMath>
                  </m:oMathPara>
                </a14:m>
                <a:endParaRPr lang="en-US" sz="32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14:m>
                  <m:oMath xmlns:m="http://schemas.openxmlformats.org/officeDocument/2006/math">
                    <m:sSub>
                      <m:sSubPr>
                        <m:ctrlPr>
                          <a:rPr lang="en-US" sz="3200" b="1" i="1" smtClean="0">
                            <a:latin typeface="Cambria Math" panose="02040503050406030204" pitchFamily="18" charset="0"/>
                          </a:rPr>
                        </m:ctrlPr>
                      </m:sSubPr>
                      <m:e>
                        <m:r>
                          <a:rPr lang="en-US" sz="3200" b="1" i="0" smtClean="0">
                            <a:latin typeface="Cambria Math" panose="02040503050406030204" pitchFamily="18" charset="0"/>
                          </a:rPr>
                          <m:t>𝐜</m:t>
                        </m:r>
                      </m:e>
                      <m:sub>
                        <m:r>
                          <a:rPr lang="en-US" sz="3200" b="1" i="0" smtClean="0">
                            <a:latin typeface="Cambria Math" panose="02040503050406030204" pitchFamily="18" charset="0"/>
                          </a:rPr>
                          <m:t>𝐌</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𝑐</m:t>
                        </m:r>
                      </m:e>
                      <m:sub>
                        <m:r>
                          <a:rPr lang="en-US" sz="3200" b="0" i="1" smtClean="0">
                            <a:latin typeface="Cambria Math" panose="02040503050406030204" pitchFamily="18" charset="0"/>
                          </a:rPr>
                          <m:t>𝑀</m:t>
                        </m:r>
                      </m:sub>
                    </m:sSub>
                    <m:acc>
                      <m:accPr>
                        <m:chr m:val="̂"/>
                        <m:ctrlPr>
                          <a:rPr lang="en-US" sz="3200" b="0" i="1" smtClean="0">
                            <a:latin typeface="Cambria Math" panose="02040503050406030204" pitchFamily="18" charset="0"/>
                          </a:rPr>
                        </m:ctrlPr>
                      </m:accPr>
                      <m:e>
                        <m:r>
                          <a:rPr lang="en-US" sz="3200" b="1" i="1" smtClean="0">
                            <a:latin typeface="Cambria Math" panose="02040503050406030204" pitchFamily="18" charset="0"/>
                          </a:rPr>
                          <m:t>𝒛</m:t>
                        </m:r>
                      </m:e>
                    </m:acc>
                  </m:oMath>
                </a14:m>
                <a:r>
                  <a:rPr lang="en-US" sz="3200" dirty="0">
                    <a:latin typeface="Arial" panose="020B0604020202020204" pitchFamily="34" charset="0"/>
                    <a:cs typeface="Arial" panose="020B0604020202020204" pitchFamily="34" charset="0"/>
                  </a:rPr>
                  <a:t>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𝑐</m:t>
                        </m:r>
                      </m:e>
                      <m:sub>
                        <m:r>
                          <a:rPr lang="en-US" sz="3200" b="0" i="1" smtClean="0">
                            <a:latin typeface="Cambria Math" panose="02040503050406030204" pitchFamily="18" charset="0"/>
                          </a:rPr>
                          <m:t>𝑀</m:t>
                        </m:r>
                      </m:sub>
                    </m:sSub>
                    <m:r>
                      <a:rPr lang="en-US" sz="3200" b="0" i="1" smtClean="0">
                        <a:latin typeface="Cambria Math" panose="02040503050406030204" pitchFamily="18" charset="0"/>
                      </a:rPr>
                      <m:t>=2</m:t>
                    </m:r>
                    <m:r>
                      <a:rPr lang="en-US" sz="3200" b="0" i="1" smtClean="0">
                        <a:latin typeface="Cambria Math" panose="02040503050406030204" pitchFamily="18" charset="0"/>
                      </a:rPr>
                      <m:t>𝑐</m:t>
                    </m:r>
                  </m:oMath>
                </a14:m>
                <a:r>
                  <a:rPr lang="en-US" sz="32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𝑉</m:t>
                          </m:r>
                        </m:e>
                        <m:sub>
                          <m:r>
                            <a:rPr lang="en-US" sz="3200" b="0" i="1" smtClean="0">
                              <a:latin typeface="Cambria Math" panose="02040503050406030204" pitchFamily="18" charset="0"/>
                            </a:rPr>
                            <m:t>𝑀</m:t>
                          </m:r>
                        </m:sub>
                      </m:sSub>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𝑎</m:t>
                              </m:r>
                            </m:e>
                            <m:sup>
                              <m:r>
                                <a:rPr lang="en-US" sz="3200" b="0" i="1" smtClean="0">
                                  <a:latin typeface="Cambria Math" panose="02040503050406030204" pitchFamily="18" charset="0"/>
                                </a:rPr>
                                <m:t>2</m:t>
                              </m:r>
                            </m:sup>
                          </m:sSup>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𝑐</m:t>
                              </m:r>
                            </m:e>
                            <m:sub>
                              <m:r>
                                <a:rPr lang="en-US" sz="3200" b="0" i="1" smtClean="0">
                                  <a:latin typeface="Cambria Math" panose="02040503050406030204" pitchFamily="18" charset="0"/>
                                </a:rPr>
                                <m:t>𝑀</m:t>
                              </m:r>
                            </m:sub>
                          </m:sSub>
                          <m:rad>
                            <m:radPr>
                              <m:degHide m:val="on"/>
                              <m:ctrlPr>
                                <a:rPr lang="en-US" sz="3200" b="0" i="1" smtClean="0">
                                  <a:latin typeface="Cambria Math" panose="02040503050406030204" pitchFamily="18" charset="0"/>
                                </a:rPr>
                              </m:ctrlPr>
                            </m:radPr>
                            <m:deg/>
                            <m:e>
                              <m:r>
                                <a:rPr lang="en-US" sz="3200" b="0" i="1" smtClean="0">
                                  <a:latin typeface="Cambria Math" panose="02040503050406030204" pitchFamily="18" charset="0"/>
                                </a:rPr>
                                <m:t>3</m:t>
                              </m:r>
                            </m:e>
                          </m:rad>
                        </m:num>
                        <m:den>
                          <m:r>
                            <a:rPr lang="en-US" sz="3200" b="0" i="1" smtClean="0">
                              <a:latin typeface="Cambria Math" panose="02040503050406030204" pitchFamily="18" charset="0"/>
                            </a:rPr>
                            <m:t>2</m:t>
                          </m:r>
                        </m:den>
                      </m:f>
                    </m:oMath>
                  </m:oMathPara>
                </a14:m>
                <a:endParaRPr lang="en-US" sz="3200" i="1" dirty="0">
                  <a:latin typeface="Arial" panose="020B0604020202020204" pitchFamily="34" charset="0"/>
                  <a:cs typeface="Arial" panose="020B0604020202020204" pitchFamily="34" charset="0"/>
                </a:endParaRPr>
              </a:p>
            </p:txBody>
          </p:sp>
        </mc:Choice>
        <mc:Fallback xmlns="">
          <p:sp>
            <p:nvSpPr>
              <p:cNvPr id="50" name="TextBox 49">
                <a:extLst>
                  <a:ext uri="{FF2B5EF4-FFF2-40B4-BE49-F238E27FC236}">
                    <a16:creationId xmlns:a16="http://schemas.microsoft.com/office/drawing/2014/main" id="{63343D9B-614B-4940-A774-054830FAF852}"/>
                  </a:ext>
                </a:extLst>
              </p:cNvPr>
              <p:cNvSpPr txBox="1">
                <a:spLocks noRot="1" noChangeAspect="1" noMove="1" noResize="1" noEditPoints="1" noAdjustHandles="1" noChangeArrowheads="1" noChangeShapeType="1" noTextEdit="1"/>
              </p:cNvSpPr>
              <p:nvPr/>
            </p:nvSpPr>
            <p:spPr>
              <a:xfrm>
                <a:off x="3087173" y="1743667"/>
                <a:ext cx="3502818" cy="4698787"/>
              </a:xfrm>
              <a:prstGeom prst="rect">
                <a:avLst/>
              </a:prstGeom>
              <a:blipFill>
                <a:blip r:embed="rId3"/>
                <a:stretch>
                  <a:fillRect r="-5913"/>
                </a:stretch>
              </a:blipFill>
            </p:spPr>
            <p:txBody>
              <a:bodyPr/>
              <a:lstStyle/>
              <a:p>
                <a:r>
                  <a:rPr lang="en-US">
                    <a:noFill/>
                  </a:rPr>
                  <a:t> </a:t>
                </a:r>
              </a:p>
            </p:txBody>
          </p:sp>
        </mc:Fallback>
      </mc:AlternateContent>
      <p:sp>
        <p:nvSpPr>
          <p:cNvPr id="24" name="Rectangle: Rounded Corners 23">
            <a:extLst>
              <a:ext uri="{FF2B5EF4-FFF2-40B4-BE49-F238E27FC236}">
                <a16:creationId xmlns:a16="http://schemas.microsoft.com/office/drawing/2014/main" id="{C63A3FA1-7233-4687-8E1E-B6E04D25CD8E}"/>
              </a:ext>
            </a:extLst>
          </p:cNvPr>
          <p:cNvSpPr/>
          <p:nvPr/>
        </p:nvSpPr>
        <p:spPr>
          <a:xfrm>
            <a:off x="165100" y="1655276"/>
            <a:ext cx="6553200" cy="5068119"/>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FE1A22B-2633-471D-88F6-E8E0E7FD2C71}"/>
              </a:ext>
            </a:extLst>
          </p:cNvPr>
          <p:cNvSpPr/>
          <p:nvPr/>
        </p:nvSpPr>
        <p:spPr>
          <a:xfrm>
            <a:off x="165100" y="968167"/>
            <a:ext cx="5650906" cy="584775"/>
          </a:xfrm>
          <a:prstGeom prst="rect">
            <a:avLst/>
          </a:prstGeom>
        </p:spPr>
        <p:txBody>
          <a:bodyPr wrap="none">
            <a:spAutoFit/>
          </a:bodyPr>
          <a:lstStyle/>
          <a:p>
            <a:r>
              <a:rPr lang="en-US" sz="3200" dirty="0">
                <a:solidFill>
                  <a:schemeClr val="accent6">
                    <a:lumMod val="50000"/>
                  </a:schemeClr>
                </a:solidFill>
                <a:latin typeface="Arial" panose="020B0604020202020204" pitchFamily="34" charset="0"/>
                <a:cs typeface="Arial" panose="020B0604020202020204" pitchFamily="34" charset="0"/>
              </a:rPr>
              <a:t>Real space </a:t>
            </a:r>
            <a:r>
              <a:rPr lang="en-US" sz="3200" b="1" dirty="0">
                <a:solidFill>
                  <a:schemeClr val="accent6">
                    <a:lumMod val="50000"/>
                  </a:schemeClr>
                </a:solidFill>
                <a:latin typeface="Arial" panose="020B0604020202020204" pitchFamily="34" charset="0"/>
                <a:cs typeface="Arial" panose="020B0604020202020204" pitchFamily="34" charset="0"/>
              </a:rPr>
              <a:t>magnetic</a:t>
            </a:r>
            <a:r>
              <a:rPr lang="en-US" sz="3200" dirty="0">
                <a:solidFill>
                  <a:schemeClr val="accent6">
                    <a:lumMod val="50000"/>
                  </a:schemeClr>
                </a:solidFill>
                <a:latin typeface="Arial" panose="020B0604020202020204" pitchFamily="34" charset="0"/>
                <a:cs typeface="Arial" panose="020B0604020202020204" pitchFamily="34" charset="0"/>
              </a:rPr>
              <a:t> unit cell</a:t>
            </a:r>
            <a:endParaRPr lang="en-US" sz="3200" dirty="0"/>
          </a:p>
        </p:txBody>
      </p:sp>
      <p:sp>
        <p:nvSpPr>
          <p:cNvPr id="54" name="Rectangle 53">
            <a:extLst>
              <a:ext uri="{FF2B5EF4-FFF2-40B4-BE49-F238E27FC236}">
                <a16:creationId xmlns:a16="http://schemas.microsoft.com/office/drawing/2014/main" id="{DD4D6C68-5C54-46E0-87F4-F9CDF0D7F407}"/>
              </a:ext>
            </a:extLst>
          </p:cNvPr>
          <p:cNvSpPr/>
          <p:nvPr/>
        </p:nvSpPr>
        <p:spPr>
          <a:xfrm>
            <a:off x="6890958" y="968167"/>
            <a:ext cx="5170861" cy="584775"/>
          </a:xfrm>
          <a:prstGeom prst="rect">
            <a:avLst/>
          </a:prstGeom>
        </p:spPr>
        <p:txBody>
          <a:bodyPr wrap="square">
            <a:spAutoFit/>
          </a:bodyPr>
          <a:lstStyle/>
          <a:p>
            <a:r>
              <a:rPr lang="en-US" sz="3200" dirty="0">
                <a:solidFill>
                  <a:schemeClr val="accent6">
                    <a:lumMod val="50000"/>
                  </a:schemeClr>
                </a:solidFill>
                <a:latin typeface="Arial" panose="020B0604020202020204" pitchFamily="34" charset="0"/>
                <a:cs typeface="Arial" panose="020B0604020202020204" pitchFamily="34" charset="0"/>
              </a:rPr>
              <a:t>Recip. space </a:t>
            </a:r>
            <a:r>
              <a:rPr lang="en-US" sz="3200" b="1" dirty="0">
                <a:solidFill>
                  <a:schemeClr val="accent6">
                    <a:lumMod val="50000"/>
                  </a:schemeClr>
                </a:solidFill>
                <a:latin typeface="Arial" panose="020B0604020202020204" pitchFamily="34" charset="0"/>
                <a:cs typeface="Arial" panose="020B0604020202020204" pitchFamily="34" charset="0"/>
              </a:rPr>
              <a:t>magnetic</a:t>
            </a:r>
            <a:r>
              <a:rPr lang="en-US" sz="3200" dirty="0">
                <a:solidFill>
                  <a:schemeClr val="accent6">
                    <a:lumMod val="50000"/>
                  </a:schemeClr>
                </a:solidFill>
                <a:latin typeface="Arial" panose="020B0604020202020204" pitchFamily="34" charset="0"/>
                <a:cs typeface="Arial" panose="020B0604020202020204" pitchFamily="34" charset="0"/>
              </a:rPr>
              <a:t> cell</a:t>
            </a:r>
            <a:endParaRPr lang="en-US" sz="3200" dirty="0"/>
          </a:p>
        </p:txBody>
      </p:sp>
      <p:sp>
        <p:nvSpPr>
          <p:cNvPr id="55" name="Rectangle: Rounded Corners 54">
            <a:extLst>
              <a:ext uri="{FF2B5EF4-FFF2-40B4-BE49-F238E27FC236}">
                <a16:creationId xmlns:a16="http://schemas.microsoft.com/office/drawing/2014/main" id="{7372B2EE-E4CB-436A-B1A4-5371FD906AC8}"/>
              </a:ext>
            </a:extLst>
          </p:cNvPr>
          <p:cNvSpPr/>
          <p:nvPr/>
        </p:nvSpPr>
        <p:spPr>
          <a:xfrm>
            <a:off x="7583275" y="1655276"/>
            <a:ext cx="4405973" cy="5068119"/>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BC2A4F87-40B5-4BBB-93F9-FE59E267C77A}"/>
              </a:ext>
            </a:extLst>
          </p:cNvPr>
          <p:cNvGrpSpPr/>
          <p:nvPr/>
        </p:nvGrpSpPr>
        <p:grpSpPr>
          <a:xfrm>
            <a:off x="648677" y="2327014"/>
            <a:ext cx="2373729" cy="3803523"/>
            <a:chOff x="4219553" y="1832540"/>
            <a:chExt cx="2373729" cy="3803523"/>
          </a:xfrm>
        </p:grpSpPr>
        <p:grpSp>
          <p:nvGrpSpPr>
            <p:cNvPr id="48" name="Group 47">
              <a:extLst>
                <a:ext uri="{FF2B5EF4-FFF2-40B4-BE49-F238E27FC236}">
                  <a16:creationId xmlns:a16="http://schemas.microsoft.com/office/drawing/2014/main" id="{4048F514-C46C-4247-9713-57422F05D3E3}"/>
                </a:ext>
              </a:extLst>
            </p:cNvPr>
            <p:cNvGrpSpPr>
              <a:grpSpLocks noChangeAspect="1"/>
            </p:cNvGrpSpPr>
            <p:nvPr/>
          </p:nvGrpSpPr>
          <p:grpSpPr>
            <a:xfrm>
              <a:off x="4485530" y="1832540"/>
              <a:ext cx="1437139" cy="3803523"/>
              <a:chOff x="10224643" y="1248918"/>
              <a:chExt cx="1271599" cy="3365409"/>
            </a:xfrm>
          </p:grpSpPr>
          <p:grpSp>
            <p:nvGrpSpPr>
              <p:cNvPr id="57" name="Group 56">
                <a:extLst>
                  <a:ext uri="{FF2B5EF4-FFF2-40B4-BE49-F238E27FC236}">
                    <a16:creationId xmlns:a16="http://schemas.microsoft.com/office/drawing/2014/main" id="{166403EF-53F3-4403-A955-30A9A0DDC28F}"/>
                  </a:ext>
                </a:extLst>
              </p:cNvPr>
              <p:cNvGrpSpPr/>
              <p:nvPr/>
            </p:nvGrpSpPr>
            <p:grpSpPr>
              <a:xfrm>
                <a:off x="10224643" y="2763827"/>
                <a:ext cx="365760" cy="365760"/>
                <a:chOff x="4379892" y="1468912"/>
                <a:chExt cx="365760" cy="365760"/>
              </a:xfrm>
            </p:grpSpPr>
            <p:sp>
              <p:nvSpPr>
                <p:cNvPr id="63" name="Oval 62">
                  <a:extLst>
                    <a:ext uri="{FF2B5EF4-FFF2-40B4-BE49-F238E27FC236}">
                      <a16:creationId xmlns:a16="http://schemas.microsoft.com/office/drawing/2014/main" id="{1EFEECDC-C90B-4678-9D72-F0E179DD8867}"/>
                    </a:ext>
                  </a:extLst>
                </p:cNvPr>
                <p:cNvSpPr/>
                <p:nvPr/>
              </p:nvSpPr>
              <p:spPr>
                <a:xfrm>
                  <a:off x="4379892" y="1468912"/>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D0C4B74-7B07-4C85-9C72-1550B1F8C9C4}"/>
                    </a:ext>
                  </a:extLst>
                </p:cNvPr>
                <p:cNvSpPr/>
                <p:nvPr/>
              </p:nvSpPr>
              <p:spPr>
                <a:xfrm>
                  <a:off x="4471332" y="156035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73E62C21-5608-46E6-A9A3-96C5603405A5}"/>
                  </a:ext>
                </a:extLst>
              </p:cNvPr>
              <p:cNvGrpSpPr/>
              <p:nvPr/>
            </p:nvGrpSpPr>
            <p:grpSpPr>
              <a:xfrm>
                <a:off x="10800539" y="1541272"/>
                <a:ext cx="1" cy="2807297"/>
                <a:chOff x="6806959" y="3373637"/>
                <a:chExt cx="1" cy="2807297"/>
              </a:xfrm>
            </p:grpSpPr>
            <p:cxnSp>
              <p:nvCxnSpPr>
                <p:cNvPr id="61" name="Straight Arrow Connector 60">
                  <a:extLst>
                    <a:ext uri="{FF2B5EF4-FFF2-40B4-BE49-F238E27FC236}">
                      <a16:creationId xmlns:a16="http://schemas.microsoft.com/office/drawing/2014/main" id="{C4CC01EF-07F2-42D8-ABF6-97E08029D539}"/>
                    </a:ext>
                  </a:extLst>
                </p:cNvPr>
                <p:cNvCxnSpPr>
                  <a:cxnSpLocks/>
                </p:cNvCxnSpPr>
                <p:nvPr/>
              </p:nvCxnSpPr>
              <p:spPr>
                <a:xfrm rot="3600000">
                  <a:off x="6054747" y="5428721"/>
                  <a:ext cx="150442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CAAF9445-76B3-44F7-B54F-B17C3792CFA0}"/>
                    </a:ext>
                  </a:extLst>
                </p:cNvPr>
                <p:cNvCxnSpPr>
                  <a:cxnSpLocks/>
                </p:cNvCxnSpPr>
                <p:nvPr/>
              </p:nvCxnSpPr>
              <p:spPr>
                <a:xfrm rot="18000000" flipV="1">
                  <a:off x="6054746" y="4125850"/>
                  <a:ext cx="150442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59" name="Rectangle 58">
                <a:extLst>
                  <a:ext uri="{FF2B5EF4-FFF2-40B4-BE49-F238E27FC236}">
                    <a16:creationId xmlns:a16="http://schemas.microsoft.com/office/drawing/2014/main" id="{8DCA207F-1C74-48E0-B4DC-57F5AF4C4762}"/>
                  </a:ext>
                </a:extLst>
              </p:cNvPr>
              <p:cNvSpPr/>
              <p:nvPr/>
            </p:nvSpPr>
            <p:spPr>
              <a:xfrm>
                <a:off x="11086752" y="4096910"/>
                <a:ext cx="364801" cy="517417"/>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a</a:t>
                </a:r>
                <a:endParaRPr lang="en-US" sz="3200" dirty="0">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8ABDC11D-C714-4C9E-936C-FEF8AAA8220D}"/>
                  </a:ext>
                </a:extLst>
              </p:cNvPr>
              <p:cNvSpPr/>
              <p:nvPr/>
            </p:nvSpPr>
            <p:spPr>
              <a:xfrm>
                <a:off x="11111584" y="1248918"/>
                <a:ext cx="384658" cy="517417"/>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b</a:t>
                </a:r>
                <a:endParaRPr lang="en-US" sz="3200" dirty="0">
                  <a:latin typeface="Arial" panose="020B0604020202020204" pitchFamily="34" charset="0"/>
                  <a:cs typeface="Arial" panose="020B0604020202020204" pitchFamily="34" charset="0"/>
                </a:endParaRPr>
              </a:p>
            </p:txBody>
          </p:sp>
        </p:grpSp>
        <p:cxnSp>
          <p:nvCxnSpPr>
            <p:cNvPr id="49" name="Straight Arrow Connector 48">
              <a:extLst>
                <a:ext uri="{FF2B5EF4-FFF2-40B4-BE49-F238E27FC236}">
                  <a16:creationId xmlns:a16="http://schemas.microsoft.com/office/drawing/2014/main" id="{96FEBB06-EFE3-4D16-A21A-B07CA4ECD39D}"/>
                </a:ext>
              </a:extLst>
            </p:cNvPr>
            <p:cNvCxnSpPr>
              <a:cxnSpLocks/>
            </p:cNvCxnSpPr>
            <p:nvPr/>
          </p:nvCxnSpPr>
          <p:spPr>
            <a:xfrm>
              <a:off x="4692407" y="3749329"/>
              <a:ext cx="1504426" cy="0"/>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8252342D-533E-4F34-88D0-FF50E28FA66E}"/>
                </a:ext>
              </a:extLst>
            </p:cNvPr>
            <p:cNvCxnSpPr>
              <a:cxnSpLocks/>
            </p:cNvCxnSpPr>
            <p:nvPr/>
          </p:nvCxnSpPr>
          <p:spPr>
            <a:xfrm flipH="1" flipV="1">
              <a:off x="4692218" y="2407471"/>
              <a:ext cx="1" cy="1356391"/>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C796C2C0-197C-49A3-8C67-7454345984B1}"/>
                    </a:ext>
                  </a:extLst>
                </p:cNvPr>
                <p:cNvSpPr/>
                <p:nvPr/>
              </p:nvSpPr>
              <p:spPr>
                <a:xfrm>
                  <a:off x="6057558" y="3410230"/>
                  <a:ext cx="53572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𝒙</m:t>
                            </m:r>
                          </m:e>
                        </m:acc>
                      </m:oMath>
                    </m:oMathPara>
                  </a14:m>
                  <a:endParaRPr lang="en-US" sz="3200" dirty="0">
                    <a:latin typeface="Arial" panose="020B0604020202020204" pitchFamily="34" charset="0"/>
                    <a:cs typeface="Arial" panose="020B0604020202020204" pitchFamily="34" charset="0"/>
                  </a:endParaRPr>
                </a:p>
              </p:txBody>
            </p:sp>
          </mc:Choice>
          <mc:Fallback xmlns="">
            <p:sp>
              <p:nvSpPr>
                <p:cNvPr id="52" name="Rectangle 51">
                  <a:extLst>
                    <a:ext uri="{FF2B5EF4-FFF2-40B4-BE49-F238E27FC236}">
                      <a16:creationId xmlns:a16="http://schemas.microsoft.com/office/drawing/2014/main" id="{C796C2C0-197C-49A3-8C67-7454345984B1}"/>
                    </a:ext>
                  </a:extLst>
                </p:cNvPr>
                <p:cNvSpPr>
                  <a:spLocks noRot="1" noChangeAspect="1" noMove="1" noResize="1" noEditPoints="1" noAdjustHandles="1" noChangeArrowheads="1" noChangeShapeType="1" noTextEdit="1"/>
                </p:cNvSpPr>
                <p:nvPr/>
              </p:nvSpPr>
              <p:spPr>
                <a:xfrm>
                  <a:off x="6057558" y="3410230"/>
                  <a:ext cx="535724"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3E4AB211-E8FF-4FBD-92D9-D89D17567267}"/>
                    </a:ext>
                  </a:extLst>
                </p:cNvPr>
                <p:cNvSpPr/>
                <p:nvPr/>
              </p:nvSpPr>
              <p:spPr>
                <a:xfrm>
                  <a:off x="4420348" y="1883137"/>
                  <a:ext cx="54373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𝒚</m:t>
                            </m:r>
                          </m:e>
                        </m:acc>
                      </m:oMath>
                    </m:oMathPara>
                  </a14:m>
                  <a:endParaRPr lang="en-US" dirty="0">
                    <a:latin typeface="Arial" panose="020B0604020202020204" pitchFamily="34" charset="0"/>
                    <a:cs typeface="Arial" panose="020B0604020202020204" pitchFamily="34" charset="0"/>
                  </a:endParaRPr>
                </a:p>
              </p:txBody>
            </p:sp>
          </mc:Choice>
          <mc:Fallback xmlns="">
            <p:sp>
              <p:nvSpPr>
                <p:cNvPr id="53" name="Rectangle 52">
                  <a:extLst>
                    <a:ext uri="{FF2B5EF4-FFF2-40B4-BE49-F238E27FC236}">
                      <a16:creationId xmlns:a16="http://schemas.microsoft.com/office/drawing/2014/main" id="{3E4AB211-E8FF-4FBD-92D9-D89D17567267}"/>
                    </a:ext>
                  </a:extLst>
                </p:cNvPr>
                <p:cNvSpPr>
                  <a:spLocks noRot="1" noChangeAspect="1" noMove="1" noResize="1" noEditPoints="1" noAdjustHandles="1" noChangeArrowheads="1" noChangeShapeType="1" noTextEdit="1"/>
                </p:cNvSpPr>
                <p:nvPr/>
              </p:nvSpPr>
              <p:spPr>
                <a:xfrm>
                  <a:off x="4420348" y="1883137"/>
                  <a:ext cx="543739"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B8579750-718F-4C37-97C6-FFA13354E78B}"/>
                    </a:ext>
                  </a:extLst>
                </p:cNvPr>
                <p:cNvSpPr/>
                <p:nvPr/>
              </p:nvSpPr>
              <p:spPr>
                <a:xfrm>
                  <a:off x="4219553" y="3900796"/>
                  <a:ext cx="737702"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c,</a:t>
                  </a:r>
                  <a14:m>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𝒛</m:t>
                          </m:r>
                        </m:e>
                      </m:acc>
                    </m:oMath>
                  </a14:m>
                  <a:endParaRPr lang="en-US" sz="3200" dirty="0">
                    <a:solidFill>
                      <a:srgbClr val="C00000"/>
                    </a:solidFill>
                    <a:latin typeface="Arial" panose="020B0604020202020204" pitchFamily="34" charset="0"/>
                    <a:cs typeface="Arial" panose="020B0604020202020204" pitchFamily="34" charset="0"/>
                  </a:endParaRPr>
                </a:p>
              </p:txBody>
            </p:sp>
          </mc:Choice>
          <mc:Fallback xmlns="">
            <p:sp>
              <p:nvSpPr>
                <p:cNvPr id="56" name="Rectangle 55">
                  <a:extLst>
                    <a:ext uri="{FF2B5EF4-FFF2-40B4-BE49-F238E27FC236}">
                      <a16:creationId xmlns:a16="http://schemas.microsoft.com/office/drawing/2014/main" id="{B8579750-718F-4C37-97C6-FFA13354E78B}"/>
                    </a:ext>
                  </a:extLst>
                </p:cNvPr>
                <p:cNvSpPr>
                  <a:spLocks noRot="1" noChangeAspect="1" noMove="1" noResize="1" noEditPoints="1" noAdjustHandles="1" noChangeArrowheads="1" noChangeShapeType="1" noTextEdit="1"/>
                </p:cNvSpPr>
                <p:nvPr/>
              </p:nvSpPr>
              <p:spPr>
                <a:xfrm>
                  <a:off x="4219553" y="3900796"/>
                  <a:ext cx="737702" cy="584775"/>
                </a:xfrm>
                <a:prstGeom prst="rect">
                  <a:avLst/>
                </a:prstGeom>
                <a:blipFill>
                  <a:blip r:embed="rId6"/>
                  <a:stretch>
                    <a:fillRect l="-20661" t="-13542" b="-33333"/>
                  </a:stretch>
                </a:blipFill>
              </p:spPr>
              <p:txBody>
                <a:bodyPr/>
                <a:lstStyle/>
                <a:p>
                  <a:r>
                    <a:rPr lang="en-US">
                      <a:noFill/>
                    </a:rPr>
                    <a:t> </a:t>
                  </a:r>
                </a:p>
              </p:txBody>
            </p:sp>
          </mc:Fallback>
        </mc:AlternateContent>
      </p:grpSp>
      <p:sp>
        <p:nvSpPr>
          <p:cNvPr id="2" name="Rectangle 1">
            <a:extLst>
              <a:ext uri="{FF2B5EF4-FFF2-40B4-BE49-F238E27FC236}">
                <a16:creationId xmlns:a16="http://schemas.microsoft.com/office/drawing/2014/main" id="{569D1355-EB5F-4EAD-BFAB-0E365BBA1829}"/>
              </a:ext>
            </a:extLst>
          </p:cNvPr>
          <p:cNvSpPr/>
          <p:nvPr/>
        </p:nvSpPr>
        <p:spPr>
          <a:xfrm>
            <a:off x="3022407" y="4503993"/>
            <a:ext cx="3608810" cy="58477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C07843-B45B-4A63-AA6D-EBA9E3BCF70A}"/>
              </a:ext>
            </a:extLst>
          </p:cNvPr>
          <p:cNvSpPr/>
          <p:nvPr/>
        </p:nvSpPr>
        <p:spPr>
          <a:xfrm>
            <a:off x="7720802" y="4258336"/>
            <a:ext cx="3727624" cy="1140978"/>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658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A95D38E-457F-481D-802A-03B60DC74A92}"/>
              </a:ext>
            </a:extLst>
          </p:cNvPr>
          <p:cNvGrpSpPr/>
          <p:nvPr/>
        </p:nvGrpSpPr>
        <p:grpSpPr>
          <a:xfrm>
            <a:off x="3259288" y="2003333"/>
            <a:ext cx="8782046" cy="3810000"/>
            <a:chOff x="12851146" y="2891253"/>
            <a:chExt cx="8782046" cy="3810000"/>
          </a:xfrm>
        </p:grpSpPr>
        <p:cxnSp>
          <p:nvCxnSpPr>
            <p:cNvPr id="90" name="Straight Arrow Connector 89">
              <a:extLst>
                <a:ext uri="{FF2B5EF4-FFF2-40B4-BE49-F238E27FC236}">
                  <a16:creationId xmlns:a16="http://schemas.microsoft.com/office/drawing/2014/main" id="{5583CFA8-B926-4FDC-9C86-FC45D8D7B663}"/>
                </a:ext>
              </a:extLst>
            </p:cNvPr>
            <p:cNvCxnSpPr>
              <a:cxnSpLocks/>
            </p:cNvCxnSpPr>
            <p:nvPr/>
          </p:nvCxnSpPr>
          <p:spPr>
            <a:xfrm flipV="1">
              <a:off x="12851146" y="4754273"/>
              <a:ext cx="8782045" cy="0"/>
            </a:xfrm>
            <a:prstGeom prst="straightConnector1">
              <a:avLst/>
            </a:prstGeom>
            <a:ln>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1" name="Oval 90">
              <a:extLst>
                <a:ext uri="{FF2B5EF4-FFF2-40B4-BE49-F238E27FC236}">
                  <a16:creationId xmlns:a16="http://schemas.microsoft.com/office/drawing/2014/main" id="{79127FBE-A08D-42A9-82F1-A5CB2FA7C2AF}"/>
                </a:ext>
              </a:extLst>
            </p:cNvPr>
            <p:cNvSpPr/>
            <p:nvPr/>
          </p:nvSpPr>
          <p:spPr>
            <a:xfrm>
              <a:off x="15663080" y="4624013"/>
              <a:ext cx="274320" cy="274320"/>
            </a:xfrm>
            <a:prstGeom prst="ellipse">
              <a:avLst/>
            </a:prstGeom>
            <a:ln>
              <a:solidFill>
                <a:schemeClr val="accent6">
                  <a:lumMod val="75000"/>
                </a:schemeClr>
              </a:solidFill>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3" name="Straight Arrow Connector 92">
              <a:extLst>
                <a:ext uri="{FF2B5EF4-FFF2-40B4-BE49-F238E27FC236}">
                  <a16:creationId xmlns:a16="http://schemas.microsoft.com/office/drawing/2014/main" id="{D2397E58-00AE-4CC3-82FE-8B7A342F8398}"/>
                </a:ext>
              </a:extLst>
            </p:cNvPr>
            <p:cNvCxnSpPr>
              <a:cxnSpLocks/>
            </p:cNvCxnSpPr>
            <p:nvPr/>
          </p:nvCxnSpPr>
          <p:spPr>
            <a:xfrm>
              <a:off x="15800240" y="2891253"/>
              <a:ext cx="0" cy="3810000"/>
            </a:xfrm>
            <a:prstGeom prst="straightConnector1">
              <a:avLst/>
            </a:prstGeom>
            <a:ln>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94" name="Group 93">
              <a:extLst>
                <a:ext uri="{FF2B5EF4-FFF2-40B4-BE49-F238E27FC236}">
                  <a16:creationId xmlns:a16="http://schemas.microsoft.com/office/drawing/2014/main" id="{41253414-BBCF-4AD3-AD50-8849FBC25A21}"/>
                </a:ext>
              </a:extLst>
            </p:cNvPr>
            <p:cNvGrpSpPr/>
            <p:nvPr/>
          </p:nvGrpSpPr>
          <p:grpSpPr>
            <a:xfrm flipV="1">
              <a:off x="15800240" y="3908758"/>
              <a:ext cx="2933700" cy="850392"/>
              <a:chOff x="6277740" y="2638228"/>
              <a:chExt cx="2933700" cy="850392"/>
            </a:xfrm>
          </p:grpSpPr>
          <p:cxnSp>
            <p:nvCxnSpPr>
              <p:cNvPr id="95" name="Straight Arrow Connector 94">
                <a:extLst>
                  <a:ext uri="{FF2B5EF4-FFF2-40B4-BE49-F238E27FC236}">
                    <a16:creationId xmlns:a16="http://schemas.microsoft.com/office/drawing/2014/main" id="{83DE1EE9-73D7-411D-A2C3-65A72F2BDBB2}"/>
                  </a:ext>
                </a:extLst>
              </p:cNvPr>
              <p:cNvCxnSpPr>
                <a:cxnSpLocks/>
              </p:cNvCxnSpPr>
              <p:nvPr/>
            </p:nvCxnSpPr>
            <p:spPr>
              <a:xfrm rot="5400000">
                <a:off x="8786244" y="3063424"/>
                <a:ext cx="850392"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id="{2B1D4768-7D0C-459F-917A-01ABE65AC328}"/>
                  </a:ext>
                </a:extLst>
              </p:cNvPr>
              <p:cNvCxnSpPr>
                <a:cxnSpLocks/>
              </p:cNvCxnSpPr>
              <p:nvPr/>
            </p:nvCxnSpPr>
            <p:spPr>
              <a:xfrm flipH="1">
                <a:off x="6277740" y="3488620"/>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97" name="Group 96">
              <a:extLst>
                <a:ext uri="{FF2B5EF4-FFF2-40B4-BE49-F238E27FC236}">
                  <a16:creationId xmlns:a16="http://schemas.microsoft.com/office/drawing/2014/main" id="{D02FE7FF-ED41-44D4-BAE8-BC76AA68274A}"/>
                </a:ext>
              </a:extLst>
            </p:cNvPr>
            <p:cNvGrpSpPr/>
            <p:nvPr/>
          </p:nvGrpSpPr>
          <p:grpSpPr>
            <a:xfrm>
              <a:off x="15800240" y="4754781"/>
              <a:ext cx="2933700" cy="850392"/>
              <a:chOff x="5791200" y="3870128"/>
              <a:chExt cx="2933700" cy="850392"/>
            </a:xfrm>
          </p:grpSpPr>
          <p:cxnSp>
            <p:nvCxnSpPr>
              <p:cNvPr id="98" name="Straight Arrow Connector 97">
                <a:extLst>
                  <a:ext uri="{FF2B5EF4-FFF2-40B4-BE49-F238E27FC236}">
                    <a16:creationId xmlns:a16="http://schemas.microsoft.com/office/drawing/2014/main" id="{A767FCE3-C07E-42AF-875C-220DA6D2C1EC}"/>
                  </a:ext>
                </a:extLst>
              </p:cNvPr>
              <p:cNvCxnSpPr>
                <a:cxnSpLocks/>
              </p:cNvCxnSpPr>
              <p:nvPr/>
            </p:nvCxnSpPr>
            <p:spPr>
              <a:xfrm rot="5400000">
                <a:off x="8299704" y="4295324"/>
                <a:ext cx="850392"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id="{19533A6A-7326-4804-B63C-ABBE44F656F1}"/>
                  </a:ext>
                </a:extLst>
              </p:cNvPr>
              <p:cNvCxnSpPr>
                <a:cxnSpLocks/>
              </p:cNvCxnSpPr>
              <p:nvPr/>
            </p:nvCxnSpPr>
            <p:spPr>
              <a:xfrm flipH="1">
                <a:off x="5791200" y="4720520"/>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01" name="Group 100">
              <a:extLst>
                <a:ext uri="{FF2B5EF4-FFF2-40B4-BE49-F238E27FC236}">
                  <a16:creationId xmlns:a16="http://schemas.microsoft.com/office/drawing/2014/main" id="{FC3E9E36-422C-45BB-95C6-E3BBF03CB800}"/>
                </a:ext>
              </a:extLst>
            </p:cNvPr>
            <p:cNvGrpSpPr/>
            <p:nvPr/>
          </p:nvGrpSpPr>
          <p:grpSpPr>
            <a:xfrm flipV="1">
              <a:off x="18699492" y="3910781"/>
              <a:ext cx="2933700" cy="850392"/>
              <a:chOff x="6277740" y="2638228"/>
              <a:chExt cx="2933700" cy="850392"/>
            </a:xfrm>
          </p:grpSpPr>
          <p:cxnSp>
            <p:nvCxnSpPr>
              <p:cNvPr id="102" name="Straight Arrow Connector 101">
                <a:extLst>
                  <a:ext uri="{FF2B5EF4-FFF2-40B4-BE49-F238E27FC236}">
                    <a16:creationId xmlns:a16="http://schemas.microsoft.com/office/drawing/2014/main" id="{72958FD0-EC3F-4AAB-A542-00B551CAA389}"/>
                  </a:ext>
                </a:extLst>
              </p:cNvPr>
              <p:cNvCxnSpPr>
                <a:cxnSpLocks/>
              </p:cNvCxnSpPr>
              <p:nvPr/>
            </p:nvCxnSpPr>
            <p:spPr>
              <a:xfrm rot="5400000">
                <a:off x="8786244" y="3063424"/>
                <a:ext cx="850392"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Arrow Connector 102">
                <a:extLst>
                  <a:ext uri="{FF2B5EF4-FFF2-40B4-BE49-F238E27FC236}">
                    <a16:creationId xmlns:a16="http://schemas.microsoft.com/office/drawing/2014/main" id="{F17929E9-487C-4577-8198-F6BF81A42E52}"/>
                  </a:ext>
                </a:extLst>
              </p:cNvPr>
              <p:cNvCxnSpPr>
                <a:cxnSpLocks/>
              </p:cNvCxnSpPr>
              <p:nvPr/>
            </p:nvCxnSpPr>
            <p:spPr>
              <a:xfrm flipH="1">
                <a:off x="6277740" y="3488620"/>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04" name="Group 103">
              <a:extLst>
                <a:ext uri="{FF2B5EF4-FFF2-40B4-BE49-F238E27FC236}">
                  <a16:creationId xmlns:a16="http://schemas.microsoft.com/office/drawing/2014/main" id="{676AF980-FC9C-4D2E-BF83-01F5634EC69C}"/>
                </a:ext>
              </a:extLst>
            </p:cNvPr>
            <p:cNvGrpSpPr/>
            <p:nvPr/>
          </p:nvGrpSpPr>
          <p:grpSpPr>
            <a:xfrm>
              <a:off x="18699402" y="4754781"/>
              <a:ext cx="2933700" cy="850392"/>
              <a:chOff x="5791200" y="3870128"/>
              <a:chExt cx="2933700" cy="850392"/>
            </a:xfrm>
          </p:grpSpPr>
          <p:cxnSp>
            <p:nvCxnSpPr>
              <p:cNvPr id="105" name="Straight Arrow Connector 104">
                <a:extLst>
                  <a:ext uri="{FF2B5EF4-FFF2-40B4-BE49-F238E27FC236}">
                    <a16:creationId xmlns:a16="http://schemas.microsoft.com/office/drawing/2014/main" id="{2DD8827C-5C20-4DD8-B170-C9E953474B23}"/>
                  </a:ext>
                </a:extLst>
              </p:cNvPr>
              <p:cNvCxnSpPr>
                <a:cxnSpLocks/>
              </p:cNvCxnSpPr>
              <p:nvPr/>
            </p:nvCxnSpPr>
            <p:spPr>
              <a:xfrm rot="5400000">
                <a:off x="8299704" y="4295324"/>
                <a:ext cx="850392"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id="{03947756-DCAF-4918-B5D5-9FAAD3C397DF}"/>
                  </a:ext>
                </a:extLst>
              </p:cNvPr>
              <p:cNvCxnSpPr>
                <a:cxnSpLocks/>
              </p:cNvCxnSpPr>
              <p:nvPr/>
            </p:nvCxnSpPr>
            <p:spPr>
              <a:xfrm flipH="1">
                <a:off x="5791200" y="4720520"/>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08" name="Group 107">
              <a:extLst>
                <a:ext uri="{FF2B5EF4-FFF2-40B4-BE49-F238E27FC236}">
                  <a16:creationId xmlns:a16="http://schemas.microsoft.com/office/drawing/2014/main" id="{BA6FE5B7-96F8-4EAC-A7D5-4ED5E5FB209B}"/>
                </a:ext>
              </a:extLst>
            </p:cNvPr>
            <p:cNvGrpSpPr/>
            <p:nvPr/>
          </p:nvGrpSpPr>
          <p:grpSpPr>
            <a:xfrm>
              <a:off x="15800240" y="5613297"/>
              <a:ext cx="2933700" cy="850392"/>
              <a:chOff x="5791200" y="3870128"/>
              <a:chExt cx="2933700" cy="850392"/>
            </a:xfrm>
          </p:grpSpPr>
          <p:cxnSp>
            <p:nvCxnSpPr>
              <p:cNvPr id="109" name="Straight Arrow Connector 108">
                <a:extLst>
                  <a:ext uri="{FF2B5EF4-FFF2-40B4-BE49-F238E27FC236}">
                    <a16:creationId xmlns:a16="http://schemas.microsoft.com/office/drawing/2014/main" id="{0E85CE8A-3989-4B87-9328-ACB1240E5E1C}"/>
                  </a:ext>
                </a:extLst>
              </p:cNvPr>
              <p:cNvCxnSpPr>
                <a:cxnSpLocks/>
              </p:cNvCxnSpPr>
              <p:nvPr/>
            </p:nvCxnSpPr>
            <p:spPr>
              <a:xfrm rot="5400000">
                <a:off x="8299704" y="4295324"/>
                <a:ext cx="850392"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0" name="Straight Arrow Connector 109">
                <a:extLst>
                  <a:ext uri="{FF2B5EF4-FFF2-40B4-BE49-F238E27FC236}">
                    <a16:creationId xmlns:a16="http://schemas.microsoft.com/office/drawing/2014/main" id="{413D2828-B0EA-4E0A-9A00-F75E4B2516D5}"/>
                  </a:ext>
                </a:extLst>
              </p:cNvPr>
              <p:cNvCxnSpPr>
                <a:cxnSpLocks/>
              </p:cNvCxnSpPr>
              <p:nvPr/>
            </p:nvCxnSpPr>
            <p:spPr>
              <a:xfrm flipH="1">
                <a:off x="5791200" y="4720520"/>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11" name="Group 110">
              <a:extLst>
                <a:ext uri="{FF2B5EF4-FFF2-40B4-BE49-F238E27FC236}">
                  <a16:creationId xmlns:a16="http://schemas.microsoft.com/office/drawing/2014/main" id="{7C417CC3-A9F0-4E5B-89FF-F6A9EB3CA0A0}"/>
                </a:ext>
              </a:extLst>
            </p:cNvPr>
            <p:cNvGrpSpPr/>
            <p:nvPr/>
          </p:nvGrpSpPr>
          <p:grpSpPr>
            <a:xfrm>
              <a:off x="18699402" y="5613297"/>
              <a:ext cx="2933700" cy="850392"/>
              <a:chOff x="5791200" y="3870128"/>
              <a:chExt cx="2933700" cy="850392"/>
            </a:xfrm>
          </p:grpSpPr>
          <p:cxnSp>
            <p:nvCxnSpPr>
              <p:cNvPr id="112" name="Straight Arrow Connector 111">
                <a:extLst>
                  <a:ext uri="{FF2B5EF4-FFF2-40B4-BE49-F238E27FC236}">
                    <a16:creationId xmlns:a16="http://schemas.microsoft.com/office/drawing/2014/main" id="{DE28197D-4DA4-49F8-A43E-6B28DBCF3821}"/>
                  </a:ext>
                </a:extLst>
              </p:cNvPr>
              <p:cNvCxnSpPr>
                <a:cxnSpLocks/>
              </p:cNvCxnSpPr>
              <p:nvPr/>
            </p:nvCxnSpPr>
            <p:spPr>
              <a:xfrm rot="5400000">
                <a:off x="8299704" y="4295324"/>
                <a:ext cx="850392"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3" name="Straight Arrow Connector 112">
                <a:extLst>
                  <a:ext uri="{FF2B5EF4-FFF2-40B4-BE49-F238E27FC236}">
                    <a16:creationId xmlns:a16="http://schemas.microsoft.com/office/drawing/2014/main" id="{D6C372A5-AEC2-4A78-B118-757F393F5379}"/>
                  </a:ext>
                </a:extLst>
              </p:cNvPr>
              <p:cNvCxnSpPr>
                <a:cxnSpLocks/>
              </p:cNvCxnSpPr>
              <p:nvPr/>
            </p:nvCxnSpPr>
            <p:spPr>
              <a:xfrm flipH="1">
                <a:off x="5791200" y="4720520"/>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14" name="Group 113">
              <a:extLst>
                <a:ext uri="{FF2B5EF4-FFF2-40B4-BE49-F238E27FC236}">
                  <a16:creationId xmlns:a16="http://schemas.microsoft.com/office/drawing/2014/main" id="{82A29D04-4360-4426-ADDC-868397A20C4B}"/>
                </a:ext>
              </a:extLst>
            </p:cNvPr>
            <p:cNvGrpSpPr/>
            <p:nvPr/>
          </p:nvGrpSpPr>
          <p:grpSpPr>
            <a:xfrm flipV="1">
              <a:off x="15800240" y="3058874"/>
              <a:ext cx="2933700" cy="850392"/>
              <a:chOff x="6277740" y="2638228"/>
              <a:chExt cx="2933700" cy="850392"/>
            </a:xfrm>
          </p:grpSpPr>
          <p:cxnSp>
            <p:nvCxnSpPr>
              <p:cNvPr id="115" name="Straight Arrow Connector 114">
                <a:extLst>
                  <a:ext uri="{FF2B5EF4-FFF2-40B4-BE49-F238E27FC236}">
                    <a16:creationId xmlns:a16="http://schemas.microsoft.com/office/drawing/2014/main" id="{637ABC3D-54E2-4289-8B28-07C38B5C0EAB}"/>
                  </a:ext>
                </a:extLst>
              </p:cNvPr>
              <p:cNvCxnSpPr>
                <a:cxnSpLocks/>
              </p:cNvCxnSpPr>
              <p:nvPr/>
            </p:nvCxnSpPr>
            <p:spPr>
              <a:xfrm rot="5400000">
                <a:off x="8786244" y="3063424"/>
                <a:ext cx="850392"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id="{0361FBE0-AE9B-4C7F-BBA2-1F5CD4E04995}"/>
                  </a:ext>
                </a:extLst>
              </p:cNvPr>
              <p:cNvCxnSpPr>
                <a:cxnSpLocks/>
              </p:cNvCxnSpPr>
              <p:nvPr/>
            </p:nvCxnSpPr>
            <p:spPr>
              <a:xfrm flipH="1">
                <a:off x="6277740" y="3488620"/>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18" name="Group 117">
              <a:extLst>
                <a:ext uri="{FF2B5EF4-FFF2-40B4-BE49-F238E27FC236}">
                  <a16:creationId xmlns:a16="http://schemas.microsoft.com/office/drawing/2014/main" id="{F6B98FD5-A3A8-47F2-AC0F-7347231FAD6C}"/>
                </a:ext>
              </a:extLst>
            </p:cNvPr>
            <p:cNvGrpSpPr/>
            <p:nvPr/>
          </p:nvGrpSpPr>
          <p:grpSpPr>
            <a:xfrm flipV="1">
              <a:off x="18699492" y="3060897"/>
              <a:ext cx="2933700" cy="850392"/>
              <a:chOff x="6277740" y="2638228"/>
              <a:chExt cx="2933700" cy="850392"/>
            </a:xfrm>
          </p:grpSpPr>
          <p:cxnSp>
            <p:nvCxnSpPr>
              <p:cNvPr id="119" name="Straight Arrow Connector 118">
                <a:extLst>
                  <a:ext uri="{FF2B5EF4-FFF2-40B4-BE49-F238E27FC236}">
                    <a16:creationId xmlns:a16="http://schemas.microsoft.com/office/drawing/2014/main" id="{70B2A6CE-9BB9-4850-B672-A7399159A2B0}"/>
                  </a:ext>
                </a:extLst>
              </p:cNvPr>
              <p:cNvCxnSpPr>
                <a:cxnSpLocks/>
              </p:cNvCxnSpPr>
              <p:nvPr/>
            </p:nvCxnSpPr>
            <p:spPr>
              <a:xfrm rot="5400000">
                <a:off x="8786244" y="3063424"/>
                <a:ext cx="850392"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0" name="Straight Arrow Connector 119">
                <a:extLst>
                  <a:ext uri="{FF2B5EF4-FFF2-40B4-BE49-F238E27FC236}">
                    <a16:creationId xmlns:a16="http://schemas.microsoft.com/office/drawing/2014/main" id="{FBC837B0-68F5-45E9-BA2A-8C2D6C174206}"/>
                  </a:ext>
                </a:extLst>
              </p:cNvPr>
              <p:cNvCxnSpPr>
                <a:cxnSpLocks/>
              </p:cNvCxnSpPr>
              <p:nvPr/>
            </p:nvCxnSpPr>
            <p:spPr>
              <a:xfrm flipH="1">
                <a:off x="6277740" y="3488620"/>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21" name="Group 120">
              <a:extLst>
                <a:ext uri="{FF2B5EF4-FFF2-40B4-BE49-F238E27FC236}">
                  <a16:creationId xmlns:a16="http://schemas.microsoft.com/office/drawing/2014/main" id="{CC96A85C-DE0A-430F-A6C8-476525E63CFE}"/>
                </a:ext>
              </a:extLst>
            </p:cNvPr>
            <p:cNvGrpSpPr/>
            <p:nvPr/>
          </p:nvGrpSpPr>
          <p:grpSpPr>
            <a:xfrm flipH="1">
              <a:off x="12866541" y="4754493"/>
              <a:ext cx="2933700" cy="850392"/>
              <a:chOff x="5791200" y="3870128"/>
              <a:chExt cx="2933700" cy="850392"/>
            </a:xfrm>
          </p:grpSpPr>
          <p:cxnSp>
            <p:nvCxnSpPr>
              <p:cNvPr id="122" name="Straight Arrow Connector 121">
                <a:extLst>
                  <a:ext uri="{FF2B5EF4-FFF2-40B4-BE49-F238E27FC236}">
                    <a16:creationId xmlns:a16="http://schemas.microsoft.com/office/drawing/2014/main" id="{C830E07D-086C-4119-8FA8-84DD603EFFAF}"/>
                  </a:ext>
                </a:extLst>
              </p:cNvPr>
              <p:cNvCxnSpPr>
                <a:cxnSpLocks/>
              </p:cNvCxnSpPr>
              <p:nvPr/>
            </p:nvCxnSpPr>
            <p:spPr>
              <a:xfrm rot="5400000">
                <a:off x="8299704" y="4295324"/>
                <a:ext cx="850392"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3" name="Straight Arrow Connector 122">
                <a:extLst>
                  <a:ext uri="{FF2B5EF4-FFF2-40B4-BE49-F238E27FC236}">
                    <a16:creationId xmlns:a16="http://schemas.microsoft.com/office/drawing/2014/main" id="{DF07FD5F-4DE7-4340-8037-5D8285DAEE5E}"/>
                  </a:ext>
                </a:extLst>
              </p:cNvPr>
              <p:cNvCxnSpPr>
                <a:cxnSpLocks/>
              </p:cNvCxnSpPr>
              <p:nvPr/>
            </p:nvCxnSpPr>
            <p:spPr>
              <a:xfrm flipH="1">
                <a:off x="5791200" y="4720520"/>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24" name="Group 123">
              <a:extLst>
                <a:ext uri="{FF2B5EF4-FFF2-40B4-BE49-F238E27FC236}">
                  <a16:creationId xmlns:a16="http://schemas.microsoft.com/office/drawing/2014/main" id="{850676EE-2461-4D96-8F32-CBA2620390BC}"/>
                </a:ext>
              </a:extLst>
            </p:cNvPr>
            <p:cNvGrpSpPr/>
            <p:nvPr/>
          </p:nvGrpSpPr>
          <p:grpSpPr>
            <a:xfrm flipH="1">
              <a:off x="12866541" y="5611785"/>
              <a:ext cx="2933700" cy="850392"/>
              <a:chOff x="5791200" y="3870128"/>
              <a:chExt cx="2933700" cy="850392"/>
            </a:xfrm>
          </p:grpSpPr>
          <p:cxnSp>
            <p:nvCxnSpPr>
              <p:cNvPr id="125" name="Straight Arrow Connector 124">
                <a:extLst>
                  <a:ext uri="{FF2B5EF4-FFF2-40B4-BE49-F238E27FC236}">
                    <a16:creationId xmlns:a16="http://schemas.microsoft.com/office/drawing/2014/main" id="{99649FCA-816F-45F0-88AE-37A3F692F24F}"/>
                  </a:ext>
                </a:extLst>
              </p:cNvPr>
              <p:cNvCxnSpPr>
                <a:cxnSpLocks/>
              </p:cNvCxnSpPr>
              <p:nvPr/>
            </p:nvCxnSpPr>
            <p:spPr>
              <a:xfrm rot="5400000">
                <a:off x="8299704" y="4295324"/>
                <a:ext cx="850392"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7" name="Straight Arrow Connector 126">
                <a:extLst>
                  <a:ext uri="{FF2B5EF4-FFF2-40B4-BE49-F238E27FC236}">
                    <a16:creationId xmlns:a16="http://schemas.microsoft.com/office/drawing/2014/main" id="{58755176-A9A3-40EA-99A1-D43352E62FE9}"/>
                  </a:ext>
                </a:extLst>
              </p:cNvPr>
              <p:cNvCxnSpPr>
                <a:cxnSpLocks/>
              </p:cNvCxnSpPr>
              <p:nvPr/>
            </p:nvCxnSpPr>
            <p:spPr>
              <a:xfrm flipH="1">
                <a:off x="5791200" y="4720520"/>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28" name="Group 127">
              <a:extLst>
                <a:ext uri="{FF2B5EF4-FFF2-40B4-BE49-F238E27FC236}">
                  <a16:creationId xmlns:a16="http://schemas.microsoft.com/office/drawing/2014/main" id="{5C79DAB2-24C5-4244-9927-AF32AC1C6D8C}"/>
                </a:ext>
              </a:extLst>
            </p:cNvPr>
            <p:cNvGrpSpPr/>
            <p:nvPr/>
          </p:nvGrpSpPr>
          <p:grpSpPr>
            <a:xfrm flipH="1" flipV="1">
              <a:off x="12862799" y="3907332"/>
              <a:ext cx="2933700" cy="850392"/>
              <a:chOff x="5791200" y="3870128"/>
              <a:chExt cx="2933700" cy="850392"/>
            </a:xfrm>
          </p:grpSpPr>
          <p:cxnSp>
            <p:nvCxnSpPr>
              <p:cNvPr id="130" name="Straight Arrow Connector 129">
                <a:extLst>
                  <a:ext uri="{FF2B5EF4-FFF2-40B4-BE49-F238E27FC236}">
                    <a16:creationId xmlns:a16="http://schemas.microsoft.com/office/drawing/2014/main" id="{828EA4F3-133F-4243-AA5D-B2CFA3BCBC37}"/>
                  </a:ext>
                </a:extLst>
              </p:cNvPr>
              <p:cNvCxnSpPr>
                <a:cxnSpLocks/>
              </p:cNvCxnSpPr>
              <p:nvPr/>
            </p:nvCxnSpPr>
            <p:spPr>
              <a:xfrm rot="5400000">
                <a:off x="8299704" y="4295324"/>
                <a:ext cx="850392"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BC9619E6-0F63-43C6-8F5C-DC38E5D4EC44}"/>
                  </a:ext>
                </a:extLst>
              </p:cNvPr>
              <p:cNvCxnSpPr>
                <a:cxnSpLocks/>
              </p:cNvCxnSpPr>
              <p:nvPr/>
            </p:nvCxnSpPr>
            <p:spPr>
              <a:xfrm flipH="1">
                <a:off x="5791200" y="4720520"/>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33" name="Group 132">
              <a:extLst>
                <a:ext uri="{FF2B5EF4-FFF2-40B4-BE49-F238E27FC236}">
                  <a16:creationId xmlns:a16="http://schemas.microsoft.com/office/drawing/2014/main" id="{11F8FD87-58C2-40E3-9449-E30968730796}"/>
                </a:ext>
              </a:extLst>
            </p:cNvPr>
            <p:cNvGrpSpPr/>
            <p:nvPr/>
          </p:nvGrpSpPr>
          <p:grpSpPr>
            <a:xfrm flipH="1" flipV="1">
              <a:off x="12862799" y="3058874"/>
              <a:ext cx="2933700" cy="850392"/>
              <a:chOff x="5791200" y="3870128"/>
              <a:chExt cx="2933700" cy="850392"/>
            </a:xfrm>
          </p:grpSpPr>
          <p:cxnSp>
            <p:nvCxnSpPr>
              <p:cNvPr id="135" name="Straight Arrow Connector 134">
                <a:extLst>
                  <a:ext uri="{FF2B5EF4-FFF2-40B4-BE49-F238E27FC236}">
                    <a16:creationId xmlns:a16="http://schemas.microsoft.com/office/drawing/2014/main" id="{326F94D2-E786-4DF0-B106-8C584CC9AD45}"/>
                  </a:ext>
                </a:extLst>
              </p:cNvPr>
              <p:cNvCxnSpPr>
                <a:cxnSpLocks/>
              </p:cNvCxnSpPr>
              <p:nvPr/>
            </p:nvCxnSpPr>
            <p:spPr>
              <a:xfrm rot="5400000">
                <a:off x="8299704" y="4295324"/>
                <a:ext cx="850392"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id="{7D6C3908-BFFD-4089-BA60-96750E77B169}"/>
                  </a:ext>
                </a:extLst>
              </p:cNvPr>
              <p:cNvCxnSpPr>
                <a:cxnSpLocks/>
              </p:cNvCxnSpPr>
              <p:nvPr/>
            </p:nvCxnSpPr>
            <p:spPr>
              <a:xfrm flipH="1">
                <a:off x="5791200" y="4720520"/>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226" name="Straight Arrow Connector 225">
              <a:extLst>
                <a:ext uri="{FF2B5EF4-FFF2-40B4-BE49-F238E27FC236}">
                  <a16:creationId xmlns:a16="http://schemas.microsoft.com/office/drawing/2014/main" id="{EF1E931D-652C-44E7-9D13-2755040C0884}"/>
                </a:ext>
              </a:extLst>
            </p:cNvPr>
            <p:cNvCxnSpPr>
              <a:cxnSpLocks/>
            </p:cNvCxnSpPr>
            <p:nvPr/>
          </p:nvCxnSpPr>
          <p:spPr>
            <a:xfrm flipH="1" flipV="1">
              <a:off x="15800240" y="3475877"/>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9" name="Straight Arrow Connector 228">
              <a:extLst>
                <a:ext uri="{FF2B5EF4-FFF2-40B4-BE49-F238E27FC236}">
                  <a16:creationId xmlns:a16="http://schemas.microsoft.com/office/drawing/2014/main" id="{1A36E394-C052-4B88-B919-AD6DD9233E34}"/>
                </a:ext>
              </a:extLst>
            </p:cNvPr>
            <p:cNvCxnSpPr>
              <a:cxnSpLocks/>
            </p:cNvCxnSpPr>
            <p:nvPr/>
          </p:nvCxnSpPr>
          <p:spPr>
            <a:xfrm flipH="1">
              <a:off x="15800240" y="5172292"/>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2" name="Straight Arrow Connector 231">
              <a:extLst>
                <a:ext uri="{FF2B5EF4-FFF2-40B4-BE49-F238E27FC236}">
                  <a16:creationId xmlns:a16="http://schemas.microsoft.com/office/drawing/2014/main" id="{BC27D8C6-8F53-4CBC-9EA8-F7C7452E8E7A}"/>
                </a:ext>
              </a:extLst>
            </p:cNvPr>
            <p:cNvCxnSpPr>
              <a:cxnSpLocks/>
            </p:cNvCxnSpPr>
            <p:nvPr/>
          </p:nvCxnSpPr>
          <p:spPr>
            <a:xfrm flipH="1" flipV="1">
              <a:off x="18699492" y="3477900"/>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5" name="Straight Arrow Connector 234">
              <a:extLst>
                <a:ext uri="{FF2B5EF4-FFF2-40B4-BE49-F238E27FC236}">
                  <a16:creationId xmlns:a16="http://schemas.microsoft.com/office/drawing/2014/main" id="{6893581F-21B5-4BEF-8A5F-6C273D9225C4}"/>
                </a:ext>
              </a:extLst>
            </p:cNvPr>
            <p:cNvCxnSpPr>
              <a:cxnSpLocks/>
            </p:cNvCxnSpPr>
            <p:nvPr/>
          </p:nvCxnSpPr>
          <p:spPr>
            <a:xfrm flipH="1">
              <a:off x="18699402" y="5172292"/>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8" name="Straight Arrow Connector 237">
              <a:extLst>
                <a:ext uri="{FF2B5EF4-FFF2-40B4-BE49-F238E27FC236}">
                  <a16:creationId xmlns:a16="http://schemas.microsoft.com/office/drawing/2014/main" id="{B22DE8DA-CC9D-42F3-B5AF-09E689DAA2F9}"/>
                </a:ext>
              </a:extLst>
            </p:cNvPr>
            <p:cNvCxnSpPr>
              <a:cxnSpLocks/>
            </p:cNvCxnSpPr>
            <p:nvPr/>
          </p:nvCxnSpPr>
          <p:spPr>
            <a:xfrm flipH="1">
              <a:off x="15800240" y="6030808"/>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1" name="Straight Arrow Connector 240">
              <a:extLst>
                <a:ext uri="{FF2B5EF4-FFF2-40B4-BE49-F238E27FC236}">
                  <a16:creationId xmlns:a16="http://schemas.microsoft.com/office/drawing/2014/main" id="{27A70741-A737-4F8C-902C-D46DF0AC726C}"/>
                </a:ext>
              </a:extLst>
            </p:cNvPr>
            <p:cNvCxnSpPr>
              <a:cxnSpLocks/>
            </p:cNvCxnSpPr>
            <p:nvPr/>
          </p:nvCxnSpPr>
          <p:spPr>
            <a:xfrm flipH="1">
              <a:off x="18699402" y="6030808"/>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0" name="Straight Arrow Connector 249">
              <a:extLst>
                <a:ext uri="{FF2B5EF4-FFF2-40B4-BE49-F238E27FC236}">
                  <a16:creationId xmlns:a16="http://schemas.microsoft.com/office/drawing/2014/main" id="{1FAC354B-FCE9-42BC-9584-FD14E62B7315}"/>
                </a:ext>
              </a:extLst>
            </p:cNvPr>
            <p:cNvCxnSpPr>
              <a:cxnSpLocks/>
            </p:cNvCxnSpPr>
            <p:nvPr/>
          </p:nvCxnSpPr>
          <p:spPr>
            <a:xfrm>
              <a:off x="12866541" y="5172004"/>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3" name="Straight Arrow Connector 252">
              <a:extLst>
                <a:ext uri="{FF2B5EF4-FFF2-40B4-BE49-F238E27FC236}">
                  <a16:creationId xmlns:a16="http://schemas.microsoft.com/office/drawing/2014/main" id="{599FECB3-3247-4144-A2DA-5F862C55D1D5}"/>
                </a:ext>
              </a:extLst>
            </p:cNvPr>
            <p:cNvCxnSpPr>
              <a:cxnSpLocks/>
            </p:cNvCxnSpPr>
            <p:nvPr/>
          </p:nvCxnSpPr>
          <p:spPr>
            <a:xfrm>
              <a:off x="12866541" y="6029296"/>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E73DD857-57D7-416B-B2A9-848B06C70C6F}"/>
                </a:ext>
              </a:extLst>
            </p:cNvPr>
            <p:cNvCxnSpPr>
              <a:cxnSpLocks/>
            </p:cNvCxnSpPr>
            <p:nvPr/>
          </p:nvCxnSpPr>
          <p:spPr>
            <a:xfrm flipV="1">
              <a:off x="12862799" y="3474451"/>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0" name="Straight Arrow Connector 259">
              <a:extLst>
                <a:ext uri="{FF2B5EF4-FFF2-40B4-BE49-F238E27FC236}">
                  <a16:creationId xmlns:a16="http://schemas.microsoft.com/office/drawing/2014/main" id="{A7A43EEA-1E7B-4F64-834A-06F372623DDD}"/>
                </a:ext>
              </a:extLst>
            </p:cNvPr>
            <p:cNvCxnSpPr>
              <a:cxnSpLocks/>
            </p:cNvCxnSpPr>
            <p:nvPr/>
          </p:nvCxnSpPr>
          <p:spPr>
            <a:xfrm flipH="1">
              <a:off x="15800240" y="4330224"/>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6718B9A2-D86A-4E3D-9AE1-7D65980B47A0}"/>
                </a:ext>
              </a:extLst>
            </p:cNvPr>
            <p:cNvCxnSpPr>
              <a:cxnSpLocks/>
            </p:cNvCxnSpPr>
            <p:nvPr/>
          </p:nvCxnSpPr>
          <p:spPr>
            <a:xfrm flipH="1">
              <a:off x="18699402" y="4330224"/>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2" name="Straight Arrow Connector 261">
              <a:extLst>
                <a:ext uri="{FF2B5EF4-FFF2-40B4-BE49-F238E27FC236}">
                  <a16:creationId xmlns:a16="http://schemas.microsoft.com/office/drawing/2014/main" id="{4349603D-69B1-44C2-AC5E-B983CD22C017}"/>
                </a:ext>
              </a:extLst>
            </p:cNvPr>
            <p:cNvCxnSpPr>
              <a:cxnSpLocks/>
            </p:cNvCxnSpPr>
            <p:nvPr/>
          </p:nvCxnSpPr>
          <p:spPr>
            <a:xfrm>
              <a:off x="12866541" y="4328712"/>
              <a:ext cx="2933700" cy="0"/>
            </a:xfrm>
            <a:prstGeom prst="straightConnector1">
              <a:avLst/>
            </a:prstGeom>
            <a:ln w="28575">
              <a:solidFill>
                <a:schemeClr val="accent6">
                  <a:lumMod val="75000"/>
                </a:schemeClr>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75" name="Straight Arrow Connector 74">
            <a:extLst>
              <a:ext uri="{FF2B5EF4-FFF2-40B4-BE49-F238E27FC236}">
                <a16:creationId xmlns:a16="http://schemas.microsoft.com/office/drawing/2014/main" id="{5F78A4D6-1AB3-45B7-A082-1F75E9524477}"/>
              </a:ext>
            </a:extLst>
          </p:cNvPr>
          <p:cNvCxnSpPr>
            <a:cxnSpLocks/>
          </p:cNvCxnSpPr>
          <p:nvPr/>
        </p:nvCxnSpPr>
        <p:spPr>
          <a:xfrm flipV="1">
            <a:off x="3261206" y="3863270"/>
            <a:ext cx="8782045"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9DBE8739-75BA-4966-8699-99C9FE213040}"/>
              </a:ext>
            </a:extLst>
          </p:cNvPr>
          <p:cNvCxnSpPr>
            <a:cxnSpLocks/>
          </p:cNvCxnSpPr>
          <p:nvPr/>
        </p:nvCxnSpPr>
        <p:spPr>
          <a:xfrm>
            <a:off x="1119451" y="4245982"/>
            <a:ext cx="1197505" cy="0"/>
          </a:xfrm>
          <a:prstGeom prst="straightConnector1">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73B75598-D6ED-453D-B84C-F536FC3320A4}"/>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Thinking in reciprocal space: magnetic structure in hexagonal unit cell</a:t>
            </a:r>
          </a:p>
        </p:txBody>
      </p:sp>
      <p:sp>
        <p:nvSpPr>
          <p:cNvPr id="26" name="Rectangle 25">
            <a:extLst>
              <a:ext uri="{FF2B5EF4-FFF2-40B4-BE49-F238E27FC236}">
                <a16:creationId xmlns:a16="http://schemas.microsoft.com/office/drawing/2014/main" id="{7FE1A22B-2633-471D-88F6-E8E0E7FD2C71}"/>
              </a:ext>
            </a:extLst>
          </p:cNvPr>
          <p:cNvSpPr/>
          <p:nvPr/>
        </p:nvSpPr>
        <p:spPr>
          <a:xfrm>
            <a:off x="165100" y="968167"/>
            <a:ext cx="3623108" cy="584775"/>
          </a:xfrm>
          <a:prstGeom prst="rect">
            <a:avLst/>
          </a:prstGeom>
        </p:spPr>
        <p:txBody>
          <a:bodyPr wrap="none">
            <a:spAutoFit/>
          </a:bodyPr>
          <a:lstStyle/>
          <a:p>
            <a:r>
              <a:rPr lang="en-US" sz="3200" dirty="0">
                <a:solidFill>
                  <a:schemeClr val="accent1">
                    <a:lumMod val="75000"/>
                  </a:schemeClr>
                </a:solidFill>
                <a:latin typeface="Arial" panose="020B0604020202020204" pitchFamily="34" charset="0"/>
                <a:cs typeface="Arial" panose="020B0604020202020204" pitchFamily="34" charset="0"/>
              </a:rPr>
              <a:t>Real (direct) space</a:t>
            </a:r>
            <a:endParaRPr lang="en-US" sz="3200" dirty="0">
              <a:solidFill>
                <a:schemeClr val="accent1">
                  <a:lumMod val="75000"/>
                </a:schemeClr>
              </a:solidFill>
            </a:endParaRPr>
          </a:p>
        </p:txBody>
      </p:sp>
      <p:sp>
        <p:nvSpPr>
          <p:cNvPr id="54" name="Rectangle 53">
            <a:extLst>
              <a:ext uri="{FF2B5EF4-FFF2-40B4-BE49-F238E27FC236}">
                <a16:creationId xmlns:a16="http://schemas.microsoft.com/office/drawing/2014/main" id="{DD4D6C68-5C54-46E0-87F4-F9CDF0D7F407}"/>
              </a:ext>
            </a:extLst>
          </p:cNvPr>
          <p:cNvSpPr/>
          <p:nvPr/>
        </p:nvSpPr>
        <p:spPr>
          <a:xfrm>
            <a:off x="165100" y="1546880"/>
            <a:ext cx="3328155"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Reciprocal space</a:t>
            </a:r>
            <a:endParaRPr lang="en-US" sz="3200" dirty="0">
              <a:solidFill>
                <a:srgbClr val="C00000"/>
              </a:solidFill>
            </a:endParaRPr>
          </a:p>
        </p:txBody>
      </p:sp>
      <p:cxnSp>
        <p:nvCxnSpPr>
          <p:cNvPr id="49" name="Straight Arrow Connector 48">
            <a:extLst>
              <a:ext uri="{FF2B5EF4-FFF2-40B4-BE49-F238E27FC236}">
                <a16:creationId xmlns:a16="http://schemas.microsoft.com/office/drawing/2014/main" id="{96FEBB06-EFE3-4D16-A21A-B07CA4ECD39D}"/>
              </a:ext>
            </a:extLst>
          </p:cNvPr>
          <p:cNvCxnSpPr>
            <a:cxnSpLocks/>
          </p:cNvCxnSpPr>
          <p:nvPr/>
        </p:nvCxnSpPr>
        <p:spPr>
          <a:xfrm>
            <a:off x="1121531" y="4243803"/>
            <a:ext cx="1504426" cy="0"/>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8252342D-533E-4F34-88D0-FF50E28FA66E}"/>
              </a:ext>
            </a:extLst>
          </p:cNvPr>
          <p:cNvCxnSpPr>
            <a:cxnSpLocks/>
          </p:cNvCxnSpPr>
          <p:nvPr/>
        </p:nvCxnSpPr>
        <p:spPr>
          <a:xfrm flipH="1" flipV="1">
            <a:off x="1121342" y="2901945"/>
            <a:ext cx="1" cy="1356391"/>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C4CC01EF-07F2-42D8-ABF6-97E08029D539}"/>
              </a:ext>
            </a:extLst>
          </p:cNvPr>
          <p:cNvCxnSpPr>
            <a:cxnSpLocks/>
          </p:cNvCxnSpPr>
          <p:nvPr/>
        </p:nvCxnSpPr>
        <p:spPr>
          <a:xfrm flipV="1">
            <a:off x="1085115" y="4243802"/>
            <a:ext cx="1369033" cy="2"/>
          </a:xfrm>
          <a:prstGeom prst="straightConnector1">
            <a:avLst/>
          </a:prstGeom>
          <a:ln w="28575">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8DCA207F-1C74-48E0-B4DC-57F5AF4C4762}"/>
              </a:ext>
            </a:extLst>
          </p:cNvPr>
          <p:cNvSpPr/>
          <p:nvPr/>
        </p:nvSpPr>
        <p:spPr>
          <a:xfrm>
            <a:off x="1888991" y="5545762"/>
            <a:ext cx="184731" cy="584775"/>
          </a:xfrm>
          <a:prstGeom prst="rect">
            <a:avLst/>
          </a:prstGeom>
        </p:spPr>
        <p:txBody>
          <a:bodyPr wrap="none">
            <a:spAutoFit/>
          </a:bodyPr>
          <a:lstStyle/>
          <a:p>
            <a:endParaRPr lang="en-US" sz="3200" dirty="0">
              <a:solidFill>
                <a:schemeClr val="accent1">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C796C2C0-197C-49A3-8C67-7454345984B1}"/>
                  </a:ext>
                </a:extLst>
              </p:cNvPr>
              <p:cNvSpPr/>
              <p:nvPr/>
            </p:nvSpPr>
            <p:spPr>
              <a:xfrm>
                <a:off x="2486682" y="3904704"/>
                <a:ext cx="53572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𝒙</m:t>
                          </m:r>
                        </m:e>
                      </m:acc>
                    </m:oMath>
                  </m:oMathPara>
                </a14:m>
                <a:endParaRPr lang="en-US" sz="3200" dirty="0">
                  <a:latin typeface="Arial" panose="020B0604020202020204" pitchFamily="34" charset="0"/>
                  <a:cs typeface="Arial" panose="020B0604020202020204" pitchFamily="34" charset="0"/>
                </a:endParaRPr>
              </a:p>
            </p:txBody>
          </p:sp>
        </mc:Choice>
        <mc:Fallback xmlns="">
          <p:sp>
            <p:nvSpPr>
              <p:cNvPr id="52" name="Rectangle 51">
                <a:extLst>
                  <a:ext uri="{FF2B5EF4-FFF2-40B4-BE49-F238E27FC236}">
                    <a16:creationId xmlns:a16="http://schemas.microsoft.com/office/drawing/2014/main" id="{C796C2C0-197C-49A3-8C67-7454345984B1}"/>
                  </a:ext>
                </a:extLst>
              </p:cNvPr>
              <p:cNvSpPr>
                <a:spLocks noRot="1" noChangeAspect="1" noMove="1" noResize="1" noEditPoints="1" noAdjustHandles="1" noChangeArrowheads="1" noChangeShapeType="1" noTextEdit="1"/>
              </p:cNvSpPr>
              <p:nvPr/>
            </p:nvSpPr>
            <p:spPr>
              <a:xfrm>
                <a:off x="2486682" y="3904704"/>
                <a:ext cx="535724" cy="5847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3E4AB211-E8FF-4FBD-92D9-D89D17567267}"/>
                  </a:ext>
                </a:extLst>
              </p:cNvPr>
              <p:cNvSpPr/>
              <p:nvPr/>
            </p:nvSpPr>
            <p:spPr>
              <a:xfrm>
                <a:off x="442823" y="2379761"/>
                <a:ext cx="1353256"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c*</a:t>
                </a:r>
                <a:r>
                  <a:rPr lang="en-US" sz="3200" b="1" dirty="0">
                    <a:latin typeface="Arial" panose="020B0604020202020204" pitchFamily="34" charset="0"/>
                    <a:cs typeface="Arial" panose="020B0604020202020204" pitchFamily="34" charset="0"/>
                  </a:rPr>
                  <a:t>,</a:t>
                </a:r>
                <a:r>
                  <a:rPr lang="en-US" sz="3200" b="1" dirty="0">
                    <a:solidFill>
                      <a:schemeClr val="accent1">
                        <a:lumMod val="75000"/>
                      </a:schemeClr>
                    </a:solidFill>
                    <a:latin typeface="Arial" panose="020B0604020202020204" pitchFamily="34" charset="0"/>
                    <a:cs typeface="Arial" panose="020B0604020202020204" pitchFamily="34" charset="0"/>
                  </a:rPr>
                  <a:t>c</a:t>
                </a:r>
                <a:r>
                  <a:rPr lang="en-US" sz="3200" b="1" dirty="0">
                    <a:latin typeface="Arial" panose="020B0604020202020204" pitchFamily="34" charset="0"/>
                    <a:cs typeface="Arial" panose="020B0604020202020204" pitchFamily="34" charset="0"/>
                  </a:rPr>
                  <a:t>, </a:t>
                </a:r>
                <a14:m>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𝒛</m:t>
                        </m:r>
                      </m:e>
                    </m:acc>
                  </m:oMath>
                </a14:m>
                <a:endParaRPr lang="en-US" dirty="0">
                  <a:latin typeface="Arial" panose="020B0604020202020204" pitchFamily="34" charset="0"/>
                  <a:cs typeface="Arial" panose="020B0604020202020204" pitchFamily="34" charset="0"/>
                </a:endParaRPr>
              </a:p>
            </p:txBody>
          </p:sp>
        </mc:Choice>
        <mc:Fallback xmlns="">
          <p:sp>
            <p:nvSpPr>
              <p:cNvPr id="53" name="Rectangle 52">
                <a:extLst>
                  <a:ext uri="{FF2B5EF4-FFF2-40B4-BE49-F238E27FC236}">
                    <a16:creationId xmlns:a16="http://schemas.microsoft.com/office/drawing/2014/main" id="{3E4AB211-E8FF-4FBD-92D9-D89D17567267}"/>
                  </a:ext>
                </a:extLst>
              </p:cNvPr>
              <p:cNvSpPr>
                <a:spLocks noRot="1" noChangeAspect="1" noMove="1" noResize="1" noEditPoints="1" noAdjustHandles="1" noChangeArrowheads="1" noChangeShapeType="1" noTextEdit="1"/>
              </p:cNvSpPr>
              <p:nvPr/>
            </p:nvSpPr>
            <p:spPr>
              <a:xfrm>
                <a:off x="442823" y="2379761"/>
                <a:ext cx="1353256" cy="584775"/>
              </a:xfrm>
              <a:prstGeom prst="rect">
                <a:avLst/>
              </a:prstGeom>
              <a:blipFill>
                <a:blip r:embed="rId3"/>
                <a:stretch>
                  <a:fillRect l="-11712"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B8579750-718F-4C37-97C6-FFA13354E78B}"/>
                  </a:ext>
                </a:extLst>
              </p:cNvPr>
              <p:cNvSpPr/>
              <p:nvPr/>
            </p:nvSpPr>
            <p:spPr>
              <a:xfrm>
                <a:off x="-9905" y="4248161"/>
                <a:ext cx="1233030" cy="1077218"/>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-a*b*</a:t>
                </a:r>
                <a:r>
                  <a:rPr lang="en-US" sz="3200" b="1" dirty="0">
                    <a:latin typeface="Arial" panose="020B0604020202020204" pitchFamily="34" charset="0"/>
                    <a:cs typeface="Arial" panose="020B0604020202020204" pitchFamily="34" charset="0"/>
                  </a:rPr>
                  <a:t>,</a:t>
                </a:r>
              </a:p>
              <a:p>
                <a:r>
                  <a:rPr lang="en-US" sz="3200" b="1" dirty="0">
                    <a:solidFill>
                      <a:schemeClr val="accent1">
                        <a:lumMod val="75000"/>
                      </a:schemeClr>
                    </a:solidFill>
                    <a:latin typeface="Arial" panose="020B0604020202020204" pitchFamily="34" charset="0"/>
                    <a:cs typeface="Arial" panose="020B0604020202020204" pitchFamily="34" charset="0"/>
                  </a:rPr>
                  <a:t>-ab</a:t>
                </a:r>
                <a:r>
                  <a:rPr lang="en-US" sz="3200" b="1" dirty="0">
                    <a:latin typeface="Arial" panose="020B0604020202020204" pitchFamily="34" charset="0"/>
                    <a:cs typeface="Arial" panose="020B0604020202020204" pitchFamily="34" charset="0"/>
                  </a:rPr>
                  <a:t>,</a:t>
                </a:r>
                <a14:m>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𝒚</m:t>
                        </m:r>
                      </m:e>
                    </m:acc>
                  </m:oMath>
                </a14:m>
                <a:endParaRPr lang="en-US" sz="3200" dirty="0">
                  <a:solidFill>
                    <a:srgbClr val="C00000"/>
                  </a:solidFill>
                  <a:latin typeface="Arial" panose="020B0604020202020204" pitchFamily="34" charset="0"/>
                  <a:cs typeface="Arial" panose="020B0604020202020204" pitchFamily="34" charset="0"/>
                </a:endParaRPr>
              </a:p>
            </p:txBody>
          </p:sp>
        </mc:Choice>
        <mc:Fallback xmlns="">
          <p:sp>
            <p:nvSpPr>
              <p:cNvPr id="56" name="Rectangle 55">
                <a:extLst>
                  <a:ext uri="{FF2B5EF4-FFF2-40B4-BE49-F238E27FC236}">
                    <a16:creationId xmlns:a16="http://schemas.microsoft.com/office/drawing/2014/main" id="{B8579750-718F-4C37-97C6-FFA13354E78B}"/>
                  </a:ext>
                </a:extLst>
              </p:cNvPr>
              <p:cNvSpPr>
                <a:spLocks noRot="1" noChangeAspect="1" noMove="1" noResize="1" noEditPoints="1" noAdjustHandles="1" noChangeArrowheads="1" noChangeShapeType="1" noTextEdit="1"/>
              </p:cNvSpPr>
              <p:nvPr/>
            </p:nvSpPr>
            <p:spPr>
              <a:xfrm>
                <a:off x="-9905" y="4248161"/>
                <a:ext cx="1233030" cy="1077218"/>
              </a:xfrm>
              <a:prstGeom prst="rect">
                <a:avLst/>
              </a:prstGeom>
              <a:blipFill>
                <a:blip r:embed="rId4"/>
                <a:stretch>
                  <a:fillRect l="-12315" t="-7345" r="-11823" b="-17514"/>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4662F8CE-90F1-4D3F-9FD8-544E1824B6EB}"/>
              </a:ext>
            </a:extLst>
          </p:cNvPr>
          <p:cNvSpPr/>
          <p:nvPr/>
        </p:nvSpPr>
        <p:spPr>
          <a:xfrm>
            <a:off x="1784226" y="3720886"/>
            <a:ext cx="982961" cy="1077218"/>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a*b*</a:t>
            </a:r>
          </a:p>
          <a:p>
            <a:r>
              <a:rPr lang="en-US" sz="3200" b="1" dirty="0">
                <a:solidFill>
                  <a:schemeClr val="accent1">
                    <a:lumMod val="75000"/>
                  </a:schemeClr>
                </a:solidFill>
                <a:latin typeface="Arial" panose="020B0604020202020204" pitchFamily="34" charset="0"/>
                <a:cs typeface="Arial" panose="020B0604020202020204" pitchFamily="34" charset="0"/>
              </a:rPr>
              <a:t>ab</a:t>
            </a:r>
            <a:endParaRPr lang="en-US" sz="3200" dirty="0">
              <a:solidFill>
                <a:schemeClr val="accent1">
                  <a:lumMod val="75000"/>
                </a:schemeClr>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407A7964-2D32-4FD4-98CC-434FD0E61680}"/>
              </a:ext>
            </a:extLst>
          </p:cNvPr>
          <p:cNvSpPr/>
          <p:nvPr/>
        </p:nvSpPr>
        <p:spPr>
          <a:xfrm>
            <a:off x="6073140" y="3733010"/>
            <a:ext cx="274320" cy="2743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1F1425D4-F56B-48C7-8588-EBDEEB4C7895}"/>
              </a:ext>
            </a:extLst>
          </p:cNvPr>
          <p:cNvSpPr txBox="1"/>
          <p:nvPr/>
        </p:nvSpPr>
        <p:spPr>
          <a:xfrm>
            <a:off x="9178449" y="3847322"/>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(1,1,0)</a:t>
            </a:r>
          </a:p>
        </p:txBody>
      </p:sp>
      <p:sp>
        <p:nvSpPr>
          <p:cNvPr id="145" name="Rectangle 144">
            <a:extLst>
              <a:ext uri="{FF2B5EF4-FFF2-40B4-BE49-F238E27FC236}">
                <a16:creationId xmlns:a16="http://schemas.microsoft.com/office/drawing/2014/main" id="{101D83D0-A66A-4A8D-BC10-F95FAA348997}"/>
              </a:ext>
            </a:extLst>
          </p:cNvPr>
          <p:cNvSpPr/>
          <p:nvPr/>
        </p:nvSpPr>
        <p:spPr>
          <a:xfrm>
            <a:off x="9944600" y="937622"/>
            <a:ext cx="2121093"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HHL plane</a:t>
            </a:r>
            <a:endParaRPr lang="en-US" sz="3200" dirty="0">
              <a:solidFill>
                <a:srgbClr val="C00000"/>
              </a:solidFill>
            </a:endParaRPr>
          </a:p>
        </p:txBody>
      </p:sp>
      <p:sp>
        <p:nvSpPr>
          <p:cNvPr id="146" name="Rectangle 145">
            <a:extLst>
              <a:ext uri="{FF2B5EF4-FFF2-40B4-BE49-F238E27FC236}">
                <a16:creationId xmlns:a16="http://schemas.microsoft.com/office/drawing/2014/main" id="{E5BD233C-6DD6-4113-A33F-09BEBBA8B1D6}"/>
              </a:ext>
            </a:extLst>
          </p:cNvPr>
          <p:cNvSpPr/>
          <p:nvPr/>
        </p:nvSpPr>
        <p:spPr>
          <a:xfrm>
            <a:off x="2461490" y="6312689"/>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6A8C5F9-4F4E-4C3C-A554-B700807BBC37}"/>
              </a:ext>
            </a:extLst>
          </p:cNvPr>
          <p:cNvSpPr/>
          <p:nvPr/>
        </p:nvSpPr>
        <p:spPr>
          <a:xfrm>
            <a:off x="2726971" y="6157461"/>
            <a:ext cx="3736920"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nuclear Bragg peak</a:t>
            </a:r>
            <a:endParaRPr lang="en-US" sz="3200" dirty="0">
              <a:solidFill>
                <a:srgbClr val="C00000"/>
              </a:solidFill>
            </a:endParaRPr>
          </a:p>
        </p:txBody>
      </p:sp>
      <p:cxnSp>
        <p:nvCxnSpPr>
          <p:cNvPr id="147" name="Straight Arrow Connector 146">
            <a:extLst>
              <a:ext uri="{FF2B5EF4-FFF2-40B4-BE49-F238E27FC236}">
                <a16:creationId xmlns:a16="http://schemas.microsoft.com/office/drawing/2014/main" id="{69589C61-C141-4510-B387-2F769716E3DA}"/>
              </a:ext>
            </a:extLst>
          </p:cNvPr>
          <p:cNvCxnSpPr>
            <a:cxnSpLocks/>
          </p:cNvCxnSpPr>
          <p:nvPr/>
        </p:nvCxnSpPr>
        <p:spPr>
          <a:xfrm>
            <a:off x="6210300" y="2000250"/>
            <a:ext cx="0" cy="38100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42" name="Group 41">
            <a:extLst>
              <a:ext uri="{FF2B5EF4-FFF2-40B4-BE49-F238E27FC236}">
                <a16:creationId xmlns:a16="http://schemas.microsoft.com/office/drawing/2014/main" id="{C61B26FA-1717-4AC7-86BA-E8BFFE37D954}"/>
              </a:ext>
            </a:extLst>
          </p:cNvPr>
          <p:cNvGrpSpPr/>
          <p:nvPr/>
        </p:nvGrpSpPr>
        <p:grpSpPr>
          <a:xfrm flipV="1">
            <a:off x="6210300" y="3017755"/>
            <a:ext cx="2933700" cy="850392"/>
            <a:chOff x="6277740" y="2638228"/>
            <a:chExt cx="2933700" cy="850392"/>
          </a:xfrm>
        </p:grpSpPr>
        <p:cxnSp>
          <p:nvCxnSpPr>
            <p:cNvPr id="148" name="Straight Arrow Connector 147">
              <a:extLst>
                <a:ext uri="{FF2B5EF4-FFF2-40B4-BE49-F238E27FC236}">
                  <a16:creationId xmlns:a16="http://schemas.microsoft.com/office/drawing/2014/main" id="{3C5EFCA2-4DCF-4445-84AB-2465B01DE88F}"/>
                </a:ext>
              </a:extLst>
            </p:cNvPr>
            <p:cNvCxnSpPr>
              <a:cxnSpLocks/>
            </p:cNvCxnSpPr>
            <p:nvPr/>
          </p:nvCxnSpPr>
          <p:spPr>
            <a:xfrm rot="5400000">
              <a:off x="8786244" y="30634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9" name="Straight Arrow Connector 148">
              <a:extLst>
                <a:ext uri="{FF2B5EF4-FFF2-40B4-BE49-F238E27FC236}">
                  <a16:creationId xmlns:a16="http://schemas.microsoft.com/office/drawing/2014/main" id="{FFD4AD07-F0F4-4358-83CB-6A2BAC1BB39F}"/>
                </a:ext>
              </a:extLst>
            </p:cNvPr>
            <p:cNvCxnSpPr>
              <a:cxnSpLocks/>
            </p:cNvCxnSpPr>
            <p:nvPr/>
          </p:nvCxnSpPr>
          <p:spPr>
            <a:xfrm flipH="1">
              <a:off x="6277740" y="34886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52" name="Group 151">
            <a:extLst>
              <a:ext uri="{FF2B5EF4-FFF2-40B4-BE49-F238E27FC236}">
                <a16:creationId xmlns:a16="http://schemas.microsoft.com/office/drawing/2014/main" id="{DAEC952E-166C-4F3C-ABEC-FA0CDF32778E}"/>
              </a:ext>
            </a:extLst>
          </p:cNvPr>
          <p:cNvGrpSpPr/>
          <p:nvPr/>
        </p:nvGrpSpPr>
        <p:grpSpPr>
          <a:xfrm>
            <a:off x="6210300" y="3863778"/>
            <a:ext cx="2933700" cy="850392"/>
            <a:chOff x="5791200" y="3870128"/>
            <a:chExt cx="2933700" cy="850392"/>
          </a:xfrm>
        </p:grpSpPr>
        <p:cxnSp>
          <p:nvCxnSpPr>
            <p:cNvPr id="150" name="Straight Arrow Connector 149">
              <a:extLst>
                <a:ext uri="{FF2B5EF4-FFF2-40B4-BE49-F238E27FC236}">
                  <a16:creationId xmlns:a16="http://schemas.microsoft.com/office/drawing/2014/main" id="{6C4F606B-0A65-47D2-877D-A731E5282BBD}"/>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9783D75D-A9B3-44D0-BB49-5526249D5349}"/>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117" name="Rectangle 116">
            <a:extLst>
              <a:ext uri="{FF2B5EF4-FFF2-40B4-BE49-F238E27FC236}">
                <a16:creationId xmlns:a16="http://schemas.microsoft.com/office/drawing/2014/main" id="{DD66866E-E8DB-4A16-A1DF-5388D0FB3EF4}"/>
              </a:ext>
            </a:extLst>
          </p:cNvPr>
          <p:cNvSpPr/>
          <p:nvPr/>
        </p:nvSpPr>
        <p:spPr>
          <a:xfrm>
            <a:off x="9006752" y="3713216"/>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07BE3822-5A32-4054-897B-B17537E56B9B}"/>
              </a:ext>
            </a:extLst>
          </p:cNvPr>
          <p:cNvGrpSpPr/>
          <p:nvPr/>
        </p:nvGrpSpPr>
        <p:grpSpPr>
          <a:xfrm flipV="1">
            <a:off x="9109552" y="3019778"/>
            <a:ext cx="2933700" cy="850392"/>
            <a:chOff x="6277740" y="2638228"/>
            <a:chExt cx="2933700" cy="850392"/>
          </a:xfrm>
        </p:grpSpPr>
        <p:cxnSp>
          <p:nvCxnSpPr>
            <p:cNvPr id="154" name="Straight Arrow Connector 153">
              <a:extLst>
                <a:ext uri="{FF2B5EF4-FFF2-40B4-BE49-F238E27FC236}">
                  <a16:creationId xmlns:a16="http://schemas.microsoft.com/office/drawing/2014/main" id="{9BAA614D-36F0-4772-9528-FCEB849C4B10}"/>
                </a:ext>
              </a:extLst>
            </p:cNvPr>
            <p:cNvCxnSpPr>
              <a:cxnSpLocks/>
            </p:cNvCxnSpPr>
            <p:nvPr/>
          </p:nvCxnSpPr>
          <p:spPr>
            <a:xfrm rot="5400000">
              <a:off x="8786244" y="30634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5" name="Straight Arrow Connector 154">
              <a:extLst>
                <a:ext uri="{FF2B5EF4-FFF2-40B4-BE49-F238E27FC236}">
                  <a16:creationId xmlns:a16="http://schemas.microsoft.com/office/drawing/2014/main" id="{B7C49B58-FC01-417C-AA8C-844155EB86A8}"/>
                </a:ext>
              </a:extLst>
            </p:cNvPr>
            <p:cNvCxnSpPr>
              <a:cxnSpLocks/>
            </p:cNvCxnSpPr>
            <p:nvPr/>
          </p:nvCxnSpPr>
          <p:spPr>
            <a:xfrm flipH="1">
              <a:off x="6277740" y="34886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56" name="Group 155">
            <a:extLst>
              <a:ext uri="{FF2B5EF4-FFF2-40B4-BE49-F238E27FC236}">
                <a16:creationId xmlns:a16="http://schemas.microsoft.com/office/drawing/2014/main" id="{E93F244C-934D-4D88-BD0B-53C679E3D07F}"/>
              </a:ext>
            </a:extLst>
          </p:cNvPr>
          <p:cNvGrpSpPr/>
          <p:nvPr/>
        </p:nvGrpSpPr>
        <p:grpSpPr>
          <a:xfrm>
            <a:off x="9109462" y="3863778"/>
            <a:ext cx="2933700" cy="850392"/>
            <a:chOff x="5791200" y="3870128"/>
            <a:chExt cx="2933700" cy="850392"/>
          </a:xfrm>
        </p:grpSpPr>
        <p:cxnSp>
          <p:nvCxnSpPr>
            <p:cNvPr id="157" name="Straight Arrow Connector 156">
              <a:extLst>
                <a:ext uri="{FF2B5EF4-FFF2-40B4-BE49-F238E27FC236}">
                  <a16:creationId xmlns:a16="http://schemas.microsoft.com/office/drawing/2014/main" id="{D38A3F60-1E7F-4CBE-8EE4-5B47774B1D9C}"/>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C187B8E5-3B9E-40D0-A805-3C8B4805460F}"/>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126" name="Rectangle 125">
            <a:extLst>
              <a:ext uri="{FF2B5EF4-FFF2-40B4-BE49-F238E27FC236}">
                <a16:creationId xmlns:a16="http://schemas.microsoft.com/office/drawing/2014/main" id="{BB151B03-6C42-43FF-B8DF-DEB0460BA693}"/>
              </a:ext>
            </a:extLst>
          </p:cNvPr>
          <p:cNvSpPr/>
          <p:nvPr/>
        </p:nvSpPr>
        <p:spPr>
          <a:xfrm>
            <a:off x="11906091" y="3707329"/>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59" name="Group 158">
            <a:extLst>
              <a:ext uri="{FF2B5EF4-FFF2-40B4-BE49-F238E27FC236}">
                <a16:creationId xmlns:a16="http://schemas.microsoft.com/office/drawing/2014/main" id="{36B62B58-F40F-4C14-87C8-FED208B0E74F}"/>
              </a:ext>
            </a:extLst>
          </p:cNvPr>
          <p:cNvGrpSpPr/>
          <p:nvPr/>
        </p:nvGrpSpPr>
        <p:grpSpPr>
          <a:xfrm>
            <a:off x="6210300" y="4722294"/>
            <a:ext cx="2933700" cy="850392"/>
            <a:chOff x="5791200" y="3870128"/>
            <a:chExt cx="2933700" cy="850392"/>
          </a:xfrm>
        </p:grpSpPr>
        <p:cxnSp>
          <p:nvCxnSpPr>
            <p:cNvPr id="160" name="Straight Arrow Connector 159">
              <a:extLst>
                <a:ext uri="{FF2B5EF4-FFF2-40B4-BE49-F238E27FC236}">
                  <a16:creationId xmlns:a16="http://schemas.microsoft.com/office/drawing/2014/main" id="{08FF2B35-5BCF-49C9-AF24-2DB5E660E911}"/>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1" name="Straight Arrow Connector 160">
              <a:extLst>
                <a:ext uri="{FF2B5EF4-FFF2-40B4-BE49-F238E27FC236}">
                  <a16:creationId xmlns:a16="http://schemas.microsoft.com/office/drawing/2014/main" id="{A0B253E9-EE48-47D1-A570-D2E9C9652FBB}"/>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62" name="Group 161">
            <a:extLst>
              <a:ext uri="{FF2B5EF4-FFF2-40B4-BE49-F238E27FC236}">
                <a16:creationId xmlns:a16="http://schemas.microsoft.com/office/drawing/2014/main" id="{5CD48790-173F-4F76-8A8F-DE6EC8E14369}"/>
              </a:ext>
            </a:extLst>
          </p:cNvPr>
          <p:cNvGrpSpPr/>
          <p:nvPr/>
        </p:nvGrpSpPr>
        <p:grpSpPr>
          <a:xfrm>
            <a:off x="9109462" y="4722294"/>
            <a:ext cx="2933700" cy="850392"/>
            <a:chOff x="5791200" y="3870128"/>
            <a:chExt cx="2933700" cy="850392"/>
          </a:xfrm>
        </p:grpSpPr>
        <p:cxnSp>
          <p:nvCxnSpPr>
            <p:cNvPr id="163" name="Straight Arrow Connector 162">
              <a:extLst>
                <a:ext uri="{FF2B5EF4-FFF2-40B4-BE49-F238E27FC236}">
                  <a16:creationId xmlns:a16="http://schemas.microsoft.com/office/drawing/2014/main" id="{19695AC3-C619-4E92-9641-747D346B9732}"/>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D5C8CBDD-0FFA-443D-ADC0-0E9A1A1B32ED}"/>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65" name="Group 164">
            <a:extLst>
              <a:ext uri="{FF2B5EF4-FFF2-40B4-BE49-F238E27FC236}">
                <a16:creationId xmlns:a16="http://schemas.microsoft.com/office/drawing/2014/main" id="{5E442DB9-71C4-47D5-8CF1-DF5D4F3281A6}"/>
              </a:ext>
            </a:extLst>
          </p:cNvPr>
          <p:cNvGrpSpPr/>
          <p:nvPr/>
        </p:nvGrpSpPr>
        <p:grpSpPr>
          <a:xfrm flipV="1">
            <a:off x="6210300" y="2167871"/>
            <a:ext cx="2933700" cy="850392"/>
            <a:chOff x="6277740" y="2638228"/>
            <a:chExt cx="2933700" cy="850392"/>
          </a:xfrm>
        </p:grpSpPr>
        <p:cxnSp>
          <p:nvCxnSpPr>
            <p:cNvPr id="166" name="Straight Arrow Connector 165">
              <a:extLst>
                <a:ext uri="{FF2B5EF4-FFF2-40B4-BE49-F238E27FC236}">
                  <a16:creationId xmlns:a16="http://schemas.microsoft.com/office/drawing/2014/main" id="{3AFECF89-2DCB-475A-9DB0-7603BAF898FE}"/>
                </a:ext>
              </a:extLst>
            </p:cNvPr>
            <p:cNvCxnSpPr>
              <a:cxnSpLocks/>
            </p:cNvCxnSpPr>
            <p:nvPr/>
          </p:nvCxnSpPr>
          <p:spPr>
            <a:xfrm rot="5400000">
              <a:off x="8786244" y="30634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7" name="Straight Arrow Connector 166">
              <a:extLst>
                <a:ext uri="{FF2B5EF4-FFF2-40B4-BE49-F238E27FC236}">
                  <a16:creationId xmlns:a16="http://schemas.microsoft.com/office/drawing/2014/main" id="{05C832B7-0B17-465C-B61A-156AEBEAA96B}"/>
                </a:ext>
              </a:extLst>
            </p:cNvPr>
            <p:cNvCxnSpPr>
              <a:cxnSpLocks/>
            </p:cNvCxnSpPr>
            <p:nvPr/>
          </p:nvCxnSpPr>
          <p:spPr>
            <a:xfrm flipH="1">
              <a:off x="6277740" y="34886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68" name="Group 167">
            <a:extLst>
              <a:ext uri="{FF2B5EF4-FFF2-40B4-BE49-F238E27FC236}">
                <a16:creationId xmlns:a16="http://schemas.microsoft.com/office/drawing/2014/main" id="{8C8F2651-9F46-40C7-8EC1-1B7DD50C34F4}"/>
              </a:ext>
            </a:extLst>
          </p:cNvPr>
          <p:cNvGrpSpPr/>
          <p:nvPr/>
        </p:nvGrpSpPr>
        <p:grpSpPr>
          <a:xfrm flipV="1">
            <a:off x="9109552" y="2169894"/>
            <a:ext cx="2933700" cy="850392"/>
            <a:chOff x="6277740" y="2638228"/>
            <a:chExt cx="2933700" cy="850392"/>
          </a:xfrm>
        </p:grpSpPr>
        <p:cxnSp>
          <p:nvCxnSpPr>
            <p:cNvPr id="169" name="Straight Arrow Connector 168">
              <a:extLst>
                <a:ext uri="{FF2B5EF4-FFF2-40B4-BE49-F238E27FC236}">
                  <a16:creationId xmlns:a16="http://schemas.microsoft.com/office/drawing/2014/main" id="{D2DC4680-56AA-4A31-953F-7E1F0EA46E7C}"/>
                </a:ext>
              </a:extLst>
            </p:cNvPr>
            <p:cNvCxnSpPr>
              <a:cxnSpLocks/>
            </p:cNvCxnSpPr>
            <p:nvPr/>
          </p:nvCxnSpPr>
          <p:spPr>
            <a:xfrm rot="5400000">
              <a:off x="8786244" y="30634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34C7259D-0055-4402-A686-A9BC6813A483}"/>
                </a:ext>
              </a:extLst>
            </p:cNvPr>
            <p:cNvCxnSpPr>
              <a:cxnSpLocks/>
            </p:cNvCxnSpPr>
            <p:nvPr/>
          </p:nvCxnSpPr>
          <p:spPr>
            <a:xfrm flipH="1">
              <a:off x="6277740" y="34886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79" name="Group 178">
            <a:extLst>
              <a:ext uri="{FF2B5EF4-FFF2-40B4-BE49-F238E27FC236}">
                <a16:creationId xmlns:a16="http://schemas.microsoft.com/office/drawing/2014/main" id="{9F87482C-D4DA-4CA0-AC5A-AF93BD9550EF}"/>
              </a:ext>
            </a:extLst>
          </p:cNvPr>
          <p:cNvGrpSpPr/>
          <p:nvPr/>
        </p:nvGrpSpPr>
        <p:grpSpPr>
          <a:xfrm flipH="1">
            <a:off x="3276601" y="3863490"/>
            <a:ext cx="2933700" cy="850392"/>
            <a:chOff x="5791200" y="3870128"/>
            <a:chExt cx="2933700" cy="850392"/>
          </a:xfrm>
        </p:grpSpPr>
        <p:cxnSp>
          <p:nvCxnSpPr>
            <p:cNvPr id="180" name="Straight Arrow Connector 179">
              <a:extLst>
                <a:ext uri="{FF2B5EF4-FFF2-40B4-BE49-F238E27FC236}">
                  <a16:creationId xmlns:a16="http://schemas.microsoft.com/office/drawing/2014/main" id="{5547217E-24B2-4DA4-B07F-DDD791728CCC}"/>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1" name="Straight Arrow Connector 180">
              <a:extLst>
                <a:ext uri="{FF2B5EF4-FFF2-40B4-BE49-F238E27FC236}">
                  <a16:creationId xmlns:a16="http://schemas.microsoft.com/office/drawing/2014/main" id="{594D736B-CA92-4586-9795-4D9A6983DCFF}"/>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82" name="Group 181">
            <a:extLst>
              <a:ext uri="{FF2B5EF4-FFF2-40B4-BE49-F238E27FC236}">
                <a16:creationId xmlns:a16="http://schemas.microsoft.com/office/drawing/2014/main" id="{8BFB504B-322E-47A2-8509-3970C1BD07AB}"/>
              </a:ext>
            </a:extLst>
          </p:cNvPr>
          <p:cNvGrpSpPr/>
          <p:nvPr/>
        </p:nvGrpSpPr>
        <p:grpSpPr>
          <a:xfrm flipH="1">
            <a:off x="3276601" y="4720782"/>
            <a:ext cx="2933700" cy="850392"/>
            <a:chOff x="5791200" y="3870128"/>
            <a:chExt cx="2933700" cy="850392"/>
          </a:xfrm>
        </p:grpSpPr>
        <p:cxnSp>
          <p:nvCxnSpPr>
            <p:cNvPr id="183" name="Straight Arrow Connector 182">
              <a:extLst>
                <a:ext uri="{FF2B5EF4-FFF2-40B4-BE49-F238E27FC236}">
                  <a16:creationId xmlns:a16="http://schemas.microsoft.com/office/drawing/2014/main" id="{09F7855F-8B62-4BC4-9588-30167707BAFC}"/>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C9949AA7-7A97-4F92-96A5-67243B6F7A50}"/>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85" name="Group 184">
            <a:extLst>
              <a:ext uri="{FF2B5EF4-FFF2-40B4-BE49-F238E27FC236}">
                <a16:creationId xmlns:a16="http://schemas.microsoft.com/office/drawing/2014/main" id="{5FE88B16-CE86-4C97-867C-73C49ED095F9}"/>
              </a:ext>
            </a:extLst>
          </p:cNvPr>
          <p:cNvGrpSpPr/>
          <p:nvPr/>
        </p:nvGrpSpPr>
        <p:grpSpPr>
          <a:xfrm flipH="1" flipV="1">
            <a:off x="3272859" y="3016329"/>
            <a:ext cx="2933700" cy="850392"/>
            <a:chOff x="5791200" y="3870128"/>
            <a:chExt cx="2933700" cy="850392"/>
          </a:xfrm>
        </p:grpSpPr>
        <p:cxnSp>
          <p:nvCxnSpPr>
            <p:cNvPr id="186" name="Straight Arrow Connector 185">
              <a:extLst>
                <a:ext uri="{FF2B5EF4-FFF2-40B4-BE49-F238E27FC236}">
                  <a16:creationId xmlns:a16="http://schemas.microsoft.com/office/drawing/2014/main" id="{12DF8275-01C5-4DFD-9A34-36BB4E055A91}"/>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7" name="Straight Arrow Connector 186">
              <a:extLst>
                <a:ext uri="{FF2B5EF4-FFF2-40B4-BE49-F238E27FC236}">
                  <a16:creationId xmlns:a16="http://schemas.microsoft.com/office/drawing/2014/main" id="{0630E882-A9B9-48C5-888B-9509BE7A4C70}"/>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88" name="Group 187">
            <a:extLst>
              <a:ext uri="{FF2B5EF4-FFF2-40B4-BE49-F238E27FC236}">
                <a16:creationId xmlns:a16="http://schemas.microsoft.com/office/drawing/2014/main" id="{9B533284-C162-44A6-B37C-11C54FB892DD}"/>
              </a:ext>
            </a:extLst>
          </p:cNvPr>
          <p:cNvGrpSpPr/>
          <p:nvPr/>
        </p:nvGrpSpPr>
        <p:grpSpPr>
          <a:xfrm flipH="1" flipV="1">
            <a:off x="3272859" y="2167871"/>
            <a:ext cx="2933700" cy="850392"/>
            <a:chOff x="5791200" y="3870128"/>
            <a:chExt cx="2933700" cy="850392"/>
          </a:xfrm>
        </p:grpSpPr>
        <p:cxnSp>
          <p:nvCxnSpPr>
            <p:cNvPr id="189" name="Straight Arrow Connector 188">
              <a:extLst>
                <a:ext uri="{FF2B5EF4-FFF2-40B4-BE49-F238E27FC236}">
                  <a16:creationId xmlns:a16="http://schemas.microsoft.com/office/drawing/2014/main" id="{BE280742-7EFC-46F9-9D11-EEBC864E9913}"/>
                </a:ext>
              </a:extLst>
            </p:cNvPr>
            <p:cNvCxnSpPr>
              <a:cxnSpLocks/>
            </p:cNvCxnSpPr>
            <p:nvPr/>
          </p:nvCxnSpPr>
          <p:spPr>
            <a:xfrm rot="5400000">
              <a:off x="8299704" y="4295324"/>
              <a:ext cx="850392"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0" name="Straight Arrow Connector 189">
              <a:extLst>
                <a:ext uri="{FF2B5EF4-FFF2-40B4-BE49-F238E27FC236}">
                  <a16:creationId xmlns:a16="http://schemas.microsoft.com/office/drawing/2014/main" id="{84E6EEFA-462D-4A56-A0C5-7D98FFF176BF}"/>
                </a:ext>
              </a:extLst>
            </p:cNvPr>
            <p:cNvCxnSpPr>
              <a:cxnSpLocks/>
            </p:cNvCxnSpPr>
            <p:nvPr/>
          </p:nvCxnSpPr>
          <p:spPr>
            <a:xfrm flipH="1">
              <a:off x="5791200" y="4720520"/>
              <a:ext cx="2933700"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129" name="Rectangle 128">
            <a:extLst>
              <a:ext uri="{FF2B5EF4-FFF2-40B4-BE49-F238E27FC236}">
                <a16:creationId xmlns:a16="http://schemas.microsoft.com/office/drawing/2014/main" id="{EC2C0EB9-0BD7-4F55-8FE5-C2508029699B}"/>
              </a:ext>
            </a:extLst>
          </p:cNvPr>
          <p:cNvSpPr/>
          <p:nvPr/>
        </p:nvSpPr>
        <p:spPr>
          <a:xfrm>
            <a:off x="3144410" y="3726110"/>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FAE2E3D0-D2B1-4138-81D6-599E3EED2D4A}"/>
              </a:ext>
            </a:extLst>
          </p:cNvPr>
          <p:cNvSpPr/>
          <p:nvPr/>
        </p:nvSpPr>
        <p:spPr>
          <a:xfrm>
            <a:off x="9006752" y="4579904"/>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B83153DB-DFC5-4ADF-A1F1-34BB509534CB}"/>
              </a:ext>
            </a:extLst>
          </p:cNvPr>
          <p:cNvSpPr/>
          <p:nvPr/>
        </p:nvSpPr>
        <p:spPr>
          <a:xfrm>
            <a:off x="11906091" y="4574017"/>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AE88A9F0-0CC7-478F-BC4F-F18B1320A4E9}"/>
              </a:ext>
            </a:extLst>
          </p:cNvPr>
          <p:cNvSpPr/>
          <p:nvPr/>
        </p:nvSpPr>
        <p:spPr>
          <a:xfrm>
            <a:off x="3144410" y="459279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284CF9CF-4A99-492C-BB29-280E732A64C9}"/>
              </a:ext>
            </a:extLst>
          </p:cNvPr>
          <p:cNvSpPr/>
          <p:nvPr/>
        </p:nvSpPr>
        <p:spPr>
          <a:xfrm>
            <a:off x="9006840" y="541804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7255BEC3-630E-48A4-8687-93C534E94E5F}"/>
              </a:ext>
            </a:extLst>
          </p:cNvPr>
          <p:cNvSpPr/>
          <p:nvPr/>
        </p:nvSpPr>
        <p:spPr>
          <a:xfrm>
            <a:off x="11906179" y="5412161"/>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CFFC1122-0FC2-41BD-83A7-0DD1C287CBBF}"/>
              </a:ext>
            </a:extLst>
          </p:cNvPr>
          <p:cNvSpPr/>
          <p:nvPr/>
        </p:nvSpPr>
        <p:spPr>
          <a:xfrm>
            <a:off x="3144498" y="5430942"/>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1C19A27-EB36-4312-BC96-8A59EB0A36E4}"/>
              </a:ext>
            </a:extLst>
          </p:cNvPr>
          <p:cNvSpPr/>
          <p:nvPr/>
        </p:nvSpPr>
        <p:spPr>
          <a:xfrm>
            <a:off x="9006752" y="2885073"/>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79FE4717-8C68-4BAA-AE08-D0BF6855285D}"/>
              </a:ext>
            </a:extLst>
          </p:cNvPr>
          <p:cNvSpPr/>
          <p:nvPr/>
        </p:nvSpPr>
        <p:spPr>
          <a:xfrm>
            <a:off x="11906091" y="2879186"/>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DA6B8D81-6FAB-463B-88BF-38A03E06CD15}"/>
              </a:ext>
            </a:extLst>
          </p:cNvPr>
          <p:cNvSpPr/>
          <p:nvPr/>
        </p:nvSpPr>
        <p:spPr>
          <a:xfrm>
            <a:off x="3144410" y="2897967"/>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F518076C-B825-4425-A0A3-CD52EA36557A}"/>
              </a:ext>
            </a:extLst>
          </p:cNvPr>
          <p:cNvSpPr/>
          <p:nvPr/>
        </p:nvSpPr>
        <p:spPr>
          <a:xfrm>
            <a:off x="9006752" y="2027635"/>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D626B515-2EE1-4351-B05A-805FD6CE6725}"/>
              </a:ext>
            </a:extLst>
          </p:cNvPr>
          <p:cNvSpPr/>
          <p:nvPr/>
        </p:nvSpPr>
        <p:spPr>
          <a:xfrm>
            <a:off x="11906091" y="202174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A7614969-1026-4159-B39F-14B7145C88B7}"/>
              </a:ext>
            </a:extLst>
          </p:cNvPr>
          <p:cNvSpPr/>
          <p:nvPr/>
        </p:nvSpPr>
        <p:spPr>
          <a:xfrm>
            <a:off x="3144410" y="2040529"/>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9A8EC768-17D8-4FC7-8CA4-53E7A977A858}"/>
              </a:ext>
            </a:extLst>
          </p:cNvPr>
          <p:cNvSpPr/>
          <p:nvPr/>
        </p:nvSpPr>
        <p:spPr>
          <a:xfrm>
            <a:off x="6073577" y="4583542"/>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22DA0915-A541-454D-B5AE-23F38209A1BE}"/>
              </a:ext>
            </a:extLst>
          </p:cNvPr>
          <p:cNvSpPr/>
          <p:nvPr/>
        </p:nvSpPr>
        <p:spPr>
          <a:xfrm>
            <a:off x="6073665" y="5421686"/>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E092672B-DC1C-4B56-8BBD-FD7B5BEA9F34}"/>
              </a:ext>
            </a:extLst>
          </p:cNvPr>
          <p:cNvSpPr/>
          <p:nvPr/>
        </p:nvSpPr>
        <p:spPr>
          <a:xfrm>
            <a:off x="6073577" y="2888711"/>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DF9F3426-5BFA-46DC-B33C-5DF41C0A9C83}"/>
              </a:ext>
            </a:extLst>
          </p:cNvPr>
          <p:cNvSpPr/>
          <p:nvPr/>
        </p:nvSpPr>
        <p:spPr>
          <a:xfrm>
            <a:off x="6073577" y="2031273"/>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0" name="TextBox 209">
            <a:extLst>
              <a:ext uri="{FF2B5EF4-FFF2-40B4-BE49-F238E27FC236}">
                <a16:creationId xmlns:a16="http://schemas.microsoft.com/office/drawing/2014/main" id="{9363697A-1CC7-41AD-A46C-F05565638043}"/>
              </a:ext>
            </a:extLst>
          </p:cNvPr>
          <p:cNvSpPr txBox="1"/>
          <p:nvPr/>
        </p:nvSpPr>
        <p:spPr>
          <a:xfrm>
            <a:off x="6284840" y="2972047"/>
            <a:ext cx="92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(0,0,1)</a:t>
            </a:r>
          </a:p>
        </p:txBody>
      </p:sp>
      <p:cxnSp>
        <p:nvCxnSpPr>
          <p:cNvPr id="216" name="Straight Arrow Connector 215">
            <a:extLst>
              <a:ext uri="{FF2B5EF4-FFF2-40B4-BE49-F238E27FC236}">
                <a16:creationId xmlns:a16="http://schemas.microsoft.com/office/drawing/2014/main" id="{82D5B603-1C74-4719-A14C-26CC45AA18B3}"/>
              </a:ext>
            </a:extLst>
          </p:cNvPr>
          <p:cNvCxnSpPr>
            <a:cxnSpLocks/>
          </p:cNvCxnSpPr>
          <p:nvPr/>
        </p:nvCxnSpPr>
        <p:spPr>
          <a:xfrm rot="16200000">
            <a:off x="532540" y="3669066"/>
            <a:ext cx="1197505" cy="0"/>
          </a:xfrm>
          <a:prstGeom prst="straightConnector1">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17" name="Straight Arrow Connector 216">
            <a:extLst>
              <a:ext uri="{FF2B5EF4-FFF2-40B4-BE49-F238E27FC236}">
                <a16:creationId xmlns:a16="http://schemas.microsoft.com/office/drawing/2014/main" id="{34793579-F8B6-4A94-AEA3-14816A687EE7}"/>
              </a:ext>
            </a:extLst>
          </p:cNvPr>
          <p:cNvCxnSpPr>
            <a:cxnSpLocks/>
          </p:cNvCxnSpPr>
          <p:nvPr/>
        </p:nvCxnSpPr>
        <p:spPr>
          <a:xfrm rot="16200000" flipV="1">
            <a:off x="434567" y="3645706"/>
            <a:ext cx="1369033" cy="2"/>
          </a:xfrm>
          <a:prstGeom prst="straightConnector1">
            <a:avLst/>
          </a:prstGeom>
          <a:ln w="28575">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224" name="Group 223">
            <a:extLst>
              <a:ext uri="{FF2B5EF4-FFF2-40B4-BE49-F238E27FC236}">
                <a16:creationId xmlns:a16="http://schemas.microsoft.com/office/drawing/2014/main" id="{F2CB509B-601D-4D09-9B76-FA75474C37C0}"/>
              </a:ext>
            </a:extLst>
          </p:cNvPr>
          <p:cNvGrpSpPr/>
          <p:nvPr/>
        </p:nvGrpSpPr>
        <p:grpSpPr>
          <a:xfrm rot="2700000">
            <a:off x="921473" y="4037114"/>
            <a:ext cx="413375" cy="413375"/>
            <a:chOff x="958798" y="4672090"/>
            <a:chExt cx="413375" cy="413375"/>
          </a:xfrm>
        </p:grpSpPr>
        <p:sp>
          <p:nvSpPr>
            <p:cNvPr id="63" name="Oval 62">
              <a:extLst>
                <a:ext uri="{FF2B5EF4-FFF2-40B4-BE49-F238E27FC236}">
                  <a16:creationId xmlns:a16="http://schemas.microsoft.com/office/drawing/2014/main" id="{1EFEECDC-C90B-4678-9D72-F0E179DD8867}"/>
                </a:ext>
              </a:extLst>
            </p:cNvPr>
            <p:cNvSpPr/>
            <p:nvPr/>
          </p:nvSpPr>
          <p:spPr>
            <a:xfrm>
              <a:off x="958798" y="4672090"/>
              <a:ext cx="413375" cy="41337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Straight Connector 218">
              <a:extLst>
                <a:ext uri="{FF2B5EF4-FFF2-40B4-BE49-F238E27FC236}">
                  <a16:creationId xmlns:a16="http://schemas.microsoft.com/office/drawing/2014/main" id="{8C662778-A2F3-493D-9079-1757763E7CD4}"/>
                </a:ext>
              </a:extLst>
            </p:cNvPr>
            <p:cNvCxnSpPr>
              <a:stCxn id="63" idx="0"/>
              <a:endCxn id="63" idx="4"/>
            </p:cNvCxnSpPr>
            <p:nvPr/>
          </p:nvCxnSpPr>
          <p:spPr>
            <a:xfrm>
              <a:off x="1165486" y="4672090"/>
              <a:ext cx="0" cy="4133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2144C765-C569-4138-BBAD-BE8512111B17}"/>
                </a:ext>
              </a:extLst>
            </p:cNvPr>
            <p:cNvCxnSpPr>
              <a:cxnSpLocks/>
              <a:stCxn id="63" idx="6"/>
              <a:endCxn id="63" idx="2"/>
            </p:cNvCxnSpPr>
            <p:nvPr/>
          </p:nvCxnSpPr>
          <p:spPr>
            <a:xfrm flipH="1">
              <a:off x="958798" y="4878778"/>
              <a:ext cx="41337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 name="Isosceles Triangle 3">
            <a:extLst>
              <a:ext uri="{FF2B5EF4-FFF2-40B4-BE49-F238E27FC236}">
                <a16:creationId xmlns:a16="http://schemas.microsoft.com/office/drawing/2014/main" id="{9E49EA50-E812-4BF8-90FD-24E7D44B271A}"/>
              </a:ext>
            </a:extLst>
          </p:cNvPr>
          <p:cNvSpPr/>
          <p:nvPr/>
        </p:nvSpPr>
        <p:spPr>
          <a:xfrm>
            <a:off x="6069306" y="3305784"/>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3" name="Isosceles Triangle 262">
            <a:extLst>
              <a:ext uri="{FF2B5EF4-FFF2-40B4-BE49-F238E27FC236}">
                <a16:creationId xmlns:a16="http://schemas.microsoft.com/office/drawing/2014/main" id="{6D24FE8D-5F03-4DFD-B798-6E31E7F244E6}"/>
              </a:ext>
            </a:extLst>
          </p:cNvPr>
          <p:cNvSpPr/>
          <p:nvPr/>
        </p:nvSpPr>
        <p:spPr>
          <a:xfrm>
            <a:off x="6075065" y="4154116"/>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4" name="Isosceles Triangle 263">
            <a:extLst>
              <a:ext uri="{FF2B5EF4-FFF2-40B4-BE49-F238E27FC236}">
                <a16:creationId xmlns:a16="http://schemas.microsoft.com/office/drawing/2014/main" id="{A95B32CE-4362-4598-B68F-BF49FEF08543}"/>
              </a:ext>
            </a:extLst>
          </p:cNvPr>
          <p:cNvSpPr/>
          <p:nvPr/>
        </p:nvSpPr>
        <p:spPr>
          <a:xfrm>
            <a:off x="6075065" y="5010702"/>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5" name="Isosceles Triangle 264">
            <a:extLst>
              <a:ext uri="{FF2B5EF4-FFF2-40B4-BE49-F238E27FC236}">
                <a16:creationId xmlns:a16="http://schemas.microsoft.com/office/drawing/2014/main" id="{9758AD08-E905-4155-B6D2-8DF923EF4022}"/>
              </a:ext>
            </a:extLst>
          </p:cNvPr>
          <p:cNvSpPr/>
          <p:nvPr/>
        </p:nvSpPr>
        <p:spPr>
          <a:xfrm>
            <a:off x="6081028" y="2459817"/>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6" name="Isosceles Triangle 265">
            <a:extLst>
              <a:ext uri="{FF2B5EF4-FFF2-40B4-BE49-F238E27FC236}">
                <a16:creationId xmlns:a16="http://schemas.microsoft.com/office/drawing/2014/main" id="{9B412111-04F5-48DF-9027-1E910112030F}"/>
              </a:ext>
            </a:extLst>
          </p:cNvPr>
          <p:cNvSpPr/>
          <p:nvPr/>
        </p:nvSpPr>
        <p:spPr>
          <a:xfrm>
            <a:off x="9001950" y="3305784"/>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7" name="Isosceles Triangle 266">
            <a:extLst>
              <a:ext uri="{FF2B5EF4-FFF2-40B4-BE49-F238E27FC236}">
                <a16:creationId xmlns:a16="http://schemas.microsoft.com/office/drawing/2014/main" id="{D3E53BFF-70AB-418D-AE1D-833286A4144F}"/>
              </a:ext>
            </a:extLst>
          </p:cNvPr>
          <p:cNvSpPr/>
          <p:nvPr/>
        </p:nvSpPr>
        <p:spPr>
          <a:xfrm>
            <a:off x="9007709" y="4154116"/>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8" name="Isosceles Triangle 267">
            <a:extLst>
              <a:ext uri="{FF2B5EF4-FFF2-40B4-BE49-F238E27FC236}">
                <a16:creationId xmlns:a16="http://schemas.microsoft.com/office/drawing/2014/main" id="{C5E4B009-AAD8-4FC5-8F33-0173074A8D3D}"/>
              </a:ext>
            </a:extLst>
          </p:cNvPr>
          <p:cNvSpPr/>
          <p:nvPr/>
        </p:nvSpPr>
        <p:spPr>
          <a:xfrm>
            <a:off x="9007709" y="5010702"/>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9" name="Isosceles Triangle 268">
            <a:extLst>
              <a:ext uri="{FF2B5EF4-FFF2-40B4-BE49-F238E27FC236}">
                <a16:creationId xmlns:a16="http://schemas.microsoft.com/office/drawing/2014/main" id="{8A6D2E8C-83BD-4FEF-8BEF-C60CDE882297}"/>
              </a:ext>
            </a:extLst>
          </p:cNvPr>
          <p:cNvSpPr/>
          <p:nvPr/>
        </p:nvSpPr>
        <p:spPr>
          <a:xfrm>
            <a:off x="9013672" y="2459817"/>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0" name="Isosceles Triangle 269">
            <a:extLst>
              <a:ext uri="{FF2B5EF4-FFF2-40B4-BE49-F238E27FC236}">
                <a16:creationId xmlns:a16="http://schemas.microsoft.com/office/drawing/2014/main" id="{F0A8940D-FA60-4654-9F71-27E2E2220B2E}"/>
              </a:ext>
            </a:extLst>
          </p:cNvPr>
          <p:cNvSpPr/>
          <p:nvPr/>
        </p:nvSpPr>
        <p:spPr>
          <a:xfrm>
            <a:off x="11897550" y="3305784"/>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1" name="Isosceles Triangle 270">
            <a:extLst>
              <a:ext uri="{FF2B5EF4-FFF2-40B4-BE49-F238E27FC236}">
                <a16:creationId xmlns:a16="http://schemas.microsoft.com/office/drawing/2014/main" id="{6BEDBF42-7D44-46F0-A373-74FCF30790F1}"/>
              </a:ext>
            </a:extLst>
          </p:cNvPr>
          <p:cNvSpPr/>
          <p:nvPr/>
        </p:nvSpPr>
        <p:spPr>
          <a:xfrm>
            <a:off x="11903309" y="4154116"/>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2" name="Isosceles Triangle 271">
            <a:extLst>
              <a:ext uri="{FF2B5EF4-FFF2-40B4-BE49-F238E27FC236}">
                <a16:creationId xmlns:a16="http://schemas.microsoft.com/office/drawing/2014/main" id="{A33EC50E-5B8C-4E64-A6D8-7B47DCBBA2DB}"/>
              </a:ext>
            </a:extLst>
          </p:cNvPr>
          <p:cNvSpPr/>
          <p:nvPr/>
        </p:nvSpPr>
        <p:spPr>
          <a:xfrm>
            <a:off x="11903309" y="5010702"/>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3" name="Isosceles Triangle 272">
            <a:extLst>
              <a:ext uri="{FF2B5EF4-FFF2-40B4-BE49-F238E27FC236}">
                <a16:creationId xmlns:a16="http://schemas.microsoft.com/office/drawing/2014/main" id="{D1249E33-EF0A-4E37-9B15-84DD17021FB6}"/>
              </a:ext>
            </a:extLst>
          </p:cNvPr>
          <p:cNvSpPr/>
          <p:nvPr/>
        </p:nvSpPr>
        <p:spPr>
          <a:xfrm>
            <a:off x="11909272" y="2459817"/>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4" name="Isosceles Triangle 273">
            <a:extLst>
              <a:ext uri="{FF2B5EF4-FFF2-40B4-BE49-F238E27FC236}">
                <a16:creationId xmlns:a16="http://schemas.microsoft.com/office/drawing/2014/main" id="{04853D8C-F1CF-4299-97F2-576F7F6835A7}"/>
              </a:ext>
            </a:extLst>
          </p:cNvPr>
          <p:cNvSpPr/>
          <p:nvPr/>
        </p:nvSpPr>
        <p:spPr>
          <a:xfrm>
            <a:off x="3134373" y="3305784"/>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5" name="Isosceles Triangle 274">
            <a:extLst>
              <a:ext uri="{FF2B5EF4-FFF2-40B4-BE49-F238E27FC236}">
                <a16:creationId xmlns:a16="http://schemas.microsoft.com/office/drawing/2014/main" id="{D84EE238-4C2B-4015-893F-2B4EB0B85751}"/>
              </a:ext>
            </a:extLst>
          </p:cNvPr>
          <p:cNvSpPr/>
          <p:nvPr/>
        </p:nvSpPr>
        <p:spPr>
          <a:xfrm>
            <a:off x="3140132" y="4154116"/>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6" name="Isosceles Triangle 275">
            <a:extLst>
              <a:ext uri="{FF2B5EF4-FFF2-40B4-BE49-F238E27FC236}">
                <a16:creationId xmlns:a16="http://schemas.microsoft.com/office/drawing/2014/main" id="{A2530622-AA8E-49F8-AFC7-76DB7D795B6C}"/>
              </a:ext>
            </a:extLst>
          </p:cNvPr>
          <p:cNvSpPr/>
          <p:nvPr/>
        </p:nvSpPr>
        <p:spPr>
          <a:xfrm>
            <a:off x="3140132" y="5010702"/>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7" name="Isosceles Triangle 276">
            <a:extLst>
              <a:ext uri="{FF2B5EF4-FFF2-40B4-BE49-F238E27FC236}">
                <a16:creationId xmlns:a16="http://schemas.microsoft.com/office/drawing/2014/main" id="{1ED138FF-7AEF-48B6-A716-369CEB72686E}"/>
              </a:ext>
            </a:extLst>
          </p:cNvPr>
          <p:cNvSpPr/>
          <p:nvPr/>
        </p:nvSpPr>
        <p:spPr>
          <a:xfrm>
            <a:off x="3146095" y="2459817"/>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8" name="TextBox 277">
            <a:extLst>
              <a:ext uri="{FF2B5EF4-FFF2-40B4-BE49-F238E27FC236}">
                <a16:creationId xmlns:a16="http://schemas.microsoft.com/office/drawing/2014/main" id="{91DF16A5-D8A5-410E-B962-7F4EA5063685}"/>
              </a:ext>
            </a:extLst>
          </p:cNvPr>
          <p:cNvSpPr txBox="1"/>
          <p:nvPr/>
        </p:nvSpPr>
        <p:spPr>
          <a:xfrm>
            <a:off x="6313977" y="3403633"/>
            <a:ext cx="1136850" cy="400110"/>
          </a:xfrm>
          <a:prstGeom prst="rect">
            <a:avLst/>
          </a:prstGeom>
          <a:noFill/>
        </p:spPr>
        <p:txBody>
          <a:bodyPr wrap="none" rtlCol="0">
            <a:spAutoFit/>
          </a:bodyPr>
          <a:lstStyle/>
          <a:p>
            <a:r>
              <a:rPr lang="en-US" sz="2000" dirty="0">
                <a:solidFill>
                  <a:schemeClr val="accent6">
                    <a:lumMod val="75000"/>
                  </a:schemeClr>
                </a:solidFill>
                <a:latin typeface="Arial" panose="020B0604020202020204" pitchFamily="34" charset="0"/>
                <a:cs typeface="Arial" panose="020B0604020202020204" pitchFamily="34" charset="0"/>
              </a:rPr>
              <a:t>(0,0,0.5)</a:t>
            </a:r>
          </a:p>
        </p:txBody>
      </p:sp>
      <p:sp>
        <p:nvSpPr>
          <p:cNvPr id="279" name="TextBox 278">
            <a:extLst>
              <a:ext uri="{FF2B5EF4-FFF2-40B4-BE49-F238E27FC236}">
                <a16:creationId xmlns:a16="http://schemas.microsoft.com/office/drawing/2014/main" id="{5160079A-D954-42FF-8C6D-DFD952180491}"/>
              </a:ext>
            </a:extLst>
          </p:cNvPr>
          <p:cNvSpPr txBox="1"/>
          <p:nvPr/>
        </p:nvSpPr>
        <p:spPr>
          <a:xfrm>
            <a:off x="9205063" y="3382131"/>
            <a:ext cx="1136850" cy="400110"/>
          </a:xfrm>
          <a:prstGeom prst="rect">
            <a:avLst/>
          </a:prstGeom>
          <a:noFill/>
        </p:spPr>
        <p:txBody>
          <a:bodyPr wrap="none" rtlCol="0">
            <a:spAutoFit/>
          </a:bodyPr>
          <a:lstStyle/>
          <a:p>
            <a:r>
              <a:rPr lang="en-US" sz="2000" dirty="0">
                <a:solidFill>
                  <a:schemeClr val="accent6">
                    <a:lumMod val="75000"/>
                  </a:schemeClr>
                </a:solidFill>
                <a:latin typeface="Arial" panose="020B0604020202020204" pitchFamily="34" charset="0"/>
                <a:cs typeface="Arial" panose="020B0604020202020204" pitchFamily="34" charset="0"/>
              </a:rPr>
              <a:t>(1,1,0.5)</a:t>
            </a:r>
          </a:p>
        </p:txBody>
      </p:sp>
      <p:sp>
        <p:nvSpPr>
          <p:cNvPr id="281" name="Rectangle 280">
            <a:extLst>
              <a:ext uri="{FF2B5EF4-FFF2-40B4-BE49-F238E27FC236}">
                <a16:creationId xmlns:a16="http://schemas.microsoft.com/office/drawing/2014/main" id="{1EC03524-0E7A-46C4-88DE-7C2EC9CF13D0}"/>
              </a:ext>
            </a:extLst>
          </p:cNvPr>
          <p:cNvSpPr/>
          <p:nvPr/>
        </p:nvSpPr>
        <p:spPr>
          <a:xfrm>
            <a:off x="7596569" y="6157461"/>
            <a:ext cx="4055919" cy="584775"/>
          </a:xfrm>
          <a:prstGeom prst="rect">
            <a:avLst/>
          </a:prstGeom>
        </p:spPr>
        <p:txBody>
          <a:bodyPr wrap="none">
            <a:spAutoFit/>
          </a:bodyPr>
          <a:lstStyle/>
          <a:p>
            <a:r>
              <a:rPr lang="en-US" sz="3200" dirty="0">
                <a:solidFill>
                  <a:schemeClr val="accent6">
                    <a:lumMod val="75000"/>
                  </a:schemeClr>
                </a:solidFill>
                <a:latin typeface="Arial" panose="020B0604020202020204" pitchFamily="34" charset="0"/>
                <a:cs typeface="Arial" panose="020B0604020202020204" pitchFamily="34" charset="0"/>
              </a:rPr>
              <a:t>magnetic Bragg peak</a:t>
            </a:r>
            <a:endParaRPr lang="en-US" sz="3200" dirty="0">
              <a:solidFill>
                <a:schemeClr val="accent6">
                  <a:lumMod val="75000"/>
                </a:schemeClr>
              </a:solidFill>
            </a:endParaRPr>
          </a:p>
        </p:txBody>
      </p:sp>
      <p:sp>
        <p:nvSpPr>
          <p:cNvPr id="282" name="Isosceles Triangle 281">
            <a:extLst>
              <a:ext uri="{FF2B5EF4-FFF2-40B4-BE49-F238E27FC236}">
                <a16:creationId xmlns:a16="http://schemas.microsoft.com/office/drawing/2014/main" id="{1BC33FA7-B7B4-4C57-BC59-1150BFE6E9D0}"/>
              </a:ext>
            </a:extLst>
          </p:cNvPr>
          <p:cNvSpPr/>
          <p:nvPr/>
        </p:nvSpPr>
        <p:spPr>
          <a:xfrm>
            <a:off x="7298353" y="6312689"/>
            <a:ext cx="274320" cy="27432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143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a:extLst>
              <a:ext uri="{FF2B5EF4-FFF2-40B4-BE49-F238E27FC236}">
                <a16:creationId xmlns:a16="http://schemas.microsoft.com/office/drawing/2014/main" id="{9DBE8739-75BA-4966-8699-99C9FE213040}"/>
              </a:ext>
            </a:extLst>
          </p:cNvPr>
          <p:cNvCxnSpPr>
            <a:cxnSpLocks/>
          </p:cNvCxnSpPr>
          <p:nvPr/>
        </p:nvCxnSpPr>
        <p:spPr>
          <a:xfrm rot="1800000">
            <a:off x="1005554" y="4671050"/>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CC383344-5B0B-4C4B-A40F-EF946CBB7662}"/>
              </a:ext>
            </a:extLst>
          </p:cNvPr>
          <p:cNvCxnSpPr>
            <a:cxnSpLocks/>
          </p:cNvCxnSpPr>
          <p:nvPr/>
        </p:nvCxnSpPr>
        <p:spPr>
          <a:xfrm rot="19800000" flipV="1">
            <a:off x="1005556" y="3818734"/>
            <a:ext cx="170027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73B75598-D6ED-453D-B84C-F536FC3320A4}"/>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Thinking in reciprocal space: hexagonal unit cell example</a:t>
            </a:r>
          </a:p>
        </p:txBody>
      </p:sp>
      <p:sp>
        <p:nvSpPr>
          <p:cNvPr id="26" name="Rectangle 25">
            <a:extLst>
              <a:ext uri="{FF2B5EF4-FFF2-40B4-BE49-F238E27FC236}">
                <a16:creationId xmlns:a16="http://schemas.microsoft.com/office/drawing/2014/main" id="{7FE1A22B-2633-471D-88F6-E8E0E7FD2C71}"/>
              </a:ext>
            </a:extLst>
          </p:cNvPr>
          <p:cNvSpPr/>
          <p:nvPr/>
        </p:nvSpPr>
        <p:spPr>
          <a:xfrm>
            <a:off x="165100" y="968167"/>
            <a:ext cx="3623108" cy="584775"/>
          </a:xfrm>
          <a:prstGeom prst="rect">
            <a:avLst/>
          </a:prstGeom>
        </p:spPr>
        <p:txBody>
          <a:bodyPr wrap="none">
            <a:spAutoFit/>
          </a:bodyPr>
          <a:lstStyle/>
          <a:p>
            <a:r>
              <a:rPr lang="en-US" sz="3200" dirty="0">
                <a:solidFill>
                  <a:schemeClr val="accent1">
                    <a:lumMod val="75000"/>
                  </a:schemeClr>
                </a:solidFill>
                <a:latin typeface="Arial" panose="020B0604020202020204" pitchFamily="34" charset="0"/>
                <a:cs typeface="Arial" panose="020B0604020202020204" pitchFamily="34" charset="0"/>
              </a:rPr>
              <a:t>Real (direct) space</a:t>
            </a:r>
            <a:endParaRPr lang="en-US" sz="3200" dirty="0">
              <a:solidFill>
                <a:schemeClr val="accent1">
                  <a:lumMod val="75000"/>
                </a:schemeClr>
              </a:solidFill>
            </a:endParaRPr>
          </a:p>
        </p:txBody>
      </p:sp>
      <p:sp>
        <p:nvSpPr>
          <p:cNvPr id="54" name="Rectangle 53">
            <a:extLst>
              <a:ext uri="{FF2B5EF4-FFF2-40B4-BE49-F238E27FC236}">
                <a16:creationId xmlns:a16="http://schemas.microsoft.com/office/drawing/2014/main" id="{DD4D6C68-5C54-46E0-87F4-F9CDF0D7F407}"/>
              </a:ext>
            </a:extLst>
          </p:cNvPr>
          <p:cNvSpPr/>
          <p:nvPr/>
        </p:nvSpPr>
        <p:spPr>
          <a:xfrm>
            <a:off x="165100" y="1546880"/>
            <a:ext cx="3328155"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Reciprocal space</a:t>
            </a:r>
            <a:endParaRPr lang="en-US" sz="3200" dirty="0">
              <a:solidFill>
                <a:srgbClr val="C00000"/>
              </a:solidFill>
            </a:endParaRPr>
          </a:p>
        </p:txBody>
      </p:sp>
      <p:grpSp>
        <p:nvGrpSpPr>
          <p:cNvPr id="43" name="Group 42">
            <a:extLst>
              <a:ext uri="{FF2B5EF4-FFF2-40B4-BE49-F238E27FC236}">
                <a16:creationId xmlns:a16="http://schemas.microsoft.com/office/drawing/2014/main" id="{BC2A4F87-40B5-4BBB-93F9-FE59E267C77A}"/>
              </a:ext>
            </a:extLst>
          </p:cNvPr>
          <p:cNvGrpSpPr/>
          <p:nvPr/>
        </p:nvGrpSpPr>
        <p:grpSpPr>
          <a:xfrm>
            <a:off x="476202" y="2327014"/>
            <a:ext cx="2546204" cy="3803523"/>
            <a:chOff x="4047078" y="1832540"/>
            <a:chExt cx="2546204" cy="3803523"/>
          </a:xfrm>
        </p:grpSpPr>
        <p:cxnSp>
          <p:nvCxnSpPr>
            <p:cNvPr id="49" name="Straight Arrow Connector 48">
              <a:extLst>
                <a:ext uri="{FF2B5EF4-FFF2-40B4-BE49-F238E27FC236}">
                  <a16:creationId xmlns:a16="http://schemas.microsoft.com/office/drawing/2014/main" id="{96FEBB06-EFE3-4D16-A21A-B07CA4ECD39D}"/>
                </a:ext>
              </a:extLst>
            </p:cNvPr>
            <p:cNvCxnSpPr>
              <a:cxnSpLocks/>
            </p:cNvCxnSpPr>
            <p:nvPr/>
          </p:nvCxnSpPr>
          <p:spPr>
            <a:xfrm>
              <a:off x="4692407" y="3749329"/>
              <a:ext cx="1504426" cy="0"/>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8252342D-533E-4F34-88D0-FF50E28FA66E}"/>
                </a:ext>
              </a:extLst>
            </p:cNvPr>
            <p:cNvCxnSpPr>
              <a:cxnSpLocks/>
            </p:cNvCxnSpPr>
            <p:nvPr/>
          </p:nvCxnSpPr>
          <p:spPr>
            <a:xfrm flipH="1" flipV="1">
              <a:off x="4692218" y="2407471"/>
              <a:ext cx="1" cy="1356391"/>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grpSp>
          <p:nvGrpSpPr>
            <p:cNvPr id="48" name="Group 47">
              <a:extLst>
                <a:ext uri="{FF2B5EF4-FFF2-40B4-BE49-F238E27FC236}">
                  <a16:creationId xmlns:a16="http://schemas.microsoft.com/office/drawing/2014/main" id="{4048F514-C46C-4247-9713-57422F05D3E3}"/>
                </a:ext>
              </a:extLst>
            </p:cNvPr>
            <p:cNvGrpSpPr>
              <a:grpSpLocks noChangeAspect="1"/>
            </p:cNvGrpSpPr>
            <p:nvPr/>
          </p:nvGrpSpPr>
          <p:grpSpPr>
            <a:xfrm>
              <a:off x="4485530" y="1832540"/>
              <a:ext cx="1437139" cy="3803523"/>
              <a:chOff x="10224643" y="1248918"/>
              <a:chExt cx="1271599" cy="3365409"/>
            </a:xfrm>
          </p:grpSpPr>
          <p:grpSp>
            <p:nvGrpSpPr>
              <p:cNvPr id="57" name="Group 56">
                <a:extLst>
                  <a:ext uri="{FF2B5EF4-FFF2-40B4-BE49-F238E27FC236}">
                    <a16:creationId xmlns:a16="http://schemas.microsoft.com/office/drawing/2014/main" id="{166403EF-53F3-4403-A955-30A9A0DDC28F}"/>
                  </a:ext>
                </a:extLst>
              </p:cNvPr>
              <p:cNvGrpSpPr/>
              <p:nvPr/>
            </p:nvGrpSpPr>
            <p:grpSpPr>
              <a:xfrm>
                <a:off x="10224643" y="2763827"/>
                <a:ext cx="365760" cy="365760"/>
                <a:chOff x="4379892" y="1468912"/>
                <a:chExt cx="365760" cy="365760"/>
              </a:xfrm>
            </p:grpSpPr>
            <p:sp>
              <p:nvSpPr>
                <p:cNvPr id="63" name="Oval 62">
                  <a:extLst>
                    <a:ext uri="{FF2B5EF4-FFF2-40B4-BE49-F238E27FC236}">
                      <a16:creationId xmlns:a16="http://schemas.microsoft.com/office/drawing/2014/main" id="{1EFEECDC-C90B-4678-9D72-F0E179DD8867}"/>
                    </a:ext>
                  </a:extLst>
                </p:cNvPr>
                <p:cNvSpPr/>
                <p:nvPr/>
              </p:nvSpPr>
              <p:spPr>
                <a:xfrm>
                  <a:off x="4379892" y="1468912"/>
                  <a:ext cx="365760" cy="3657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D0C4B74-7B07-4C85-9C72-1550B1F8C9C4}"/>
                    </a:ext>
                  </a:extLst>
                </p:cNvPr>
                <p:cNvSpPr/>
                <p:nvPr/>
              </p:nvSpPr>
              <p:spPr>
                <a:xfrm>
                  <a:off x="4471332" y="1560352"/>
                  <a:ext cx="182880" cy="182880"/>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73E62C21-5608-46E6-A9A3-96C5603405A5}"/>
                  </a:ext>
                </a:extLst>
              </p:cNvPr>
              <p:cNvGrpSpPr/>
              <p:nvPr/>
            </p:nvGrpSpPr>
            <p:grpSpPr>
              <a:xfrm>
                <a:off x="10800539" y="1541272"/>
                <a:ext cx="1" cy="2807297"/>
                <a:chOff x="6806959" y="3373637"/>
                <a:chExt cx="1" cy="2807297"/>
              </a:xfrm>
            </p:grpSpPr>
            <p:cxnSp>
              <p:nvCxnSpPr>
                <p:cNvPr id="61" name="Straight Arrow Connector 60">
                  <a:extLst>
                    <a:ext uri="{FF2B5EF4-FFF2-40B4-BE49-F238E27FC236}">
                      <a16:creationId xmlns:a16="http://schemas.microsoft.com/office/drawing/2014/main" id="{C4CC01EF-07F2-42D8-ABF6-97E08029D539}"/>
                    </a:ext>
                  </a:extLst>
                </p:cNvPr>
                <p:cNvCxnSpPr>
                  <a:cxnSpLocks/>
                </p:cNvCxnSpPr>
                <p:nvPr/>
              </p:nvCxnSpPr>
              <p:spPr>
                <a:xfrm rot="3600000">
                  <a:off x="6054747" y="5428721"/>
                  <a:ext cx="1504426" cy="0"/>
                </a:xfrm>
                <a:prstGeom prst="straightConnector1">
                  <a:avLst/>
                </a:prstGeom>
                <a:ln w="28575">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CAAF9445-76B3-44F7-B54F-B17C3792CFA0}"/>
                    </a:ext>
                  </a:extLst>
                </p:cNvPr>
                <p:cNvCxnSpPr>
                  <a:cxnSpLocks/>
                </p:cNvCxnSpPr>
                <p:nvPr/>
              </p:nvCxnSpPr>
              <p:spPr>
                <a:xfrm rot="18000000" flipV="1">
                  <a:off x="6054746" y="4125850"/>
                  <a:ext cx="1504426" cy="0"/>
                </a:xfrm>
                <a:prstGeom prst="straightConnector1">
                  <a:avLst/>
                </a:prstGeom>
                <a:ln w="28575">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59" name="Rectangle 58">
                <a:extLst>
                  <a:ext uri="{FF2B5EF4-FFF2-40B4-BE49-F238E27FC236}">
                    <a16:creationId xmlns:a16="http://schemas.microsoft.com/office/drawing/2014/main" id="{8DCA207F-1C74-48E0-B4DC-57F5AF4C4762}"/>
                  </a:ext>
                </a:extLst>
              </p:cNvPr>
              <p:cNvSpPr/>
              <p:nvPr/>
            </p:nvSpPr>
            <p:spPr>
              <a:xfrm>
                <a:off x="11086752" y="4096910"/>
                <a:ext cx="364801" cy="517417"/>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a</a:t>
                </a:r>
                <a:endParaRPr lang="en-US" sz="3200" dirty="0">
                  <a:solidFill>
                    <a:schemeClr val="accent1">
                      <a:lumMod val="75000"/>
                    </a:schemeClr>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8ABDC11D-C714-4C9E-936C-FEF8AAA8220D}"/>
                  </a:ext>
                </a:extLst>
              </p:cNvPr>
              <p:cNvSpPr/>
              <p:nvPr/>
            </p:nvSpPr>
            <p:spPr>
              <a:xfrm>
                <a:off x="11111584" y="1248918"/>
                <a:ext cx="384658" cy="517417"/>
              </a:xfrm>
              <a:prstGeom prst="rect">
                <a:avLst/>
              </a:prstGeom>
            </p:spPr>
            <p:txBody>
              <a:bodyPr wrap="none">
                <a:sp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b</a:t>
                </a:r>
                <a:endParaRPr lang="en-US" sz="3200" dirty="0">
                  <a:solidFill>
                    <a:schemeClr val="accent1">
                      <a:lumMod val="75000"/>
                    </a:schemeClr>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C796C2C0-197C-49A3-8C67-7454345984B1}"/>
                    </a:ext>
                  </a:extLst>
                </p:cNvPr>
                <p:cNvSpPr/>
                <p:nvPr/>
              </p:nvSpPr>
              <p:spPr>
                <a:xfrm>
                  <a:off x="6057558" y="3410230"/>
                  <a:ext cx="53572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𝒙</m:t>
                            </m:r>
                          </m:e>
                        </m:acc>
                      </m:oMath>
                    </m:oMathPara>
                  </a14:m>
                  <a:endParaRPr lang="en-US" sz="3200" dirty="0">
                    <a:latin typeface="Arial" panose="020B0604020202020204" pitchFamily="34" charset="0"/>
                    <a:cs typeface="Arial" panose="020B0604020202020204" pitchFamily="34" charset="0"/>
                  </a:endParaRPr>
                </a:p>
              </p:txBody>
            </p:sp>
          </mc:Choice>
          <mc:Fallback xmlns="">
            <p:sp>
              <p:nvSpPr>
                <p:cNvPr id="52" name="Rectangle 51">
                  <a:extLst>
                    <a:ext uri="{FF2B5EF4-FFF2-40B4-BE49-F238E27FC236}">
                      <a16:creationId xmlns:a16="http://schemas.microsoft.com/office/drawing/2014/main" id="{C796C2C0-197C-49A3-8C67-7454345984B1}"/>
                    </a:ext>
                  </a:extLst>
                </p:cNvPr>
                <p:cNvSpPr>
                  <a:spLocks noRot="1" noChangeAspect="1" noMove="1" noResize="1" noEditPoints="1" noAdjustHandles="1" noChangeArrowheads="1" noChangeShapeType="1" noTextEdit="1"/>
                </p:cNvSpPr>
                <p:nvPr/>
              </p:nvSpPr>
              <p:spPr>
                <a:xfrm>
                  <a:off x="6057558" y="3410230"/>
                  <a:ext cx="535724"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3E4AB211-E8FF-4FBD-92D9-D89D17567267}"/>
                    </a:ext>
                  </a:extLst>
                </p:cNvPr>
                <p:cNvSpPr/>
                <p:nvPr/>
              </p:nvSpPr>
              <p:spPr>
                <a:xfrm>
                  <a:off x="4420348" y="1883137"/>
                  <a:ext cx="54373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𝒚</m:t>
                            </m:r>
                          </m:e>
                        </m:acc>
                      </m:oMath>
                    </m:oMathPara>
                  </a14:m>
                  <a:endParaRPr lang="en-US" dirty="0">
                    <a:latin typeface="Arial" panose="020B0604020202020204" pitchFamily="34" charset="0"/>
                    <a:cs typeface="Arial" panose="020B0604020202020204" pitchFamily="34" charset="0"/>
                  </a:endParaRPr>
                </a:p>
              </p:txBody>
            </p:sp>
          </mc:Choice>
          <mc:Fallback xmlns="">
            <p:sp>
              <p:nvSpPr>
                <p:cNvPr id="53" name="Rectangle 52">
                  <a:extLst>
                    <a:ext uri="{FF2B5EF4-FFF2-40B4-BE49-F238E27FC236}">
                      <a16:creationId xmlns:a16="http://schemas.microsoft.com/office/drawing/2014/main" id="{3E4AB211-E8FF-4FBD-92D9-D89D17567267}"/>
                    </a:ext>
                  </a:extLst>
                </p:cNvPr>
                <p:cNvSpPr>
                  <a:spLocks noRot="1" noChangeAspect="1" noMove="1" noResize="1" noEditPoints="1" noAdjustHandles="1" noChangeArrowheads="1" noChangeShapeType="1" noTextEdit="1"/>
                </p:cNvSpPr>
                <p:nvPr/>
              </p:nvSpPr>
              <p:spPr>
                <a:xfrm>
                  <a:off x="4420348" y="1883137"/>
                  <a:ext cx="543739"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B8579750-718F-4C37-97C6-FFA13354E78B}"/>
                    </a:ext>
                  </a:extLst>
                </p:cNvPr>
                <p:cNvSpPr/>
                <p:nvPr/>
              </p:nvSpPr>
              <p:spPr>
                <a:xfrm>
                  <a:off x="4047078" y="3324260"/>
                  <a:ext cx="737702" cy="1077218"/>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c*</a:t>
                  </a:r>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c,</a:t>
                  </a:r>
                  <a14:m>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𝒛</m:t>
                          </m:r>
                        </m:e>
                      </m:acc>
                    </m:oMath>
                  </a14:m>
                  <a:endParaRPr lang="en-US" sz="3200" dirty="0">
                    <a:solidFill>
                      <a:srgbClr val="C00000"/>
                    </a:solidFill>
                    <a:latin typeface="Arial" panose="020B0604020202020204" pitchFamily="34" charset="0"/>
                    <a:cs typeface="Arial" panose="020B0604020202020204" pitchFamily="34" charset="0"/>
                  </a:endParaRPr>
                </a:p>
              </p:txBody>
            </p:sp>
          </mc:Choice>
          <mc:Fallback xmlns="">
            <p:sp>
              <p:nvSpPr>
                <p:cNvPr id="56" name="Rectangle 55">
                  <a:extLst>
                    <a:ext uri="{FF2B5EF4-FFF2-40B4-BE49-F238E27FC236}">
                      <a16:creationId xmlns:a16="http://schemas.microsoft.com/office/drawing/2014/main" id="{B8579750-718F-4C37-97C6-FFA13354E78B}"/>
                    </a:ext>
                  </a:extLst>
                </p:cNvPr>
                <p:cNvSpPr>
                  <a:spLocks noRot="1" noChangeAspect="1" noMove="1" noResize="1" noEditPoints="1" noAdjustHandles="1" noChangeArrowheads="1" noChangeShapeType="1" noTextEdit="1"/>
                </p:cNvSpPr>
                <p:nvPr/>
              </p:nvSpPr>
              <p:spPr>
                <a:xfrm>
                  <a:off x="4047078" y="3324260"/>
                  <a:ext cx="737702" cy="1077218"/>
                </a:xfrm>
                <a:prstGeom prst="rect">
                  <a:avLst/>
                </a:prstGeom>
                <a:blipFill>
                  <a:blip r:embed="rId5"/>
                  <a:stretch>
                    <a:fillRect l="-20661" t="-7345" b="-17514"/>
                  </a:stretch>
                </a:blipFill>
              </p:spPr>
              <p:txBody>
                <a:bodyPr/>
                <a:lstStyle/>
                <a:p>
                  <a:r>
                    <a:rPr lang="en-US">
                      <a:noFill/>
                    </a:rPr>
                    <a:t> </a:t>
                  </a:r>
                </a:p>
              </p:txBody>
            </p:sp>
          </mc:Fallback>
        </mc:AlternateContent>
      </p:grpSp>
      <p:sp>
        <p:nvSpPr>
          <p:cNvPr id="46" name="Rectangle 45">
            <a:extLst>
              <a:ext uri="{FF2B5EF4-FFF2-40B4-BE49-F238E27FC236}">
                <a16:creationId xmlns:a16="http://schemas.microsoft.com/office/drawing/2014/main" id="{FE7FDCAA-E52B-41F4-8C39-FF1345826751}"/>
              </a:ext>
            </a:extLst>
          </p:cNvPr>
          <p:cNvSpPr/>
          <p:nvPr/>
        </p:nvSpPr>
        <p:spPr>
          <a:xfrm>
            <a:off x="2508713" y="2962386"/>
            <a:ext cx="595035"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b*</a:t>
            </a:r>
            <a:endParaRPr lang="en-US" sz="3200" dirty="0">
              <a:solidFill>
                <a:srgbClr val="C0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662F8CE-90F1-4D3F-9FD8-544E1824B6EB}"/>
              </a:ext>
            </a:extLst>
          </p:cNvPr>
          <p:cNvSpPr/>
          <p:nvPr/>
        </p:nvSpPr>
        <p:spPr>
          <a:xfrm>
            <a:off x="2509996" y="4847022"/>
            <a:ext cx="595035"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a*</a:t>
            </a:r>
            <a:endParaRPr lang="en-US" sz="3200" dirty="0">
              <a:solidFill>
                <a:srgbClr val="C00000"/>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5922489A-3988-4F05-8926-07431074BBEF}"/>
              </a:ext>
            </a:extLst>
          </p:cNvPr>
          <p:cNvGrpSpPr/>
          <p:nvPr/>
        </p:nvGrpSpPr>
        <p:grpSpPr>
          <a:xfrm>
            <a:off x="3147310" y="1739926"/>
            <a:ext cx="9044690" cy="4254684"/>
            <a:chOff x="5613840" y="2126457"/>
            <a:chExt cx="9044690" cy="4254684"/>
          </a:xfrm>
        </p:grpSpPr>
        <p:grpSp>
          <p:nvGrpSpPr>
            <p:cNvPr id="3" name="Group 2">
              <a:extLst>
                <a:ext uri="{FF2B5EF4-FFF2-40B4-BE49-F238E27FC236}">
                  <a16:creationId xmlns:a16="http://schemas.microsoft.com/office/drawing/2014/main" id="{205EABCF-B39A-4FC5-B378-206ADFFC7004}"/>
                </a:ext>
              </a:extLst>
            </p:cNvPr>
            <p:cNvGrpSpPr/>
            <p:nvPr/>
          </p:nvGrpSpPr>
          <p:grpSpPr>
            <a:xfrm>
              <a:off x="5613840" y="3831089"/>
              <a:ext cx="1700276" cy="852316"/>
              <a:chOff x="5613840" y="3831089"/>
              <a:chExt cx="1700276" cy="852316"/>
            </a:xfrm>
          </p:grpSpPr>
          <p:cxnSp>
            <p:nvCxnSpPr>
              <p:cNvPr id="47" name="Straight Arrow Connector 46">
                <a:extLst>
                  <a:ext uri="{FF2B5EF4-FFF2-40B4-BE49-F238E27FC236}">
                    <a16:creationId xmlns:a16="http://schemas.microsoft.com/office/drawing/2014/main" id="{6F2DD392-8E18-482F-81EE-074EB13C644E}"/>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4613FEA7-2AA6-4F47-B8E6-E7EA9198816D}"/>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70" name="Group 69">
              <a:extLst>
                <a:ext uri="{FF2B5EF4-FFF2-40B4-BE49-F238E27FC236}">
                  <a16:creationId xmlns:a16="http://schemas.microsoft.com/office/drawing/2014/main" id="{31739895-E15B-4C68-91CD-6A6B880A391E}"/>
                </a:ext>
              </a:extLst>
            </p:cNvPr>
            <p:cNvGrpSpPr/>
            <p:nvPr/>
          </p:nvGrpSpPr>
          <p:grpSpPr>
            <a:xfrm>
              <a:off x="7085226" y="2978773"/>
              <a:ext cx="1700276" cy="852316"/>
              <a:chOff x="5613840" y="3831089"/>
              <a:chExt cx="1700276" cy="852316"/>
            </a:xfrm>
          </p:grpSpPr>
          <p:cxnSp>
            <p:nvCxnSpPr>
              <p:cNvPr id="71" name="Straight Arrow Connector 70">
                <a:extLst>
                  <a:ext uri="{FF2B5EF4-FFF2-40B4-BE49-F238E27FC236}">
                    <a16:creationId xmlns:a16="http://schemas.microsoft.com/office/drawing/2014/main" id="{0565CD8E-FAAE-4E28-BDA6-7C016D345193}"/>
                  </a:ext>
                </a:extLst>
              </p:cNvPr>
              <p:cNvCxnSpPr>
                <a:cxnSpLocks/>
              </p:cNvCxnSpPr>
              <p:nvPr/>
            </p:nvCxnSpPr>
            <p:spPr>
              <a:xfrm rot="1800000">
                <a:off x="5613840" y="4683405"/>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E9E26093-C8D6-45B4-90CD-5BEE976AD092}"/>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73" name="Group 72">
              <a:extLst>
                <a:ext uri="{FF2B5EF4-FFF2-40B4-BE49-F238E27FC236}">
                  <a16:creationId xmlns:a16="http://schemas.microsoft.com/office/drawing/2014/main" id="{497D3B6F-8FE1-4BAF-AECC-9EC2765DCEFA}"/>
                </a:ext>
              </a:extLst>
            </p:cNvPr>
            <p:cNvGrpSpPr/>
            <p:nvPr/>
          </p:nvGrpSpPr>
          <p:grpSpPr>
            <a:xfrm>
              <a:off x="7085225" y="4683405"/>
              <a:ext cx="1700276" cy="852316"/>
              <a:chOff x="5613840" y="3831089"/>
              <a:chExt cx="1700276" cy="852316"/>
            </a:xfrm>
          </p:grpSpPr>
          <p:cxnSp>
            <p:nvCxnSpPr>
              <p:cNvPr id="74" name="Straight Arrow Connector 73">
                <a:extLst>
                  <a:ext uri="{FF2B5EF4-FFF2-40B4-BE49-F238E27FC236}">
                    <a16:creationId xmlns:a16="http://schemas.microsoft.com/office/drawing/2014/main" id="{907C3A19-8EBE-4428-A3A4-4701007E00A2}"/>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5F78A4D6-1AB3-45B7-A082-1F75E9524477}"/>
                  </a:ext>
                </a:extLst>
              </p:cNvPr>
              <p:cNvCxnSpPr>
                <a:cxnSpLocks/>
              </p:cNvCxnSpPr>
              <p:nvPr/>
            </p:nvCxnSpPr>
            <p:spPr>
              <a:xfrm rot="19800000" flipV="1">
                <a:off x="5613842" y="3831089"/>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76" name="Group 75">
              <a:extLst>
                <a:ext uri="{FF2B5EF4-FFF2-40B4-BE49-F238E27FC236}">
                  <a16:creationId xmlns:a16="http://schemas.microsoft.com/office/drawing/2014/main" id="{DA0F9FA4-0AE2-4B9D-92D8-FA4B516471DD}"/>
                </a:ext>
              </a:extLst>
            </p:cNvPr>
            <p:cNvGrpSpPr/>
            <p:nvPr/>
          </p:nvGrpSpPr>
          <p:grpSpPr>
            <a:xfrm>
              <a:off x="8552076" y="3831089"/>
              <a:ext cx="1700276" cy="852316"/>
              <a:chOff x="5613840" y="3831089"/>
              <a:chExt cx="1700276" cy="852316"/>
            </a:xfrm>
          </p:grpSpPr>
          <p:cxnSp>
            <p:nvCxnSpPr>
              <p:cNvPr id="77" name="Straight Arrow Connector 76">
                <a:extLst>
                  <a:ext uri="{FF2B5EF4-FFF2-40B4-BE49-F238E27FC236}">
                    <a16:creationId xmlns:a16="http://schemas.microsoft.com/office/drawing/2014/main" id="{F4A6C42A-1A3C-4214-9284-B3781EC15A06}"/>
                  </a:ext>
                </a:extLst>
              </p:cNvPr>
              <p:cNvCxnSpPr>
                <a:cxnSpLocks/>
              </p:cNvCxnSpPr>
              <p:nvPr/>
            </p:nvCxnSpPr>
            <p:spPr>
              <a:xfrm rot="1800000">
                <a:off x="5613840" y="4683405"/>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EA9BC599-E28E-4B87-8CE0-7A0EA1558E22}"/>
                  </a:ext>
                </a:extLst>
              </p:cNvPr>
              <p:cNvCxnSpPr>
                <a:cxnSpLocks/>
              </p:cNvCxnSpPr>
              <p:nvPr/>
            </p:nvCxnSpPr>
            <p:spPr>
              <a:xfrm rot="19800000" flipV="1">
                <a:off x="5613842" y="3831089"/>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79" name="Group 78">
              <a:extLst>
                <a:ext uri="{FF2B5EF4-FFF2-40B4-BE49-F238E27FC236}">
                  <a16:creationId xmlns:a16="http://schemas.microsoft.com/office/drawing/2014/main" id="{147E1220-8EBB-4FEA-A370-0362836BE092}"/>
                </a:ext>
              </a:extLst>
            </p:cNvPr>
            <p:cNvGrpSpPr/>
            <p:nvPr/>
          </p:nvGrpSpPr>
          <p:grpSpPr>
            <a:xfrm>
              <a:off x="8554893" y="2126457"/>
              <a:ext cx="1700276" cy="852316"/>
              <a:chOff x="5613840" y="3831089"/>
              <a:chExt cx="1700276" cy="852316"/>
            </a:xfrm>
          </p:grpSpPr>
          <p:cxnSp>
            <p:nvCxnSpPr>
              <p:cNvPr id="80" name="Straight Arrow Connector 79">
                <a:extLst>
                  <a:ext uri="{FF2B5EF4-FFF2-40B4-BE49-F238E27FC236}">
                    <a16:creationId xmlns:a16="http://schemas.microsoft.com/office/drawing/2014/main" id="{EE408ED0-DCD1-4461-ABE1-9259ED439D1F}"/>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847545AC-6CFA-40FB-A329-268C37BADD34}"/>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2" name="Group 81">
              <a:extLst>
                <a:ext uri="{FF2B5EF4-FFF2-40B4-BE49-F238E27FC236}">
                  <a16:creationId xmlns:a16="http://schemas.microsoft.com/office/drawing/2014/main" id="{02CE1A1D-D580-4AC7-A8C4-C84365ED117A}"/>
                </a:ext>
              </a:extLst>
            </p:cNvPr>
            <p:cNvGrpSpPr/>
            <p:nvPr/>
          </p:nvGrpSpPr>
          <p:grpSpPr>
            <a:xfrm>
              <a:off x="8559625" y="5528825"/>
              <a:ext cx="1700276" cy="852316"/>
              <a:chOff x="5613840" y="3831089"/>
              <a:chExt cx="1700276" cy="852316"/>
            </a:xfrm>
          </p:grpSpPr>
          <p:cxnSp>
            <p:nvCxnSpPr>
              <p:cNvPr id="83" name="Straight Arrow Connector 82">
                <a:extLst>
                  <a:ext uri="{FF2B5EF4-FFF2-40B4-BE49-F238E27FC236}">
                    <a16:creationId xmlns:a16="http://schemas.microsoft.com/office/drawing/2014/main" id="{296BB4F2-B5C6-4FA8-AE64-5EDF0525487F}"/>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98438F50-B66C-42C3-A9F5-3D8FBE0A7C1C}"/>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5" name="Group 84">
              <a:extLst>
                <a:ext uri="{FF2B5EF4-FFF2-40B4-BE49-F238E27FC236}">
                  <a16:creationId xmlns:a16="http://schemas.microsoft.com/office/drawing/2014/main" id="{7A1BCF6E-34E1-4D14-91F7-F144A49FFBA9}"/>
                </a:ext>
              </a:extLst>
            </p:cNvPr>
            <p:cNvGrpSpPr/>
            <p:nvPr/>
          </p:nvGrpSpPr>
          <p:grpSpPr>
            <a:xfrm>
              <a:off x="10015522" y="4682313"/>
              <a:ext cx="1700276" cy="852316"/>
              <a:chOff x="5613840" y="3831089"/>
              <a:chExt cx="1700276" cy="852316"/>
            </a:xfrm>
          </p:grpSpPr>
          <p:cxnSp>
            <p:nvCxnSpPr>
              <p:cNvPr id="86" name="Straight Arrow Connector 85">
                <a:extLst>
                  <a:ext uri="{FF2B5EF4-FFF2-40B4-BE49-F238E27FC236}">
                    <a16:creationId xmlns:a16="http://schemas.microsoft.com/office/drawing/2014/main" id="{5257B8C0-E0A2-4874-9D48-989AC0044C11}"/>
                  </a:ext>
                </a:extLst>
              </p:cNvPr>
              <p:cNvCxnSpPr>
                <a:cxnSpLocks/>
              </p:cNvCxnSpPr>
              <p:nvPr/>
            </p:nvCxnSpPr>
            <p:spPr>
              <a:xfrm rot="1800000">
                <a:off x="5613840" y="4683405"/>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C9B240A1-8AFF-43C8-A17F-18862E092869}"/>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88" name="Group 87">
              <a:extLst>
                <a:ext uri="{FF2B5EF4-FFF2-40B4-BE49-F238E27FC236}">
                  <a16:creationId xmlns:a16="http://schemas.microsoft.com/office/drawing/2014/main" id="{849955A4-7A76-45DC-AC06-BCA2C541E4CF}"/>
                </a:ext>
              </a:extLst>
            </p:cNvPr>
            <p:cNvGrpSpPr/>
            <p:nvPr/>
          </p:nvGrpSpPr>
          <p:grpSpPr>
            <a:xfrm>
              <a:off x="10020750" y="2978227"/>
              <a:ext cx="1700276" cy="852316"/>
              <a:chOff x="5613840" y="3831089"/>
              <a:chExt cx="1700276" cy="852316"/>
            </a:xfrm>
          </p:grpSpPr>
          <p:cxnSp>
            <p:nvCxnSpPr>
              <p:cNvPr id="89" name="Straight Arrow Connector 88">
                <a:extLst>
                  <a:ext uri="{FF2B5EF4-FFF2-40B4-BE49-F238E27FC236}">
                    <a16:creationId xmlns:a16="http://schemas.microsoft.com/office/drawing/2014/main" id="{44B257C4-EFB5-40A7-A410-C59ABFBAE923}"/>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690306C2-68D1-4EFE-A1E8-55B668A8CC19}"/>
                  </a:ext>
                </a:extLst>
              </p:cNvPr>
              <p:cNvCxnSpPr>
                <a:cxnSpLocks/>
              </p:cNvCxnSpPr>
              <p:nvPr/>
            </p:nvCxnSpPr>
            <p:spPr>
              <a:xfrm rot="19800000" flipV="1">
                <a:off x="5613842" y="3831089"/>
                <a:ext cx="170027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92" name="Straight Arrow Connector 91">
              <a:extLst>
                <a:ext uri="{FF2B5EF4-FFF2-40B4-BE49-F238E27FC236}">
                  <a16:creationId xmlns:a16="http://schemas.microsoft.com/office/drawing/2014/main" id="{6FDBC433-DDDF-41CD-A37D-FE2589F25F2C}"/>
                </a:ext>
              </a:extLst>
            </p:cNvPr>
            <p:cNvCxnSpPr>
              <a:cxnSpLocks/>
            </p:cNvCxnSpPr>
            <p:nvPr/>
          </p:nvCxnSpPr>
          <p:spPr>
            <a:xfrm rot="1800000">
              <a:off x="10024064" y="212935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C5BBB751-7272-4017-8336-636C373911E0}"/>
                </a:ext>
              </a:extLst>
            </p:cNvPr>
            <p:cNvCxnSpPr>
              <a:cxnSpLocks/>
            </p:cNvCxnSpPr>
            <p:nvPr/>
          </p:nvCxnSpPr>
          <p:spPr>
            <a:xfrm rot="1800000">
              <a:off x="11485776" y="2975111"/>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97" name="Group 96">
              <a:extLst>
                <a:ext uri="{FF2B5EF4-FFF2-40B4-BE49-F238E27FC236}">
                  <a16:creationId xmlns:a16="http://schemas.microsoft.com/office/drawing/2014/main" id="{8DF045E4-9D5C-4709-9629-2A19BC8CA8BF}"/>
                </a:ext>
              </a:extLst>
            </p:cNvPr>
            <p:cNvGrpSpPr/>
            <p:nvPr/>
          </p:nvGrpSpPr>
          <p:grpSpPr>
            <a:xfrm>
              <a:off x="11485775" y="3817645"/>
              <a:ext cx="1700276" cy="852316"/>
              <a:chOff x="5613840" y="3831089"/>
              <a:chExt cx="1700276" cy="852316"/>
            </a:xfrm>
          </p:grpSpPr>
          <p:cxnSp>
            <p:nvCxnSpPr>
              <p:cNvPr id="98" name="Straight Arrow Connector 97">
                <a:extLst>
                  <a:ext uri="{FF2B5EF4-FFF2-40B4-BE49-F238E27FC236}">
                    <a16:creationId xmlns:a16="http://schemas.microsoft.com/office/drawing/2014/main" id="{065C7EFF-1282-4E01-BCE8-BC862F12D7C4}"/>
                  </a:ext>
                </a:extLst>
              </p:cNvPr>
              <p:cNvCxnSpPr>
                <a:cxnSpLocks/>
              </p:cNvCxnSpPr>
              <p:nvPr/>
            </p:nvCxnSpPr>
            <p:spPr>
              <a:xfrm rot="1800000">
                <a:off x="5613840" y="4683405"/>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id="{2F207100-AC91-4B7D-8697-3420F6D4E42F}"/>
                  </a:ext>
                </a:extLst>
              </p:cNvPr>
              <p:cNvCxnSpPr>
                <a:cxnSpLocks/>
              </p:cNvCxnSpPr>
              <p:nvPr/>
            </p:nvCxnSpPr>
            <p:spPr>
              <a:xfrm rot="19800000" flipV="1">
                <a:off x="5613842" y="3831089"/>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102" name="Straight Arrow Connector 101">
              <a:extLst>
                <a:ext uri="{FF2B5EF4-FFF2-40B4-BE49-F238E27FC236}">
                  <a16:creationId xmlns:a16="http://schemas.microsoft.com/office/drawing/2014/main" id="{E5D18001-4970-4EF1-90B2-6F459AE082C9}"/>
                </a:ext>
              </a:extLst>
            </p:cNvPr>
            <p:cNvCxnSpPr>
              <a:cxnSpLocks/>
            </p:cNvCxnSpPr>
            <p:nvPr/>
          </p:nvCxnSpPr>
          <p:spPr>
            <a:xfrm rot="19800000" flipV="1">
              <a:off x="10015523" y="6373156"/>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5" name="Straight Arrow Connector 104">
              <a:extLst>
                <a:ext uri="{FF2B5EF4-FFF2-40B4-BE49-F238E27FC236}">
                  <a16:creationId xmlns:a16="http://schemas.microsoft.com/office/drawing/2014/main" id="{56877D04-979C-4787-BC61-4C5BD747DF44}"/>
                </a:ext>
              </a:extLst>
            </p:cNvPr>
            <p:cNvCxnSpPr>
              <a:cxnSpLocks/>
            </p:cNvCxnSpPr>
            <p:nvPr/>
          </p:nvCxnSpPr>
          <p:spPr>
            <a:xfrm rot="19800000" flipV="1">
              <a:off x="11485776" y="5520840"/>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8" name="Straight Arrow Connector 107">
              <a:extLst>
                <a:ext uri="{FF2B5EF4-FFF2-40B4-BE49-F238E27FC236}">
                  <a16:creationId xmlns:a16="http://schemas.microsoft.com/office/drawing/2014/main" id="{7EC4016F-C13F-400E-9F98-4C4CD76C1E8E}"/>
                </a:ext>
              </a:extLst>
            </p:cNvPr>
            <p:cNvCxnSpPr>
              <a:cxnSpLocks/>
            </p:cNvCxnSpPr>
            <p:nvPr/>
          </p:nvCxnSpPr>
          <p:spPr>
            <a:xfrm rot="19800000" flipV="1">
              <a:off x="12956272" y="4674870"/>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0" name="Straight Arrow Connector 109">
              <a:extLst>
                <a:ext uri="{FF2B5EF4-FFF2-40B4-BE49-F238E27FC236}">
                  <a16:creationId xmlns:a16="http://schemas.microsoft.com/office/drawing/2014/main" id="{6616D4EB-6842-41A2-B3D4-0FABD6FD4E28}"/>
                </a:ext>
              </a:extLst>
            </p:cNvPr>
            <p:cNvCxnSpPr>
              <a:cxnSpLocks/>
            </p:cNvCxnSpPr>
            <p:nvPr/>
          </p:nvCxnSpPr>
          <p:spPr>
            <a:xfrm rot="1800000">
              <a:off x="12958256" y="3823822"/>
              <a:ext cx="1700274" cy="0"/>
            </a:xfrm>
            <a:prstGeom prst="straightConnector1">
              <a:avLst/>
            </a:prstGeom>
            <a:ln w="28575">
              <a:solidFill>
                <a:srgbClr val="C00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7" name="Oval 26">
            <a:extLst>
              <a:ext uri="{FF2B5EF4-FFF2-40B4-BE49-F238E27FC236}">
                <a16:creationId xmlns:a16="http://schemas.microsoft.com/office/drawing/2014/main" id="{407A7964-2D32-4FD4-98CC-434FD0E61680}"/>
              </a:ext>
            </a:extLst>
          </p:cNvPr>
          <p:cNvSpPr/>
          <p:nvPr/>
        </p:nvSpPr>
        <p:spPr>
          <a:xfrm>
            <a:off x="6073140" y="3733010"/>
            <a:ext cx="274320" cy="2743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865EA1-361E-4BC9-B975-DC112DD4BBAA}"/>
              </a:ext>
            </a:extLst>
          </p:cNvPr>
          <p:cNvSpPr/>
          <p:nvPr/>
        </p:nvSpPr>
        <p:spPr>
          <a:xfrm>
            <a:off x="7542799" y="4578976"/>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94D944B7-6B86-42E7-BC8D-76630A545E25}"/>
              </a:ext>
            </a:extLst>
          </p:cNvPr>
          <p:cNvSpPr/>
          <p:nvPr/>
        </p:nvSpPr>
        <p:spPr>
          <a:xfrm>
            <a:off x="7542799" y="2883114"/>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DD66866E-E8DB-4A16-A1DF-5388D0FB3EF4}"/>
              </a:ext>
            </a:extLst>
          </p:cNvPr>
          <p:cNvSpPr/>
          <p:nvPr/>
        </p:nvSpPr>
        <p:spPr>
          <a:xfrm>
            <a:off x="9006752" y="3713216"/>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988EDE7D-7BD4-4D52-8486-6162197FC82D}"/>
              </a:ext>
            </a:extLst>
          </p:cNvPr>
          <p:cNvSpPr/>
          <p:nvPr/>
        </p:nvSpPr>
        <p:spPr>
          <a:xfrm>
            <a:off x="8986160" y="202606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C4C5351B-41E5-4DEE-AD07-E5C50FAF7B70}"/>
              </a:ext>
            </a:extLst>
          </p:cNvPr>
          <p:cNvSpPr/>
          <p:nvPr/>
        </p:nvSpPr>
        <p:spPr>
          <a:xfrm>
            <a:off x="6070986" y="2011183"/>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F9312D74-6B4D-4AE1-A143-A71B3B467536}"/>
              </a:ext>
            </a:extLst>
          </p:cNvPr>
          <p:cNvSpPr/>
          <p:nvPr/>
        </p:nvSpPr>
        <p:spPr>
          <a:xfrm>
            <a:off x="6073140" y="542221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37FDF364-E0A5-423D-9DBB-4CFCD64A1850}"/>
              </a:ext>
            </a:extLst>
          </p:cNvPr>
          <p:cNvSpPr/>
          <p:nvPr/>
        </p:nvSpPr>
        <p:spPr>
          <a:xfrm>
            <a:off x="4595431" y="2864570"/>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F5D11DB-7EB1-46BB-892C-00FC79B64B1B}"/>
              </a:ext>
            </a:extLst>
          </p:cNvPr>
          <p:cNvSpPr/>
          <p:nvPr/>
        </p:nvSpPr>
        <p:spPr>
          <a:xfrm>
            <a:off x="4634143" y="4564803"/>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B85AC027-7E0B-4194-AA15-F703D0CB6E29}"/>
              </a:ext>
            </a:extLst>
          </p:cNvPr>
          <p:cNvSpPr/>
          <p:nvPr/>
        </p:nvSpPr>
        <p:spPr>
          <a:xfrm>
            <a:off x="7544233" y="6252474"/>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C6095AD1-4609-4412-9037-38506714AE31}"/>
              </a:ext>
            </a:extLst>
          </p:cNvPr>
          <p:cNvSpPr/>
          <p:nvPr/>
        </p:nvSpPr>
        <p:spPr>
          <a:xfrm>
            <a:off x="8975545" y="5440000"/>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E5C7B28-F85F-4BCA-BB11-9D76DE2193D4}"/>
              </a:ext>
            </a:extLst>
          </p:cNvPr>
          <p:cNvSpPr/>
          <p:nvPr/>
        </p:nvSpPr>
        <p:spPr>
          <a:xfrm>
            <a:off x="10448734" y="4572702"/>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BB151B03-6C42-43FF-B8DF-DEB0460BA693}"/>
              </a:ext>
            </a:extLst>
          </p:cNvPr>
          <p:cNvSpPr/>
          <p:nvPr/>
        </p:nvSpPr>
        <p:spPr>
          <a:xfrm>
            <a:off x="11906091" y="3707329"/>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D1B2F106-529B-4555-AC6A-0D2D64A5ECDD}"/>
              </a:ext>
            </a:extLst>
          </p:cNvPr>
          <p:cNvSpPr/>
          <p:nvPr/>
        </p:nvSpPr>
        <p:spPr>
          <a:xfrm>
            <a:off x="10448734" y="287860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16DD10D0-09CA-404E-826D-01B57682D839}"/>
              </a:ext>
            </a:extLst>
          </p:cNvPr>
          <p:cNvSpPr/>
          <p:nvPr/>
        </p:nvSpPr>
        <p:spPr>
          <a:xfrm>
            <a:off x="7542799" y="1202798"/>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EC2C0EB9-0BD7-4F55-8FE5-C2508029699B}"/>
              </a:ext>
            </a:extLst>
          </p:cNvPr>
          <p:cNvSpPr/>
          <p:nvPr/>
        </p:nvSpPr>
        <p:spPr>
          <a:xfrm>
            <a:off x="3144410" y="3726110"/>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8BA6B39C-730E-422C-BFC3-18EBFBE213D9}"/>
              </a:ext>
            </a:extLst>
          </p:cNvPr>
          <p:cNvSpPr txBox="1"/>
          <p:nvPr/>
        </p:nvSpPr>
        <p:spPr>
          <a:xfrm>
            <a:off x="7892798" y="2727886"/>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(0,1,0)</a:t>
            </a:r>
          </a:p>
        </p:txBody>
      </p:sp>
      <p:sp>
        <p:nvSpPr>
          <p:cNvPr id="139" name="TextBox 138">
            <a:extLst>
              <a:ext uri="{FF2B5EF4-FFF2-40B4-BE49-F238E27FC236}">
                <a16:creationId xmlns:a16="http://schemas.microsoft.com/office/drawing/2014/main" id="{46D935E3-302B-4E36-B7D1-624B4C27AFD8}"/>
              </a:ext>
            </a:extLst>
          </p:cNvPr>
          <p:cNvSpPr txBox="1"/>
          <p:nvPr/>
        </p:nvSpPr>
        <p:spPr>
          <a:xfrm>
            <a:off x="6489640" y="3522417"/>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(0,0,0)</a:t>
            </a:r>
          </a:p>
        </p:txBody>
      </p:sp>
      <p:sp>
        <p:nvSpPr>
          <p:cNvPr id="145" name="Rectangle 144">
            <a:extLst>
              <a:ext uri="{FF2B5EF4-FFF2-40B4-BE49-F238E27FC236}">
                <a16:creationId xmlns:a16="http://schemas.microsoft.com/office/drawing/2014/main" id="{101D83D0-A66A-4A8D-BC10-F95FAA348997}"/>
              </a:ext>
            </a:extLst>
          </p:cNvPr>
          <p:cNvSpPr/>
          <p:nvPr/>
        </p:nvSpPr>
        <p:spPr>
          <a:xfrm>
            <a:off x="9944600" y="937622"/>
            <a:ext cx="2098651"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HK0 plane</a:t>
            </a:r>
            <a:endParaRPr lang="en-US" sz="3200" dirty="0">
              <a:solidFill>
                <a:srgbClr val="C00000"/>
              </a:solidFill>
            </a:endParaRPr>
          </a:p>
        </p:txBody>
      </p:sp>
      <p:sp>
        <p:nvSpPr>
          <p:cNvPr id="146" name="Rectangle 145">
            <a:extLst>
              <a:ext uri="{FF2B5EF4-FFF2-40B4-BE49-F238E27FC236}">
                <a16:creationId xmlns:a16="http://schemas.microsoft.com/office/drawing/2014/main" id="{E5BD233C-6DD6-4113-A33F-09BEBBA8B1D6}"/>
              </a:ext>
            </a:extLst>
          </p:cNvPr>
          <p:cNvSpPr/>
          <p:nvPr/>
        </p:nvSpPr>
        <p:spPr>
          <a:xfrm>
            <a:off x="2461490" y="6312689"/>
            <a:ext cx="274320" cy="2743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6A8C5F9-4F4E-4C3C-A554-B700807BBC37}"/>
              </a:ext>
            </a:extLst>
          </p:cNvPr>
          <p:cNvSpPr/>
          <p:nvPr/>
        </p:nvSpPr>
        <p:spPr>
          <a:xfrm>
            <a:off x="2726971" y="6157461"/>
            <a:ext cx="3736920" cy="584775"/>
          </a:xfrm>
          <a:prstGeom prst="rect">
            <a:avLst/>
          </a:prstGeom>
        </p:spPr>
        <p:txBody>
          <a:bodyPr wrap="none">
            <a:spAutoFit/>
          </a:bodyPr>
          <a:lstStyle/>
          <a:p>
            <a:r>
              <a:rPr lang="en-US" sz="3200" dirty="0">
                <a:solidFill>
                  <a:srgbClr val="C00000"/>
                </a:solidFill>
                <a:latin typeface="Arial" panose="020B0604020202020204" pitchFamily="34" charset="0"/>
                <a:cs typeface="Arial" panose="020B0604020202020204" pitchFamily="34" charset="0"/>
              </a:rPr>
              <a:t>nuclear Bragg peak</a:t>
            </a:r>
            <a:endParaRPr lang="en-US" sz="3200" dirty="0">
              <a:solidFill>
                <a:srgbClr val="C00000"/>
              </a:solidFill>
            </a:endParaRPr>
          </a:p>
        </p:txBody>
      </p:sp>
      <p:sp>
        <p:nvSpPr>
          <p:cNvPr id="94" name="TextBox 93">
            <a:extLst>
              <a:ext uri="{FF2B5EF4-FFF2-40B4-BE49-F238E27FC236}">
                <a16:creationId xmlns:a16="http://schemas.microsoft.com/office/drawing/2014/main" id="{2CC982F0-B27E-4C1A-865D-0B7470BC2ECF}"/>
              </a:ext>
            </a:extLst>
          </p:cNvPr>
          <p:cNvSpPr txBox="1"/>
          <p:nvPr/>
        </p:nvSpPr>
        <p:spPr>
          <a:xfrm>
            <a:off x="7933247" y="4369176"/>
            <a:ext cx="136768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(1,0,0)</a:t>
            </a:r>
          </a:p>
        </p:txBody>
      </p:sp>
      <p:cxnSp>
        <p:nvCxnSpPr>
          <p:cNvPr id="6" name="Straight Arrow Connector 5">
            <a:extLst>
              <a:ext uri="{FF2B5EF4-FFF2-40B4-BE49-F238E27FC236}">
                <a16:creationId xmlns:a16="http://schemas.microsoft.com/office/drawing/2014/main" id="{8E7AAF9A-59C9-4A9A-904D-5E4D3F018F31}"/>
              </a:ext>
            </a:extLst>
          </p:cNvPr>
          <p:cNvCxnSpPr/>
          <p:nvPr/>
        </p:nvCxnSpPr>
        <p:spPr>
          <a:xfrm>
            <a:off x="4732591" y="3006045"/>
            <a:ext cx="5093580" cy="29738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485BFB16-A747-4214-95E5-6C7CF2FCA55D}"/>
              </a:ext>
            </a:extLst>
          </p:cNvPr>
          <p:cNvCxnSpPr>
            <a:cxnSpLocks/>
          </p:cNvCxnSpPr>
          <p:nvPr/>
        </p:nvCxnSpPr>
        <p:spPr>
          <a:xfrm flipV="1">
            <a:off x="4679922" y="1836342"/>
            <a:ext cx="5032039" cy="29267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98EEECA-0BD2-42D1-B4C0-1F016B27B52E}"/>
                  </a:ext>
                </a:extLst>
              </p:cNvPr>
              <p:cNvSpPr/>
              <p:nvPr/>
            </p:nvSpPr>
            <p:spPr>
              <a:xfrm>
                <a:off x="9382425" y="5751288"/>
                <a:ext cx="1841160"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dirty="0">
                          <a:latin typeface="Cambria Math" panose="02040503050406030204" pitchFamily="18" charset="0"/>
                          <a:cs typeface="Arial" panose="020B0604020202020204" pitchFamily="34" charset="0"/>
                        </a:rPr>
                        <m:t>𝐇</m:t>
                      </m:r>
                      <m:r>
                        <a:rPr lang="en-US" sz="3200" i="1" dirty="0">
                          <a:latin typeface="Cambria Math" panose="02040503050406030204" pitchFamily="18" charset="0"/>
                          <a:cs typeface="Arial" panose="020B0604020202020204" pitchFamily="34" charset="0"/>
                        </a:rPr>
                        <m:t>||</m:t>
                      </m:r>
                      <m:sSup>
                        <m:sSupPr>
                          <m:ctrlPr>
                            <a:rPr lang="en-US" sz="3200" i="1" dirty="0">
                              <a:latin typeface="Cambria Math" panose="02040503050406030204" pitchFamily="18" charset="0"/>
                              <a:cs typeface="Arial" panose="020B0604020202020204" pitchFamily="34" charset="0"/>
                            </a:rPr>
                          </m:ctrlPr>
                        </m:sSupPr>
                        <m:e>
                          <m:r>
                            <a:rPr lang="en-US" sz="3200" b="1" dirty="0">
                              <a:latin typeface="Cambria Math" panose="02040503050406030204" pitchFamily="18" charset="0"/>
                              <a:cs typeface="Arial" panose="020B0604020202020204" pitchFamily="34" charset="0"/>
                            </a:rPr>
                            <m:t>𝐚</m:t>
                          </m:r>
                        </m:e>
                        <m:sup>
                          <m:r>
                            <a:rPr lang="en-US" sz="3200" i="1" dirty="0">
                              <a:latin typeface="Cambria Math" panose="02040503050406030204" pitchFamily="18" charset="0"/>
                              <a:cs typeface="Arial" panose="020B0604020202020204" pitchFamily="34" charset="0"/>
                            </a:rPr>
                            <m:t>∗</m:t>
                          </m:r>
                        </m:sup>
                      </m:sSup>
                    </m:oMath>
                  </m:oMathPara>
                </a14:m>
                <a:endParaRPr lang="en-US" sz="3200" dirty="0">
                  <a:latin typeface="Arial" panose="020B0604020202020204" pitchFamily="34" charset="0"/>
                  <a:cs typeface="Arial" panose="020B0604020202020204" pitchFamily="34" charset="0"/>
                </a:endParaRPr>
              </a:p>
            </p:txBody>
          </p:sp>
        </mc:Choice>
        <mc:Fallback xmlns="">
          <p:sp>
            <p:nvSpPr>
              <p:cNvPr id="8" name="Rectangle 7">
                <a:extLst>
                  <a:ext uri="{FF2B5EF4-FFF2-40B4-BE49-F238E27FC236}">
                    <a16:creationId xmlns:a16="http://schemas.microsoft.com/office/drawing/2014/main" id="{098EEECA-0BD2-42D1-B4C0-1F016B27B52E}"/>
                  </a:ext>
                </a:extLst>
              </p:cNvPr>
              <p:cNvSpPr>
                <a:spLocks noRot="1" noChangeAspect="1" noMove="1" noResize="1" noEditPoints="1" noAdjustHandles="1" noChangeArrowheads="1" noChangeShapeType="1" noTextEdit="1"/>
              </p:cNvSpPr>
              <p:nvPr/>
            </p:nvSpPr>
            <p:spPr>
              <a:xfrm>
                <a:off x="9382425" y="5751288"/>
                <a:ext cx="1841160"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E190B8A-B483-4FD5-85F4-F07C1441D72B}"/>
                  </a:ext>
                </a:extLst>
              </p:cNvPr>
              <p:cNvSpPr/>
              <p:nvPr/>
            </p:nvSpPr>
            <p:spPr>
              <a:xfrm>
                <a:off x="9576771" y="1461513"/>
                <a:ext cx="125329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dirty="0">
                          <a:latin typeface="Cambria Math" panose="02040503050406030204" pitchFamily="18" charset="0"/>
                          <a:cs typeface="Arial" panose="020B0604020202020204" pitchFamily="34" charset="0"/>
                        </a:rPr>
                        <m:t>𝐊</m:t>
                      </m:r>
                      <m:r>
                        <a:rPr lang="en-US" sz="3200" i="1" dirty="0">
                          <a:latin typeface="Cambria Math" panose="02040503050406030204" pitchFamily="18" charset="0"/>
                          <a:cs typeface="Arial" panose="020B0604020202020204" pitchFamily="34" charset="0"/>
                        </a:rPr>
                        <m:t>||</m:t>
                      </m:r>
                      <m:sSup>
                        <m:sSupPr>
                          <m:ctrlPr>
                            <a:rPr lang="en-US" sz="3200" i="1" dirty="0">
                              <a:latin typeface="Cambria Math" panose="02040503050406030204" pitchFamily="18" charset="0"/>
                              <a:cs typeface="Arial" panose="020B0604020202020204" pitchFamily="34" charset="0"/>
                            </a:rPr>
                          </m:ctrlPr>
                        </m:sSupPr>
                        <m:e>
                          <m:r>
                            <a:rPr lang="en-US" sz="3200" b="1" dirty="0">
                              <a:latin typeface="Cambria Math" panose="02040503050406030204" pitchFamily="18" charset="0"/>
                              <a:cs typeface="Arial" panose="020B0604020202020204" pitchFamily="34" charset="0"/>
                            </a:rPr>
                            <m:t>𝐛</m:t>
                          </m:r>
                        </m:e>
                        <m:sup>
                          <m:r>
                            <a:rPr lang="en-US" sz="3200" i="1" dirty="0">
                              <a:latin typeface="Cambria Math" panose="02040503050406030204" pitchFamily="18" charset="0"/>
                              <a:cs typeface="Arial" panose="020B0604020202020204" pitchFamily="34" charset="0"/>
                            </a:rPr>
                            <m:t>∗</m:t>
                          </m:r>
                        </m:sup>
                      </m:sSup>
                    </m:oMath>
                  </m:oMathPara>
                </a14:m>
                <a:endParaRPr lang="en-US" sz="3200" dirty="0">
                  <a:latin typeface="Arial" panose="020B0604020202020204" pitchFamily="34" charset="0"/>
                  <a:cs typeface="Arial" panose="020B0604020202020204" pitchFamily="34" charset="0"/>
                </a:endParaRPr>
              </a:p>
            </p:txBody>
          </p:sp>
        </mc:Choice>
        <mc:Fallback xmlns="">
          <p:sp>
            <p:nvSpPr>
              <p:cNvPr id="9" name="Rectangle 8">
                <a:extLst>
                  <a:ext uri="{FF2B5EF4-FFF2-40B4-BE49-F238E27FC236}">
                    <a16:creationId xmlns:a16="http://schemas.microsoft.com/office/drawing/2014/main" id="{AE190B8A-B483-4FD5-85F4-F07C1441D72B}"/>
                  </a:ext>
                </a:extLst>
              </p:cNvPr>
              <p:cNvSpPr>
                <a:spLocks noRot="1" noChangeAspect="1" noMove="1" noResize="1" noEditPoints="1" noAdjustHandles="1" noChangeArrowheads="1" noChangeShapeType="1" noTextEdit="1"/>
              </p:cNvSpPr>
              <p:nvPr/>
            </p:nvSpPr>
            <p:spPr>
              <a:xfrm>
                <a:off x="9576771" y="1461513"/>
                <a:ext cx="1253292" cy="584775"/>
              </a:xfrm>
              <a:prstGeom prst="rect">
                <a:avLst/>
              </a:prstGeom>
              <a:blipFill>
                <a:blip r:embed="rId7"/>
                <a:stretch>
                  <a:fillRect/>
                </a:stretch>
              </a:blipFill>
            </p:spPr>
            <p:txBody>
              <a:bodyPr/>
              <a:lstStyle/>
              <a:p>
                <a:r>
                  <a:rPr lang="en-US">
                    <a:noFill/>
                  </a:rPr>
                  <a:t> </a:t>
                </a:r>
              </a:p>
            </p:txBody>
          </p:sp>
        </mc:Fallback>
      </mc:AlternateContent>
      <p:sp>
        <p:nvSpPr>
          <p:cNvPr id="10" name="Left Brace 9">
            <a:extLst>
              <a:ext uri="{FF2B5EF4-FFF2-40B4-BE49-F238E27FC236}">
                <a16:creationId xmlns:a16="http://schemas.microsoft.com/office/drawing/2014/main" id="{23FD9042-F9E2-47C7-B188-54B74C68EDB4}"/>
              </a:ext>
            </a:extLst>
          </p:cNvPr>
          <p:cNvSpPr/>
          <p:nvPr/>
        </p:nvSpPr>
        <p:spPr>
          <a:xfrm rot="18257289">
            <a:off x="6348287" y="3934837"/>
            <a:ext cx="670849" cy="1495683"/>
          </a:xfrm>
          <a:prstGeom prst="leftBrace">
            <a:avLst>
              <a:gd name="adj1" fmla="val 21314"/>
              <a:gd name="adj2" fmla="val 2646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Left Brace 102">
            <a:extLst>
              <a:ext uri="{FF2B5EF4-FFF2-40B4-BE49-F238E27FC236}">
                <a16:creationId xmlns:a16="http://schemas.microsoft.com/office/drawing/2014/main" id="{AE5F9855-FDFD-4EA7-AD13-5BCF5C7F229F}"/>
              </a:ext>
            </a:extLst>
          </p:cNvPr>
          <p:cNvSpPr/>
          <p:nvPr/>
        </p:nvSpPr>
        <p:spPr>
          <a:xfrm rot="3564760">
            <a:off x="6430011" y="2345027"/>
            <a:ext cx="670849" cy="1495683"/>
          </a:xfrm>
          <a:prstGeom prst="leftBrace">
            <a:avLst>
              <a:gd name="adj1" fmla="val 21314"/>
              <a:gd name="adj2" fmla="val 6604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0C23C64D-A769-47EC-805A-5F3EBCFE3481}"/>
                  </a:ext>
                </a:extLst>
              </p:cNvPr>
              <p:cNvSpPr/>
              <p:nvPr/>
            </p:nvSpPr>
            <p:spPr>
              <a:xfrm>
                <a:off x="5322048" y="4603415"/>
                <a:ext cx="94551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b="0" i="1" dirty="0" smtClean="0">
                              <a:latin typeface="Cambria Math" panose="02040503050406030204" pitchFamily="18" charset="0"/>
                              <a:cs typeface="Arial" panose="020B0604020202020204" pitchFamily="34" charset="0"/>
                            </a:rPr>
                          </m:ctrlPr>
                        </m:dPr>
                        <m:e>
                          <m:sSup>
                            <m:sSupPr>
                              <m:ctrlPr>
                                <a:rPr lang="en-US" sz="3200" i="1" dirty="0">
                                  <a:latin typeface="Cambria Math" panose="02040503050406030204" pitchFamily="18" charset="0"/>
                                  <a:cs typeface="Arial" panose="020B0604020202020204" pitchFamily="34" charset="0"/>
                                </a:rPr>
                              </m:ctrlPr>
                            </m:sSupPr>
                            <m:e>
                              <m:r>
                                <a:rPr lang="en-US" sz="3200" b="1" dirty="0">
                                  <a:latin typeface="Cambria Math" panose="02040503050406030204" pitchFamily="18" charset="0"/>
                                  <a:cs typeface="Arial" panose="020B0604020202020204" pitchFamily="34" charset="0"/>
                                </a:rPr>
                                <m:t>𝐚</m:t>
                              </m:r>
                            </m:e>
                            <m:sup>
                              <m:r>
                                <a:rPr lang="en-US" sz="3200" i="1" dirty="0">
                                  <a:latin typeface="Cambria Math" panose="02040503050406030204" pitchFamily="18" charset="0"/>
                                  <a:cs typeface="Arial" panose="020B0604020202020204" pitchFamily="34" charset="0"/>
                                </a:rPr>
                                <m:t>∗</m:t>
                              </m:r>
                            </m:sup>
                          </m:sSup>
                        </m:e>
                      </m:d>
                    </m:oMath>
                  </m:oMathPara>
                </a14:m>
                <a:endParaRPr lang="en-US" sz="3200" dirty="0">
                  <a:latin typeface="Arial" panose="020B0604020202020204" pitchFamily="34" charset="0"/>
                  <a:cs typeface="Arial" panose="020B0604020202020204" pitchFamily="34" charset="0"/>
                </a:endParaRPr>
              </a:p>
            </p:txBody>
          </p:sp>
        </mc:Choice>
        <mc:Fallback xmlns="">
          <p:sp>
            <p:nvSpPr>
              <p:cNvPr id="11" name="Rectangle 10">
                <a:extLst>
                  <a:ext uri="{FF2B5EF4-FFF2-40B4-BE49-F238E27FC236}">
                    <a16:creationId xmlns:a16="http://schemas.microsoft.com/office/drawing/2014/main" id="{0C23C64D-A769-47EC-805A-5F3EBCFE3481}"/>
                  </a:ext>
                </a:extLst>
              </p:cNvPr>
              <p:cNvSpPr>
                <a:spLocks noRot="1" noChangeAspect="1" noMove="1" noResize="1" noEditPoints="1" noAdjustHandles="1" noChangeArrowheads="1" noChangeShapeType="1" noTextEdit="1"/>
              </p:cNvSpPr>
              <p:nvPr/>
            </p:nvSpPr>
            <p:spPr>
              <a:xfrm>
                <a:off x="5322048" y="4603415"/>
                <a:ext cx="945515" cy="58477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Rectangle 103">
                <a:extLst>
                  <a:ext uri="{FF2B5EF4-FFF2-40B4-BE49-F238E27FC236}">
                    <a16:creationId xmlns:a16="http://schemas.microsoft.com/office/drawing/2014/main" id="{C44597FF-5B49-426C-B3CE-2A3C29C99B59}"/>
                  </a:ext>
                </a:extLst>
              </p:cNvPr>
              <p:cNvSpPr/>
              <p:nvPr/>
            </p:nvSpPr>
            <p:spPr>
              <a:xfrm>
                <a:off x="5778469" y="2292391"/>
                <a:ext cx="967957"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b="0" i="1" dirty="0" smtClean="0">
                              <a:latin typeface="Cambria Math" panose="02040503050406030204" pitchFamily="18" charset="0"/>
                              <a:cs typeface="Arial" panose="020B0604020202020204" pitchFamily="34" charset="0"/>
                            </a:rPr>
                          </m:ctrlPr>
                        </m:dPr>
                        <m:e>
                          <m:sSup>
                            <m:sSupPr>
                              <m:ctrlPr>
                                <a:rPr lang="en-US" sz="3200" i="1" dirty="0">
                                  <a:latin typeface="Cambria Math" panose="02040503050406030204" pitchFamily="18" charset="0"/>
                                  <a:cs typeface="Arial" panose="020B0604020202020204" pitchFamily="34" charset="0"/>
                                </a:rPr>
                              </m:ctrlPr>
                            </m:sSupPr>
                            <m:e>
                              <m:r>
                                <a:rPr lang="en-US" sz="3200" b="1" i="0" dirty="0" smtClean="0">
                                  <a:latin typeface="Cambria Math" panose="02040503050406030204" pitchFamily="18" charset="0"/>
                                  <a:cs typeface="Arial" panose="020B0604020202020204" pitchFamily="34" charset="0"/>
                                </a:rPr>
                                <m:t>𝐛</m:t>
                              </m:r>
                            </m:e>
                            <m:sup>
                              <m:r>
                                <a:rPr lang="en-US" sz="3200" i="1" dirty="0">
                                  <a:latin typeface="Cambria Math" panose="02040503050406030204" pitchFamily="18" charset="0"/>
                                  <a:cs typeface="Arial" panose="020B0604020202020204" pitchFamily="34" charset="0"/>
                                </a:rPr>
                                <m:t>∗</m:t>
                              </m:r>
                            </m:sup>
                          </m:sSup>
                        </m:e>
                      </m:d>
                    </m:oMath>
                  </m:oMathPara>
                </a14:m>
                <a:endParaRPr lang="en-US" sz="3200" dirty="0">
                  <a:latin typeface="Arial" panose="020B0604020202020204" pitchFamily="34" charset="0"/>
                  <a:cs typeface="Arial" panose="020B0604020202020204" pitchFamily="34" charset="0"/>
                </a:endParaRPr>
              </a:p>
            </p:txBody>
          </p:sp>
        </mc:Choice>
        <mc:Fallback xmlns="">
          <p:sp>
            <p:nvSpPr>
              <p:cNvPr id="104" name="Rectangle 103">
                <a:extLst>
                  <a:ext uri="{FF2B5EF4-FFF2-40B4-BE49-F238E27FC236}">
                    <a16:creationId xmlns:a16="http://schemas.microsoft.com/office/drawing/2014/main" id="{C44597FF-5B49-426C-B3CE-2A3C29C99B59}"/>
                  </a:ext>
                </a:extLst>
              </p:cNvPr>
              <p:cNvSpPr>
                <a:spLocks noRot="1" noChangeAspect="1" noMove="1" noResize="1" noEditPoints="1" noAdjustHandles="1" noChangeArrowheads="1" noChangeShapeType="1" noTextEdit="1"/>
              </p:cNvSpPr>
              <p:nvPr/>
            </p:nvSpPr>
            <p:spPr>
              <a:xfrm>
                <a:off x="5778469" y="2292391"/>
                <a:ext cx="967957" cy="584775"/>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23020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3B75598-D6ED-453D-B84C-F536FC3320A4}"/>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Things in reciprocal space have meaning in real space!</a:t>
            </a:r>
          </a:p>
        </p:txBody>
      </p:sp>
      <p:pic>
        <p:nvPicPr>
          <p:cNvPr id="2050" name="Picture 2">
            <a:extLst>
              <a:ext uri="{FF2B5EF4-FFF2-40B4-BE49-F238E27FC236}">
                <a16:creationId xmlns:a16="http://schemas.microsoft.com/office/drawing/2014/main" id="{51663CEA-1013-4283-88D3-B4BB745588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000"/>
          <a:stretch/>
        </p:blipFill>
        <p:spPr bwMode="auto">
          <a:xfrm>
            <a:off x="3379687" y="1132114"/>
            <a:ext cx="5432626" cy="54138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3E7F9C-CF94-4842-8652-BCFB6811FA26}"/>
              </a:ext>
            </a:extLst>
          </p:cNvPr>
          <p:cNvSpPr txBox="1"/>
          <p:nvPr/>
        </p:nvSpPr>
        <p:spPr>
          <a:xfrm>
            <a:off x="9326880" y="2913932"/>
            <a:ext cx="2723949" cy="1569660"/>
          </a:xfrm>
          <a:prstGeom prst="rect">
            <a:avLst/>
          </a:prstGeom>
          <a:noFill/>
        </p:spPr>
        <p:txBody>
          <a:bodyPr wrap="square" rtlCol="0">
            <a:spAutoFit/>
          </a:bodyPr>
          <a:lstStyle/>
          <a:p>
            <a:pPr algn="ctr"/>
            <a:r>
              <a:rPr lang="en-US" sz="2400" dirty="0"/>
              <a:t>Infinite repeating planes in real space are a point in reciprocal space. </a:t>
            </a:r>
          </a:p>
        </p:txBody>
      </p:sp>
    </p:spTree>
    <p:extLst>
      <p:ext uri="{BB962C8B-B14F-4D97-AF65-F5344CB8AC3E}">
        <p14:creationId xmlns:p14="http://schemas.microsoft.com/office/powerpoint/2010/main" val="2149376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ine Waves">
            <a:extLst>
              <a:ext uri="{FF2B5EF4-FFF2-40B4-BE49-F238E27FC236}">
                <a16:creationId xmlns:a16="http://schemas.microsoft.com/office/drawing/2014/main" id="{5C1D2A1F-99A5-4137-8220-2635D52380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69"/>
          <a:stretch/>
        </p:blipFill>
        <p:spPr bwMode="auto">
          <a:xfrm>
            <a:off x="717015" y="962043"/>
            <a:ext cx="10757970" cy="543602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73B75598-D6ED-453D-B84C-F536FC3320A4}"/>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Things in reciprocal space have meaning in real space!</a:t>
            </a:r>
          </a:p>
        </p:txBody>
      </p:sp>
      <p:sp>
        <p:nvSpPr>
          <p:cNvPr id="2" name="Rectangle 1">
            <a:extLst>
              <a:ext uri="{FF2B5EF4-FFF2-40B4-BE49-F238E27FC236}">
                <a16:creationId xmlns:a16="http://schemas.microsoft.com/office/drawing/2014/main" id="{3BB65F3E-73BF-4C0D-A42C-72C424441F6A}"/>
              </a:ext>
            </a:extLst>
          </p:cNvPr>
          <p:cNvSpPr/>
          <p:nvPr/>
        </p:nvSpPr>
        <p:spPr>
          <a:xfrm>
            <a:off x="0" y="6519446"/>
            <a:ext cx="7736115"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https://www.grandmetric.com/topic/4-waveforms-frequencies-bandwidth/</a:t>
            </a:r>
          </a:p>
        </p:txBody>
      </p:sp>
    </p:spTree>
    <p:extLst>
      <p:ext uri="{BB962C8B-B14F-4D97-AF65-F5344CB8AC3E}">
        <p14:creationId xmlns:p14="http://schemas.microsoft.com/office/powerpoint/2010/main" val="98549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ragg's Law">
            <a:extLst>
              <a:ext uri="{FF2B5EF4-FFF2-40B4-BE49-F238E27FC236}">
                <a16:creationId xmlns:a16="http://schemas.microsoft.com/office/drawing/2014/main" id="{2935C46B-97B4-4376-B415-9F719446A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899206"/>
            <a:ext cx="6572250" cy="42174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A2936E-7B5F-4AED-8F35-82A8972DAA01}"/>
              </a:ext>
            </a:extLst>
          </p:cNvPr>
          <p:cNvSpPr/>
          <p:nvPr/>
        </p:nvSpPr>
        <p:spPr>
          <a:xfrm>
            <a:off x="0" y="0"/>
            <a:ext cx="12192000" cy="840663"/>
          </a:xfrm>
          <a:prstGeom prst="rect">
            <a:avLst/>
          </a:prstGeom>
          <a:solidFill>
            <a:schemeClr val="accent6">
              <a:lumMod val="20000"/>
              <a:lumOff val="80000"/>
            </a:schemeClr>
          </a:solidFill>
          <a:ln w="57150">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solidFill>
                  <a:schemeClr val="accent6">
                    <a:lumMod val="50000"/>
                  </a:schemeClr>
                </a:solidFill>
                <a:latin typeface="Arial" panose="020B0604020202020204" pitchFamily="34" charset="0"/>
                <a:cs typeface="Arial" panose="020B0604020202020204" pitchFamily="34" charset="0"/>
              </a:rPr>
              <a:t>Bragg’s Law, neutron diffraction, geometry, and the scattering vector</a:t>
            </a:r>
          </a:p>
        </p:txBody>
      </p:sp>
      <p:sp>
        <p:nvSpPr>
          <p:cNvPr id="2" name="Rectangle 1">
            <a:extLst>
              <a:ext uri="{FF2B5EF4-FFF2-40B4-BE49-F238E27FC236}">
                <a16:creationId xmlns:a16="http://schemas.microsoft.com/office/drawing/2014/main" id="{4E3E5777-EF5A-4F99-9664-E114B0C4DC41}"/>
              </a:ext>
            </a:extLst>
          </p:cNvPr>
          <p:cNvSpPr/>
          <p:nvPr/>
        </p:nvSpPr>
        <p:spPr>
          <a:xfrm>
            <a:off x="219075" y="6210985"/>
            <a:ext cx="6096000" cy="307777"/>
          </a:xfrm>
          <a:prstGeom prst="rect">
            <a:avLst/>
          </a:prstGeom>
        </p:spPr>
        <p:txBody>
          <a:bodyPr>
            <a:spAutoFit/>
          </a:bodyPr>
          <a:lstStyle/>
          <a:p>
            <a:r>
              <a:rPr lang="en-US" sz="1400" dirty="0">
                <a:latin typeface="Arial" panose="020B0604020202020204" pitchFamily="34" charset="0"/>
                <a:cs typeface="Arial" panose="020B0604020202020204" pitchFamily="34" charset="0"/>
              </a:rPr>
              <a:t>https://www.veqter.co.uk/residual-stress-measurement/x-ray-diffraction</a:t>
            </a:r>
          </a:p>
        </p:txBody>
      </p:sp>
      <p:grpSp>
        <p:nvGrpSpPr>
          <p:cNvPr id="14" name="Group 13">
            <a:extLst>
              <a:ext uri="{FF2B5EF4-FFF2-40B4-BE49-F238E27FC236}">
                <a16:creationId xmlns:a16="http://schemas.microsoft.com/office/drawing/2014/main" id="{18D499DB-500F-4395-BCF2-3D01969DE5D8}"/>
              </a:ext>
            </a:extLst>
          </p:cNvPr>
          <p:cNvGrpSpPr/>
          <p:nvPr/>
        </p:nvGrpSpPr>
        <p:grpSpPr>
          <a:xfrm>
            <a:off x="8308380" y="4270215"/>
            <a:ext cx="2114553" cy="2114550"/>
            <a:chOff x="8308380" y="4270215"/>
            <a:chExt cx="2114553" cy="2114550"/>
          </a:xfrm>
        </p:grpSpPr>
        <p:cxnSp>
          <p:nvCxnSpPr>
            <p:cNvPr id="5" name="Straight Arrow Connector 4">
              <a:extLst>
                <a:ext uri="{FF2B5EF4-FFF2-40B4-BE49-F238E27FC236}">
                  <a16:creationId xmlns:a16="http://schemas.microsoft.com/office/drawing/2014/main" id="{065CC655-41BD-4269-9785-7AD018BD8958}"/>
                </a:ext>
              </a:extLst>
            </p:cNvPr>
            <p:cNvCxnSpPr>
              <a:cxnSpLocks/>
            </p:cNvCxnSpPr>
            <p:nvPr/>
          </p:nvCxnSpPr>
          <p:spPr>
            <a:xfrm>
              <a:off x="8308380" y="4290400"/>
              <a:ext cx="1567264" cy="205834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6A7BA3F-8554-4166-B80F-5B6A6FE464B8}"/>
                </a:ext>
              </a:extLst>
            </p:cNvPr>
            <p:cNvCxnSpPr>
              <a:cxnSpLocks/>
            </p:cNvCxnSpPr>
            <p:nvPr/>
          </p:nvCxnSpPr>
          <p:spPr>
            <a:xfrm>
              <a:off x="8308383" y="4290400"/>
              <a:ext cx="21145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79AA9FC-7292-46A4-8906-F1605FC38B74}"/>
                </a:ext>
              </a:extLst>
            </p:cNvPr>
            <p:cNvCxnSpPr>
              <a:cxnSpLocks/>
            </p:cNvCxnSpPr>
            <p:nvPr/>
          </p:nvCxnSpPr>
          <p:spPr>
            <a:xfrm rot="17100000" flipH="1" flipV="1">
              <a:off x="9092012" y="5327490"/>
              <a:ext cx="2114550"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9CD75D53-EE4B-4C00-8772-C2BF0D27217B}"/>
              </a:ext>
            </a:extLst>
          </p:cNvPr>
          <p:cNvGrpSpPr/>
          <p:nvPr/>
        </p:nvGrpSpPr>
        <p:grpSpPr>
          <a:xfrm>
            <a:off x="7788201" y="1011058"/>
            <a:ext cx="3703785" cy="2390631"/>
            <a:chOff x="8040009" y="1074394"/>
            <a:chExt cx="3703785" cy="2390631"/>
          </a:xfrm>
        </p:grpSpPr>
        <p:grpSp>
          <p:nvGrpSpPr>
            <p:cNvPr id="8" name="Group 7">
              <a:extLst>
                <a:ext uri="{FF2B5EF4-FFF2-40B4-BE49-F238E27FC236}">
                  <a16:creationId xmlns:a16="http://schemas.microsoft.com/office/drawing/2014/main" id="{30B74052-67BF-48B1-A76A-D6413DDA7D11}"/>
                </a:ext>
              </a:extLst>
            </p:cNvPr>
            <p:cNvGrpSpPr/>
            <p:nvPr/>
          </p:nvGrpSpPr>
          <p:grpSpPr>
            <a:xfrm>
              <a:off x="8389745" y="1350475"/>
              <a:ext cx="2389974" cy="2114550"/>
              <a:chOff x="8389745" y="1350475"/>
              <a:chExt cx="2389974" cy="2114550"/>
            </a:xfrm>
          </p:grpSpPr>
          <p:cxnSp>
            <p:nvCxnSpPr>
              <p:cNvPr id="9" name="Straight Arrow Connector 8">
                <a:extLst>
                  <a:ext uri="{FF2B5EF4-FFF2-40B4-BE49-F238E27FC236}">
                    <a16:creationId xmlns:a16="http://schemas.microsoft.com/office/drawing/2014/main" id="{51F045D6-8F19-45A4-BC50-C555282D8E42}"/>
                  </a:ext>
                </a:extLst>
              </p:cNvPr>
              <p:cNvCxnSpPr>
                <a:cxnSpLocks/>
              </p:cNvCxnSpPr>
              <p:nvPr/>
            </p:nvCxnSpPr>
            <p:spPr>
              <a:xfrm rot="-4500000">
                <a:off x="9722444" y="2407750"/>
                <a:ext cx="2114550"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849E502-3536-4F4B-822C-7F6B83A0850D}"/>
                  </a:ext>
                </a:extLst>
              </p:cNvPr>
              <p:cNvCxnSpPr>
                <a:cxnSpLocks/>
              </p:cNvCxnSpPr>
              <p:nvPr/>
            </p:nvCxnSpPr>
            <p:spPr>
              <a:xfrm>
                <a:off x="8389745" y="3429000"/>
                <a:ext cx="21145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5F1BF31-2ED0-4A9E-B863-958545FA0B79}"/>
                    </a:ext>
                  </a:extLst>
                </p:cNvPr>
                <p:cNvSpPr txBox="1"/>
                <p:nvPr/>
              </p:nvSpPr>
              <p:spPr>
                <a:xfrm>
                  <a:off x="8040009" y="2844225"/>
                  <a:ext cx="69769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rgbClr val="4472C4"/>
                                </a:solidFill>
                                <a:latin typeface="Cambria Math" panose="02040503050406030204" pitchFamily="18" charset="0"/>
                                <a:cs typeface="Arial" panose="020B0604020202020204" pitchFamily="34" charset="0"/>
                              </a:rPr>
                            </m:ctrlPr>
                          </m:sSubPr>
                          <m:e>
                            <m:r>
                              <a:rPr lang="en-US" sz="3200" b="1" i="0" dirty="0" smtClean="0">
                                <a:solidFill>
                                  <a:srgbClr val="4472C4"/>
                                </a:solidFill>
                                <a:latin typeface="Cambria Math" panose="02040503050406030204" pitchFamily="18" charset="0"/>
                                <a:cs typeface="Arial" panose="020B0604020202020204" pitchFamily="34" charset="0"/>
                              </a:rPr>
                              <m:t>𝐤</m:t>
                            </m:r>
                          </m:e>
                          <m:sub>
                            <m:r>
                              <a:rPr lang="en-US" sz="3200" b="0" i="1" dirty="0" smtClean="0">
                                <a:solidFill>
                                  <a:srgbClr val="4472C4"/>
                                </a:solidFill>
                                <a:latin typeface="Cambria Math" panose="02040503050406030204" pitchFamily="18" charset="0"/>
                                <a:cs typeface="Arial" panose="020B0604020202020204" pitchFamily="34" charset="0"/>
                              </a:rPr>
                              <m:t>𝑖</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F5F1BF31-2ED0-4A9E-B863-958545FA0B79}"/>
                    </a:ext>
                  </a:extLst>
                </p:cNvPr>
                <p:cNvSpPr txBox="1">
                  <a:spLocks noRot="1" noChangeAspect="1" noMove="1" noResize="1" noEditPoints="1" noAdjustHandles="1" noChangeArrowheads="1" noChangeShapeType="1" noTextEdit="1"/>
                </p:cNvSpPr>
                <p:nvPr/>
              </p:nvSpPr>
              <p:spPr>
                <a:xfrm>
                  <a:off x="8040009" y="2844225"/>
                  <a:ext cx="697692"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9BE59E8-2EF8-45C1-A1B7-8B22751C4E35}"/>
                    </a:ext>
                  </a:extLst>
                </p:cNvPr>
                <p:cNvSpPr txBox="1"/>
                <p:nvPr/>
              </p:nvSpPr>
              <p:spPr>
                <a:xfrm>
                  <a:off x="10999488" y="1074394"/>
                  <a:ext cx="744306" cy="62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chemeClr val="accent6">
                                    <a:lumMod val="75000"/>
                                  </a:schemeClr>
                                </a:solidFill>
                                <a:latin typeface="Cambria Math" panose="02040503050406030204" pitchFamily="18" charset="0"/>
                                <a:cs typeface="Arial" panose="020B0604020202020204" pitchFamily="34" charset="0"/>
                              </a:rPr>
                            </m:ctrlPr>
                          </m:sSubPr>
                          <m:e>
                            <m:r>
                              <a:rPr lang="en-US" sz="3200" b="1" i="0" dirty="0" smtClean="0">
                                <a:solidFill>
                                  <a:schemeClr val="accent6">
                                    <a:lumMod val="75000"/>
                                  </a:schemeClr>
                                </a:solidFill>
                                <a:latin typeface="Cambria Math" panose="02040503050406030204" pitchFamily="18" charset="0"/>
                                <a:cs typeface="Arial" panose="020B0604020202020204" pitchFamily="34" charset="0"/>
                              </a:rPr>
                              <m:t>𝐤</m:t>
                            </m:r>
                          </m:e>
                          <m:sub>
                            <m:r>
                              <a:rPr lang="en-US" sz="3200" b="0" i="1" dirty="0" smtClean="0">
                                <a:solidFill>
                                  <a:schemeClr val="accent6">
                                    <a:lumMod val="75000"/>
                                  </a:schemeClr>
                                </a:solidFill>
                                <a:latin typeface="Cambria Math" panose="02040503050406030204" pitchFamily="18" charset="0"/>
                                <a:cs typeface="Arial" panose="020B0604020202020204" pitchFamily="34" charset="0"/>
                              </a:rPr>
                              <m:t>𝑓</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49BE59E8-2EF8-45C1-A1B7-8B22751C4E35}"/>
                    </a:ext>
                  </a:extLst>
                </p:cNvPr>
                <p:cNvSpPr txBox="1">
                  <a:spLocks noRot="1" noChangeAspect="1" noMove="1" noResize="1" noEditPoints="1" noAdjustHandles="1" noChangeArrowheads="1" noChangeShapeType="1" noTextEdit="1"/>
                </p:cNvSpPr>
                <p:nvPr/>
              </p:nvSpPr>
              <p:spPr>
                <a:xfrm>
                  <a:off x="10999488" y="1074394"/>
                  <a:ext cx="744306" cy="624210"/>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498BC34-1BF3-406E-A43F-5C2F44D32172}"/>
                  </a:ext>
                </a:extLst>
              </p:cNvPr>
              <p:cNvSpPr txBox="1"/>
              <p:nvPr/>
            </p:nvSpPr>
            <p:spPr>
              <a:xfrm>
                <a:off x="10300224" y="4333642"/>
                <a:ext cx="1050480" cy="62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chemeClr val="accent6">
                                  <a:lumMod val="75000"/>
                                </a:schemeClr>
                              </a:solidFill>
                              <a:latin typeface="Cambria Math" panose="02040503050406030204" pitchFamily="18" charset="0"/>
                              <a:cs typeface="Arial" panose="020B0604020202020204" pitchFamily="34" charset="0"/>
                            </a:rPr>
                          </m:ctrlPr>
                        </m:sSubPr>
                        <m:e>
                          <m:r>
                            <a:rPr lang="en-US" sz="3200" b="1" i="0" dirty="0" smtClean="0">
                              <a:solidFill>
                                <a:schemeClr val="accent6">
                                  <a:lumMod val="75000"/>
                                </a:schemeClr>
                              </a:solidFill>
                              <a:latin typeface="Cambria Math" panose="02040503050406030204" pitchFamily="18" charset="0"/>
                              <a:cs typeface="Arial" panose="020B0604020202020204" pitchFamily="34" charset="0"/>
                            </a:rPr>
                            <m:t>−</m:t>
                          </m:r>
                          <m:r>
                            <a:rPr lang="en-US" sz="3200" b="1" i="0" dirty="0" smtClean="0">
                              <a:solidFill>
                                <a:schemeClr val="accent6">
                                  <a:lumMod val="75000"/>
                                </a:schemeClr>
                              </a:solidFill>
                              <a:latin typeface="Cambria Math" panose="02040503050406030204" pitchFamily="18" charset="0"/>
                              <a:cs typeface="Arial" panose="020B0604020202020204" pitchFamily="34" charset="0"/>
                            </a:rPr>
                            <m:t>𝐤</m:t>
                          </m:r>
                        </m:e>
                        <m:sub>
                          <m:r>
                            <a:rPr lang="en-US" sz="3200" b="0" i="1" dirty="0" smtClean="0">
                              <a:solidFill>
                                <a:schemeClr val="accent6">
                                  <a:lumMod val="75000"/>
                                </a:schemeClr>
                              </a:solidFill>
                              <a:latin typeface="Cambria Math" panose="02040503050406030204" pitchFamily="18" charset="0"/>
                              <a:cs typeface="Arial" panose="020B0604020202020204" pitchFamily="34" charset="0"/>
                            </a:rPr>
                            <m:t>𝑓</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5498BC34-1BF3-406E-A43F-5C2F44D32172}"/>
                  </a:ext>
                </a:extLst>
              </p:cNvPr>
              <p:cNvSpPr txBox="1">
                <a:spLocks noRot="1" noChangeAspect="1" noMove="1" noResize="1" noEditPoints="1" noAdjustHandles="1" noChangeArrowheads="1" noChangeShapeType="1" noTextEdit="1"/>
              </p:cNvSpPr>
              <p:nvPr/>
            </p:nvSpPr>
            <p:spPr>
              <a:xfrm>
                <a:off x="10300224" y="4333642"/>
                <a:ext cx="1050480" cy="6242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63F9CF6-DDEE-4D56-AB4C-141F8154B3DF}"/>
                  </a:ext>
                </a:extLst>
              </p:cNvPr>
              <p:cNvSpPr txBox="1"/>
              <p:nvPr/>
            </p:nvSpPr>
            <p:spPr>
              <a:xfrm>
                <a:off x="8418260" y="3721465"/>
                <a:ext cx="69769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solidFill>
                                <a:srgbClr val="4472C4"/>
                              </a:solidFill>
                              <a:latin typeface="Cambria Math" panose="02040503050406030204" pitchFamily="18" charset="0"/>
                              <a:cs typeface="Arial" panose="020B0604020202020204" pitchFamily="34" charset="0"/>
                            </a:rPr>
                          </m:ctrlPr>
                        </m:sSubPr>
                        <m:e>
                          <m:r>
                            <a:rPr lang="en-US" sz="3200" b="1" i="0" dirty="0" smtClean="0">
                              <a:solidFill>
                                <a:srgbClr val="4472C4"/>
                              </a:solidFill>
                              <a:latin typeface="Cambria Math" panose="02040503050406030204" pitchFamily="18" charset="0"/>
                              <a:cs typeface="Arial" panose="020B0604020202020204" pitchFamily="34" charset="0"/>
                            </a:rPr>
                            <m:t>𝐤</m:t>
                          </m:r>
                        </m:e>
                        <m:sub>
                          <m:r>
                            <a:rPr lang="en-US" sz="3200" b="0" i="1" dirty="0" smtClean="0">
                              <a:solidFill>
                                <a:srgbClr val="4472C4"/>
                              </a:solidFill>
                              <a:latin typeface="Cambria Math" panose="02040503050406030204" pitchFamily="18" charset="0"/>
                              <a:cs typeface="Arial" panose="020B0604020202020204" pitchFamily="34" charset="0"/>
                            </a:rPr>
                            <m:t>𝑖</m:t>
                          </m:r>
                        </m:sub>
                      </m:sSub>
                    </m:oMath>
                  </m:oMathPara>
                </a14:m>
                <a:endParaRPr lang="en-US" sz="3200" dirty="0">
                  <a:solidFill>
                    <a:srgbClr val="4472C4"/>
                  </a:solidFill>
                  <a:latin typeface="Arial" panose="020B0604020202020204" pitchFamily="34" charset="0"/>
                  <a:cs typeface="Arial" panose="020B0604020202020204" pitchFamily="34" charset="0"/>
                </a:endParaRPr>
              </a:p>
            </p:txBody>
          </p:sp>
        </mc:Choice>
        <mc:Fallback xmlns="">
          <p:sp>
            <p:nvSpPr>
              <p:cNvPr id="21" name="TextBox 20">
                <a:extLst>
                  <a:ext uri="{FF2B5EF4-FFF2-40B4-BE49-F238E27FC236}">
                    <a16:creationId xmlns:a16="http://schemas.microsoft.com/office/drawing/2014/main" id="{963F9CF6-DDEE-4D56-AB4C-141F8154B3DF}"/>
                  </a:ext>
                </a:extLst>
              </p:cNvPr>
              <p:cNvSpPr txBox="1">
                <a:spLocks noRot="1" noChangeAspect="1" noMove="1" noResize="1" noEditPoints="1" noAdjustHandles="1" noChangeArrowheads="1" noChangeShapeType="1" noTextEdit="1"/>
              </p:cNvSpPr>
              <p:nvPr/>
            </p:nvSpPr>
            <p:spPr>
              <a:xfrm>
                <a:off x="8418260" y="3721465"/>
                <a:ext cx="697692"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2D3E70D-6364-464D-91DD-94FE99005C97}"/>
                  </a:ext>
                </a:extLst>
              </p:cNvPr>
              <p:cNvSpPr txBox="1"/>
              <p:nvPr/>
            </p:nvSpPr>
            <p:spPr>
              <a:xfrm>
                <a:off x="8614019" y="5179112"/>
                <a:ext cx="58785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dirty="0" smtClean="0">
                          <a:solidFill>
                            <a:srgbClr val="C55A11"/>
                          </a:solidFill>
                          <a:latin typeface="Cambria Math" panose="02040503050406030204" pitchFamily="18" charset="0"/>
                          <a:cs typeface="Arial" panose="020B0604020202020204" pitchFamily="34" charset="0"/>
                        </a:rPr>
                        <m:t>𝐐</m:t>
                      </m:r>
                    </m:oMath>
                  </m:oMathPara>
                </a14:m>
                <a:endParaRPr lang="en-US" sz="3200" b="1" dirty="0">
                  <a:solidFill>
                    <a:srgbClr val="4472C4"/>
                  </a:solidFill>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82D3E70D-6364-464D-91DD-94FE99005C97}"/>
                  </a:ext>
                </a:extLst>
              </p:cNvPr>
              <p:cNvSpPr txBox="1">
                <a:spLocks noRot="1" noChangeAspect="1" noMove="1" noResize="1" noEditPoints="1" noAdjustHandles="1" noChangeArrowheads="1" noChangeShapeType="1" noTextEdit="1"/>
              </p:cNvSpPr>
              <p:nvPr/>
            </p:nvSpPr>
            <p:spPr>
              <a:xfrm>
                <a:off x="8614019" y="5179112"/>
                <a:ext cx="587853" cy="5847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9059D6C-5F6A-407B-B01B-59F359B08FD5}"/>
                  </a:ext>
                </a:extLst>
              </p:cNvPr>
              <p:cNvSpPr txBox="1"/>
              <p:nvPr/>
            </p:nvSpPr>
            <p:spPr>
              <a:xfrm>
                <a:off x="7236424" y="6064272"/>
                <a:ext cx="240367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dirty="0" smtClean="0">
                          <a:solidFill>
                            <a:srgbClr val="C55A11"/>
                          </a:solidFill>
                          <a:latin typeface="Cambria Math" panose="02040503050406030204" pitchFamily="18" charset="0"/>
                          <a:cs typeface="Arial" panose="020B0604020202020204" pitchFamily="34" charset="0"/>
                        </a:rPr>
                        <m:t>𝐐</m:t>
                      </m:r>
                      <m:r>
                        <a:rPr lang="en-US" sz="3200" b="1" i="0" dirty="0" smtClean="0">
                          <a:solidFill>
                            <a:srgbClr val="C55A11"/>
                          </a:solidFill>
                          <a:latin typeface="Cambria Math" panose="02040503050406030204" pitchFamily="18" charset="0"/>
                          <a:cs typeface="Arial" panose="020B0604020202020204" pitchFamily="34" charset="0"/>
                        </a:rPr>
                        <m:t>=</m:t>
                      </m:r>
                      <m:sSub>
                        <m:sSubPr>
                          <m:ctrlPr>
                            <a:rPr lang="en-US" sz="3200" b="1" i="1" dirty="0" smtClean="0">
                              <a:solidFill>
                                <a:srgbClr val="4472C4"/>
                              </a:solidFill>
                              <a:latin typeface="Cambria Math" panose="02040503050406030204" pitchFamily="18" charset="0"/>
                              <a:cs typeface="Arial" panose="020B0604020202020204" pitchFamily="34" charset="0"/>
                            </a:rPr>
                          </m:ctrlPr>
                        </m:sSubPr>
                        <m:e>
                          <m:r>
                            <a:rPr lang="en-US" sz="3200" b="1" i="0" dirty="0" smtClean="0">
                              <a:solidFill>
                                <a:srgbClr val="4472C4"/>
                              </a:solidFill>
                              <a:latin typeface="Cambria Math" panose="02040503050406030204" pitchFamily="18" charset="0"/>
                              <a:cs typeface="Arial" panose="020B0604020202020204" pitchFamily="34" charset="0"/>
                            </a:rPr>
                            <m:t>𝐤</m:t>
                          </m:r>
                        </m:e>
                        <m:sub>
                          <m:r>
                            <a:rPr lang="en-US" sz="3200" b="1" i="0" dirty="0" smtClean="0">
                              <a:solidFill>
                                <a:srgbClr val="4472C4"/>
                              </a:solidFill>
                              <a:latin typeface="Cambria Math" panose="02040503050406030204" pitchFamily="18" charset="0"/>
                              <a:cs typeface="Arial" panose="020B0604020202020204" pitchFamily="34" charset="0"/>
                            </a:rPr>
                            <m:t>𝐢</m:t>
                          </m:r>
                        </m:sub>
                      </m:sSub>
                      <m:r>
                        <a:rPr lang="en-US" sz="3200" b="1" i="0" dirty="0" smtClean="0">
                          <a:solidFill>
                            <a:schemeClr val="accent6">
                              <a:lumMod val="75000"/>
                            </a:schemeClr>
                          </a:solidFill>
                          <a:latin typeface="Cambria Math" panose="02040503050406030204" pitchFamily="18" charset="0"/>
                          <a:cs typeface="Arial" panose="020B0604020202020204" pitchFamily="34" charset="0"/>
                        </a:rPr>
                        <m:t>−</m:t>
                      </m:r>
                      <m:sSub>
                        <m:sSubPr>
                          <m:ctrlPr>
                            <a:rPr lang="en-US" sz="3200" b="1" i="1" dirty="0" smtClean="0">
                              <a:solidFill>
                                <a:schemeClr val="accent6">
                                  <a:lumMod val="75000"/>
                                </a:schemeClr>
                              </a:solidFill>
                              <a:latin typeface="Cambria Math" panose="02040503050406030204" pitchFamily="18" charset="0"/>
                              <a:cs typeface="Arial" panose="020B0604020202020204" pitchFamily="34" charset="0"/>
                            </a:rPr>
                          </m:ctrlPr>
                        </m:sSubPr>
                        <m:e>
                          <m:r>
                            <a:rPr lang="en-US" sz="3200" b="1" i="0" dirty="0" smtClean="0">
                              <a:solidFill>
                                <a:schemeClr val="accent6">
                                  <a:lumMod val="75000"/>
                                </a:schemeClr>
                              </a:solidFill>
                              <a:latin typeface="Cambria Math" panose="02040503050406030204" pitchFamily="18" charset="0"/>
                              <a:cs typeface="Arial" panose="020B0604020202020204" pitchFamily="34" charset="0"/>
                            </a:rPr>
                            <m:t>𝐤</m:t>
                          </m:r>
                        </m:e>
                        <m:sub>
                          <m:r>
                            <a:rPr lang="en-US" sz="3200" b="1" i="0" dirty="0" smtClean="0">
                              <a:solidFill>
                                <a:schemeClr val="accent6">
                                  <a:lumMod val="75000"/>
                                </a:schemeClr>
                              </a:solidFill>
                              <a:latin typeface="Cambria Math" panose="02040503050406030204" pitchFamily="18" charset="0"/>
                              <a:cs typeface="Arial" panose="020B0604020202020204" pitchFamily="34" charset="0"/>
                            </a:rPr>
                            <m:t>𝐟</m:t>
                          </m:r>
                        </m:sub>
                      </m:sSub>
                    </m:oMath>
                  </m:oMathPara>
                </a14:m>
                <a:endParaRPr lang="en-US" sz="3200" b="1" dirty="0">
                  <a:solidFill>
                    <a:srgbClr val="4472C4"/>
                  </a:solidFill>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49059D6C-5F6A-407B-B01B-59F359B08FD5}"/>
                  </a:ext>
                </a:extLst>
              </p:cNvPr>
              <p:cNvSpPr txBox="1">
                <a:spLocks noRot="1" noChangeAspect="1" noMove="1" noResize="1" noEditPoints="1" noAdjustHandles="1" noChangeArrowheads="1" noChangeShapeType="1" noTextEdit="1"/>
              </p:cNvSpPr>
              <p:nvPr/>
            </p:nvSpPr>
            <p:spPr>
              <a:xfrm>
                <a:off x="7236424" y="6064272"/>
                <a:ext cx="2403670" cy="584775"/>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412506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9254</TotalTime>
  <Words>2281</Words>
  <Application>Microsoft Office PowerPoint</Application>
  <PresentationFormat>Widescreen</PresentationFormat>
  <Paragraphs>552</Paragraphs>
  <Slides>54</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Calibri Light</vt:lpstr>
      <vt:lpstr>Cambria Math</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Dally, Rebecca L. (Fed)</dc:creator>
  <cp:lastModifiedBy>Dally, Rebecca L. (Fed)</cp:lastModifiedBy>
  <cp:revision>234</cp:revision>
  <dcterms:created xsi:type="dcterms:W3CDTF">2021-03-29T15:28:09Z</dcterms:created>
  <dcterms:modified xsi:type="dcterms:W3CDTF">2022-10-17T13:28:03Z</dcterms:modified>
</cp:coreProperties>
</file>