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3"/>
  </p:notesMasterIdLst>
  <p:handoutMasterIdLst>
    <p:handoutMasterId r:id="rId4"/>
  </p:handoutMasterIdLst>
  <p:sldIdLst>
    <p:sldId id="660" r:id="rId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813F60"/>
    <a:srgbClr val="66FF33"/>
    <a:srgbClr val="CC00FF"/>
    <a:srgbClr val="6666FF"/>
    <a:srgbClr val="B6DDC4"/>
    <a:srgbClr val="99FF33"/>
    <a:srgbClr val="FFFF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43"/>
    <p:restoredTop sz="94674"/>
  </p:normalViewPr>
  <p:slideViewPr>
    <p:cSldViewPr>
      <p:cViewPr>
        <p:scale>
          <a:sx n="120" d="100"/>
          <a:sy n="120" d="100"/>
        </p:scale>
        <p:origin x="84" y="-600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20" y="6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64939CE2-4C83-C443-B1FC-4CF53CD4902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7659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9F28BCFD-2F6C-0349-8A30-A2494DB53ED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1858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 defTabSz="9667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 defTabSz="9667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 defTabSz="9667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 defTabSz="966788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F9EDF76A-8705-8445-B15F-CA9654351245}" type="slidenum">
              <a:rPr lang="zh-CN" altLang="en-US" sz="1300" b="0"/>
              <a:pPr/>
              <a:t>1</a:t>
            </a:fld>
            <a:endParaRPr lang="en-US" altLang="zh-CN" sz="1300" b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zh-CN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0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C827F-D478-064A-98F8-BF5298ADCC16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01F09-9D63-3742-92B6-5942927D083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7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0029C-779C-9243-9D05-EBD33DA8BA77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2CF83-C54C-8740-B030-B0D56A120D9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55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06CD3-1FD7-D848-BB23-A209822343F1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F4A51-E6F5-9147-89D2-4C02AEF9E36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84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6A6CB-4B97-2846-904D-CB08975A0887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B2F41-204E-5647-A1EE-E71C58710CF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57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C9-79BC-6248-A837-EAD43D73DCD1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62E76-FB02-0244-8F02-DCF91E39710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62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C5E42-C6AB-6346-8A7A-2D190C4BD8AD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CB24D-D84B-E143-9EE8-EEBDA88A036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5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F00D40-D320-504D-97A3-F7CE7019CC77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71927-6B00-8D44-B20B-C04D37253E1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78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53A34-9FD3-8548-9D71-91640B8BCF4C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34711-7698-C84A-8B0E-79052FF80EB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99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6A595-DF34-E04D-89B8-6384F63852F5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87985-2813-1342-8A3F-95018BA1B27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2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A0980-408D-A748-ABDC-1ADB145A8259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754C1-32F6-8243-BDD5-99A4726EA90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30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CDEBD-958E-F943-B0D2-6AD70905FBBB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F59B3-1DE2-7C4D-B3ED-CD594DA837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2016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fld id="{2F197DBE-73C3-724D-B2A7-CC286B6A9A1B}" type="datetime1">
              <a:rPr lang="zh-CN" altLang="en-US"/>
              <a:pPr/>
              <a:t>2018/5/15</a:t>
            </a:fld>
            <a:endParaRPr lang="en-US" altLang="zh-CN"/>
          </a:p>
        </p:txBody>
      </p:sp>
      <p:sp>
        <p:nvSpPr>
          <p:cNvPr id="22016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MS PGothic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016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fld id="{566FD322-4C70-9A40-9EA3-1C67AA212E5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100"/>
          <p:cNvSpPr txBox="1">
            <a:spLocks noChangeArrowheads="1"/>
          </p:cNvSpPr>
          <p:nvPr/>
        </p:nvSpPr>
        <p:spPr bwMode="auto">
          <a:xfrm>
            <a:off x="4495800" y="529040"/>
            <a:ext cx="3050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zh-CN" dirty="0">
                <a:latin typeface="Times New Roman" charset="0"/>
                <a:ea typeface="Times New Roman" charset="0"/>
                <a:cs typeface="Times New Roman" charset="0"/>
              </a:rPr>
              <a:t>Instrument highlights</a:t>
            </a:r>
          </a:p>
        </p:txBody>
      </p:sp>
      <p:sp>
        <p:nvSpPr>
          <p:cNvPr id="96" name="Rectangle 1030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3000" b="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High intensity instrument with wide-angle PA on MACS </a:t>
            </a:r>
            <a:endParaRPr lang="en-US" altLang="zh-CN" sz="2800" b="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97" name="Text Box 101"/>
          <p:cNvSpPr txBox="1">
            <a:spLocks noChangeArrowheads="1"/>
          </p:cNvSpPr>
          <p:nvPr/>
        </p:nvSpPr>
        <p:spPr bwMode="auto">
          <a:xfrm>
            <a:off x="3733800" y="990600"/>
            <a:ext cx="5257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sz="1800" b="0" baseline="30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</a:rPr>
              <a:t>He polarizer and analyzer(s)</a:t>
            </a:r>
          </a:p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</a:rPr>
              <a:t>High polarized flux, 1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x10</a:t>
            </a:r>
            <a:r>
              <a:rPr lang="en-US" sz="1800" b="0" baseline="300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8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n/cm</a:t>
            </a:r>
            <a:r>
              <a:rPr lang="en-US" sz="1800" b="0" baseline="300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2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/s at 10 </a:t>
            </a:r>
            <a:r>
              <a:rPr lang="en-US" sz="1800" b="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meV</a:t>
            </a:r>
            <a:endParaRPr lang="en-US" sz="1800" b="0" dirty="0">
              <a:latin typeface="Times New Roman" charset="0"/>
              <a:ea typeface="Times New Roman" charset="0"/>
              <a:cs typeface="Times New Roman" charset="0"/>
              <a:sym typeface="Symbol" charset="0"/>
            </a:endParaRPr>
          </a:p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</a:rPr>
              <a:t>Angular coverage for polarization analysis of 240°</a:t>
            </a:r>
          </a:p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Elastic and inelastic measurements, with </a:t>
            </a:r>
            <a:r>
              <a:rPr lang="en-US" sz="1800" b="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E</a:t>
            </a:r>
            <a:r>
              <a:rPr lang="en-US" sz="1800" b="0" baseline="-250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i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between 2.5 </a:t>
            </a:r>
            <a:r>
              <a:rPr lang="en-US" sz="1800" b="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meV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and 16 </a:t>
            </a:r>
            <a:r>
              <a:rPr lang="en-US" sz="1800" b="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meV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and </a:t>
            </a:r>
            <a:r>
              <a:rPr lang="en-US" sz="1800" b="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E</a:t>
            </a:r>
            <a:r>
              <a:rPr lang="en-US" sz="1800" b="0" baseline="-250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f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between 2.5 </a:t>
            </a:r>
            <a:r>
              <a:rPr lang="en-US" sz="1800" b="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meV</a:t>
            </a: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 and 5 </a:t>
            </a:r>
            <a:r>
              <a:rPr lang="en-US" sz="1800" b="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meV</a:t>
            </a:r>
            <a:endParaRPr lang="en-US" sz="1800" b="0" baseline="-25000" dirty="0">
              <a:latin typeface="Times New Roman" charset="0"/>
              <a:ea typeface="Times New Roman" charset="0"/>
              <a:cs typeface="Times New Roman" charset="0"/>
              <a:sym typeface="Symbol" charset="0"/>
            </a:endParaRPr>
          </a:p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2 - 4 spin-dependent cross section measurements</a:t>
            </a:r>
          </a:p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sz="1800" b="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Sample field: &lt; 40 G, and 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P  </a:t>
            </a:r>
            <a:r>
              <a:rPr lang="en-US" altLang="zh-CN" sz="1800" b="0" dirty="0">
                <a:latin typeface="Times New Roman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 </a:t>
            </a:r>
            <a:r>
              <a:rPr lang="en-US" altLang="zh-CN" sz="1800" dirty="0">
                <a:latin typeface="Times New Roman" charset="0"/>
                <a:ea typeface="Times New Roman" charset="0"/>
                <a:cs typeface="Times New Roman" charset="0"/>
                <a:sym typeface="Symbol" panose="05050102010706020507" pitchFamily="18" charset="2"/>
              </a:rPr>
              <a:t>Q</a:t>
            </a:r>
            <a:endParaRPr lang="en-US" sz="1800" b="0" dirty="0">
              <a:latin typeface="Times New Roman" charset="0"/>
              <a:ea typeface="Times New Roman" charset="0"/>
              <a:cs typeface="Times New Roman" charset="0"/>
              <a:sym typeface="Symbol" charset="0"/>
            </a:endParaRPr>
          </a:p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altLang="zh-CN" sz="1800" b="0" baseline="30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zh-CN" sz="1800" b="0" dirty="0">
                <a:latin typeface="Times New Roman" charset="0"/>
                <a:ea typeface="Times New Roman" charset="0"/>
                <a:cs typeface="Times New Roman" charset="0"/>
              </a:rPr>
              <a:t>He polarizations: up to 85%, and relaxation times: up to 400 </a:t>
            </a:r>
            <a:r>
              <a:rPr lang="en-US" altLang="zh-CN" sz="1800" b="0" dirty="0" err="1">
                <a:latin typeface="Times New Roman" charset="0"/>
                <a:ea typeface="Times New Roman" charset="0"/>
                <a:cs typeface="Times New Roman" charset="0"/>
              </a:rPr>
              <a:t>hrs</a:t>
            </a:r>
            <a:endParaRPr lang="en-US" altLang="zh-CN" sz="1800" b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altLang="zh-CN" sz="1800" b="0" dirty="0">
                <a:latin typeface="Times New Roman" charset="0"/>
                <a:ea typeface="Times New Roman" charset="0"/>
                <a:cs typeface="Times New Roman" charset="0"/>
              </a:rPr>
              <a:t>Initial flipping ratio of 45 with overall transmission of 0.13</a:t>
            </a:r>
          </a:p>
          <a:p>
            <a:pPr>
              <a:buClr>
                <a:srgbClr val="FF0000"/>
              </a:buClr>
              <a:buFont typeface="Times" charset="0"/>
              <a:buChar char="•"/>
            </a:pPr>
            <a:r>
              <a:rPr lang="en-US" altLang="zh-CN" sz="1800" b="0" dirty="0">
                <a:latin typeface="Times New Roman" charset="0"/>
                <a:ea typeface="Times New Roman" charset="0"/>
                <a:cs typeface="Times New Roman" charset="0"/>
              </a:rPr>
              <a:t>Cell swap time period: every 2 - 4 days</a:t>
            </a:r>
          </a:p>
        </p:txBody>
      </p:sp>
      <p:sp>
        <p:nvSpPr>
          <p:cNvPr id="98" name="Text Box 61"/>
          <p:cNvSpPr txBox="1">
            <a:spLocks noChangeArrowheads="1"/>
          </p:cNvSpPr>
          <p:nvPr/>
        </p:nvSpPr>
        <p:spPr bwMode="auto">
          <a:xfrm>
            <a:off x="6265127" y="4800600"/>
            <a:ext cx="269859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0" dirty="0">
                <a:latin typeface="Times New Roman" charset="0"/>
                <a:ea typeface="Times New Roman" charset="0"/>
                <a:cs typeface="Times New Roman" charset="0"/>
              </a:rPr>
              <a:t>W.C. Chen </a:t>
            </a:r>
            <a:r>
              <a:rPr lang="en-US" altLang="en-US" sz="1200" b="0" i="1" dirty="0">
                <a:latin typeface="Times New Roman" charset="0"/>
                <a:ea typeface="Times New Roman" charset="0"/>
                <a:cs typeface="Times New Roman" charset="0"/>
              </a:rPr>
              <a:t>et al</a:t>
            </a:r>
            <a:r>
              <a:rPr lang="en-US" altLang="en-US" sz="1200" b="0" dirty="0">
                <a:latin typeface="Times New Roman" charset="0"/>
                <a:ea typeface="Times New Roman" charset="0"/>
                <a:cs typeface="Times New Roman" charset="0"/>
              </a:rPr>
              <a:t>, J. Phys. Conf. Ser. </a:t>
            </a:r>
            <a:r>
              <a:rPr lang="en-US" altLang="en-US" sz="1200" dirty="0">
                <a:latin typeface="Times New Roman" charset="0"/>
                <a:ea typeface="Times New Roman" charset="0"/>
                <a:cs typeface="Times New Roman" charset="0"/>
              </a:rPr>
              <a:t>746,</a:t>
            </a:r>
            <a:r>
              <a:rPr lang="en-US" altLang="en-US" sz="1200" b="0" dirty="0">
                <a:latin typeface="Times New Roman" charset="0"/>
                <a:ea typeface="Times New Roman" charset="0"/>
                <a:cs typeface="Times New Roman" charset="0"/>
              </a:rPr>
              <a:t> 012016 (2016)</a:t>
            </a:r>
          </a:p>
          <a:p>
            <a:pPr>
              <a:spcBef>
                <a:spcPct val="50000"/>
              </a:spcBef>
            </a:pPr>
            <a:r>
              <a:rPr lang="en-US" sz="1200" b="0" dirty="0">
                <a:latin typeface="Times New Roman" charset="0"/>
                <a:ea typeface="Times New Roman" charset="0"/>
                <a:cs typeface="Times New Roman" charset="0"/>
              </a:rPr>
              <a:t>Q. Ye </a:t>
            </a:r>
            <a:r>
              <a:rPr lang="en-US" sz="1200" b="0" i="1" dirty="0">
                <a:latin typeface="Times New Roman" charset="0"/>
                <a:ea typeface="Times New Roman" charset="0"/>
                <a:cs typeface="Times New Roman" charset="0"/>
              </a:rPr>
              <a:t>et al</a:t>
            </a:r>
            <a:r>
              <a:rPr lang="en-US" sz="1200" b="0" dirty="0">
                <a:latin typeface="Times New Roman" charset="0"/>
                <a:ea typeface="Times New Roman" charset="0"/>
                <a:cs typeface="Times New Roman" charset="0"/>
              </a:rPr>
              <a:t>, Physics Procedia 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42,</a:t>
            </a:r>
            <a:r>
              <a:rPr lang="en-US" sz="1200" b="0" dirty="0">
                <a:latin typeface="Times New Roman" charset="0"/>
                <a:ea typeface="Times New Roman" charset="0"/>
                <a:cs typeface="Times New Roman" charset="0"/>
              </a:rPr>
              <a:t> 206 (2013)</a:t>
            </a:r>
          </a:p>
          <a:p>
            <a:pPr>
              <a:spcBef>
                <a:spcPct val="50000"/>
              </a:spcBef>
            </a:pPr>
            <a:r>
              <a:rPr lang="en-US" sz="1200" b="0" dirty="0">
                <a:latin typeface="Times New Roman" charset="0"/>
                <a:ea typeface="Times New Roman" charset="0"/>
                <a:cs typeface="Times New Roman" charset="0"/>
              </a:rPr>
              <a:t>C.B. Fu </a:t>
            </a:r>
            <a:r>
              <a:rPr lang="en-US" sz="1200" b="0" i="1" dirty="0">
                <a:latin typeface="Times New Roman" charset="0"/>
                <a:ea typeface="Times New Roman" charset="0"/>
                <a:cs typeface="Times New Roman" charset="0"/>
              </a:rPr>
              <a:t>et al</a:t>
            </a:r>
            <a:r>
              <a:rPr lang="en-US" sz="1200" b="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1200" b="0" dirty="0" err="1">
                <a:latin typeface="Times New Roman" charset="0"/>
                <a:ea typeface="Times New Roman" charset="0"/>
                <a:cs typeface="Times New Roman" charset="0"/>
              </a:rPr>
              <a:t>Physica</a:t>
            </a:r>
            <a:r>
              <a:rPr lang="en-US" sz="1200" b="0" dirty="0">
                <a:latin typeface="Times New Roman" charset="0"/>
                <a:ea typeface="Times New Roman" charset="0"/>
                <a:cs typeface="Times New Roman" charset="0"/>
              </a:rPr>
              <a:t> B 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406,</a:t>
            </a:r>
            <a:r>
              <a:rPr lang="en-US" sz="1200" b="0" dirty="0">
                <a:latin typeface="Times New Roman" charset="0"/>
                <a:ea typeface="Times New Roman" charset="0"/>
                <a:cs typeface="Times New Roman" charset="0"/>
              </a:rPr>
              <a:t> 2419 (2011)</a:t>
            </a:r>
          </a:p>
          <a:p>
            <a:pPr>
              <a:spcBef>
                <a:spcPct val="50000"/>
              </a:spcBef>
            </a:pPr>
            <a:r>
              <a:rPr lang="en-US" altLang="en-US" sz="1200" b="0" dirty="0">
                <a:latin typeface="Times New Roman" charset="0"/>
                <a:ea typeface="Times New Roman" charset="0"/>
                <a:cs typeface="Times New Roman" charset="0"/>
              </a:rPr>
              <a:t>http://www.ncnr.nist.gov/equipment/he3nsf/index.html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04800" y="617871"/>
            <a:ext cx="3117850" cy="3649329"/>
            <a:chOff x="7479263" y="1079207"/>
            <a:chExt cx="3117850" cy="3649329"/>
          </a:xfrm>
        </p:grpSpPr>
        <p:pic>
          <p:nvPicPr>
            <p:cNvPr id="100" name="Picture 9" descr="20140501_089_MAC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263" y="1079207"/>
              <a:ext cx="3117850" cy="364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100"/>
            <p:cNvSpPr/>
            <p:nvPr/>
          </p:nvSpPr>
          <p:spPr bwMode="auto">
            <a:xfrm>
              <a:off x="8660901" y="2514600"/>
              <a:ext cx="818520" cy="1489241"/>
            </a:xfrm>
            <a:prstGeom prst="rect">
              <a:avLst/>
            </a:prstGeom>
            <a:noFill/>
            <a:ln w="38100" cap="flat" cmpd="sng" algn="ctr">
              <a:solidFill>
                <a:srgbClr val="66FF3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1652" y="4548864"/>
            <a:ext cx="1585531" cy="2505812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137576" y="3542505"/>
            <a:ext cx="1348862" cy="3202189"/>
          </a:xfrm>
          <a:prstGeom prst="line">
            <a:avLst/>
          </a:prstGeom>
          <a:ln w="12700">
            <a:solidFill>
              <a:srgbClr val="66FF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304958" y="2051540"/>
            <a:ext cx="1314710" cy="2196778"/>
          </a:xfrm>
          <a:prstGeom prst="line">
            <a:avLst/>
          </a:prstGeom>
          <a:ln w="12700">
            <a:solidFill>
              <a:srgbClr val="66FF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114468" y="2053264"/>
            <a:ext cx="1390122" cy="2216297"/>
          </a:xfrm>
          <a:prstGeom prst="line">
            <a:avLst/>
          </a:prstGeom>
          <a:ln w="12700">
            <a:solidFill>
              <a:srgbClr val="66FF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304958" y="3542505"/>
            <a:ext cx="1292439" cy="3202189"/>
          </a:xfrm>
          <a:prstGeom prst="line">
            <a:avLst/>
          </a:prstGeom>
          <a:ln w="12700">
            <a:solidFill>
              <a:srgbClr val="66FF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A0E3A92-3B60-4E8A-A979-2C2A9C6DD452}"/>
              </a:ext>
            </a:extLst>
          </p:cNvPr>
          <p:cNvGrpSpPr/>
          <p:nvPr/>
        </p:nvGrpSpPr>
        <p:grpSpPr>
          <a:xfrm>
            <a:off x="114468" y="4235289"/>
            <a:ext cx="3505200" cy="2509405"/>
            <a:chOff x="1219200" y="2209800"/>
            <a:chExt cx="3505200" cy="2509405"/>
          </a:xfrm>
        </p:grpSpPr>
        <p:sp>
          <p:nvSpPr>
            <p:cNvPr id="188" name="Flowchart: Process 187">
              <a:extLst>
                <a:ext uri="{FF2B5EF4-FFF2-40B4-BE49-F238E27FC236}">
                  <a16:creationId xmlns:a16="http://schemas.microsoft.com/office/drawing/2014/main" id="{6E75BD87-BEF5-49B3-A9DF-8B5CB4E2A111}"/>
                </a:ext>
              </a:extLst>
            </p:cNvPr>
            <p:cNvSpPr/>
            <p:nvPr/>
          </p:nvSpPr>
          <p:spPr>
            <a:xfrm>
              <a:off x="1219200" y="2209800"/>
              <a:ext cx="3505200" cy="250940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ircle: Hollow 188">
              <a:extLst>
                <a:ext uri="{FF2B5EF4-FFF2-40B4-BE49-F238E27FC236}">
                  <a16:creationId xmlns:a16="http://schemas.microsoft.com/office/drawing/2014/main" id="{B03E0FA4-9672-4144-9192-10B803A8F0BD}"/>
                </a:ext>
              </a:extLst>
            </p:cNvPr>
            <p:cNvSpPr/>
            <p:nvPr/>
          </p:nvSpPr>
          <p:spPr>
            <a:xfrm>
              <a:off x="1974694" y="2634588"/>
              <a:ext cx="2050944" cy="2023733"/>
            </a:xfrm>
            <a:prstGeom prst="donut">
              <a:avLst>
                <a:gd name="adj" fmla="val 913"/>
              </a:avLst>
            </a:prstGeom>
            <a:solidFill>
              <a:schemeClr val="accent4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0" name="Block Arc 189">
              <a:extLst>
                <a:ext uri="{FF2B5EF4-FFF2-40B4-BE49-F238E27FC236}">
                  <a16:creationId xmlns:a16="http://schemas.microsoft.com/office/drawing/2014/main" id="{173F94BC-A005-4822-AB2C-41DEA9B6ACD2}"/>
                </a:ext>
              </a:extLst>
            </p:cNvPr>
            <p:cNvSpPr/>
            <p:nvPr/>
          </p:nvSpPr>
          <p:spPr>
            <a:xfrm rot="5400000">
              <a:off x="2193959" y="2828848"/>
              <a:ext cx="1695560" cy="1635212"/>
            </a:xfrm>
            <a:prstGeom prst="blockArc">
              <a:avLst>
                <a:gd name="adj1" fmla="val 8370978"/>
                <a:gd name="adj2" fmla="val 2687064"/>
                <a:gd name="adj3" fmla="val 25410"/>
              </a:avLst>
            </a:prstGeom>
            <a:solidFill>
              <a:srgbClr val="3333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75EA0543-F505-47AD-A30F-AF2B6499D9A1}"/>
                </a:ext>
              </a:extLst>
            </p:cNvPr>
            <p:cNvSpPr/>
            <p:nvPr/>
          </p:nvSpPr>
          <p:spPr>
            <a:xfrm>
              <a:off x="2196417" y="3220365"/>
              <a:ext cx="388016" cy="820432"/>
            </a:xfrm>
            <a:prstGeom prst="rect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2" name="Cylinder 191">
              <a:extLst>
                <a:ext uri="{FF2B5EF4-FFF2-40B4-BE49-F238E27FC236}">
                  <a16:creationId xmlns:a16="http://schemas.microsoft.com/office/drawing/2014/main" id="{0157EEBF-A908-4732-B2C2-FF8CC250F0DE}"/>
                </a:ext>
              </a:extLst>
            </p:cNvPr>
            <p:cNvSpPr/>
            <p:nvPr/>
          </p:nvSpPr>
          <p:spPr>
            <a:xfrm rot="5400000">
              <a:off x="2130622" y="3478146"/>
              <a:ext cx="519607" cy="304870"/>
            </a:xfrm>
            <a:prstGeom prst="can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3" name="Flowchart: Connector 192">
              <a:extLst>
                <a:ext uri="{FF2B5EF4-FFF2-40B4-BE49-F238E27FC236}">
                  <a16:creationId xmlns:a16="http://schemas.microsoft.com/office/drawing/2014/main" id="{4D134AA9-669B-47E0-B539-F4FE070F5AA5}"/>
                </a:ext>
              </a:extLst>
            </p:cNvPr>
            <p:cNvSpPr/>
            <p:nvPr/>
          </p:nvSpPr>
          <p:spPr>
            <a:xfrm>
              <a:off x="2833873" y="3482368"/>
              <a:ext cx="332585" cy="328173"/>
            </a:xfrm>
            <a:prstGeom prst="flowChartConnector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4" name="Flowchart: Process 193">
              <a:extLst>
                <a:ext uri="{FF2B5EF4-FFF2-40B4-BE49-F238E27FC236}">
                  <a16:creationId xmlns:a16="http://schemas.microsoft.com/office/drawing/2014/main" id="{603FBA04-C679-4FC7-9597-498D0A13F597}"/>
                </a:ext>
              </a:extLst>
            </p:cNvPr>
            <p:cNvSpPr/>
            <p:nvPr/>
          </p:nvSpPr>
          <p:spPr>
            <a:xfrm>
              <a:off x="3360466" y="3482368"/>
              <a:ext cx="55431" cy="328173"/>
            </a:xfrm>
            <a:prstGeom prst="flowChartProcess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9275D39C-26B6-4223-BF7A-325A319768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33873" y="3318282"/>
              <a:ext cx="83146" cy="16408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83757BF5-EC27-4950-AAAB-15D467E7D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8002" y="3287426"/>
              <a:ext cx="0" cy="16670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35E407B3-8D98-4B35-9DBC-D9C7DA537D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5671" y="3370777"/>
              <a:ext cx="96522" cy="1411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DD94EF7-806B-45AE-85C5-825DB4725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3873" y="3819339"/>
              <a:ext cx="69167" cy="18263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7C2DD2FF-F26C-4354-8F3B-20E043898508}"/>
                </a:ext>
              </a:extLst>
            </p:cNvPr>
            <p:cNvCxnSpPr>
              <a:cxnSpLocks/>
            </p:cNvCxnSpPr>
            <p:nvPr/>
          </p:nvCxnSpPr>
          <p:spPr>
            <a:xfrm>
              <a:off x="3111509" y="3826414"/>
              <a:ext cx="118695" cy="14553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5D182FE6-6039-4BAE-A76E-F8781A602FD9}"/>
                </a:ext>
              </a:extLst>
            </p:cNvPr>
            <p:cNvCxnSpPr>
              <a:cxnSpLocks/>
            </p:cNvCxnSpPr>
            <p:nvPr/>
          </p:nvCxnSpPr>
          <p:spPr>
            <a:xfrm>
              <a:off x="3021012" y="3851563"/>
              <a:ext cx="1" cy="17996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C510230-7C4F-4AFD-84DF-DD217B09A9A8}"/>
                </a:ext>
              </a:extLst>
            </p:cNvPr>
            <p:cNvSpPr txBox="1"/>
            <p:nvPr/>
          </p:nvSpPr>
          <p:spPr>
            <a:xfrm>
              <a:off x="1982268" y="2286413"/>
              <a:ext cx="1552797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Toroid Analyzer Cell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45A88EC1-AA29-49D8-8A6E-7AB030F0ACBD}"/>
                </a:ext>
              </a:extLst>
            </p:cNvPr>
            <p:cNvSpPr txBox="1"/>
            <p:nvPr/>
          </p:nvSpPr>
          <p:spPr>
            <a:xfrm>
              <a:off x="1503901" y="2853370"/>
              <a:ext cx="679097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RF Box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B224434-784C-4701-9641-84DA4D2B2852}"/>
                </a:ext>
              </a:extLst>
            </p:cNvPr>
            <p:cNvSpPr txBox="1"/>
            <p:nvPr/>
          </p:nvSpPr>
          <p:spPr>
            <a:xfrm>
              <a:off x="3676504" y="2585486"/>
              <a:ext cx="74892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Solenoid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9906F3C-1219-4283-B79A-276B9EF94B4C}"/>
                </a:ext>
              </a:extLst>
            </p:cNvPr>
            <p:cNvSpPr txBox="1"/>
            <p:nvPr/>
          </p:nvSpPr>
          <p:spPr>
            <a:xfrm>
              <a:off x="1334059" y="3553294"/>
              <a:ext cx="667170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 beam</a:t>
              </a:r>
            </a:p>
          </p:txBody>
        </p: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992428E0-88C3-4E53-9EC4-6D4F6C31B53E}"/>
                </a:ext>
              </a:extLst>
            </p:cNvPr>
            <p:cNvCxnSpPr>
              <a:cxnSpLocks/>
            </p:cNvCxnSpPr>
            <p:nvPr/>
          </p:nvCxnSpPr>
          <p:spPr>
            <a:xfrm>
              <a:off x="1902715" y="3645562"/>
              <a:ext cx="293702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4A5A81B3-F897-4E95-8794-04FB9DF69AB4}"/>
                </a:ext>
              </a:extLst>
            </p:cNvPr>
            <p:cNvCxnSpPr>
              <a:cxnSpLocks/>
            </p:cNvCxnSpPr>
            <p:nvPr/>
          </p:nvCxnSpPr>
          <p:spPr>
            <a:xfrm>
              <a:off x="1902715" y="3741040"/>
              <a:ext cx="293702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EE3FCB8-C867-489D-B3E4-DF54EB76D8A0}"/>
                </a:ext>
              </a:extLst>
            </p:cNvPr>
            <p:cNvCxnSpPr>
              <a:cxnSpLocks/>
            </p:cNvCxnSpPr>
            <p:nvPr/>
          </p:nvCxnSpPr>
          <p:spPr>
            <a:xfrm>
              <a:off x="1902715" y="3564411"/>
              <a:ext cx="293702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058F633B-D0B2-4401-A402-B4143CB2AEC7}"/>
                </a:ext>
              </a:extLst>
            </p:cNvPr>
            <p:cNvSpPr txBox="1"/>
            <p:nvPr/>
          </p:nvSpPr>
          <p:spPr>
            <a:xfrm>
              <a:off x="1295400" y="4142759"/>
              <a:ext cx="79541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Polarizer</a:t>
              </a:r>
            </a:p>
            <a:p>
              <a:pPr algn="ctr"/>
              <a:r>
                <a:rPr lang="en-US" sz="1200" dirty="0"/>
                <a:t>Cell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3F838FE-06B3-4373-A7E8-C45A9183B553}"/>
                </a:ext>
              </a:extLst>
            </p:cNvPr>
            <p:cNvSpPr txBox="1"/>
            <p:nvPr/>
          </p:nvSpPr>
          <p:spPr>
            <a:xfrm>
              <a:off x="3853626" y="4398075"/>
              <a:ext cx="671979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Sample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C64D0BA-55C2-432D-979F-B05F835828CA}"/>
                </a:ext>
              </a:extLst>
            </p:cNvPr>
            <p:cNvSpPr txBox="1"/>
            <p:nvPr/>
          </p:nvSpPr>
          <p:spPr>
            <a:xfrm>
              <a:off x="4097616" y="3520238"/>
              <a:ext cx="561372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Beam</a:t>
              </a:r>
            </a:p>
            <a:p>
              <a:pPr algn="ctr"/>
              <a:r>
                <a:rPr lang="en-US" sz="1200" dirty="0"/>
                <a:t>Stop</a:t>
              </a:r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5D808418-3A67-4F6F-AEAC-1BCDA471E4E5}"/>
                </a:ext>
              </a:extLst>
            </p:cNvPr>
            <p:cNvCxnSpPr>
              <a:stCxn id="202" idx="2"/>
              <a:endCxn id="191" idx="0"/>
            </p:cNvCxnSpPr>
            <p:nvPr/>
          </p:nvCxnSpPr>
          <p:spPr>
            <a:xfrm>
              <a:off x="1843450" y="3130369"/>
              <a:ext cx="546975" cy="8999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508529A1-84A2-4495-B5FF-99DFE16FE341}"/>
                </a:ext>
              </a:extLst>
            </p:cNvPr>
            <p:cNvCxnSpPr>
              <a:stCxn id="208" idx="3"/>
              <a:endCxn id="192" idx="4"/>
            </p:cNvCxnSpPr>
            <p:nvPr/>
          </p:nvCxnSpPr>
          <p:spPr>
            <a:xfrm flipV="1">
              <a:off x="2090810" y="3890385"/>
              <a:ext cx="299616" cy="483207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F82F06F0-000C-4898-9373-962260F6118E}"/>
                </a:ext>
              </a:extLst>
            </p:cNvPr>
            <p:cNvCxnSpPr>
              <a:cxnSpLocks/>
              <a:stCxn id="201" idx="2"/>
            </p:cNvCxnSpPr>
            <p:nvPr/>
          </p:nvCxnSpPr>
          <p:spPr>
            <a:xfrm>
              <a:off x="2758667" y="2563412"/>
              <a:ext cx="158352" cy="29907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BF03EE25-206E-4BA1-88B2-E8DB66E0CA20}"/>
                </a:ext>
              </a:extLst>
            </p:cNvPr>
            <p:cNvCxnSpPr>
              <a:stCxn id="203" idx="2"/>
              <a:endCxn id="189" idx="7"/>
            </p:cNvCxnSpPr>
            <p:nvPr/>
          </p:nvCxnSpPr>
          <p:spPr>
            <a:xfrm flipH="1">
              <a:off x="3725284" y="2862485"/>
              <a:ext cx="325682" cy="68472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736DC36F-ACDB-49FC-9E94-FB7E8D78F791}"/>
                </a:ext>
              </a:extLst>
            </p:cNvPr>
            <p:cNvCxnSpPr>
              <a:stCxn id="210" idx="1"/>
              <a:endCxn id="194" idx="3"/>
            </p:cNvCxnSpPr>
            <p:nvPr/>
          </p:nvCxnSpPr>
          <p:spPr>
            <a:xfrm flipH="1" flipV="1">
              <a:off x="3415897" y="3646455"/>
              <a:ext cx="681719" cy="104616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F0526690-2D06-4401-8D0A-047B4D7565FF}"/>
                </a:ext>
              </a:extLst>
            </p:cNvPr>
            <p:cNvCxnSpPr>
              <a:stCxn id="209" idx="1"/>
              <a:endCxn id="193" idx="6"/>
            </p:cNvCxnSpPr>
            <p:nvPr/>
          </p:nvCxnSpPr>
          <p:spPr>
            <a:xfrm flipH="1" flipV="1">
              <a:off x="3166459" y="3646455"/>
              <a:ext cx="687167" cy="89012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0146687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Templates:blank.pot</Template>
  <TotalTime>131267</TotalTime>
  <Words>195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Symbol</vt:lpstr>
      <vt:lpstr>Times</vt:lpstr>
      <vt:lpstr>Times New Roman</vt:lpstr>
      <vt:lpstr>blank</vt:lpstr>
      <vt:lpstr>PowerPoint Presentation</vt:lpstr>
    </vt:vector>
  </TitlesOfParts>
  <Company>Wang Chun 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Polarized Neutron Scattering at NCNR</dc:title>
  <dc:creator>Wang Chun Chen</dc:creator>
  <cp:lastModifiedBy>Watson, Shannon (Fed)</cp:lastModifiedBy>
  <cp:revision>994</cp:revision>
  <cp:lastPrinted>2016-12-05T15:37:27Z</cp:lastPrinted>
  <dcterms:created xsi:type="dcterms:W3CDTF">2008-02-26T15:36:57Z</dcterms:created>
  <dcterms:modified xsi:type="dcterms:W3CDTF">2018-05-15T18:54:35Z</dcterms:modified>
</cp:coreProperties>
</file>