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12" r:id="rId2"/>
    <p:sldId id="574" r:id="rId3"/>
    <p:sldId id="600" r:id="rId4"/>
    <p:sldId id="601" r:id="rId5"/>
    <p:sldId id="592" r:id="rId6"/>
    <p:sldId id="599" r:id="rId7"/>
    <p:sldId id="602" r:id="rId8"/>
    <p:sldId id="603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151"/>
    <a:srgbClr val="CCFFFF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7" autoAdjust="0"/>
  </p:normalViewPr>
  <p:slideViewPr>
    <p:cSldViewPr>
      <p:cViewPr>
        <p:scale>
          <a:sx n="80" d="100"/>
          <a:sy n="80" d="100"/>
        </p:scale>
        <p:origin x="-1888" y="-6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NIST/DOE Workshop - MV WBG Dist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99DBE-C8EE-45BA-865C-5B231DB34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340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4/15/2016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NIST/DOE Workshop - MV WBG Dist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CC27B-EF09-4B45-9C0B-9F30CAA96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985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C27B-EF09-4B45-9C0B-9F30CAA964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2795: Electric Vehicles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C27B-EF09-4B45-9C0B-9F30CAA964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19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DC0D92-A804-4207-8FA1-934FAE3FC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DC0D92-A804-4207-8FA1-934FAE3FC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7DC0D92-A804-4207-8FA1-934FAE3FC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219200"/>
          </a:xfrm>
        </p:spPr>
        <p:txBody>
          <a:bodyPr anchor="t">
            <a:normAutofit fontScale="90000"/>
          </a:bodyPr>
          <a:lstStyle/>
          <a:p>
            <a:r>
              <a:rPr lang="en-US" sz="4000" dirty="0" smtClean="0"/>
              <a:t>Applications of MV Power Electronics for Advanced Distribution Grids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1975" y="4419600"/>
            <a:ext cx="5562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Aft>
                <a:spcPts val="200"/>
              </a:spcAft>
              <a:buClr>
                <a:schemeClr val="accent4"/>
              </a:buClr>
              <a:tabLst>
                <a:tab pos="2974975" algn="l"/>
              </a:tabLst>
              <a:defRPr/>
            </a:pPr>
            <a:r>
              <a:rPr lang="en-US" sz="2800" dirty="0" smtClean="0"/>
              <a:t>Thomas E. McDermott, Ph.D., P.E., FIEEE</a:t>
            </a:r>
          </a:p>
          <a:p>
            <a:pPr lvl="0">
              <a:spcAft>
                <a:spcPts val="200"/>
              </a:spcAft>
              <a:buClr>
                <a:schemeClr val="accent4"/>
              </a:buClr>
              <a:tabLst>
                <a:tab pos="2974975" algn="l"/>
              </a:tabLst>
              <a:defRPr/>
            </a:pPr>
            <a:r>
              <a:rPr lang="en-US" sz="2800" dirty="0" smtClean="0"/>
              <a:t>Email</a:t>
            </a:r>
            <a:r>
              <a:rPr lang="en-US" sz="2800" dirty="0"/>
              <a:t>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800" i="1" dirty="0">
                <a:solidFill>
                  <a:srgbClr val="006600"/>
                </a:solidFill>
              </a:rPr>
              <a:t>tem42@pitt.edu 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Phone: 412-648-9585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April </a:t>
            </a:r>
            <a:r>
              <a:rPr lang="en-US" sz="2800" dirty="0" smtClean="0"/>
              <a:t>15, </a:t>
            </a:r>
            <a:r>
              <a:rPr lang="en-US" sz="2800" dirty="0"/>
              <a:t>2016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91000"/>
            <a:ext cx="1981200" cy="1972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361" y="2057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Where does the present grid really fall short?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Community resilience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Photovoltaic inverter integration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Electric vehicle charging</a:t>
            </a:r>
          </a:p>
        </p:txBody>
      </p:sp>
    </p:spTree>
    <p:extLst>
      <p:ext uri="{BB962C8B-B14F-4D97-AF65-F5344CB8AC3E}">
        <p14:creationId xmlns:p14="http://schemas.microsoft.com/office/powerpoint/2010/main" val="258787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electric power system can serve as the integrating platform for sustainable energy.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988"/>
            <a:ext cx="7612714" cy="443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00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ortable AC/DC micro-grids, held as national assets, can improve resiliency to extreme events.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31806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94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Flexible Micro-grid Architecture for Communities would leverage existing resources.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939790" cy="256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57099"/>
            <a:ext cx="5189220" cy="2362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" y="4495800"/>
            <a:ext cx="2717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Intelligent Interconnection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Device (IID) Functions: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Dispatch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Control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1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ybrid </a:t>
            </a:r>
            <a:r>
              <a:rPr lang="en-US" dirty="0"/>
              <a:t>MVAC / MVDC </a:t>
            </a:r>
            <a:r>
              <a:rPr lang="en-US" dirty="0" smtClean="0"/>
              <a:t>distribution </a:t>
            </a:r>
            <a:r>
              <a:rPr lang="en-US" dirty="0"/>
              <a:t>a</a:t>
            </a:r>
            <a:r>
              <a:rPr lang="en-US" dirty="0" smtClean="0"/>
              <a:t>rchitecture can more efficiently manage storage and renewables.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6" y="1600200"/>
            <a:ext cx="366766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079630" cy="22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5820" r="7341" b="3439"/>
          <a:stretch/>
        </p:blipFill>
        <p:spPr bwMode="auto">
          <a:xfrm>
            <a:off x="5486400" y="4343400"/>
            <a:ext cx="2667000" cy="2039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46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81953"/>
            <a:ext cx="4986997" cy="41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many photovoltaic inverters are installed with wasteful  </a:t>
            </a:r>
            <a:r>
              <a:rPr lang="en-US" dirty="0"/>
              <a:t>Volt-Watt </a:t>
            </a:r>
            <a:r>
              <a:rPr lang="en-US" dirty="0" smtClean="0"/>
              <a:t>functions.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34779"/>
              </p:ext>
            </p:extLst>
          </p:nvPr>
        </p:nvGraphicFramePr>
        <p:xfrm>
          <a:off x="805201" y="4073801"/>
          <a:ext cx="3583530" cy="122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4" imgW="2590560" imgH="888840" progId="Equation.DSMT4">
                  <p:embed/>
                </p:oleObj>
              </mc:Choice>
              <mc:Fallback>
                <p:oleObj name="Equation" r:id="rId4" imgW="25905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201" y="4073801"/>
                        <a:ext cx="3583530" cy="12251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 descr="Circuits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574" y="1864001"/>
            <a:ext cx="3429000" cy="16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4036" y="1406800"/>
            <a:ext cx="29516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Calibri" pitchFamily="34" charset="0"/>
                <a:cs typeface="+mn-cs"/>
              </a:rPr>
              <a:t>Estimated % Voltage Change: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385" y="5434990"/>
            <a:ext cx="37131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(R, X in ohms, </a:t>
            </a:r>
            <a:r>
              <a:rPr lang="en-US" sz="2000" dirty="0" err="1">
                <a:latin typeface="Calibri" pitchFamily="34" charset="0"/>
                <a:cs typeface="+mn-cs"/>
              </a:rPr>
              <a:t>S</a:t>
            </a:r>
            <a:r>
              <a:rPr lang="en-US" sz="2000" baseline="-25000" dirty="0" err="1">
                <a:latin typeface="Calibri" pitchFamily="34" charset="0"/>
                <a:cs typeface="+mn-cs"/>
              </a:rPr>
              <a:t>n</a:t>
            </a:r>
            <a:r>
              <a:rPr lang="en-US" sz="2000" dirty="0">
                <a:latin typeface="Calibri" pitchFamily="34" charset="0"/>
                <a:cs typeface="+mn-cs"/>
              </a:rPr>
              <a:t> in MVA, U</a:t>
            </a:r>
            <a:r>
              <a:rPr lang="en-US" sz="2000" baseline="-25000" dirty="0">
                <a:latin typeface="Calibri" pitchFamily="34" charset="0"/>
                <a:cs typeface="+mn-cs"/>
              </a:rPr>
              <a:t>n</a:t>
            </a:r>
            <a:r>
              <a:rPr lang="en-US" sz="2000" dirty="0">
                <a:latin typeface="Calibri" pitchFamily="34" charset="0"/>
                <a:cs typeface="+mn-cs"/>
              </a:rPr>
              <a:t> in kV)</a:t>
            </a:r>
          </a:p>
        </p:txBody>
      </p:sp>
    </p:spTree>
    <p:extLst>
      <p:ext uri="{BB962C8B-B14F-4D97-AF65-F5344CB8AC3E}">
        <p14:creationId xmlns:p14="http://schemas.microsoft.com/office/powerpoint/2010/main" val="252112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vehicle charging (and V2G) can be simpler with DC grid than with AC grid.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588"/>
            <a:ext cx="493107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6" y="1752600"/>
            <a:ext cx="4140200" cy="21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6158299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“Design </a:t>
            </a:r>
            <a:r>
              <a:rPr lang="en-US" sz="1200" dirty="0"/>
              <a:t>and Simulation of a DC Electric </a:t>
            </a:r>
            <a:r>
              <a:rPr lang="en-US" sz="1200" dirty="0" smtClean="0"/>
              <a:t>Vehicle Charging </a:t>
            </a:r>
            <a:r>
              <a:rPr lang="en-US" sz="1200" dirty="0"/>
              <a:t>Station Connected to a </a:t>
            </a:r>
            <a:r>
              <a:rPr lang="en-US" sz="1200" dirty="0" smtClean="0"/>
              <a:t>MVDC Infrastructure”, Sparacino et.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86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commercial garage locations from parking maps and other sources.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NIST/DOE Workshop - MV WBG Dist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0D92-A804-4207-8FA1-934FAE3FC7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158299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NYSERDA Technical Update, “Transportation Electrification in New York State”, June 2011.</a:t>
            </a:r>
            <a:endParaRPr lang="en-US" sz="1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629400" cy="47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281</Words>
  <Application>Microsoft Office PowerPoint</Application>
  <PresentationFormat>On-screen Show (4:3)</PresentationFormat>
  <Paragraphs>52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Applications of MV Power Electronics for Advanced Distribution Grids  </vt:lpstr>
      <vt:lpstr>The electric power system can serve as the integrating platform for sustainable energy.</vt:lpstr>
      <vt:lpstr>Portable AC/DC micro-grids, held as national assets, can improve resiliency to extreme events. </vt:lpstr>
      <vt:lpstr>A Flexible Micro-grid Architecture for Communities would leverage existing resources.</vt:lpstr>
      <vt:lpstr>A hybrid MVAC / MVDC distribution architecture can more efficiently manage storage and renewables.</vt:lpstr>
      <vt:lpstr>Too many photovoltaic inverters are installed with wasteful  Volt-Watt functions.</vt:lpstr>
      <vt:lpstr>Electric vehicle charging (and V2G) can be simpler with DC grid than with AC grid.</vt:lpstr>
      <vt:lpstr>Identified commercial garage locations from parking maps and other sources.</vt:lpstr>
    </vt:vector>
  </TitlesOfParts>
  <Company>McDermott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McDermott</dc:creator>
  <cp:lastModifiedBy>Tom McDermott</cp:lastModifiedBy>
  <cp:revision>1074</cp:revision>
  <cp:lastPrinted>2013-01-07T21:14:12Z</cp:lastPrinted>
  <dcterms:created xsi:type="dcterms:W3CDTF">2009-07-27T01:21:29Z</dcterms:created>
  <dcterms:modified xsi:type="dcterms:W3CDTF">2016-05-18T15:34:45Z</dcterms:modified>
</cp:coreProperties>
</file>