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6" r:id="rId3"/>
    <p:sldMasterId id="2147483689" r:id="rId4"/>
  </p:sldMasterIdLst>
  <p:notesMasterIdLst>
    <p:notesMasterId r:id="rId86"/>
  </p:notesMasterIdLst>
  <p:handoutMasterIdLst>
    <p:handoutMasterId r:id="rId87"/>
  </p:handoutMasterIdLst>
  <p:sldIdLst>
    <p:sldId id="257" r:id="rId5"/>
    <p:sldId id="281" r:id="rId6"/>
    <p:sldId id="283" r:id="rId7"/>
    <p:sldId id="368" r:id="rId8"/>
    <p:sldId id="369" r:id="rId9"/>
    <p:sldId id="370" r:id="rId10"/>
    <p:sldId id="371"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72" r:id="rId66"/>
    <p:sldId id="373" r:id="rId67"/>
    <p:sldId id="374" r:id="rId68"/>
    <p:sldId id="375" r:id="rId69"/>
    <p:sldId id="376" r:id="rId70"/>
    <p:sldId id="377" r:id="rId71"/>
    <p:sldId id="333" r:id="rId72"/>
    <p:sldId id="321" r:id="rId73"/>
    <p:sldId id="322" r:id="rId74"/>
    <p:sldId id="323" r:id="rId75"/>
    <p:sldId id="324" r:id="rId76"/>
    <p:sldId id="325" r:id="rId77"/>
    <p:sldId id="319" r:id="rId78"/>
    <p:sldId id="326" r:id="rId79"/>
    <p:sldId id="327" r:id="rId80"/>
    <p:sldId id="328" r:id="rId81"/>
    <p:sldId id="329" r:id="rId82"/>
    <p:sldId id="330" r:id="rId83"/>
    <p:sldId id="331" r:id="rId84"/>
    <p:sldId id="332"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2064" y="-80"/>
      </p:cViewPr>
      <p:guideLst>
        <p:guide orient="horz" pos="2160"/>
        <p:guide pos="430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lwood.nist.gov\480\users\jlucas\MEP%20INFO\Strategic%20Planning\SWOT%20Materials\CenterSurveyResults%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Narrow"/>
                <a:cs typeface="Arial Narrow"/>
              </a:defRPr>
            </a:pPr>
            <a:r>
              <a:rPr lang="en-US" sz="2400" b="0" dirty="0">
                <a:latin typeface="Arial Narrow"/>
                <a:cs typeface="Arial Narrow"/>
              </a:rPr>
              <a:t>Client </a:t>
            </a:r>
            <a:r>
              <a:rPr lang="en-US" sz="2400" b="0" dirty="0" smtClean="0">
                <a:latin typeface="Arial Narrow"/>
                <a:cs typeface="Arial Narrow"/>
              </a:rPr>
              <a:t>Challenges (N ~ 24,000 per 3 year cohort) </a:t>
            </a:r>
            <a:endParaRPr lang="en-US" sz="2400" b="0" dirty="0">
              <a:latin typeface="Arial Narrow"/>
              <a:cs typeface="Arial Narrow"/>
            </a:endParaRPr>
          </a:p>
        </c:rich>
      </c:tx>
      <c:layout/>
      <c:overlay val="0"/>
    </c:title>
    <c:autoTitleDeleted val="0"/>
    <c:plotArea>
      <c:layout>
        <c:manualLayout>
          <c:layoutTarget val="inner"/>
          <c:xMode val="edge"/>
          <c:yMode val="edge"/>
          <c:x val="0.270661954996774"/>
          <c:y val="0.122438724005653"/>
          <c:w val="0.689773757003779"/>
          <c:h val="0.753886381357142"/>
        </c:manualLayout>
      </c:layout>
      <c:barChart>
        <c:barDir val="bar"/>
        <c:grouping val="clustered"/>
        <c:varyColors val="0"/>
        <c:ser>
          <c:idx val="0"/>
          <c:order val="0"/>
          <c:tx>
            <c:strRef>
              <c:f>Sheet1!$B$1:$B$2</c:f>
              <c:strCache>
                <c:ptCount val="1"/>
                <c:pt idx="0">
                  <c:v>Past 3 Years % </c:v>
                </c:pt>
              </c:strCache>
            </c:strRef>
          </c:tx>
          <c:invertIfNegative val="0"/>
          <c:dLbls>
            <c:txPr>
              <a:bodyPr/>
              <a:lstStyle/>
              <a:p>
                <a:pPr>
                  <a:defRPr sz="1000" b="1"/>
                </a:pPr>
                <a:endParaRPr lang="en-US"/>
              </a:p>
            </c:txPr>
            <c:dLblPos val="outEnd"/>
            <c:showLegendKey val="0"/>
            <c:showVal val="1"/>
            <c:showCatName val="0"/>
            <c:showSerName val="0"/>
            <c:showPercent val="0"/>
            <c:showBubbleSize val="0"/>
            <c:showLeaderLines val="0"/>
          </c:dLbls>
          <c:cat>
            <c:strRef>
              <c:f>Sheet1!$A$3:$A$11</c:f>
              <c:strCache>
                <c:ptCount val="9"/>
                <c:pt idx="0">
                  <c:v>Exporting</c:v>
                </c:pt>
                <c:pt idx="1">
                  <c:v>Technology needs</c:v>
                </c:pt>
                <c:pt idx="2">
                  <c:v>Financing</c:v>
                </c:pt>
                <c:pt idx="3">
                  <c:v>Managing suppliers</c:v>
                </c:pt>
                <c:pt idx="4">
                  <c:v>Sustainability</c:v>
                </c:pt>
                <c:pt idx="5">
                  <c:v>Workforce</c:v>
                </c:pt>
                <c:pt idx="6">
                  <c:v>Product innovation</c:v>
                </c:pt>
                <c:pt idx="7">
                  <c:v>Growth</c:v>
                </c:pt>
                <c:pt idx="8">
                  <c:v>Continuous Improvement</c:v>
                </c:pt>
              </c:strCache>
            </c:strRef>
          </c:cat>
          <c:val>
            <c:numRef>
              <c:f>Sheet1!$B$3:$B$11</c:f>
              <c:numCache>
                <c:formatCode>0%</c:formatCode>
                <c:ptCount val="9"/>
                <c:pt idx="0">
                  <c:v>0.06</c:v>
                </c:pt>
                <c:pt idx="1">
                  <c:v>0.09</c:v>
                </c:pt>
                <c:pt idx="2">
                  <c:v>0.1</c:v>
                </c:pt>
                <c:pt idx="3">
                  <c:v>0.11</c:v>
                </c:pt>
                <c:pt idx="4">
                  <c:v>0.18</c:v>
                </c:pt>
                <c:pt idx="5">
                  <c:v>0.25</c:v>
                </c:pt>
                <c:pt idx="6">
                  <c:v>0.37</c:v>
                </c:pt>
                <c:pt idx="7">
                  <c:v>0.43</c:v>
                </c:pt>
                <c:pt idx="8">
                  <c:v>0.55</c:v>
                </c:pt>
              </c:numCache>
            </c:numRef>
          </c:val>
        </c:ser>
        <c:ser>
          <c:idx val="1"/>
          <c:order val="1"/>
          <c:tx>
            <c:strRef>
              <c:f>Sheet1!$C$1:$C$2</c:f>
              <c:strCache>
                <c:ptCount val="1"/>
                <c:pt idx="0">
                  <c:v>3 Years Ago %</c:v>
                </c:pt>
              </c:strCache>
            </c:strRef>
          </c:tx>
          <c:invertIfNegative val="0"/>
          <c:dLbls>
            <c:txPr>
              <a:bodyPr/>
              <a:lstStyle/>
              <a:p>
                <a:pPr>
                  <a:defRPr sz="1000" b="1"/>
                </a:pPr>
                <a:endParaRPr lang="en-US"/>
              </a:p>
            </c:txPr>
            <c:dLblPos val="outEnd"/>
            <c:showLegendKey val="0"/>
            <c:showVal val="1"/>
            <c:showCatName val="0"/>
            <c:showSerName val="0"/>
            <c:showPercent val="0"/>
            <c:showBubbleSize val="0"/>
            <c:showLeaderLines val="0"/>
          </c:dLbls>
          <c:cat>
            <c:strRef>
              <c:f>Sheet1!$A$3:$A$11</c:f>
              <c:strCache>
                <c:ptCount val="9"/>
                <c:pt idx="0">
                  <c:v>Exporting</c:v>
                </c:pt>
                <c:pt idx="1">
                  <c:v>Technology needs</c:v>
                </c:pt>
                <c:pt idx="2">
                  <c:v>Financing</c:v>
                </c:pt>
                <c:pt idx="3">
                  <c:v>Managing suppliers</c:v>
                </c:pt>
                <c:pt idx="4">
                  <c:v>Sustainability</c:v>
                </c:pt>
                <c:pt idx="5">
                  <c:v>Workforce</c:v>
                </c:pt>
                <c:pt idx="6">
                  <c:v>Product innovation</c:v>
                </c:pt>
                <c:pt idx="7">
                  <c:v>Growth</c:v>
                </c:pt>
                <c:pt idx="8">
                  <c:v>Continuous Improvement</c:v>
                </c:pt>
              </c:strCache>
            </c:strRef>
          </c:cat>
          <c:val>
            <c:numRef>
              <c:f>Sheet1!$C$3:$C$11</c:f>
              <c:numCache>
                <c:formatCode>0%</c:formatCode>
                <c:ptCount val="9"/>
                <c:pt idx="0">
                  <c:v>0.07</c:v>
                </c:pt>
                <c:pt idx="1">
                  <c:v>0.09</c:v>
                </c:pt>
                <c:pt idx="2">
                  <c:v>0.15</c:v>
                </c:pt>
                <c:pt idx="3">
                  <c:v>0.11</c:v>
                </c:pt>
                <c:pt idx="4">
                  <c:v>0.21</c:v>
                </c:pt>
                <c:pt idx="5">
                  <c:v>0.17</c:v>
                </c:pt>
                <c:pt idx="6">
                  <c:v>0.38</c:v>
                </c:pt>
                <c:pt idx="7">
                  <c:v>0.49</c:v>
                </c:pt>
                <c:pt idx="8">
                  <c:v>0.59</c:v>
                </c:pt>
              </c:numCache>
            </c:numRef>
          </c:val>
        </c:ser>
        <c:dLbls>
          <c:dLblPos val="outEnd"/>
          <c:showLegendKey val="0"/>
          <c:showVal val="1"/>
          <c:showCatName val="0"/>
          <c:showSerName val="0"/>
          <c:showPercent val="0"/>
          <c:showBubbleSize val="0"/>
        </c:dLbls>
        <c:gapWidth val="150"/>
        <c:axId val="2112852344"/>
        <c:axId val="2112855432"/>
      </c:barChart>
      <c:catAx>
        <c:axId val="2112852344"/>
        <c:scaling>
          <c:orientation val="minMax"/>
        </c:scaling>
        <c:delete val="0"/>
        <c:axPos val="l"/>
        <c:numFmt formatCode="General" sourceLinked="1"/>
        <c:majorTickMark val="out"/>
        <c:minorTickMark val="none"/>
        <c:tickLblPos val="nextTo"/>
        <c:txPr>
          <a:bodyPr/>
          <a:lstStyle/>
          <a:p>
            <a:pPr>
              <a:defRPr sz="1200"/>
            </a:pPr>
            <a:endParaRPr lang="en-US"/>
          </a:p>
        </c:txPr>
        <c:crossAx val="2112855432"/>
        <c:crosses val="autoZero"/>
        <c:auto val="1"/>
        <c:lblAlgn val="ctr"/>
        <c:lblOffset val="100"/>
        <c:noMultiLvlLbl val="0"/>
      </c:catAx>
      <c:valAx>
        <c:axId val="2112855432"/>
        <c:scaling>
          <c:orientation val="minMax"/>
        </c:scaling>
        <c:delete val="0"/>
        <c:axPos val="b"/>
        <c:title>
          <c:tx>
            <c:rich>
              <a:bodyPr/>
              <a:lstStyle/>
              <a:p>
                <a:pPr>
                  <a:defRPr/>
                </a:pPr>
                <a:r>
                  <a:rPr lang="en-US"/>
                  <a:t>Percent</a:t>
                </a:r>
                <a:r>
                  <a:rPr lang="en-US" baseline="0"/>
                  <a:t> Selecting</a:t>
                </a:r>
                <a:endParaRPr lang="en-US"/>
              </a:p>
            </c:rich>
          </c:tx>
          <c:layout/>
          <c:overlay val="0"/>
        </c:title>
        <c:numFmt formatCode="0%" sourceLinked="1"/>
        <c:majorTickMark val="out"/>
        <c:minorTickMark val="none"/>
        <c:tickLblPos val="nextTo"/>
        <c:crossAx val="2112852344"/>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CC046B-B220-E347-9B04-ECF12D8195A7}" type="datetimeFigureOut">
              <a:rPr lang="en-US" smtClean="0"/>
              <a:t>2/3/14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E3F0FF-7B0E-424E-B942-127B21412169}" type="slidenum">
              <a:rPr lang="en-US" smtClean="0"/>
              <a:t>‹#›</a:t>
            </a:fld>
            <a:endParaRPr lang="en-US"/>
          </a:p>
        </p:txBody>
      </p:sp>
    </p:spTree>
    <p:extLst>
      <p:ext uri="{BB962C8B-B14F-4D97-AF65-F5344CB8AC3E}">
        <p14:creationId xmlns:p14="http://schemas.microsoft.com/office/powerpoint/2010/main" val="15706764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573309-91B4-5540-8D74-501259078283}" type="datetimeFigureOut">
              <a:rPr lang="en-US" smtClean="0"/>
              <a:t>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58B803-7C3D-004F-B34F-851902EE3D74}" type="slidenum">
              <a:rPr lang="en-US" smtClean="0"/>
              <a:t>‹#›</a:t>
            </a:fld>
            <a:endParaRPr lang="en-US"/>
          </a:p>
        </p:txBody>
      </p:sp>
    </p:spTree>
    <p:extLst>
      <p:ext uri="{BB962C8B-B14F-4D97-AF65-F5344CB8AC3E}">
        <p14:creationId xmlns:p14="http://schemas.microsoft.com/office/powerpoint/2010/main" val="2780953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www.nist.gov/pml/div685/slug_fluid_volume.cf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2</a:t>
            </a:fld>
            <a:endParaRPr lang="en-US" dirty="0"/>
          </a:p>
        </p:txBody>
      </p:sp>
    </p:spTree>
    <p:extLst>
      <p:ext uri="{BB962C8B-B14F-4D97-AF65-F5344CB8AC3E}">
        <p14:creationId xmlns:p14="http://schemas.microsoft.com/office/powerpoint/2010/main" val="20823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42863" y="582431"/>
            <a:ext cx="2909888" cy="2148590"/>
          </a:xfrm>
          <a:ln/>
        </p:spPr>
      </p:sp>
      <p:sp>
        <p:nvSpPr>
          <p:cNvPr id="30722" name="Rectangle 3"/>
          <p:cNvSpPr>
            <a:spLocks noGrp="1" noChangeArrowheads="1"/>
          </p:cNvSpPr>
          <p:nvPr>
            <p:ph type="body" idx="1"/>
          </p:nvPr>
        </p:nvSpPr>
        <p:spPr>
          <a:xfrm>
            <a:off x="281093" y="3119830"/>
            <a:ext cx="6295818" cy="5805566"/>
          </a:xfrm>
          <a:noFill/>
          <a:ln/>
        </p:spPr>
        <p:txBody>
          <a:bodyPr lIns="93600" tIns="46800" rIns="93600" bIns="46800"/>
          <a:lstStyle/>
          <a:p>
            <a:pPr eaLnBrk="1" hangingPunct="1"/>
            <a:r>
              <a:rPr lang="en-US" sz="1400" dirty="0"/>
              <a:t>The vast majority of NIST Calibrations, SRMs and SRD will be provided by two Metrology Laboratories (PML and MML)</a:t>
            </a:r>
          </a:p>
          <a:p>
            <a:pPr eaLnBrk="1" hangingPunct="1"/>
            <a:endParaRPr lang="en-US" sz="1400" b="1" dirty="0"/>
          </a:p>
          <a:p>
            <a:r>
              <a:rPr lang="en-US" sz="1400" b="1" dirty="0"/>
              <a:t>Among other advantages, the new reorganization will provide:</a:t>
            </a:r>
          </a:p>
          <a:p>
            <a:pPr>
              <a:buFontTx/>
              <a:buChar char="•"/>
            </a:pPr>
            <a:r>
              <a:rPr lang="en-US" sz="1400" b="1" dirty="0"/>
              <a:t> the opportunity and expectation to better focus, balance and intertwine our research program with our measurement services delivery program</a:t>
            </a:r>
          </a:p>
          <a:p>
            <a:pPr>
              <a:buFontTx/>
              <a:buChar char="•"/>
            </a:pPr>
            <a:r>
              <a:rPr lang="en-US" sz="1400" b="1" dirty="0"/>
              <a:t> the </a:t>
            </a:r>
            <a:r>
              <a:rPr lang="en-US" sz="1400" b="1" dirty="0">
                <a:solidFill>
                  <a:srgbClr val="990000"/>
                </a:solidFill>
              </a:rPr>
              <a:t>empowerment </a:t>
            </a:r>
            <a:r>
              <a:rPr lang="en-US" sz="1400" b="1" dirty="0"/>
              <a:t>along with the </a:t>
            </a:r>
            <a:r>
              <a:rPr lang="en-US" sz="1400" b="1" dirty="0">
                <a:solidFill>
                  <a:srgbClr val="990000"/>
                </a:solidFill>
              </a:rPr>
              <a:t>responsibility </a:t>
            </a:r>
            <a:r>
              <a:rPr lang="en-US" sz="1400" b="1" dirty="0"/>
              <a:t>to more efficiency and effectively delivery these services</a:t>
            </a:r>
          </a:p>
          <a:p>
            <a:pPr>
              <a:buFontTx/>
              <a:buChar char="•"/>
            </a:pPr>
            <a:r>
              <a:rPr lang="en-US" sz="1400" b="1" dirty="0"/>
              <a:t> an </a:t>
            </a:r>
            <a:r>
              <a:rPr lang="en-US" sz="1400" b="1" dirty="0">
                <a:solidFill>
                  <a:srgbClr val="990000"/>
                </a:solidFill>
              </a:rPr>
              <a:t>unambiguous accountability chain –with the buck stopping with the OU Director   !!! </a:t>
            </a:r>
            <a:r>
              <a:rPr lang="en-US" sz="1400" b="1" dirty="0"/>
              <a:t> </a:t>
            </a:r>
            <a:endParaRPr lang="en-US" sz="1400" dirty="0"/>
          </a:p>
          <a:p>
            <a:pPr eaLnBrk="1" hangingPunct="1"/>
            <a:endParaRPr lang="en-US" sz="1400" dirty="0"/>
          </a:p>
          <a:p>
            <a:pPr eaLnBrk="1" hangingPunct="1"/>
            <a:endParaRPr lang="en-US" b="1" i="1" dirty="0" smtClean="0">
              <a:solidFill>
                <a:srgbClr val="000000"/>
              </a:solidFill>
              <a:latin typeface="Calibri" pitchFamily="34" charset="0"/>
            </a:endParaRPr>
          </a:p>
          <a:p>
            <a:pPr marL="1136952" lvl="2" indent="-226125" eaLnBrk="1" hangingPunct="1"/>
            <a:endParaRPr lang="en-US" dirty="0" smtClean="0">
              <a:solidFill>
                <a:srgbClr val="000066"/>
              </a:solidFill>
            </a:endParaRP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92456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7769" indent="-283757" eaLnBrk="0" hangingPunct="0">
              <a:defRPr sz="2400">
                <a:solidFill>
                  <a:schemeClr val="tx1"/>
                </a:solidFill>
                <a:latin typeface="Arial" pitchFamily="34" charset="0"/>
                <a:ea typeface="ＭＳ Ｐゴシック" pitchFamily="34" charset="-128"/>
              </a:defRPr>
            </a:lvl2pPr>
            <a:lvl3pPr marL="1135030" indent="-227006" eaLnBrk="0" hangingPunct="0">
              <a:defRPr sz="2400">
                <a:solidFill>
                  <a:schemeClr val="tx1"/>
                </a:solidFill>
                <a:latin typeface="Arial" pitchFamily="34" charset="0"/>
                <a:ea typeface="ＭＳ Ｐゴシック" pitchFamily="34" charset="-128"/>
              </a:defRPr>
            </a:lvl3pPr>
            <a:lvl4pPr marL="1589042" indent="-227006" eaLnBrk="0" hangingPunct="0">
              <a:defRPr sz="2400">
                <a:solidFill>
                  <a:schemeClr val="tx1"/>
                </a:solidFill>
                <a:latin typeface="Arial" pitchFamily="34" charset="0"/>
                <a:ea typeface="ＭＳ Ｐゴシック" pitchFamily="34" charset="-128"/>
              </a:defRPr>
            </a:lvl4pPr>
            <a:lvl5pPr marL="2043053" indent="-227006" eaLnBrk="0" hangingPunct="0">
              <a:defRPr sz="2400">
                <a:solidFill>
                  <a:schemeClr val="tx1"/>
                </a:solidFill>
                <a:latin typeface="Arial" pitchFamily="34" charset="0"/>
                <a:ea typeface="ＭＳ Ｐゴシック" pitchFamily="34" charset="-128"/>
              </a:defRPr>
            </a:lvl5pPr>
            <a:lvl6pPr marL="2497065" indent="-22700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51077" indent="-22700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5089" indent="-22700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9101" indent="-22700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3901F04-85A7-49AE-B88D-97A590788C31}" type="slidenum">
              <a:rPr lang="en-US" sz="1200">
                <a:solidFill>
                  <a:prstClr val="black"/>
                </a:solidFill>
                <a:latin typeface="Calibri" pitchFamily="34" charset="0"/>
              </a:rPr>
              <a:pPr eaLnBrk="1" hangingPunct="1"/>
              <a:t>19</a:t>
            </a:fld>
            <a:endParaRPr lang="en-US" sz="1200" dirty="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Picture is a rendition of a frequency</a:t>
            </a:r>
            <a:r>
              <a:rPr lang="en-US" baseline="0" dirty="0" smtClean="0"/>
              <a:t> comb.</a:t>
            </a:r>
          </a:p>
          <a:p>
            <a:endParaRPr lang="en-US" baseline="0" dirty="0" smtClean="0"/>
          </a:p>
          <a:p>
            <a:r>
              <a:rPr lang="en-US" baseline="0" dirty="0" smtClean="0"/>
              <a:t>Steel vessels:  </a:t>
            </a:r>
            <a:r>
              <a:rPr lang="en-US" b="0" u="none" dirty="0" smtClean="0">
                <a:hlinkClick r:id="rId3"/>
              </a:rPr>
              <a:t>Petroleum Volume: Getting Calibrations in the Can</a:t>
            </a:r>
            <a:r>
              <a:rPr lang="en-US" b="0" u="none" dirty="0" smtClean="0"/>
              <a:t> - </a:t>
            </a:r>
            <a:r>
              <a:rPr lang="en-US" dirty="0" smtClean="0"/>
              <a:t>The U.S. petroleum industry relies on volume measurements traceable to NIST, specifically to the Flow Metrology Group in PML's Sensor Science Division, to ensure maximum accuracy.</a:t>
            </a:r>
          </a:p>
          <a:p>
            <a:endParaRPr lang="en-US" dirty="0" smtClean="0"/>
          </a:p>
          <a:p>
            <a:r>
              <a:rPr lang="en-US" dirty="0" smtClean="0"/>
              <a:t>Orange cylinder:  the first superluminal light pulses made by using a technique called four-wave mixing, creating two separate pulses whose peaks propagate faster than the speed of light in a vacuum. could have a significant impact on optical communications systems in which signal quality may be improved by speeding up or slowing down pulses. In addition, investigation of the quantum-mechanical correlations between the seed and conjugate pulses will provide fundamental insights into quantum coherence, with potential implications for future quantum information-processing.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2140067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386" eaLnBrk="0" hangingPunct="0">
              <a:defRPr sz="2700">
                <a:solidFill>
                  <a:schemeClr val="tx1"/>
                </a:solidFill>
                <a:latin typeface="Arial" pitchFamily="34" charset="0"/>
              </a:defRPr>
            </a:lvl1pPr>
            <a:lvl2pPr marL="709225" indent="-272780" defTabSz="921386" eaLnBrk="0" hangingPunct="0">
              <a:defRPr sz="2700">
                <a:solidFill>
                  <a:schemeClr val="tx1"/>
                </a:solidFill>
                <a:latin typeface="Arial" pitchFamily="34" charset="0"/>
              </a:defRPr>
            </a:lvl2pPr>
            <a:lvl3pPr marL="1091116" indent="-218223" defTabSz="921386" eaLnBrk="0" hangingPunct="0">
              <a:defRPr sz="2700">
                <a:solidFill>
                  <a:schemeClr val="tx1"/>
                </a:solidFill>
                <a:latin typeface="Arial" pitchFamily="34" charset="0"/>
              </a:defRPr>
            </a:lvl3pPr>
            <a:lvl4pPr marL="1527562" indent="-218223" defTabSz="921386" eaLnBrk="0" hangingPunct="0">
              <a:defRPr sz="2700">
                <a:solidFill>
                  <a:schemeClr val="tx1"/>
                </a:solidFill>
                <a:latin typeface="Arial" pitchFamily="34" charset="0"/>
              </a:defRPr>
            </a:lvl4pPr>
            <a:lvl5pPr marL="1964008" indent="-218223" defTabSz="921386" eaLnBrk="0" hangingPunct="0">
              <a:defRPr sz="2700">
                <a:solidFill>
                  <a:schemeClr val="tx1"/>
                </a:solidFill>
                <a:latin typeface="Arial" pitchFamily="34" charset="0"/>
              </a:defRPr>
            </a:lvl5pPr>
            <a:lvl6pPr marL="2400454" indent="-218223" defTabSz="921386" eaLnBrk="0" fontAlgn="base" hangingPunct="0">
              <a:spcBef>
                <a:spcPct val="0"/>
              </a:spcBef>
              <a:spcAft>
                <a:spcPct val="0"/>
              </a:spcAft>
              <a:defRPr sz="2700">
                <a:solidFill>
                  <a:schemeClr val="tx1"/>
                </a:solidFill>
                <a:latin typeface="Arial" pitchFamily="34" charset="0"/>
              </a:defRPr>
            </a:lvl6pPr>
            <a:lvl7pPr marL="2836900" indent="-218223" defTabSz="921386" eaLnBrk="0" fontAlgn="base" hangingPunct="0">
              <a:spcBef>
                <a:spcPct val="0"/>
              </a:spcBef>
              <a:spcAft>
                <a:spcPct val="0"/>
              </a:spcAft>
              <a:defRPr sz="2700">
                <a:solidFill>
                  <a:schemeClr val="tx1"/>
                </a:solidFill>
                <a:latin typeface="Arial" pitchFamily="34" charset="0"/>
              </a:defRPr>
            </a:lvl7pPr>
            <a:lvl8pPr marL="3273348" indent="-218223" defTabSz="921386" eaLnBrk="0" fontAlgn="base" hangingPunct="0">
              <a:spcBef>
                <a:spcPct val="0"/>
              </a:spcBef>
              <a:spcAft>
                <a:spcPct val="0"/>
              </a:spcAft>
              <a:defRPr sz="2700">
                <a:solidFill>
                  <a:schemeClr val="tx1"/>
                </a:solidFill>
                <a:latin typeface="Arial" pitchFamily="34" charset="0"/>
              </a:defRPr>
            </a:lvl8pPr>
            <a:lvl9pPr marL="3709791" indent="-218223" defTabSz="921386" eaLnBrk="0" fontAlgn="base" hangingPunct="0">
              <a:spcBef>
                <a:spcPct val="0"/>
              </a:spcBef>
              <a:spcAft>
                <a:spcPct val="0"/>
              </a:spcAft>
              <a:defRPr sz="2700">
                <a:solidFill>
                  <a:schemeClr val="tx1"/>
                </a:solidFill>
                <a:latin typeface="Arial" pitchFamily="34" charset="0"/>
              </a:defRPr>
            </a:lvl9pPr>
          </a:lstStyle>
          <a:p>
            <a:pPr eaLnBrk="1" hangingPunct="1"/>
            <a:fld id="{01870A46-7479-4C0F-8280-70E0CD160751}" type="slidenum">
              <a:rPr lang="en-US" sz="1200">
                <a:solidFill>
                  <a:prstClr val="black"/>
                </a:solidFill>
              </a:rPr>
              <a:pPr eaLnBrk="1" hangingPunct="1"/>
              <a:t>21</a:t>
            </a:fld>
            <a:endParaRPr lang="en-US" sz="1200"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State of Maryland and Montgomery County, Md., partner with NIST in the New National Cybersecurity Center of Excellence. At the Memorandum of Understanding Signing Feb. 21, from left to right, Montgomery County Executive Isiah Leggett, Maryland Lt. Governor Anthony Brown, U.S. Senator for Maryland Barbara Mikulski and Under Secretary of Commerce for Standards and Technology and NIST Director Patrick Gallagher.</a:t>
            </a:r>
          </a:p>
          <a:p>
            <a:r>
              <a:rPr lang="en-US" b="0" dirty="0" smtClean="0"/>
              <a:t>Credit: NIST</a:t>
            </a:r>
          </a:p>
          <a:p>
            <a:endParaRPr lang="en-US" b="0" dirty="0"/>
          </a:p>
        </p:txBody>
      </p:sp>
      <p:sp>
        <p:nvSpPr>
          <p:cNvPr id="4" name="Slide Number Placeholder 3"/>
          <p:cNvSpPr>
            <a:spLocks noGrp="1"/>
          </p:cNvSpPr>
          <p:nvPr>
            <p:ph type="sldNum" sz="quarter" idx="10"/>
          </p:nvPr>
        </p:nvSpPr>
        <p:spPr/>
        <p:txBody>
          <a:bodyPr/>
          <a:lstStyle/>
          <a:p>
            <a:pPr>
              <a:defRPr/>
            </a:pPr>
            <a:fld id="{B260D565-CF23-479A-8085-14FA2E1925C3}" type="slidenum">
              <a:rPr lang="en-US" smtClean="0">
                <a:solidFill>
                  <a:prstClr val="black"/>
                </a:solidFill>
                <a:latin typeface="Calibri"/>
              </a:rPr>
              <a:pPr>
                <a:defRPr/>
              </a:pPr>
              <a:t>24</a:t>
            </a:fld>
            <a:endParaRPr lang="en-US" dirty="0">
              <a:solidFill>
                <a:prstClr val="black"/>
              </a:solidFill>
              <a:latin typeface="Calibri"/>
            </a:endParaRPr>
          </a:p>
        </p:txBody>
      </p:sp>
    </p:spTree>
    <p:extLst>
      <p:ext uri="{BB962C8B-B14F-4D97-AF65-F5344CB8AC3E}">
        <p14:creationId xmlns:p14="http://schemas.microsoft.com/office/powerpoint/2010/main" val="2668132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1: </a:t>
            </a:r>
            <a:r>
              <a:rPr lang="en-US" sz="1200" b="0" i="0" kern="1200" dirty="0" smtClean="0">
                <a:solidFill>
                  <a:schemeClr val="tx1"/>
                </a:solidFill>
                <a:effectLst/>
                <a:latin typeface="+mn-lt"/>
                <a:ea typeface="+mn-ea"/>
                <a:cs typeface="+mn-cs"/>
              </a:rPr>
              <a:t>Soft materials such as complex polymers pose particular problems for theory and modeling. This molecular dynamics simulation done at NIST shows interactions in a polymer mixture as it solidifies. The work has applications in fields as diverse as protein preservation, batteries and polymer nanocomposites.</a:t>
            </a:r>
            <a:endParaRPr lang="en-US" dirty="0" smtClean="0"/>
          </a:p>
          <a:p>
            <a:r>
              <a:rPr lang="en-US" dirty="0" smtClean="0"/>
              <a:t>Image 2: </a:t>
            </a:r>
            <a:r>
              <a:rPr lang="en-US" sz="1200" b="0" i="0" kern="1200" dirty="0" smtClean="0">
                <a:solidFill>
                  <a:schemeClr val="tx1"/>
                </a:solidFill>
                <a:effectLst/>
                <a:latin typeface="+mn-lt"/>
                <a:ea typeface="+mn-ea"/>
                <a:cs typeface="+mn-cs"/>
              </a:rPr>
              <a:t>Typical BCARS composite image of a polyethylene blend taken at NIST showing circular polarization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Image 3: Multiscale MD-FEM Methodology</a:t>
            </a:r>
          </a:p>
        </p:txBody>
      </p:sp>
      <p:sp>
        <p:nvSpPr>
          <p:cNvPr id="4" name="Slide Number Placeholder 3"/>
          <p:cNvSpPr>
            <a:spLocks noGrp="1"/>
          </p:cNvSpPr>
          <p:nvPr>
            <p:ph type="sldNum" sz="quarter" idx="10"/>
          </p:nvPr>
        </p:nvSpPr>
        <p:spPr/>
        <p:txBody>
          <a:bodyPr/>
          <a:lstStyle/>
          <a:p>
            <a:pPr>
              <a:defRPr/>
            </a:pPr>
            <a:fld id="{E347F752-CDC7-4EB4-90A4-7DAA9DDDC664}" type="slidenum">
              <a:rPr lang="en-US" smtClean="0">
                <a:solidFill>
                  <a:prstClr val="black"/>
                </a:solidFill>
                <a:latin typeface="Calibri"/>
              </a:rPr>
              <a:pPr>
                <a:defRPr/>
              </a:pPr>
              <a:t>25</a:t>
            </a:fld>
            <a:endParaRPr lang="en-US" dirty="0">
              <a:solidFill>
                <a:prstClr val="black"/>
              </a:solidFill>
              <a:latin typeface="Calibri"/>
            </a:endParaRPr>
          </a:p>
        </p:txBody>
      </p:sp>
    </p:spTree>
    <p:extLst>
      <p:ext uri="{BB962C8B-B14F-4D97-AF65-F5344CB8AC3E}">
        <p14:creationId xmlns:p14="http://schemas.microsoft.com/office/powerpoint/2010/main" val="358202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Top image: The circular patch of carbon nanotubes on a pink silicon backing is one component of NIST’s new cryogenic radiometer, shown with a quarter for scale. Gold coating and metal wiring has yet to be added to the chip. The radiometer will simplify and lower the cost of disseminating measurements of laser power.</a:t>
            </a:r>
          </a:p>
          <a:p>
            <a:endParaRPr lang="en-US" dirty="0" smtClean="0">
              <a:ea typeface="ＭＳ Ｐゴシック" pitchFamily="34" charset="-128"/>
            </a:endParaRPr>
          </a:p>
          <a:p>
            <a:r>
              <a:rPr lang="en-US" dirty="0" smtClean="0">
                <a:ea typeface="ＭＳ Ｐゴシック" pitchFamily="34" charset="-128"/>
              </a:rPr>
              <a:t>Bottom image: The original chip-scale atomic clock (CSAC) developed by NIST researchers, shown here, began with in-house development of a miniature all-optical clock. This invention has been developed commercially into a chip-scale package that remarkably improves performance and functionality of low-power navigation devices, improvised explosive device (IED) jammers and other applications.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35786" indent="-282995" eaLnBrk="0" hangingPunct="0">
              <a:defRPr>
                <a:solidFill>
                  <a:schemeClr val="tx1"/>
                </a:solidFill>
                <a:latin typeface="Arial" pitchFamily="34" charset="0"/>
                <a:ea typeface="ＭＳ Ｐゴシック" pitchFamily="34" charset="-128"/>
              </a:defRPr>
            </a:lvl2pPr>
            <a:lvl3pPr marL="1131978" indent="-226395" eaLnBrk="0" hangingPunct="0">
              <a:defRPr>
                <a:solidFill>
                  <a:schemeClr val="tx1"/>
                </a:solidFill>
                <a:latin typeface="Arial" pitchFamily="34" charset="0"/>
                <a:ea typeface="ＭＳ Ｐゴシック" pitchFamily="34" charset="-128"/>
              </a:defRPr>
            </a:lvl3pPr>
            <a:lvl4pPr marL="1584769" indent="-226395" eaLnBrk="0" hangingPunct="0">
              <a:defRPr>
                <a:solidFill>
                  <a:schemeClr val="tx1"/>
                </a:solidFill>
                <a:latin typeface="Arial" pitchFamily="34" charset="0"/>
                <a:ea typeface="ＭＳ Ｐゴシック" pitchFamily="34" charset="-128"/>
              </a:defRPr>
            </a:lvl4pPr>
            <a:lvl5pPr marL="2037560" indent="-226395" eaLnBrk="0" hangingPunct="0">
              <a:defRPr>
                <a:solidFill>
                  <a:schemeClr val="tx1"/>
                </a:solidFill>
                <a:latin typeface="Arial" pitchFamily="34" charset="0"/>
                <a:ea typeface="ＭＳ Ｐゴシック" pitchFamily="34" charset="-128"/>
              </a:defRPr>
            </a:lvl5pPr>
            <a:lvl6pPr marL="2490352" indent="-22639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43142" indent="-22639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95935" indent="-22639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48725" indent="-22639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DC0E83C-AFD1-4C0A-BC9D-DCE6375F7D2E}" type="slidenum">
              <a:rPr lang="en-US">
                <a:solidFill>
                  <a:prstClr val="black"/>
                </a:solidFill>
                <a:latin typeface="Calibri" pitchFamily="34" charset="0"/>
              </a:rPr>
              <a:pPr eaLnBrk="1" hangingPunct="1"/>
              <a:t>26</a:t>
            </a:fld>
            <a:endParaRPr lang="en-US" dirty="0">
              <a:solidFill>
                <a:prstClr val="black"/>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35786" indent="-282995" eaLnBrk="0" hangingPunct="0">
              <a:defRPr>
                <a:solidFill>
                  <a:schemeClr val="tx1"/>
                </a:solidFill>
                <a:latin typeface="Arial" pitchFamily="34" charset="0"/>
                <a:ea typeface="ＭＳ Ｐゴシック" pitchFamily="34" charset="-128"/>
              </a:defRPr>
            </a:lvl2pPr>
            <a:lvl3pPr marL="1131978" indent="-226395" eaLnBrk="0" hangingPunct="0">
              <a:defRPr>
                <a:solidFill>
                  <a:schemeClr val="tx1"/>
                </a:solidFill>
                <a:latin typeface="Arial" pitchFamily="34" charset="0"/>
                <a:ea typeface="ＭＳ Ｐゴシック" pitchFamily="34" charset="-128"/>
              </a:defRPr>
            </a:lvl3pPr>
            <a:lvl4pPr marL="1584769" indent="-226395" eaLnBrk="0" hangingPunct="0">
              <a:defRPr>
                <a:solidFill>
                  <a:schemeClr val="tx1"/>
                </a:solidFill>
                <a:latin typeface="Arial" pitchFamily="34" charset="0"/>
                <a:ea typeface="ＭＳ Ｐゴシック" pitchFamily="34" charset="-128"/>
              </a:defRPr>
            </a:lvl4pPr>
            <a:lvl5pPr marL="2037560" indent="-226395" eaLnBrk="0" hangingPunct="0">
              <a:defRPr>
                <a:solidFill>
                  <a:schemeClr val="tx1"/>
                </a:solidFill>
                <a:latin typeface="Arial" pitchFamily="34" charset="0"/>
                <a:ea typeface="ＭＳ Ｐゴシック" pitchFamily="34" charset="-128"/>
              </a:defRPr>
            </a:lvl5pPr>
            <a:lvl6pPr marL="2490352" indent="-22639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43142" indent="-22639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95935" indent="-22639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48725" indent="-22639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74F2167-C16C-4319-BF86-09EA9DBD003F}" type="slidenum">
              <a:rPr lang="en-US">
                <a:solidFill>
                  <a:prstClr val="black"/>
                </a:solidFill>
                <a:latin typeface="Calibri" pitchFamily="34" charset="0"/>
              </a:rPr>
              <a:pPr eaLnBrk="1" hangingPunct="1"/>
              <a:t>28</a:t>
            </a:fld>
            <a:endParaRPr lang="en-US" dirty="0">
              <a:solidFill>
                <a:prstClr val="black"/>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35786" indent="-282995" eaLnBrk="0" hangingPunct="0">
              <a:defRPr>
                <a:solidFill>
                  <a:schemeClr val="tx1"/>
                </a:solidFill>
                <a:latin typeface="Arial" pitchFamily="34" charset="0"/>
                <a:ea typeface="ＭＳ Ｐゴシック" pitchFamily="34" charset="-128"/>
              </a:defRPr>
            </a:lvl2pPr>
            <a:lvl3pPr marL="1131978" indent="-226395" eaLnBrk="0" hangingPunct="0">
              <a:defRPr>
                <a:solidFill>
                  <a:schemeClr val="tx1"/>
                </a:solidFill>
                <a:latin typeface="Arial" pitchFamily="34" charset="0"/>
                <a:ea typeface="ＭＳ Ｐゴシック" pitchFamily="34" charset="-128"/>
              </a:defRPr>
            </a:lvl3pPr>
            <a:lvl4pPr marL="1584769" indent="-226395" eaLnBrk="0" hangingPunct="0">
              <a:defRPr>
                <a:solidFill>
                  <a:schemeClr val="tx1"/>
                </a:solidFill>
                <a:latin typeface="Arial" pitchFamily="34" charset="0"/>
                <a:ea typeface="ＭＳ Ｐゴシック" pitchFamily="34" charset="-128"/>
              </a:defRPr>
            </a:lvl4pPr>
            <a:lvl5pPr marL="2037560" indent="-226395" eaLnBrk="0" hangingPunct="0">
              <a:defRPr>
                <a:solidFill>
                  <a:schemeClr val="tx1"/>
                </a:solidFill>
                <a:latin typeface="Arial" pitchFamily="34" charset="0"/>
                <a:ea typeface="ＭＳ Ｐゴシック" pitchFamily="34" charset="-128"/>
              </a:defRPr>
            </a:lvl5pPr>
            <a:lvl6pPr marL="2490352" indent="-22639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43142" indent="-22639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95935" indent="-22639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48725" indent="-22639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AAAC795-F0AE-4F33-A4DF-0192C715B1CA}" type="slidenum">
              <a:rPr lang="en-US">
                <a:solidFill>
                  <a:prstClr val="black"/>
                </a:solidFill>
                <a:latin typeface="Calibri" pitchFamily="34" charset="0"/>
              </a:rPr>
              <a:pPr eaLnBrk="1" hangingPunct="1"/>
              <a:t>29</a:t>
            </a:fld>
            <a:endParaRPr lang="en-US" dirty="0">
              <a:solidFill>
                <a:prstClr val="black"/>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sz="1000" dirty="0">
                <a:ea typeface="ＭＳ Ｐゴシック" pitchFamily="34" charset="-128"/>
              </a:rPr>
              <a:t>Smart manufacturing systems combine smart operating systems to monitor, control, and optimize performance, systems engineering-based open architectures and standards, and embedded and/or distributed sensing, computing, communications, actuation, and control technologies.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35786" indent="-282995" eaLnBrk="0" hangingPunct="0">
              <a:defRPr>
                <a:solidFill>
                  <a:schemeClr val="tx1"/>
                </a:solidFill>
                <a:latin typeface="Arial" pitchFamily="34" charset="0"/>
                <a:ea typeface="ＭＳ Ｐゴシック" pitchFamily="34" charset="-128"/>
              </a:defRPr>
            </a:lvl2pPr>
            <a:lvl3pPr marL="1131978" indent="-226395" eaLnBrk="0" hangingPunct="0">
              <a:defRPr>
                <a:solidFill>
                  <a:schemeClr val="tx1"/>
                </a:solidFill>
                <a:latin typeface="Arial" pitchFamily="34" charset="0"/>
                <a:ea typeface="ＭＳ Ｐゴシック" pitchFamily="34" charset="-128"/>
              </a:defRPr>
            </a:lvl3pPr>
            <a:lvl4pPr marL="1584769" indent="-226395" eaLnBrk="0" hangingPunct="0">
              <a:defRPr>
                <a:solidFill>
                  <a:schemeClr val="tx1"/>
                </a:solidFill>
                <a:latin typeface="Arial" pitchFamily="34" charset="0"/>
                <a:ea typeface="ＭＳ Ｐゴシック" pitchFamily="34" charset="-128"/>
              </a:defRPr>
            </a:lvl4pPr>
            <a:lvl5pPr marL="2037560" indent="-226395" eaLnBrk="0" hangingPunct="0">
              <a:defRPr>
                <a:solidFill>
                  <a:schemeClr val="tx1"/>
                </a:solidFill>
                <a:latin typeface="Arial" pitchFamily="34" charset="0"/>
                <a:ea typeface="ＭＳ Ｐゴシック" pitchFamily="34" charset="-128"/>
              </a:defRPr>
            </a:lvl5pPr>
            <a:lvl6pPr marL="2490352" indent="-22639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43142" indent="-22639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95935" indent="-22639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48725" indent="-22639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1187D25-09C4-49BA-920B-22BEFA35E94F}" type="slidenum">
              <a:rPr lang="en-US">
                <a:solidFill>
                  <a:prstClr val="black"/>
                </a:solidFill>
                <a:latin typeface="Calibri" pitchFamily="34" charset="0"/>
              </a:rPr>
              <a:pPr eaLnBrk="1" hangingPunct="1"/>
              <a:t>30</a:t>
            </a:fld>
            <a:endParaRPr lang="en-US" dirty="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29002" indent="-280385" eaLnBrk="0" hangingPunct="0">
              <a:defRPr>
                <a:solidFill>
                  <a:schemeClr val="tx1"/>
                </a:solidFill>
                <a:latin typeface="Arial" pitchFamily="34" charset="0"/>
                <a:ea typeface="MS PGothic" pitchFamily="34" charset="-128"/>
              </a:defRPr>
            </a:lvl2pPr>
            <a:lvl3pPr marL="1121541" indent="-224307" eaLnBrk="0" hangingPunct="0">
              <a:defRPr>
                <a:solidFill>
                  <a:schemeClr val="tx1"/>
                </a:solidFill>
                <a:latin typeface="Arial" pitchFamily="34" charset="0"/>
                <a:ea typeface="MS PGothic" pitchFamily="34" charset="-128"/>
              </a:defRPr>
            </a:lvl3pPr>
            <a:lvl4pPr marL="1570158" indent="-224307" eaLnBrk="0" hangingPunct="0">
              <a:defRPr>
                <a:solidFill>
                  <a:schemeClr val="tx1"/>
                </a:solidFill>
                <a:latin typeface="Arial" pitchFamily="34" charset="0"/>
                <a:ea typeface="MS PGothic" pitchFamily="34" charset="-128"/>
              </a:defRPr>
            </a:lvl4pPr>
            <a:lvl5pPr marL="2018776" indent="-224307" eaLnBrk="0" hangingPunct="0">
              <a:defRPr>
                <a:solidFill>
                  <a:schemeClr val="tx1"/>
                </a:solidFill>
                <a:latin typeface="Arial" pitchFamily="34" charset="0"/>
                <a:ea typeface="MS PGothic" pitchFamily="34" charset="-128"/>
              </a:defRPr>
            </a:lvl5pPr>
            <a:lvl6pPr marL="2467392" indent="-224307" eaLnBrk="0" fontAlgn="base" hangingPunct="0">
              <a:spcBef>
                <a:spcPct val="0"/>
              </a:spcBef>
              <a:spcAft>
                <a:spcPct val="0"/>
              </a:spcAft>
              <a:defRPr>
                <a:solidFill>
                  <a:schemeClr val="tx1"/>
                </a:solidFill>
                <a:latin typeface="Arial" pitchFamily="34" charset="0"/>
                <a:ea typeface="MS PGothic" pitchFamily="34" charset="-128"/>
              </a:defRPr>
            </a:lvl6pPr>
            <a:lvl7pPr marL="2916007" indent="-224307" eaLnBrk="0" fontAlgn="base" hangingPunct="0">
              <a:spcBef>
                <a:spcPct val="0"/>
              </a:spcBef>
              <a:spcAft>
                <a:spcPct val="0"/>
              </a:spcAft>
              <a:defRPr>
                <a:solidFill>
                  <a:schemeClr val="tx1"/>
                </a:solidFill>
                <a:latin typeface="Arial" pitchFamily="34" charset="0"/>
                <a:ea typeface="MS PGothic" pitchFamily="34" charset="-128"/>
              </a:defRPr>
            </a:lvl7pPr>
            <a:lvl8pPr marL="3364625" indent="-224307" eaLnBrk="0" fontAlgn="base" hangingPunct="0">
              <a:spcBef>
                <a:spcPct val="0"/>
              </a:spcBef>
              <a:spcAft>
                <a:spcPct val="0"/>
              </a:spcAft>
              <a:defRPr>
                <a:solidFill>
                  <a:schemeClr val="tx1"/>
                </a:solidFill>
                <a:latin typeface="Arial" pitchFamily="34" charset="0"/>
                <a:ea typeface="MS PGothic" pitchFamily="34" charset="-128"/>
              </a:defRPr>
            </a:lvl8pPr>
            <a:lvl9pPr marL="3813241" indent="-224307"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4E642A2F-23DD-4A87-89C7-1403CDA5F657}" type="slidenum">
              <a:rPr lang="en-US" altLang="en-US" smtClean="0">
                <a:latin typeface="Calibri" pitchFamily="34" charset="0"/>
              </a:rPr>
              <a:pPr eaLnBrk="1" hangingPunct="1">
                <a:defRPr/>
              </a:pPr>
              <a:t>5</a:t>
            </a:fld>
            <a:endParaRPr lang="en-US"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fld id="{23C2767C-0AD4-4B1B-A5E1-E3806B606A7B}" type="slidenum">
              <a:rPr lang="en-US" smtClean="0">
                <a:solidFill>
                  <a:prstClr val="black"/>
                </a:solidFill>
                <a:latin typeface="Calibri"/>
              </a:rPr>
              <a:pPr/>
              <a:t>31</a:t>
            </a:fld>
            <a:endParaRPr lang="en-US" dirty="0">
              <a:solidFill>
                <a:prstClr val="black"/>
              </a:solidFill>
              <a:latin typeface="Calibri"/>
            </a:endParaRPr>
          </a:p>
        </p:txBody>
      </p:sp>
    </p:spTree>
    <p:extLst>
      <p:ext uri="{BB962C8B-B14F-4D97-AF65-F5344CB8AC3E}">
        <p14:creationId xmlns:p14="http://schemas.microsoft.com/office/powerpoint/2010/main" val="3471846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3BDAD-E201-4F00-A56F-A756546F294A}" type="slidenum">
              <a:rPr lang="en-US" smtClean="0">
                <a:solidFill>
                  <a:prstClr val="black"/>
                </a:solidFill>
                <a:latin typeface="Calibri"/>
              </a:rPr>
              <a:pPr/>
              <a:t>33</a:t>
            </a:fld>
            <a:endParaRPr lang="en-US" dirty="0">
              <a:solidFill>
                <a:prstClr val="black"/>
              </a:solidFill>
              <a:latin typeface="Calibri"/>
            </a:endParaRPr>
          </a:p>
        </p:txBody>
      </p:sp>
    </p:spTree>
    <p:extLst>
      <p:ext uri="{BB962C8B-B14F-4D97-AF65-F5344CB8AC3E}">
        <p14:creationId xmlns:p14="http://schemas.microsoft.com/office/powerpoint/2010/main" val="1411935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smtClean="0">
              <a:latin typeface="Arial" pitchFamily="34" charset="0"/>
            </a:endParaRPr>
          </a:p>
        </p:txBody>
      </p:sp>
      <p:sp>
        <p:nvSpPr>
          <p:cNvPr id="50180" name="Slide Number Placeholder 3"/>
          <p:cNvSpPr>
            <a:spLocks noGrp="1"/>
          </p:cNvSpPr>
          <p:nvPr>
            <p:ph type="sldNum" sz="quarter" idx="5"/>
          </p:nvPr>
        </p:nvSpPr>
        <p:spPr>
          <a:xfrm>
            <a:off x="3884616"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22" eaLnBrk="0" hangingPunct="0">
              <a:defRPr>
                <a:solidFill>
                  <a:schemeClr val="tx1"/>
                </a:solidFill>
                <a:latin typeface="Arial" pitchFamily="34" charset="0"/>
              </a:defRPr>
            </a:lvl1pPr>
            <a:lvl2pPr marL="740516" indent="-284814" defTabSz="936722" eaLnBrk="0" hangingPunct="0">
              <a:defRPr>
                <a:solidFill>
                  <a:schemeClr val="tx1"/>
                </a:solidFill>
                <a:latin typeface="Arial" pitchFamily="34" charset="0"/>
              </a:defRPr>
            </a:lvl2pPr>
            <a:lvl3pPr marL="1139256" indent="-227853" defTabSz="936722" eaLnBrk="0" hangingPunct="0">
              <a:defRPr>
                <a:solidFill>
                  <a:schemeClr val="tx1"/>
                </a:solidFill>
                <a:latin typeface="Arial" pitchFamily="34" charset="0"/>
              </a:defRPr>
            </a:lvl3pPr>
            <a:lvl4pPr marL="1594958" indent="-227853" defTabSz="936722" eaLnBrk="0" hangingPunct="0">
              <a:defRPr>
                <a:solidFill>
                  <a:schemeClr val="tx1"/>
                </a:solidFill>
                <a:latin typeface="Arial" pitchFamily="34" charset="0"/>
              </a:defRPr>
            </a:lvl4pPr>
            <a:lvl5pPr marL="2050661" indent="-227853" defTabSz="936722" eaLnBrk="0" hangingPunct="0">
              <a:defRPr>
                <a:solidFill>
                  <a:schemeClr val="tx1"/>
                </a:solidFill>
                <a:latin typeface="Arial" pitchFamily="34" charset="0"/>
              </a:defRPr>
            </a:lvl5pPr>
            <a:lvl6pPr marL="2506364" indent="-227853" defTabSz="936722" eaLnBrk="0" fontAlgn="base" hangingPunct="0">
              <a:spcBef>
                <a:spcPct val="0"/>
              </a:spcBef>
              <a:spcAft>
                <a:spcPct val="0"/>
              </a:spcAft>
              <a:defRPr>
                <a:solidFill>
                  <a:schemeClr val="tx1"/>
                </a:solidFill>
                <a:latin typeface="Arial" pitchFamily="34" charset="0"/>
              </a:defRPr>
            </a:lvl6pPr>
            <a:lvl7pPr marL="2962065" indent="-227853" defTabSz="936722" eaLnBrk="0" fontAlgn="base" hangingPunct="0">
              <a:spcBef>
                <a:spcPct val="0"/>
              </a:spcBef>
              <a:spcAft>
                <a:spcPct val="0"/>
              </a:spcAft>
              <a:defRPr>
                <a:solidFill>
                  <a:schemeClr val="tx1"/>
                </a:solidFill>
                <a:latin typeface="Arial" pitchFamily="34" charset="0"/>
              </a:defRPr>
            </a:lvl7pPr>
            <a:lvl8pPr marL="3417769" indent="-227853" defTabSz="936722" eaLnBrk="0" fontAlgn="base" hangingPunct="0">
              <a:spcBef>
                <a:spcPct val="0"/>
              </a:spcBef>
              <a:spcAft>
                <a:spcPct val="0"/>
              </a:spcAft>
              <a:defRPr>
                <a:solidFill>
                  <a:schemeClr val="tx1"/>
                </a:solidFill>
                <a:latin typeface="Arial" pitchFamily="34" charset="0"/>
              </a:defRPr>
            </a:lvl8pPr>
            <a:lvl9pPr marL="3873471" indent="-227853" defTabSz="936722" eaLnBrk="0" fontAlgn="base" hangingPunct="0">
              <a:spcBef>
                <a:spcPct val="0"/>
              </a:spcBef>
              <a:spcAft>
                <a:spcPct val="0"/>
              </a:spcAft>
              <a:defRPr>
                <a:solidFill>
                  <a:schemeClr val="tx1"/>
                </a:solidFill>
                <a:latin typeface="Arial" pitchFamily="34" charset="0"/>
              </a:defRPr>
            </a:lvl9pPr>
          </a:lstStyle>
          <a:p>
            <a:pPr eaLnBrk="1" hangingPunct="1">
              <a:defRPr/>
            </a:pPr>
            <a:fld id="{B43AE56E-3CE0-4E25-9DB9-CF813933E489}" type="slidenum">
              <a:rPr lang="en-US" smtClean="0">
                <a:solidFill>
                  <a:srgbClr val="000000"/>
                </a:solidFill>
              </a:rPr>
              <a:pPr eaLnBrk="1" hangingPunct="1">
                <a:defRPr/>
              </a:pPr>
              <a:t>34</a:t>
            </a:fld>
            <a:endParaRPr lang="en-US" dirty="0"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36</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37</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38</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39</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40</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41</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42</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DD0C9-8C8E-4D5D-B1C0-CE39BF0BB121}" type="slidenum">
              <a:rPr lang="en-US" smtClean="0"/>
              <a:t>7</a:t>
            </a:fld>
            <a:endParaRPr lang="en-US"/>
          </a:p>
        </p:txBody>
      </p:sp>
    </p:spTree>
    <p:extLst>
      <p:ext uri="{BB962C8B-B14F-4D97-AF65-F5344CB8AC3E}">
        <p14:creationId xmlns:p14="http://schemas.microsoft.com/office/powerpoint/2010/main" val="1726257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43</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44</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45</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46</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47</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49</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51</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52</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53</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54</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8B57B58E-72D2-4F7F-A2CC-07DBD0DD55B5}" type="slidenum">
              <a:rPr lang="en-US" smtClean="0">
                <a:solidFill>
                  <a:prstClr val="black"/>
                </a:solidFill>
                <a:latin typeface="Calibri"/>
              </a:rPr>
              <a:pPr/>
              <a:t>8</a:t>
            </a:fld>
            <a:endParaRPr lang="en-US" dirty="0" smtClean="0">
              <a:solidFill>
                <a:prstClr val="black"/>
              </a:solidFill>
              <a:latin typeface="Calibri"/>
            </a:endParaRPr>
          </a:p>
        </p:txBody>
      </p:sp>
      <p:sp>
        <p:nvSpPr>
          <p:cNvPr id="19458" name="Rectangle 2"/>
          <p:cNvSpPr>
            <a:spLocks noGrp="1" noRot="1" noChangeAspect="1" noChangeArrowheads="1" noTextEdit="1"/>
          </p:cNvSpPr>
          <p:nvPr>
            <p:ph type="sldImg"/>
          </p:nvPr>
        </p:nvSpPr>
        <p:spPr>
          <a:xfrm>
            <a:off x="1141413" y="303213"/>
            <a:ext cx="4575175" cy="3430587"/>
          </a:xfrm>
          <a:ln/>
        </p:spPr>
      </p:sp>
      <p:sp>
        <p:nvSpPr>
          <p:cNvPr id="19459" name="Rectangle 3"/>
          <p:cNvSpPr>
            <a:spLocks noGrp="1" noChangeArrowheads="1"/>
          </p:cNvSpPr>
          <p:nvPr>
            <p:ph type="body" idx="1"/>
          </p:nvPr>
        </p:nvSpPr>
        <p:spPr>
          <a:xfrm>
            <a:off x="686427" y="3961465"/>
            <a:ext cx="5562807" cy="4495488"/>
          </a:xfrm>
          <a:noFill/>
          <a:ln/>
        </p:spPr>
        <p:txBody>
          <a:bodyPr/>
          <a:lstStyle/>
          <a:p>
            <a:pPr marL="0" indent="0">
              <a:buFontTx/>
              <a:buNone/>
            </a:pPr>
            <a:endParaRPr lang="en-US" sz="14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55</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56</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57</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58</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59</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60</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62</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67</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9F1EF6-47D2-4F44-B30F-9B52DF5A2C64}" type="slidenum">
              <a:rPr lang="en-US" smtClean="0"/>
              <a:pPr/>
              <a:t>79</a:t>
            </a:fld>
            <a:endParaRPr lang="en-US"/>
          </a:p>
        </p:txBody>
      </p:sp>
    </p:spTree>
    <p:extLst>
      <p:ext uri="{BB962C8B-B14F-4D97-AF65-F5344CB8AC3E}">
        <p14:creationId xmlns:p14="http://schemas.microsoft.com/office/powerpoint/2010/main" val="6704640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9F1EF6-47D2-4F44-B30F-9B52DF5A2C64}" type="slidenum">
              <a:rPr lang="en-US" smtClean="0"/>
              <a:pPr/>
              <a:t>80</a:t>
            </a:fld>
            <a:endParaRPr lang="en-US"/>
          </a:p>
        </p:txBody>
      </p:sp>
    </p:spTree>
    <p:extLst>
      <p:ext uri="{BB962C8B-B14F-4D97-AF65-F5344CB8AC3E}">
        <p14:creationId xmlns:p14="http://schemas.microsoft.com/office/powerpoint/2010/main" val="67046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endParaRPr lang="en-US" sz="200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F6DF01EC-B24F-4CBC-A883-D0D8E2876EEF}" type="slidenum">
              <a:rPr lang="en-US" smtClean="0">
                <a:solidFill>
                  <a:prstClr val="black"/>
                </a:solidFill>
                <a:latin typeface="Calibri"/>
              </a:rPr>
              <a:pPr/>
              <a:t>9</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791648" y="8531847"/>
            <a:ext cx="2903683" cy="44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3" tIns="45442" rIns="90883" bIns="45442" anchor="b"/>
          <a:lstStyle>
            <a:lvl1pPr defTabSz="966788" eaLnBrk="0" hangingPunct="0">
              <a:defRPr sz="2800">
                <a:solidFill>
                  <a:schemeClr val="tx1"/>
                </a:solidFill>
                <a:latin typeface="Arial" pitchFamily="34" charset="0"/>
              </a:defRPr>
            </a:lvl1pPr>
            <a:lvl2pPr marL="742950" indent="-285750" defTabSz="966788" eaLnBrk="0" hangingPunct="0">
              <a:defRPr sz="2800">
                <a:solidFill>
                  <a:schemeClr val="tx1"/>
                </a:solidFill>
                <a:latin typeface="Arial" pitchFamily="34" charset="0"/>
              </a:defRPr>
            </a:lvl2pPr>
            <a:lvl3pPr marL="1143000" indent="-228600" defTabSz="966788" eaLnBrk="0" hangingPunct="0">
              <a:defRPr sz="2800">
                <a:solidFill>
                  <a:schemeClr val="tx1"/>
                </a:solidFill>
                <a:latin typeface="Arial" pitchFamily="34" charset="0"/>
              </a:defRPr>
            </a:lvl3pPr>
            <a:lvl4pPr marL="1600200" indent="-228600" defTabSz="966788" eaLnBrk="0" hangingPunct="0">
              <a:defRPr sz="2800">
                <a:solidFill>
                  <a:schemeClr val="tx1"/>
                </a:solidFill>
                <a:latin typeface="Arial" pitchFamily="34" charset="0"/>
              </a:defRPr>
            </a:lvl4pPr>
            <a:lvl5pPr marL="2057400" indent="-228600" defTabSz="966788" eaLnBrk="0" hangingPunct="0">
              <a:defRPr sz="2800">
                <a:solidFill>
                  <a:schemeClr val="tx1"/>
                </a:solidFill>
                <a:latin typeface="Arial" pitchFamily="34" charset="0"/>
              </a:defRPr>
            </a:lvl5pPr>
            <a:lvl6pPr marL="2514600" indent="-228600" defTabSz="966788" eaLnBrk="0" fontAlgn="base" hangingPunct="0">
              <a:spcBef>
                <a:spcPct val="0"/>
              </a:spcBef>
              <a:spcAft>
                <a:spcPct val="0"/>
              </a:spcAft>
              <a:defRPr sz="2800">
                <a:solidFill>
                  <a:schemeClr val="tx1"/>
                </a:solidFill>
                <a:latin typeface="Arial" pitchFamily="34" charset="0"/>
              </a:defRPr>
            </a:lvl6pPr>
            <a:lvl7pPr marL="2971800" indent="-228600" defTabSz="966788" eaLnBrk="0" fontAlgn="base" hangingPunct="0">
              <a:spcBef>
                <a:spcPct val="0"/>
              </a:spcBef>
              <a:spcAft>
                <a:spcPct val="0"/>
              </a:spcAft>
              <a:defRPr sz="2800">
                <a:solidFill>
                  <a:schemeClr val="tx1"/>
                </a:solidFill>
                <a:latin typeface="Arial" pitchFamily="34" charset="0"/>
              </a:defRPr>
            </a:lvl7pPr>
            <a:lvl8pPr marL="3429000" indent="-228600" defTabSz="966788" eaLnBrk="0" fontAlgn="base" hangingPunct="0">
              <a:spcBef>
                <a:spcPct val="0"/>
              </a:spcBef>
              <a:spcAft>
                <a:spcPct val="0"/>
              </a:spcAft>
              <a:defRPr sz="2800">
                <a:solidFill>
                  <a:schemeClr val="tx1"/>
                </a:solidFill>
                <a:latin typeface="Arial" pitchFamily="34" charset="0"/>
              </a:defRPr>
            </a:lvl8pPr>
            <a:lvl9pPr marL="3886200" indent="-228600" defTabSz="966788" eaLnBrk="0" fontAlgn="base" hangingPunct="0">
              <a:spcBef>
                <a:spcPct val="0"/>
              </a:spcBef>
              <a:spcAft>
                <a:spcPct val="0"/>
              </a:spcAft>
              <a:defRPr sz="2800">
                <a:solidFill>
                  <a:schemeClr val="tx1"/>
                </a:solidFill>
                <a:latin typeface="Arial" pitchFamily="34" charset="0"/>
              </a:defRPr>
            </a:lvl9pPr>
          </a:lstStyle>
          <a:p>
            <a:pPr algn="r" eaLnBrk="1" hangingPunct="1"/>
            <a:fld id="{8DF957B6-2BA4-406F-95CD-96B3323EA270}" type="slidenum">
              <a:rPr lang="en-US" sz="1200">
                <a:solidFill>
                  <a:prstClr val="black"/>
                </a:solidFill>
              </a:rPr>
              <a:pPr algn="r" eaLnBrk="1" hangingPunct="1"/>
              <a:t>10</a:t>
            </a:fld>
            <a:endParaRPr lang="en-US" sz="1200" dirty="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370592" y="4263698"/>
            <a:ext cx="5955602" cy="43453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5" tIns="45657" rIns="91315" bIns="45657"/>
          <a:lstStyle/>
          <a:p>
            <a:pPr defTabSz="895963">
              <a:spcBef>
                <a:spcPct val="0"/>
              </a:spcBef>
            </a:pPr>
            <a:r>
              <a:rPr lang="en-US" dirty="0" smtClean="0">
                <a:latin typeface="Arial" pitchFamily="34" charset="0"/>
              </a:rPr>
              <a:t>JILA – Joint Institute on Laboratory Astrophysics – between NIST and University of CO</a:t>
            </a:r>
          </a:p>
          <a:p>
            <a:pPr defTabSz="895963">
              <a:spcBef>
                <a:spcPct val="0"/>
              </a:spcBef>
            </a:pPr>
            <a:r>
              <a:rPr lang="en-US" dirty="0" smtClean="0">
                <a:latin typeface="Arial" pitchFamily="34" charset="0"/>
              </a:rPr>
              <a:t>JQI – Joint Quantum Institute – NIST, UMD-College Park, NSA</a:t>
            </a:r>
          </a:p>
          <a:p>
            <a:pPr defTabSz="895963">
              <a:spcBef>
                <a:spcPct val="0"/>
              </a:spcBef>
            </a:pPr>
            <a:r>
              <a:rPr lang="en-US" dirty="0" smtClean="0">
                <a:latin typeface="Arial" pitchFamily="34" charset="0"/>
              </a:rPr>
              <a:t>IBBR – Institute on Biotechnological and Biosciences Research – NIST and UMD-CP</a:t>
            </a:r>
          </a:p>
          <a:p>
            <a:pPr defTabSz="895963">
              <a:spcBef>
                <a:spcPct val="0"/>
              </a:spcBef>
            </a:pPr>
            <a:r>
              <a:rPr lang="en-US" dirty="0" smtClean="0">
                <a:latin typeface="Arial" pitchFamily="34" charset="0"/>
              </a:rPr>
              <a:t>HML – Hollings Marine Laboratory  -- NIST, NOAA, College of Charleston, Medical Univ. of SC, SC Dept. of Natural Resources</a:t>
            </a:r>
          </a:p>
          <a:p>
            <a:pPr defTabSz="895963">
              <a:spcBef>
                <a:spcPct val="0"/>
              </a:spcBef>
            </a:pPr>
            <a:endParaRPr lang="en-US" dirty="0" smtClean="0">
              <a:latin typeface="Arial" pitchFamily="34" charset="0"/>
            </a:endParaRPr>
          </a:p>
          <a:p>
            <a:pPr defTabSz="892338">
              <a:spcBef>
                <a:spcPct val="0"/>
              </a:spcBef>
              <a:defRPr/>
            </a:pPr>
            <a:r>
              <a:rPr lang="en-US" sz="2400" b="1" dirty="0">
                <a:solidFill>
                  <a:srgbClr val="000000"/>
                </a:solidFill>
              </a:rPr>
              <a:t>NIST Campuses/Sites </a:t>
            </a:r>
            <a:endParaRPr lang="en-US" sz="2400" dirty="0">
              <a:solidFill>
                <a:srgbClr val="000000"/>
              </a:solidFill>
            </a:endParaRPr>
          </a:p>
          <a:p>
            <a:pPr defTabSz="892338">
              <a:spcBef>
                <a:spcPct val="0"/>
              </a:spcBef>
              <a:defRPr/>
            </a:pPr>
            <a:r>
              <a:rPr lang="en-US" sz="2400" dirty="0">
                <a:solidFill>
                  <a:srgbClr val="000000"/>
                </a:solidFill>
              </a:rPr>
              <a:t>. </a:t>
            </a:r>
            <a:r>
              <a:rPr lang="en-US" sz="2400" b="1" dirty="0">
                <a:solidFill>
                  <a:srgbClr val="000000"/>
                </a:solidFill>
              </a:rPr>
              <a:t>Gaithersburg </a:t>
            </a:r>
            <a:r>
              <a:rPr lang="en-US" sz="2400" dirty="0">
                <a:solidFill>
                  <a:srgbClr val="000000"/>
                </a:solidFill>
              </a:rPr>
              <a:t>– 55 buildings &amp; structures totaling 3.5M gsf on 578 acres, built in the 1960’s. Latest buildings added in 1999 and 2003. </a:t>
            </a:r>
          </a:p>
          <a:p>
            <a:pPr defTabSz="892338">
              <a:spcBef>
                <a:spcPct val="0"/>
              </a:spcBef>
              <a:defRPr/>
            </a:pPr>
            <a:r>
              <a:rPr lang="en-US" sz="2400" dirty="0">
                <a:solidFill>
                  <a:srgbClr val="000000"/>
                </a:solidFill>
              </a:rPr>
              <a:t>. </a:t>
            </a:r>
            <a:r>
              <a:rPr lang="en-US" sz="2400" b="1" dirty="0">
                <a:solidFill>
                  <a:srgbClr val="000000"/>
                </a:solidFill>
              </a:rPr>
              <a:t>Boulder </a:t>
            </a:r>
            <a:r>
              <a:rPr lang="en-US" sz="2400" dirty="0">
                <a:solidFill>
                  <a:srgbClr val="000000"/>
                </a:solidFill>
              </a:rPr>
              <a:t>– 26 buildings &amp; structures totaling 0.5M gsf on 208 acres, built in the 1950’s. </a:t>
            </a:r>
          </a:p>
          <a:p>
            <a:pPr defTabSz="892338">
              <a:spcBef>
                <a:spcPct val="0"/>
              </a:spcBef>
              <a:defRPr/>
            </a:pPr>
            <a:r>
              <a:rPr lang="en-US" sz="2400" dirty="0">
                <a:solidFill>
                  <a:srgbClr val="000000"/>
                </a:solidFill>
              </a:rPr>
              <a:t>. </a:t>
            </a:r>
            <a:r>
              <a:rPr lang="en-US" sz="2400" b="1" dirty="0">
                <a:solidFill>
                  <a:srgbClr val="000000"/>
                </a:solidFill>
              </a:rPr>
              <a:t>Ft. Collins </a:t>
            </a:r>
            <a:r>
              <a:rPr lang="en-US" sz="2400" dirty="0">
                <a:solidFill>
                  <a:srgbClr val="000000"/>
                </a:solidFill>
              </a:rPr>
              <a:t>– a 390-acre site housing NIST radio stations, built in 1963. </a:t>
            </a:r>
          </a:p>
          <a:p>
            <a:pPr defTabSz="892338">
              <a:spcBef>
                <a:spcPct val="0"/>
              </a:spcBef>
              <a:defRPr/>
            </a:pPr>
            <a:r>
              <a:rPr lang="en-US" sz="2400" dirty="0">
                <a:solidFill>
                  <a:srgbClr val="000000"/>
                </a:solidFill>
              </a:rPr>
              <a:t>. </a:t>
            </a:r>
            <a:r>
              <a:rPr lang="en-US" sz="2400" b="1" dirty="0">
                <a:solidFill>
                  <a:srgbClr val="000000"/>
                </a:solidFill>
              </a:rPr>
              <a:t>Kauai </a:t>
            </a:r>
            <a:r>
              <a:rPr lang="en-US" sz="2400" dirty="0">
                <a:solidFill>
                  <a:srgbClr val="000000"/>
                </a:solidFill>
              </a:rPr>
              <a:t>– 6,000 gsf building housing NIST radio station, located on US Navy’s 30 acre site in Hawaii (1971). </a:t>
            </a:r>
          </a:p>
          <a:p>
            <a:pPr defTabSz="895963">
              <a:spcBef>
                <a:spcPct val="0"/>
              </a:spcBef>
            </a:pPr>
            <a:endParaRPr lang="en-US" dirty="0" smtClean="0">
              <a:latin typeface="Arial" pitchFamily="34" charset="0"/>
            </a:endParaRPr>
          </a:p>
        </p:txBody>
      </p:sp>
    </p:spTree>
    <p:extLst>
      <p:ext uri="{BB962C8B-B14F-4D97-AF65-F5344CB8AC3E}">
        <p14:creationId xmlns:p14="http://schemas.microsoft.com/office/powerpoint/2010/main" val="226595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solidFill>
                  <a:prstClr val="black"/>
                </a:solidFill>
                <a:latin typeface="Calibri"/>
              </a:rPr>
              <a:pPr/>
              <a:t>11</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47F752-CDC7-4EB4-90A4-7DAA9DDDC664}" type="slidenum">
              <a:rPr lang="en-US" smtClean="0">
                <a:solidFill>
                  <a:prstClr val="black"/>
                </a:solidFill>
                <a:latin typeface="Calibri"/>
              </a:rPr>
              <a:pPr>
                <a:defRPr/>
              </a:pPr>
              <a:t>14</a:t>
            </a:fld>
            <a:endParaRPr lang="en-US" dirty="0">
              <a:solidFill>
                <a:prstClr val="black"/>
              </a:solidFill>
              <a:latin typeface="Calibri"/>
            </a:endParaRPr>
          </a:p>
        </p:txBody>
      </p:sp>
    </p:spTree>
    <p:extLst>
      <p:ext uri="{BB962C8B-B14F-4D97-AF65-F5344CB8AC3E}">
        <p14:creationId xmlns:p14="http://schemas.microsoft.com/office/powerpoint/2010/main" val="884867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3BDAD-E201-4F00-A56F-A756546F294A}"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318528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7936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313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7054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39217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4325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0" descr="exportech_390_bl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3" y="957263"/>
            <a:ext cx="548640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6"/>
          <p:cNvGrpSpPr>
            <a:grpSpLocks/>
          </p:cNvGrpSpPr>
          <p:nvPr userDrawn="1"/>
        </p:nvGrpSpPr>
        <p:grpSpPr bwMode="auto">
          <a:xfrm>
            <a:off x="633413" y="5210175"/>
            <a:ext cx="7877175" cy="777875"/>
            <a:chOff x="658565" y="5210130"/>
            <a:chExt cx="7876245" cy="777562"/>
          </a:xfrm>
        </p:grpSpPr>
        <p:pic>
          <p:nvPicPr>
            <p:cNvPr id="4" name="Picture 2" descr="mailing_label"/>
            <p:cNvPicPr>
              <a:picLocks noChangeAspect="1" noChangeArrowheads="1"/>
            </p:cNvPicPr>
            <p:nvPr userDrawn="1"/>
          </p:nvPicPr>
          <p:blipFill>
            <a:blip r:embed="rId3">
              <a:extLst>
                <a:ext uri="{28A0092B-C50C-407E-A947-70E740481C1C}">
                  <a14:useLocalDpi xmlns:a14="http://schemas.microsoft.com/office/drawing/2010/main" val="0"/>
                </a:ext>
              </a:extLst>
            </a:blip>
            <a:srcRect b="20284"/>
            <a:stretch>
              <a:fillRect/>
            </a:stretch>
          </p:blipFill>
          <p:spPr bwMode="auto">
            <a:xfrm>
              <a:off x="4842595" y="5309742"/>
              <a:ext cx="1828800" cy="5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US Comm Svc-Rectangle.t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34610" y="5258544"/>
              <a:ext cx="1600200" cy="68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MEP_logo_text_mep_3015.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1980" y="5320305"/>
              <a:ext cx="20574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FedEx Collective Preferred Two Color Positive Platinum.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8565" y="5210130"/>
              <a:ext cx="1600200" cy="77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10606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dirty="0">
              <a:solidFill>
                <a:prstClr val="black">
                  <a:tint val="75000"/>
                </a:prstClr>
              </a:solidFill>
              <a:latin typeface="Arial Narrow"/>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
        <p:nvSpPr>
          <p:cNvPr id="13" name="Footer Placeholder 12"/>
          <p:cNvSpPr>
            <a:spLocks noGrp="1"/>
          </p:cNvSpPr>
          <p:nvPr>
            <p:ph type="ftr" sz="quarter" idx="12"/>
          </p:nvPr>
        </p:nvSpPr>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Tree>
    <p:extLst>
      <p:ext uri="{BB962C8B-B14F-4D97-AF65-F5344CB8AC3E}">
        <p14:creationId xmlns:p14="http://schemas.microsoft.com/office/powerpoint/2010/main" val="397735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082597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dirty="0">
              <a:solidFill>
                <a:prstClr val="black">
                  <a:tint val="75000"/>
                </a:prstClr>
              </a:solidFill>
              <a:latin typeface="Arial Narrow"/>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729717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494133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010605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3" name="Footer Placeholder 12"/>
          <p:cNvSpPr>
            <a:spLocks noGrp="1"/>
          </p:cNvSpPr>
          <p:nvPr>
            <p:ph type="ftr" sz="quarter" idx="12"/>
          </p:nvPr>
        </p:nvSpPr>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Tree>
    <p:extLst>
      <p:ext uri="{BB962C8B-B14F-4D97-AF65-F5344CB8AC3E}">
        <p14:creationId xmlns:p14="http://schemas.microsoft.com/office/powerpoint/2010/main" val="2419594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a:solidFill>
                <a:prstClr val="black">
                  <a:tint val="75000"/>
                </a:prstClr>
              </a:solidFill>
              <a:latin typeface="Arial Narrow"/>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311015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a:solidFill>
                <a:prstClr val="black">
                  <a:tint val="75000"/>
                </a:prstClr>
              </a:solidFill>
              <a:latin typeface="Arial Narrow"/>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87208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a:solidFill>
                <a:prstClr val="black">
                  <a:tint val="75000"/>
                </a:prstClr>
              </a:solidFill>
              <a:latin typeface="Arial Narrow"/>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238283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245549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411614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401385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Narrow"/>
              </a:rPr>
              <a:t>January 28, 2014</a:t>
            </a:r>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565973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04800"/>
            <a:ext cx="84582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8" name="Content Placeholder 2"/>
          <p:cNvSpPr>
            <a:spLocks noGrp="1"/>
          </p:cNvSpPr>
          <p:nvPr>
            <p:ph idx="1"/>
          </p:nvPr>
        </p:nvSpPr>
        <p:spPr>
          <a:xfrm>
            <a:off x="457200" y="1219200"/>
            <a:ext cx="82296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861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28600"/>
            <a:ext cx="8458200" cy="944562"/>
          </a:xfrm>
        </p:spPr>
        <p:txBody>
          <a:bodyPr>
            <a:normAutofit/>
          </a:bodyPr>
          <a:lstStyle>
            <a:lvl1pPr algn="l">
              <a:lnSpc>
                <a:spcPts val="2600"/>
              </a:lnSpc>
              <a:defRPr sz="24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9" name="Content Placeholder 2"/>
          <p:cNvSpPr>
            <a:spLocks noGrp="1"/>
          </p:cNvSpPr>
          <p:nvPr>
            <p:ph sz="half" idx="1"/>
          </p:nvPr>
        </p:nvSpPr>
        <p:spPr>
          <a:xfrm>
            <a:off x="457200" y="1219200"/>
            <a:ext cx="40386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20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28600"/>
            <a:ext cx="8534400" cy="944562"/>
          </a:xfrm>
        </p:spPr>
        <p:txBody>
          <a:bodyPr>
            <a:normAutofit/>
          </a:bodyPr>
          <a:lstStyle>
            <a:lvl1pPr algn="l">
              <a:lnSpc>
                <a:spcPts val="2600"/>
              </a:lnSpc>
              <a:defRPr sz="2400" b="1" baseline="0">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31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79274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771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2"/>
            <a:ext cx="54864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9" name="Picture Placeholder 2"/>
          <p:cNvSpPr>
            <a:spLocks noGrp="1"/>
          </p:cNvSpPr>
          <p:nvPr>
            <p:ph type="pic" idx="1"/>
          </p:nvPr>
        </p:nvSpPr>
        <p:spPr>
          <a:xfrm>
            <a:off x="1792288" y="612774"/>
            <a:ext cx="54864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3"/>
          <p:cNvSpPr>
            <a:spLocks noGrp="1"/>
          </p:cNvSpPr>
          <p:nvPr>
            <p:ph type="body" sz="half" idx="2"/>
          </p:nvPr>
        </p:nvSpPr>
        <p:spPr>
          <a:xfrm>
            <a:off x="1792288" y="5748338"/>
            <a:ext cx="54864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719331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0772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7"/>
          <p:cNvSpPr>
            <a:spLocks noGrp="1"/>
          </p:cNvSpPr>
          <p:nvPr>
            <p:ph type="sldNum" sz="quarter" idx="10"/>
          </p:nvPr>
        </p:nvSpPr>
        <p:spPr/>
        <p:txBody>
          <a:bodyPr/>
          <a:lstStyle>
            <a:lvl1pPr>
              <a:defRPr/>
            </a:lvl1pPr>
          </a:lstStyle>
          <a:p>
            <a:pPr>
              <a:defRPr/>
            </a:pPr>
            <a:fld id="{C5318C75-B970-4D3A-919C-A74E3B76FC70}"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00670734"/>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28600"/>
            <a:ext cx="8534400" cy="944562"/>
          </a:xfrm>
        </p:spPr>
        <p:txBody>
          <a:bodyPr>
            <a:normAutofit/>
          </a:bodyPr>
          <a:lstStyle>
            <a:lvl1pPr algn="l">
              <a:lnSpc>
                <a:spcPts val="2600"/>
              </a:lnSpc>
              <a:defRPr sz="2400" b="1" baseline="0">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3" name="Footer Placeholder 2"/>
          <p:cNvSpPr>
            <a:spLocks noGrp="1"/>
          </p:cNvSpPr>
          <p:nvPr>
            <p:ph type="ftr" sz="quarter" idx="11"/>
          </p:nvPr>
        </p:nvSpPr>
        <p:spPr/>
        <p:txBody>
          <a:bodyPr/>
          <a:lstStyle>
            <a:lvl1pPr>
              <a:defRPr sz="2000"/>
            </a:lvl1pPr>
          </a:lstStyle>
          <a:p>
            <a:r>
              <a:rPr lang="en-US"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lvl1pPr>
              <a:defRPr sz="2000"/>
            </a:lvl1pPr>
          </a:lstStyle>
          <a:p>
            <a:fld id="{C90B5FB4-1AE6-4CC4-B374-7CA8E59164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80952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259081164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88276" y="683172"/>
            <a:ext cx="7898524" cy="734466"/>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98897"/>
            <a:ext cx="2133600" cy="222578"/>
          </a:xfrm>
          <a:prstGeom prst="rect">
            <a:avLst/>
          </a:prstGeom>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dirty="0">
              <a:solidFill>
                <a:prstClr val="black">
                  <a:tint val="75000"/>
                </a:prstClr>
              </a:solidFill>
              <a:latin typeface="Calibri"/>
            </a:endParaRPr>
          </a:p>
        </p:txBody>
      </p:sp>
    </p:spTree>
    <p:extLst>
      <p:ext uri="{BB962C8B-B14F-4D97-AF65-F5344CB8AC3E}">
        <p14:creationId xmlns:p14="http://schemas.microsoft.com/office/powerpoint/2010/main" val="274087082"/>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677072705"/>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TextBox 3"/>
          <p:cNvSpPr txBox="1"/>
          <p:nvPr userDrawn="1"/>
        </p:nvSpPr>
        <p:spPr>
          <a:xfrm>
            <a:off x="0" y="6581775"/>
            <a:ext cx="228600" cy="276225"/>
          </a:xfrm>
          <a:prstGeom prst="rect">
            <a:avLst/>
          </a:prstGeom>
          <a:noFill/>
        </p:spPr>
        <p:txBody>
          <a:bodyPr wrap="none">
            <a:spAutoFit/>
          </a:bodyPr>
          <a:lstStyle/>
          <a:p>
            <a:pPr defTabSz="914400">
              <a:defRPr/>
            </a:pPr>
            <a:r>
              <a:rPr lang="en-US" sz="1200" dirty="0">
                <a:solidFill>
                  <a:prstClr val="black">
                    <a:lumMod val="65000"/>
                    <a:lumOff val="35000"/>
                  </a:prstClr>
                </a:solidFill>
                <a:latin typeface="Calibri"/>
              </a:rPr>
              <a:t> </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13464577"/>
      </p:ext>
    </p:extLst>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859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0068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9613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7807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6865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60256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slideLayout" Target="../slideLayouts/slideLayout14.xml"/><Relationship Id="rId14" Type="http://schemas.openxmlformats.org/officeDocument/2006/relationships/theme" Target="../theme/theme2.xml"/><Relationship Id="rId15" Type="http://schemas.openxmlformats.org/officeDocument/2006/relationships/image" Target="../media/image6.jpe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3.xml"/><Relationship Id="rId14" Type="http://schemas.openxmlformats.org/officeDocument/2006/relationships/image" Target="../media/image6.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4.xml"/><Relationship Id="rId13" Type="http://schemas.openxmlformats.org/officeDocument/2006/relationships/image" Target="../media/image12.jpe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a:blip r:embed="rId4"/>
          <a:stretch>
            <a:fillRect/>
          </a:stretch>
        </p:blipFill>
        <p:spPr>
          <a:xfrm>
            <a:off x="788276" y="723900"/>
            <a:ext cx="3819526" cy="1263650"/>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0" name="Picture 9" descr="MEP-LOGO-MEP.png"/>
          <p:cNvPicPr>
            <a:picLocks noChangeAspect="1"/>
          </p:cNvPicPr>
          <p:nvPr/>
        </p:nvPicPr>
        <p:blipFill>
          <a:blip r:embed="rId6"/>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7"/>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893404474"/>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5"/>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6"/>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7"/>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835575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solidFill>
                  <a:prstClr val="black">
                    <a:tint val="75000"/>
                  </a:prstClr>
                </a:solidFill>
                <a:latin typeface="Arial Narrow"/>
              </a:rPr>
              <a:t>January 28, 2014</a:t>
            </a:r>
            <a:endParaRPr lang="en-US" dirty="0">
              <a:solidFill>
                <a:prstClr val="black">
                  <a:tint val="75000"/>
                </a:prstClr>
              </a:solidFill>
              <a:latin typeface="Arial Narrow"/>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lang="en-US" smtClean="0">
                <a:solidFill>
                  <a:prstClr val="black">
                    <a:tint val="75000"/>
                  </a:prstClr>
                </a:solidFill>
                <a:latin typeface="Arial Narrow"/>
              </a:rPr>
              <a:t>Advisory Board Meeting</a:t>
            </a:r>
            <a:endParaRPr>
              <a:solidFill>
                <a:prstClr val="black">
                  <a:tint val="75000"/>
                </a:prstClr>
              </a:solidFill>
              <a:latin typeface="Arial Narrow"/>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1072840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90B5FB4-1AE6-4CC4-B374-7CA8E5916470}"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pic>
        <p:nvPicPr>
          <p:cNvPr id="7" name="Picture 6" descr="background_idea6.jpg"/>
          <p:cNvPicPr>
            <a:picLocks noChangeAspect="1"/>
          </p:cNvPicPr>
          <p:nvPr/>
        </p:nvPicPr>
        <p:blipFill>
          <a:blip r:embed="rId13" cstate="print"/>
          <a:stretch>
            <a:fillRect/>
          </a:stretch>
        </p:blipFill>
        <p:spPr>
          <a:xfrm>
            <a:off x="0" y="0"/>
            <a:ext cx="9144000" cy="6858000"/>
          </a:xfrm>
          <a:prstGeom prst="rect">
            <a:avLst/>
          </a:prstGeom>
        </p:spPr>
      </p:pic>
      <p:sp>
        <p:nvSpPr>
          <p:cNvPr id="8" name="Date Placeholder 3"/>
          <p:cNvSpPr txBox="1">
            <a:spLocks/>
          </p:cNvSpPr>
          <p:nvPr userDrawn="1"/>
        </p:nvSpPr>
        <p:spPr>
          <a:xfrm>
            <a:off x="359553" y="6356350"/>
            <a:ext cx="2336218" cy="365125"/>
          </a:xfrm>
          <a:prstGeom prst="rect">
            <a:avLst/>
          </a:prstGeom>
        </p:spPr>
        <p:txBody>
          <a:bodyPr/>
          <a:lstStyle>
            <a:defPPr>
              <a:defRPr lang="en-US"/>
            </a:defPPr>
            <a:lvl1pPr marL="0" algn="l" defTabSz="914400" rtl="0" eaLnBrk="1" latinLnBrk="0" hangingPunct="1">
              <a:defRPr sz="1400" b="1"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January 2014</a:t>
            </a:r>
            <a:endParaRPr lang="en-US" dirty="0">
              <a:solidFill>
                <a:prstClr val="black"/>
              </a:solidFill>
            </a:endParaRPr>
          </a:p>
        </p:txBody>
      </p:sp>
      <p:sp>
        <p:nvSpPr>
          <p:cNvPr id="9" name="Footer Placeholder 4"/>
          <p:cNvSpPr txBox="1">
            <a:spLocks/>
          </p:cNvSpPr>
          <p:nvPr userDrawn="1"/>
        </p:nvSpPr>
        <p:spPr>
          <a:xfrm>
            <a:off x="2842591" y="6356350"/>
            <a:ext cx="3319670" cy="365125"/>
          </a:xfrm>
          <a:prstGeom prst="rect">
            <a:avLst/>
          </a:prstGeom>
        </p:spPr>
        <p:txBody>
          <a:bodyPr/>
          <a:lstStyle>
            <a:defPPr>
              <a:defRPr lang="en-US"/>
            </a:defPPr>
            <a:lvl1pPr marL="0" algn="l" defTabSz="914400" rtl="0" eaLnBrk="1" latinLnBrk="0" hangingPunct="1">
              <a:defRPr sz="1400" b="1"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prstClr val="black"/>
                </a:solidFill>
              </a:rPr>
              <a:t>NIST Manufacturing Programs</a:t>
            </a:r>
            <a:endParaRPr lang="en-US" dirty="0">
              <a:solidFill>
                <a:prstClr val="black"/>
              </a:solidFill>
            </a:endParaRPr>
          </a:p>
        </p:txBody>
      </p:sp>
      <p:sp>
        <p:nvSpPr>
          <p:cNvPr id="10" name="Slide Number Placeholder 5"/>
          <p:cNvSpPr txBox="1">
            <a:spLocks/>
          </p:cNvSpPr>
          <p:nvPr userDrawn="1"/>
        </p:nvSpPr>
        <p:spPr>
          <a:xfrm>
            <a:off x="6455553" y="6356350"/>
            <a:ext cx="2336218" cy="365125"/>
          </a:xfrm>
          <a:prstGeom prst="rect">
            <a:avLst/>
          </a:prstGeom>
        </p:spPr>
        <p:txBody>
          <a:bodyPr/>
          <a:lstStyle>
            <a:defPPr>
              <a:defRPr lang="en-US"/>
            </a:defPPr>
            <a:lvl1pPr marL="0" algn="l" defTabSz="914400" rtl="0" eaLnBrk="1" latinLnBrk="0" hangingPunct="1">
              <a:defRPr sz="1400" b="1"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455476C-53B8-413B-BE75-2D52CE03BE4E}" type="slidenum">
              <a:rPr lang="en-US" smtClean="0">
                <a:solidFill>
                  <a:prstClr val="black"/>
                </a:solidFill>
              </a:rPr>
              <a:pPr algn="r"/>
              <a:t>‹#›</a:t>
            </a:fld>
            <a:endParaRPr lang="en-US" dirty="0">
              <a:solidFill>
                <a:prstClr val="black"/>
              </a:solidFill>
            </a:endParaRPr>
          </a:p>
        </p:txBody>
      </p:sp>
      <p:cxnSp>
        <p:nvCxnSpPr>
          <p:cNvPr id="12" name="Straight Connector 11"/>
          <p:cNvCxnSpPr/>
          <p:nvPr userDrawn="1"/>
        </p:nvCxnSpPr>
        <p:spPr>
          <a:xfrm>
            <a:off x="359553" y="6271591"/>
            <a:ext cx="84322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4201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png"/><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png"/><Relationship Id="rId6" Type="http://schemas.openxmlformats.org/officeDocument/2006/relationships/image" Target="../media/image29.jpeg"/><Relationship Id="rId7" Type="http://schemas.openxmlformats.org/officeDocument/2006/relationships/hyperlink" Target="http://www.nist.gov/" TargetMode="External"/><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 Type="http://schemas.openxmlformats.org/officeDocument/2006/relationships/slideLayout" Target="../slideLayouts/slideLayout27.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27.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3.jpeg"/><Relationship Id="rId3"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45.png"/><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hyperlink" Target="http://www.nist.gov/public_affairs/factsheet/upload/nccoe.pdf" TargetMode="External"/><Relationship Id="rId5" Type="http://schemas.openxmlformats.org/officeDocument/2006/relationships/image" Target="../media/image48.png"/><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51.jpeg"/><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1" Type="http://schemas.openxmlformats.org/officeDocument/2006/relationships/slideLayout" Target="../slideLayouts/slideLayout28.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png"/><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 Id="rId3" Type="http://schemas.openxmlformats.org/officeDocument/2006/relationships/image" Target="../media/image60.jpeg"/></Relationships>
</file>

<file path=ppt/slides/_rels/slide31.xml.rels><?xml version="1.0" encoding="UTF-8" standalone="yes"?>
<Relationships xmlns="http://schemas.openxmlformats.org/package/2006/relationships"><Relationship Id="rId9" Type="http://schemas.openxmlformats.org/officeDocument/2006/relationships/image" Target="../media/image67.png"/><Relationship Id="rId20" Type="http://schemas.openxmlformats.org/officeDocument/2006/relationships/image" Target="../media/image78.png"/><Relationship Id="rId10" Type="http://schemas.openxmlformats.org/officeDocument/2006/relationships/image" Target="../media/image68.png"/><Relationship Id="rId11" Type="http://schemas.openxmlformats.org/officeDocument/2006/relationships/image" Target="../media/image69.png"/><Relationship Id="rId12" Type="http://schemas.openxmlformats.org/officeDocument/2006/relationships/image" Target="../media/image70.png"/><Relationship Id="rId13" Type="http://schemas.openxmlformats.org/officeDocument/2006/relationships/image" Target="../media/image71.png"/><Relationship Id="rId14" Type="http://schemas.openxmlformats.org/officeDocument/2006/relationships/image" Target="../media/image72.png"/><Relationship Id="rId15" Type="http://schemas.openxmlformats.org/officeDocument/2006/relationships/image" Target="../media/image73.png"/><Relationship Id="rId16" Type="http://schemas.openxmlformats.org/officeDocument/2006/relationships/image" Target="../media/image74.png"/><Relationship Id="rId17" Type="http://schemas.openxmlformats.org/officeDocument/2006/relationships/image" Target="../media/image75.png"/><Relationship Id="rId18" Type="http://schemas.openxmlformats.org/officeDocument/2006/relationships/image" Target="../media/image76.png"/><Relationship Id="rId19" Type="http://schemas.openxmlformats.org/officeDocument/2006/relationships/image" Target="../media/image77.png"/><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s>
</file>

<file path=ppt/slides/_rels/slide32.xml.rels><?xml version="1.0" encoding="UTF-8" standalone="yes"?>
<Relationships xmlns="http://schemas.openxmlformats.org/package/2006/relationships"><Relationship Id="rId11" Type="http://schemas.openxmlformats.org/officeDocument/2006/relationships/image" Target="../media/image88.png"/><Relationship Id="rId12" Type="http://schemas.openxmlformats.org/officeDocument/2006/relationships/image" Target="../media/image89.png"/><Relationship Id="rId13" Type="http://schemas.openxmlformats.org/officeDocument/2006/relationships/image" Target="../media/image90.png"/><Relationship Id="rId14" Type="http://schemas.openxmlformats.org/officeDocument/2006/relationships/image" Target="../media/image91.gif"/><Relationship Id="rId15" Type="http://schemas.openxmlformats.org/officeDocument/2006/relationships/image" Target="../media/image92.png"/><Relationship Id="rId16" Type="http://schemas.openxmlformats.org/officeDocument/2006/relationships/image" Target="../media/image93.png"/><Relationship Id="rId17" Type="http://schemas.openxmlformats.org/officeDocument/2006/relationships/hyperlink" Target="http://www.manufacturing.gov/" TargetMode="External"/><Relationship Id="rId1" Type="http://schemas.openxmlformats.org/officeDocument/2006/relationships/slideLayout" Target="../slideLayouts/slideLayout27.xml"/><Relationship Id="rId2" Type="http://schemas.openxmlformats.org/officeDocument/2006/relationships/image" Target="../media/image79.jpeg"/><Relationship Id="rId3" Type="http://schemas.openxmlformats.org/officeDocument/2006/relationships/image" Target="../media/image80.jpeg"/><Relationship Id="rId4" Type="http://schemas.openxmlformats.org/officeDocument/2006/relationships/image" Target="../media/image81.jpe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jpeg"/><Relationship Id="rId9" Type="http://schemas.openxmlformats.org/officeDocument/2006/relationships/image" Target="../media/image86.jpeg"/><Relationship Id="rId10" Type="http://schemas.openxmlformats.org/officeDocument/2006/relationships/image" Target="../media/image87.png"/></Relationships>
</file>

<file path=ppt/slides/_rels/slide33.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image" Target="../media/image95.png"/><Relationship Id="rId5" Type="http://schemas.openxmlformats.org/officeDocument/2006/relationships/image" Target="../media/image96.jpeg"/><Relationship Id="rId6" Type="http://schemas.openxmlformats.org/officeDocument/2006/relationships/image" Target="../media/image97.png"/><Relationship Id="rId7" Type="http://schemas.openxmlformats.org/officeDocument/2006/relationships/image" Target="../media/image98.jpeg"/><Relationship Id="rId8" Type="http://schemas.openxmlformats.org/officeDocument/2006/relationships/image" Target="../media/image99.png"/><Relationship Id="rId1" Type="http://schemas.openxmlformats.org/officeDocument/2006/relationships/slideLayout" Target="../slideLayouts/slideLayout36.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1" Type="http://schemas.openxmlformats.org/officeDocument/2006/relationships/image" Target="../media/image108.png"/><Relationship Id="rId12" Type="http://schemas.openxmlformats.org/officeDocument/2006/relationships/image" Target="../media/image109.png"/><Relationship Id="rId13" Type="http://schemas.openxmlformats.org/officeDocument/2006/relationships/image" Target="../media/image110.emf"/><Relationship Id="rId14" Type="http://schemas.openxmlformats.org/officeDocument/2006/relationships/image" Target="../media/image111.png"/><Relationship Id="rId15" Type="http://schemas.openxmlformats.org/officeDocument/2006/relationships/image" Target="../media/image112.png"/><Relationship Id="rId1" Type="http://schemas.openxmlformats.org/officeDocument/2006/relationships/slideLayout" Target="../slideLayouts/slideLayout34.xml"/><Relationship Id="rId2" Type="http://schemas.openxmlformats.org/officeDocument/2006/relationships/notesSlide" Target="../notesSlides/notesSlide22.xml"/><Relationship Id="rId3" Type="http://schemas.openxmlformats.org/officeDocument/2006/relationships/image" Target="../media/image100.jpe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04.png"/><Relationship Id="rId8" Type="http://schemas.openxmlformats.org/officeDocument/2006/relationships/image" Target="../media/image105.jpeg"/><Relationship Id="rId9" Type="http://schemas.openxmlformats.org/officeDocument/2006/relationships/image" Target="../media/image106.emf"/><Relationship Id="rId10" Type="http://schemas.openxmlformats.org/officeDocument/2006/relationships/image" Target="../media/image10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chart" Target="../charts/char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ctrTitle"/>
          </p:nvPr>
        </p:nvSpPr>
        <p:spPr/>
        <p:txBody>
          <a:bodyPr/>
          <a:lstStyle/>
          <a:p>
            <a:r>
              <a:rPr lang="en-US" dirty="0" smtClean="0"/>
              <a:t>MEP Advisory Board </a:t>
            </a:r>
            <a:br>
              <a:rPr lang="en-US" dirty="0" smtClean="0"/>
            </a:br>
            <a:r>
              <a:rPr lang="en-US" dirty="0" smtClean="0"/>
              <a:t>Meeting</a:t>
            </a:r>
            <a:endParaRPr lang="en-US" b="1" dirty="0"/>
          </a:p>
        </p:txBody>
      </p:sp>
      <p:sp>
        <p:nvSpPr>
          <p:cNvPr id="30" name="Subtitle 29"/>
          <p:cNvSpPr>
            <a:spLocks noGrp="1"/>
          </p:cNvSpPr>
          <p:nvPr>
            <p:ph type="subTitle" idx="1"/>
          </p:nvPr>
        </p:nvSpPr>
        <p:spPr/>
        <p:txBody>
          <a:bodyPr/>
          <a:lstStyle/>
          <a:p>
            <a:r>
              <a:rPr lang="en-US" dirty="0" smtClean="0"/>
              <a:t>January 28, 2014</a:t>
            </a:r>
            <a:endParaRPr lang="en-US" dirty="0"/>
          </a:p>
        </p:txBody>
      </p:sp>
    </p:spTree>
    <p:extLst>
      <p:ext uri="{BB962C8B-B14F-4D97-AF65-F5344CB8AC3E}">
        <p14:creationId xmlns:p14="http://schemas.microsoft.com/office/powerpoint/2010/main" val="59814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4294967295"/>
          </p:nvPr>
        </p:nvSpPr>
        <p:spPr>
          <a:xfrm>
            <a:off x="189772" y="1095546"/>
            <a:ext cx="4648200" cy="1613148"/>
          </a:xfrm>
        </p:spPr>
        <p:txBody>
          <a:bodyPr/>
          <a:lstStyle/>
          <a:p>
            <a:pPr marL="173038" indent="-173038" eaLnBrk="1" hangingPunct="1">
              <a:lnSpc>
                <a:spcPct val="120000"/>
              </a:lnSpc>
              <a:buClr>
                <a:srgbClr val="000099"/>
              </a:buClr>
              <a:buFont typeface="Wingdings" pitchFamily="2" charset="2"/>
              <a:buNone/>
            </a:pPr>
            <a:r>
              <a:rPr lang="en-US" altLang="en-US" sz="1600" b="1" dirty="0" smtClean="0"/>
              <a:t>Major Assets</a:t>
            </a:r>
          </a:p>
          <a:p>
            <a:pPr marL="168275" lvl="1" indent="-168275">
              <a:lnSpc>
                <a:spcPct val="120000"/>
              </a:lnSpc>
              <a:spcBef>
                <a:spcPts val="300"/>
              </a:spcBef>
              <a:spcAft>
                <a:spcPts val="200"/>
              </a:spcAft>
              <a:buClr>
                <a:srgbClr val="000099"/>
              </a:buClr>
              <a:buFont typeface="Arial" pitchFamily="34" charset="0"/>
              <a:buChar char="•"/>
              <a:tabLst>
                <a:tab pos="168275" algn="l"/>
              </a:tabLst>
              <a:defRPr/>
            </a:pPr>
            <a:r>
              <a:rPr lang="en-US" altLang="en-US" sz="1400" kern="1200" dirty="0">
                <a:solidFill>
                  <a:srgbClr val="000000"/>
                </a:solidFill>
                <a:latin typeface="Arial" charset="0"/>
              </a:rPr>
              <a:t>~ 3,000 E</a:t>
            </a:r>
            <a:r>
              <a:rPr lang="en-US" altLang="en-US" sz="1400" kern="1200" dirty="0" smtClean="0">
                <a:solidFill>
                  <a:srgbClr val="000000"/>
                </a:solidFill>
                <a:latin typeface="Arial" charset="0"/>
              </a:rPr>
              <a:t>mployees; 1800 Scientists and Engineers</a:t>
            </a:r>
            <a:endParaRPr lang="en-US" altLang="en-US" sz="1400" kern="1200" dirty="0">
              <a:solidFill>
                <a:srgbClr val="000000"/>
              </a:solidFill>
              <a:latin typeface="Arial" charset="0"/>
            </a:endParaRPr>
          </a:p>
          <a:p>
            <a:pPr marL="168275" lvl="1" indent="-168275">
              <a:lnSpc>
                <a:spcPct val="120000"/>
              </a:lnSpc>
              <a:spcBef>
                <a:spcPts val="300"/>
              </a:spcBef>
              <a:spcAft>
                <a:spcPts val="200"/>
              </a:spcAft>
              <a:buClr>
                <a:srgbClr val="000099"/>
              </a:buClr>
              <a:buFont typeface="Arial" pitchFamily="34" charset="0"/>
              <a:buChar char="•"/>
              <a:tabLst>
                <a:tab pos="168275" algn="l"/>
              </a:tabLst>
              <a:defRPr/>
            </a:pPr>
            <a:r>
              <a:rPr lang="en-US" altLang="en-US" sz="1400" kern="1200" dirty="0">
                <a:solidFill>
                  <a:srgbClr val="000000"/>
                </a:solidFill>
                <a:latin typeface="Arial" charset="0"/>
              </a:rPr>
              <a:t>~ 2,800 </a:t>
            </a:r>
            <a:r>
              <a:rPr lang="en-US" altLang="en-US" sz="1400" kern="1200" dirty="0" smtClean="0">
                <a:solidFill>
                  <a:srgbClr val="000000"/>
                </a:solidFill>
                <a:latin typeface="Arial" charset="0"/>
              </a:rPr>
              <a:t>Associates </a:t>
            </a:r>
            <a:r>
              <a:rPr lang="en-US" altLang="en-US" sz="1400" kern="1200" dirty="0">
                <a:solidFill>
                  <a:srgbClr val="000000"/>
                </a:solidFill>
                <a:latin typeface="Arial" charset="0"/>
              </a:rPr>
              <a:t>and </a:t>
            </a:r>
            <a:r>
              <a:rPr lang="en-US" altLang="en-US" sz="1400" kern="1200" dirty="0" smtClean="0">
                <a:solidFill>
                  <a:srgbClr val="000000"/>
                </a:solidFill>
                <a:latin typeface="Arial" charset="0"/>
              </a:rPr>
              <a:t>Facilities </a:t>
            </a:r>
            <a:r>
              <a:rPr lang="en-US" altLang="en-US" sz="1400" kern="1200" dirty="0">
                <a:solidFill>
                  <a:srgbClr val="000000"/>
                </a:solidFill>
                <a:latin typeface="Arial" charset="0"/>
              </a:rPr>
              <a:t>U</a:t>
            </a:r>
            <a:r>
              <a:rPr lang="en-US" altLang="en-US" sz="1400" kern="1200" dirty="0" smtClean="0">
                <a:solidFill>
                  <a:srgbClr val="000000"/>
                </a:solidFill>
                <a:latin typeface="Arial" charset="0"/>
              </a:rPr>
              <a:t>sers </a:t>
            </a:r>
            <a:endParaRPr lang="en-US" altLang="en-US" sz="1400" kern="1200" dirty="0">
              <a:solidFill>
                <a:srgbClr val="000000"/>
              </a:solidFill>
              <a:latin typeface="Arial" charset="0"/>
            </a:endParaRPr>
          </a:p>
          <a:p>
            <a:pPr marL="168275" lvl="1" indent="-168275">
              <a:lnSpc>
                <a:spcPct val="120000"/>
              </a:lnSpc>
              <a:spcBef>
                <a:spcPts val="300"/>
              </a:spcBef>
              <a:spcAft>
                <a:spcPts val="200"/>
              </a:spcAft>
              <a:buClr>
                <a:srgbClr val="000099"/>
              </a:buClr>
              <a:buFont typeface="Arial" pitchFamily="34" charset="0"/>
              <a:buChar char="•"/>
              <a:tabLst>
                <a:tab pos="168275" algn="l"/>
              </a:tabLst>
              <a:defRPr/>
            </a:pPr>
            <a:r>
              <a:rPr lang="en-US" altLang="en-US" sz="1400" kern="1200" dirty="0">
                <a:solidFill>
                  <a:srgbClr val="000000"/>
                </a:solidFill>
                <a:latin typeface="Arial" charset="0"/>
              </a:rPr>
              <a:t>~ 400 NIST </a:t>
            </a:r>
            <a:r>
              <a:rPr lang="en-US" altLang="en-US" sz="1400" kern="1200" dirty="0" smtClean="0">
                <a:solidFill>
                  <a:srgbClr val="000000"/>
                </a:solidFill>
                <a:latin typeface="Arial" charset="0"/>
              </a:rPr>
              <a:t>Staff </a:t>
            </a:r>
            <a:r>
              <a:rPr lang="en-US" altLang="en-US" sz="1400" kern="1200" dirty="0">
                <a:solidFill>
                  <a:srgbClr val="000000"/>
                </a:solidFill>
                <a:latin typeface="Arial" charset="0"/>
              </a:rPr>
              <a:t>on ~1,000 national and international standards committees </a:t>
            </a:r>
            <a:endParaRPr lang="en-US" dirty="0" smtClean="0"/>
          </a:p>
        </p:txBody>
      </p:sp>
      <p:pic>
        <p:nvPicPr>
          <p:cNvPr id="8195" name="Picture 4" descr="04DO024_HDR_AML_AerialView_MR_CR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738" y="3881898"/>
            <a:ext cx="2819400" cy="143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6"/>
          <p:cNvSpPr txBox="1">
            <a:spLocks noChangeArrowheads="1"/>
          </p:cNvSpPr>
          <p:nvPr/>
        </p:nvSpPr>
        <p:spPr bwMode="auto">
          <a:xfrm>
            <a:off x="457200" y="656748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a:spcBef>
                <a:spcPct val="50000"/>
              </a:spcBef>
            </a:pPr>
            <a:r>
              <a:rPr lang="en-US" sz="1800" dirty="0" smtClean="0">
                <a:solidFill>
                  <a:srgbClr val="000000"/>
                </a:solidFill>
              </a:rPr>
              <a:t> </a:t>
            </a:r>
            <a:endParaRPr lang="en-US" sz="1800" dirty="0">
              <a:solidFill>
                <a:srgbClr val="000000"/>
              </a:solidFill>
            </a:endParaRPr>
          </a:p>
        </p:txBody>
      </p:sp>
      <p:sp>
        <p:nvSpPr>
          <p:cNvPr id="1965063" name="Text Box 7"/>
          <p:cNvSpPr txBox="1">
            <a:spLocks noChangeArrowheads="1"/>
          </p:cNvSpPr>
          <p:nvPr/>
        </p:nvSpPr>
        <p:spPr bwMode="auto">
          <a:xfrm>
            <a:off x="5753819" y="3881898"/>
            <a:ext cx="3209025" cy="1823576"/>
          </a:xfrm>
          <a:prstGeom prst="rect">
            <a:avLst/>
          </a:prstGeom>
          <a:noFill/>
          <a:ln w="6350">
            <a:solidFill>
              <a:schemeClr val="tx1"/>
            </a:solidFill>
            <a:miter lim="800000"/>
            <a:headEnd/>
            <a:tailEnd/>
          </a:ln>
          <a:effectLst/>
        </p:spPr>
        <p:txBody>
          <a:bodyPr wrap="square">
            <a:spAutoFit/>
          </a:bodyPr>
          <a:lstStyle/>
          <a:p>
            <a:pPr marL="234950" indent="-234950" defTabSz="914400" eaLnBrk="0" hangingPunct="0">
              <a:spcBef>
                <a:spcPts val="300"/>
              </a:spcBef>
              <a:buClr>
                <a:srgbClr val="000099"/>
              </a:buClr>
              <a:buSzPct val="85000"/>
              <a:buFontTx/>
              <a:buChar char="•"/>
              <a:defRPr/>
            </a:pPr>
            <a:r>
              <a:rPr lang="en-US" sz="1600" dirty="0" smtClean="0">
                <a:solidFill>
                  <a:srgbClr val="000000"/>
                </a:solidFill>
                <a:latin typeface="Calibri"/>
              </a:rPr>
              <a:t>JILA –</a:t>
            </a:r>
            <a:r>
              <a:rPr lang="en-US" dirty="0" smtClean="0">
                <a:solidFill>
                  <a:srgbClr val="000000"/>
                </a:solidFill>
                <a:latin typeface="Calibri"/>
              </a:rPr>
              <a:t> </a:t>
            </a:r>
            <a:r>
              <a:rPr lang="en-US" sz="1200" i="1" dirty="0">
                <a:solidFill>
                  <a:prstClr val="black"/>
                </a:solidFill>
                <a:latin typeface="Calibri"/>
              </a:rPr>
              <a:t>atomic, molecular, </a:t>
            </a:r>
            <a:r>
              <a:rPr lang="en-US" sz="1200" i="1" dirty="0" smtClean="0">
                <a:solidFill>
                  <a:prstClr val="black"/>
                </a:solidFill>
                <a:latin typeface="Calibri"/>
              </a:rPr>
              <a:t>&amp; optical </a:t>
            </a:r>
            <a:r>
              <a:rPr lang="en-US" sz="1200" i="1" dirty="0" smtClean="0">
                <a:solidFill>
                  <a:srgbClr val="000000"/>
                </a:solidFill>
                <a:latin typeface="Calibri"/>
              </a:rPr>
              <a:t>physics</a:t>
            </a:r>
            <a:endParaRPr lang="en-US" sz="1200" i="1" dirty="0">
              <a:solidFill>
                <a:srgbClr val="000000"/>
              </a:solidFill>
              <a:latin typeface="Calibri"/>
            </a:endParaRPr>
          </a:p>
          <a:p>
            <a:pPr marL="234950" indent="-234950" defTabSz="914400" eaLnBrk="0" hangingPunct="0">
              <a:spcBef>
                <a:spcPts val="300"/>
              </a:spcBef>
              <a:buClr>
                <a:srgbClr val="000099"/>
              </a:buClr>
              <a:buSzPct val="85000"/>
              <a:buFontTx/>
              <a:buChar char="•"/>
              <a:defRPr/>
            </a:pPr>
            <a:r>
              <a:rPr lang="en-US" sz="1600" dirty="0" smtClean="0">
                <a:solidFill>
                  <a:srgbClr val="000000"/>
                </a:solidFill>
                <a:latin typeface="Calibri"/>
                <a:sym typeface="Wingdings" pitchFamily="2" charset="2"/>
              </a:rPr>
              <a:t>JQI </a:t>
            </a:r>
            <a:r>
              <a:rPr lang="en-US" sz="1600" dirty="0" smtClean="0">
                <a:solidFill>
                  <a:srgbClr val="000000"/>
                </a:solidFill>
                <a:latin typeface="Calibri"/>
              </a:rPr>
              <a:t>– </a:t>
            </a:r>
            <a:r>
              <a:rPr lang="en-US" sz="1200" i="1" dirty="0">
                <a:solidFill>
                  <a:srgbClr val="000000"/>
                </a:solidFill>
                <a:latin typeface="Calibri"/>
              </a:rPr>
              <a:t>quantum science</a:t>
            </a:r>
            <a:endParaRPr lang="en-US" sz="1200" i="1" dirty="0">
              <a:solidFill>
                <a:srgbClr val="000000"/>
              </a:solidFill>
              <a:latin typeface="Calibri"/>
              <a:sym typeface="Wingdings" pitchFamily="2" charset="2"/>
            </a:endParaRPr>
          </a:p>
          <a:p>
            <a:pPr marL="234950" indent="-234950" defTabSz="914400" eaLnBrk="0" hangingPunct="0">
              <a:spcBef>
                <a:spcPts val="300"/>
              </a:spcBef>
              <a:buClr>
                <a:srgbClr val="000099"/>
              </a:buClr>
              <a:buSzPct val="85000"/>
              <a:buFontTx/>
              <a:buChar char="•"/>
              <a:defRPr/>
            </a:pPr>
            <a:r>
              <a:rPr lang="en-US" sz="1600" dirty="0">
                <a:solidFill>
                  <a:srgbClr val="000000"/>
                </a:solidFill>
                <a:latin typeface="Calibri"/>
              </a:rPr>
              <a:t>IBBR </a:t>
            </a:r>
            <a:r>
              <a:rPr lang="en-US" sz="1600" dirty="0" smtClean="0">
                <a:solidFill>
                  <a:srgbClr val="000000"/>
                </a:solidFill>
                <a:latin typeface="Calibri"/>
              </a:rPr>
              <a:t>–</a:t>
            </a:r>
            <a:r>
              <a:rPr lang="en-US" dirty="0" smtClean="0">
                <a:solidFill>
                  <a:srgbClr val="000000"/>
                </a:solidFill>
                <a:latin typeface="Calibri"/>
              </a:rPr>
              <a:t> </a:t>
            </a:r>
            <a:r>
              <a:rPr lang="en-US" sz="1200" i="1" dirty="0" smtClean="0">
                <a:solidFill>
                  <a:srgbClr val="000000"/>
                </a:solidFill>
                <a:latin typeface="Calibri"/>
              </a:rPr>
              <a:t>biotech – adv. therapeutics</a:t>
            </a:r>
            <a:endParaRPr lang="en-US" sz="1200" i="1" dirty="0">
              <a:solidFill>
                <a:srgbClr val="000000"/>
              </a:solidFill>
              <a:latin typeface="Calibri"/>
            </a:endParaRPr>
          </a:p>
          <a:p>
            <a:pPr marL="234950" indent="-234950" defTabSz="914400" eaLnBrk="0" hangingPunct="0">
              <a:spcBef>
                <a:spcPts val="300"/>
              </a:spcBef>
              <a:buClr>
                <a:srgbClr val="000099"/>
              </a:buClr>
              <a:buSzPct val="85000"/>
              <a:buFontTx/>
              <a:buChar char="•"/>
              <a:defRPr/>
            </a:pPr>
            <a:r>
              <a:rPr lang="en-US" sz="1600" dirty="0">
                <a:solidFill>
                  <a:srgbClr val="000000"/>
                </a:solidFill>
                <a:latin typeface="Calibri"/>
              </a:rPr>
              <a:t>HML </a:t>
            </a:r>
            <a:r>
              <a:rPr lang="en-US" sz="1600" dirty="0" smtClean="0">
                <a:solidFill>
                  <a:srgbClr val="000000"/>
                </a:solidFill>
                <a:latin typeface="Calibri"/>
              </a:rPr>
              <a:t>– </a:t>
            </a:r>
            <a:r>
              <a:rPr lang="en-US" sz="1200" i="1" dirty="0" smtClean="0">
                <a:solidFill>
                  <a:srgbClr val="000000"/>
                </a:solidFill>
                <a:latin typeface="Calibri"/>
              </a:rPr>
              <a:t>marine bioscience</a:t>
            </a:r>
          </a:p>
          <a:p>
            <a:pPr marL="234950" indent="-234950" defTabSz="914400" eaLnBrk="0" hangingPunct="0">
              <a:spcBef>
                <a:spcPts val="300"/>
              </a:spcBef>
              <a:buClr>
                <a:srgbClr val="000099"/>
              </a:buClr>
              <a:buSzPct val="85000"/>
              <a:buFontTx/>
              <a:buChar char="•"/>
              <a:defRPr/>
            </a:pPr>
            <a:r>
              <a:rPr lang="en-US" sz="1600" dirty="0" smtClean="0">
                <a:solidFill>
                  <a:srgbClr val="000000"/>
                </a:solidFill>
                <a:latin typeface="Calibri"/>
              </a:rPr>
              <a:t>NCCoE</a:t>
            </a:r>
            <a:r>
              <a:rPr lang="en-US" sz="1200" i="1" dirty="0" smtClean="0">
                <a:solidFill>
                  <a:srgbClr val="000000"/>
                </a:solidFill>
                <a:latin typeface="Calibri"/>
              </a:rPr>
              <a:t> </a:t>
            </a:r>
            <a:r>
              <a:rPr lang="en-US" sz="1200" dirty="0" smtClean="0">
                <a:solidFill>
                  <a:srgbClr val="000000"/>
                </a:solidFill>
                <a:latin typeface="Calibri"/>
              </a:rPr>
              <a:t> </a:t>
            </a:r>
            <a:r>
              <a:rPr lang="en-US" sz="1200" dirty="0">
                <a:solidFill>
                  <a:srgbClr val="000000"/>
                </a:solidFill>
                <a:latin typeface="Calibri"/>
              </a:rPr>
              <a:t>– </a:t>
            </a:r>
            <a:r>
              <a:rPr lang="en-US" sz="1200" dirty="0" smtClean="0">
                <a:solidFill>
                  <a:srgbClr val="000000"/>
                </a:solidFill>
                <a:latin typeface="Calibri"/>
              </a:rPr>
              <a:t> </a:t>
            </a:r>
            <a:r>
              <a:rPr lang="en-US" sz="1200" i="1" dirty="0" smtClean="0">
                <a:solidFill>
                  <a:srgbClr val="000000"/>
                </a:solidFill>
                <a:latin typeface="Calibri"/>
              </a:rPr>
              <a:t>cybersecurity</a:t>
            </a:r>
          </a:p>
          <a:p>
            <a:pPr marL="234950" indent="-234950" defTabSz="914400" eaLnBrk="0" hangingPunct="0">
              <a:spcBef>
                <a:spcPts val="300"/>
              </a:spcBef>
              <a:buClr>
                <a:srgbClr val="000099"/>
              </a:buClr>
              <a:buSzPct val="85000"/>
              <a:buFontTx/>
              <a:buChar char="•"/>
              <a:defRPr/>
            </a:pPr>
            <a:r>
              <a:rPr lang="en-US" sz="1600" dirty="0" smtClean="0">
                <a:solidFill>
                  <a:srgbClr val="000000"/>
                </a:solidFill>
                <a:latin typeface="Calibri"/>
              </a:rPr>
              <a:t>CHiMaD </a:t>
            </a:r>
            <a:r>
              <a:rPr lang="en-US" sz="1200" i="1" dirty="0">
                <a:solidFill>
                  <a:srgbClr val="000000"/>
                </a:solidFill>
                <a:latin typeface="Calibri"/>
              </a:rPr>
              <a:t>–  “materials by design</a:t>
            </a:r>
            <a:r>
              <a:rPr lang="en-US" sz="1200" i="1" dirty="0" smtClean="0">
                <a:solidFill>
                  <a:srgbClr val="000000"/>
                </a:solidFill>
                <a:latin typeface="Calibri"/>
              </a:rPr>
              <a:t>”</a:t>
            </a:r>
            <a:endParaRPr lang="en-US" sz="1600" dirty="0">
              <a:solidFill>
                <a:srgbClr val="000000"/>
              </a:solidFill>
              <a:latin typeface="Calibri"/>
            </a:endParaRPr>
          </a:p>
        </p:txBody>
      </p:sp>
      <p:sp>
        <p:nvSpPr>
          <p:cNvPr id="234499" name="Rectangle 3"/>
          <p:cNvSpPr>
            <a:spLocks noChangeArrowheads="1"/>
          </p:cNvSpPr>
          <p:nvPr/>
        </p:nvSpPr>
        <p:spPr bwMode="auto">
          <a:xfrm>
            <a:off x="228600" y="422600"/>
            <a:ext cx="8077200" cy="457200"/>
          </a:xfrm>
          <a:prstGeom prst="rect">
            <a:avLst/>
          </a:prstGeom>
          <a:noFill/>
          <a:ln w="9525">
            <a:noFill/>
            <a:miter lim="800000"/>
            <a:headEnd/>
            <a:tailEnd/>
          </a:ln>
        </p:spPr>
        <p:txBody>
          <a:bodyPr anchor="ctr"/>
          <a:lstStyle/>
          <a:p>
            <a:pPr defTabSz="914400" eaLnBrk="0" hangingPunct="0">
              <a:defRPr/>
            </a:pPr>
            <a:r>
              <a:rPr lang="en-US" sz="3600" b="1" dirty="0" smtClean="0">
                <a:solidFill>
                  <a:prstClr val="black"/>
                </a:solidFill>
                <a:latin typeface="Arial" panose="020B0604020202020204" pitchFamily="34" charset="0"/>
                <a:cs typeface="Arial" panose="020B0604020202020204" pitchFamily="34" charset="0"/>
              </a:rPr>
              <a:t>NIST-at-a-Glance</a:t>
            </a:r>
            <a:endParaRPr lang="en-US" sz="3600" b="1" dirty="0">
              <a:solidFill>
                <a:prstClr val="black"/>
              </a:solidFill>
              <a:latin typeface="Arial" panose="020B0604020202020204" pitchFamily="34" charset="0"/>
              <a:cs typeface="Arial" panose="020B0604020202020204" pitchFamily="34" charset="0"/>
            </a:endParaRPr>
          </a:p>
        </p:txBody>
      </p:sp>
      <p:pic>
        <p:nvPicPr>
          <p:cNvPr id="8200" name="Picture 10" descr="07DO002BoulderFacNew_M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8251" y="3881898"/>
            <a:ext cx="2268773" cy="143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7200" y="3500898"/>
            <a:ext cx="8382000" cy="338554"/>
          </a:xfrm>
          <a:prstGeom prst="rect">
            <a:avLst/>
          </a:prstGeom>
          <a:noFill/>
        </p:spPr>
        <p:txBody>
          <a:bodyPr wrap="square">
            <a:spAutoFit/>
          </a:bodyPr>
          <a:lstStyle/>
          <a:p>
            <a:pPr defTabSz="914400">
              <a:defRPr/>
            </a:pPr>
            <a:r>
              <a:rPr lang="en-US" sz="1600" b="1" dirty="0" smtClean="0">
                <a:solidFill>
                  <a:srgbClr val="990000"/>
                </a:solidFill>
                <a:latin typeface="Calibri"/>
              </a:rPr>
              <a:t>                      NIST </a:t>
            </a:r>
            <a:r>
              <a:rPr lang="en-US" sz="1600" b="1" dirty="0">
                <a:solidFill>
                  <a:srgbClr val="990000"/>
                </a:solidFill>
                <a:latin typeface="Calibri"/>
              </a:rPr>
              <a:t>has two main </a:t>
            </a:r>
            <a:r>
              <a:rPr lang="en-US" sz="1600" b="1" dirty="0" smtClean="0">
                <a:solidFill>
                  <a:srgbClr val="990000"/>
                </a:solidFill>
                <a:latin typeface="Calibri"/>
              </a:rPr>
              <a:t>campuses……                                              and six joint </a:t>
            </a:r>
            <a:r>
              <a:rPr lang="en-US" sz="1600" b="1" dirty="0">
                <a:solidFill>
                  <a:srgbClr val="990000"/>
                </a:solidFill>
                <a:latin typeface="Calibri"/>
              </a:rPr>
              <a:t>institutes</a:t>
            </a:r>
          </a:p>
        </p:txBody>
      </p:sp>
      <p:sp>
        <p:nvSpPr>
          <p:cNvPr id="8202" name="Text Box 5"/>
          <p:cNvSpPr txBox="1">
            <a:spLocks noChangeArrowheads="1"/>
          </p:cNvSpPr>
          <p:nvPr/>
        </p:nvSpPr>
        <p:spPr bwMode="auto">
          <a:xfrm>
            <a:off x="622918" y="5329698"/>
            <a:ext cx="2024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defTabSz="914400" eaLnBrk="1" hangingPunct="1"/>
            <a:r>
              <a:rPr lang="en-US" sz="1400" dirty="0">
                <a:solidFill>
                  <a:srgbClr val="000000"/>
                </a:solidFill>
                <a:latin typeface="Tahoma" pitchFamily="34" charset="0"/>
              </a:rPr>
              <a:t>Gaithersburg, </a:t>
            </a:r>
            <a:r>
              <a:rPr lang="en-US" sz="1400" dirty="0" smtClean="0">
                <a:solidFill>
                  <a:srgbClr val="000000"/>
                </a:solidFill>
                <a:latin typeface="Tahoma" pitchFamily="34" charset="0"/>
              </a:rPr>
              <a:t>MD</a:t>
            </a:r>
          </a:p>
          <a:p>
            <a:pPr algn="ctr" defTabSz="914400" eaLnBrk="1" hangingPunct="1"/>
            <a:r>
              <a:rPr lang="en-US" sz="1400" dirty="0" smtClean="0">
                <a:solidFill>
                  <a:srgbClr val="000000"/>
                </a:solidFill>
                <a:latin typeface="Tahoma" pitchFamily="34" charset="0"/>
              </a:rPr>
              <a:t>62 buildings; 578 acres</a:t>
            </a:r>
            <a:endParaRPr lang="en-US" sz="1400" dirty="0">
              <a:solidFill>
                <a:srgbClr val="000000"/>
              </a:solidFill>
              <a:latin typeface="Tahoma" pitchFamily="34" charset="0"/>
            </a:endParaRPr>
          </a:p>
        </p:txBody>
      </p:sp>
      <p:sp>
        <p:nvSpPr>
          <p:cNvPr id="8203" name="Text Box 4"/>
          <p:cNvSpPr txBox="1">
            <a:spLocks noChangeArrowheads="1"/>
          </p:cNvSpPr>
          <p:nvPr/>
        </p:nvSpPr>
        <p:spPr bwMode="auto">
          <a:xfrm>
            <a:off x="3428950" y="5329698"/>
            <a:ext cx="2024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defTabSz="914400" eaLnBrk="1" hangingPunct="1"/>
            <a:r>
              <a:rPr lang="en-US" sz="1400" dirty="0">
                <a:solidFill>
                  <a:srgbClr val="000000"/>
                </a:solidFill>
                <a:latin typeface="Tahoma" pitchFamily="34" charset="0"/>
              </a:rPr>
              <a:t>Boulder, </a:t>
            </a:r>
            <a:r>
              <a:rPr lang="en-US" sz="1400" dirty="0" smtClean="0">
                <a:solidFill>
                  <a:srgbClr val="000000"/>
                </a:solidFill>
                <a:latin typeface="Tahoma" pitchFamily="34" charset="0"/>
              </a:rPr>
              <a:t>CO</a:t>
            </a:r>
          </a:p>
          <a:p>
            <a:pPr algn="ctr" defTabSz="914400" eaLnBrk="1" hangingPunct="1"/>
            <a:r>
              <a:rPr lang="en-US" sz="1400" dirty="0" smtClean="0">
                <a:solidFill>
                  <a:srgbClr val="000000"/>
                </a:solidFill>
                <a:latin typeface="Tahoma" pitchFamily="34" charset="0"/>
              </a:rPr>
              <a:t>26 buildings; 208 acres</a:t>
            </a:r>
            <a:endParaRPr lang="en-US" sz="1400" dirty="0">
              <a:solidFill>
                <a:srgbClr val="000000"/>
              </a:solidFill>
              <a:latin typeface="Tahoma"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24117" y="1082846"/>
            <a:ext cx="4024313"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4833210" y="2848146"/>
            <a:ext cx="4005695" cy="6096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en-US" sz="1200" b="1" i="1" dirty="0" smtClean="0">
                <a:solidFill>
                  <a:srgbClr val="000099"/>
                </a:solidFill>
                <a:latin typeface="Calibri"/>
              </a:rPr>
              <a:t>Plus</a:t>
            </a:r>
          </a:p>
          <a:p>
            <a:pPr defTabSz="914400" fontAlgn="base">
              <a:spcBef>
                <a:spcPct val="0"/>
              </a:spcBef>
              <a:spcAft>
                <a:spcPct val="0"/>
              </a:spcAft>
            </a:pPr>
            <a:r>
              <a:rPr lang="en-US" sz="1200" dirty="0" smtClean="0">
                <a:solidFill>
                  <a:srgbClr val="000099"/>
                </a:solidFill>
                <a:latin typeface="Calibri"/>
              </a:rPr>
              <a:t>~ </a:t>
            </a:r>
            <a:r>
              <a:rPr lang="en-US" sz="1200" b="1" dirty="0" smtClean="0">
                <a:solidFill>
                  <a:srgbClr val="000099"/>
                </a:solidFill>
                <a:latin typeface="Calibri"/>
              </a:rPr>
              <a:t>$120 M</a:t>
            </a:r>
            <a:r>
              <a:rPr lang="en-US" sz="1200" dirty="0" smtClean="0">
                <a:solidFill>
                  <a:srgbClr val="000099"/>
                </a:solidFill>
                <a:latin typeface="Calibri"/>
              </a:rPr>
              <a:t> from other Government Agencies</a:t>
            </a:r>
          </a:p>
          <a:p>
            <a:pPr defTabSz="914400" fontAlgn="base">
              <a:spcBef>
                <a:spcPct val="0"/>
              </a:spcBef>
              <a:spcAft>
                <a:spcPct val="0"/>
              </a:spcAft>
            </a:pPr>
            <a:r>
              <a:rPr lang="en-US" sz="1200" dirty="0" smtClean="0">
                <a:solidFill>
                  <a:srgbClr val="000099"/>
                </a:solidFill>
                <a:latin typeface="Calibri"/>
              </a:rPr>
              <a:t>~ </a:t>
            </a:r>
            <a:r>
              <a:rPr lang="en-US" sz="1200" b="1" dirty="0" smtClean="0">
                <a:solidFill>
                  <a:srgbClr val="000099"/>
                </a:solidFill>
                <a:latin typeface="Calibri"/>
              </a:rPr>
              <a:t>$50 M</a:t>
            </a:r>
            <a:r>
              <a:rPr lang="en-US" sz="1200" dirty="0" smtClean="0">
                <a:solidFill>
                  <a:srgbClr val="000099"/>
                </a:solidFill>
                <a:latin typeface="Calibri"/>
              </a:rPr>
              <a:t> for other reimbursable services</a:t>
            </a:r>
          </a:p>
        </p:txBody>
      </p:sp>
      <p:grpSp>
        <p:nvGrpSpPr>
          <p:cNvPr id="13" name="Group 12"/>
          <p:cNvGrpSpPr/>
          <p:nvPr/>
        </p:nvGrpSpPr>
        <p:grpSpPr>
          <a:xfrm>
            <a:off x="1320250" y="5841055"/>
            <a:ext cx="3795210" cy="461665"/>
            <a:chOff x="1208112" y="5841055"/>
            <a:chExt cx="3795210" cy="461665"/>
          </a:xfrm>
        </p:grpSpPr>
        <p:sp>
          <p:nvSpPr>
            <p:cNvPr id="3" name="TextBox 2"/>
            <p:cNvSpPr txBox="1"/>
            <p:nvPr/>
          </p:nvSpPr>
          <p:spPr>
            <a:xfrm>
              <a:off x="1208112" y="5841055"/>
              <a:ext cx="3505200" cy="461665"/>
            </a:xfrm>
            <a:prstGeom prst="rect">
              <a:avLst/>
            </a:prstGeom>
            <a:noFill/>
          </p:spPr>
          <p:txBody>
            <a:bodyPr wrap="square" rtlCol="0">
              <a:spAutoFit/>
            </a:bodyPr>
            <a:lstStyle/>
            <a:p>
              <a:pPr defTabSz="914400"/>
              <a:r>
                <a:rPr lang="en-US" sz="1200" b="1" dirty="0" smtClean="0">
                  <a:solidFill>
                    <a:srgbClr val="990000"/>
                  </a:solidFill>
                  <a:latin typeface="Calibri"/>
                </a:rPr>
                <a:t>Plus two </a:t>
              </a:r>
              <a:r>
                <a:rPr lang="en-US" sz="1200" b="1" dirty="0">
                  <a:solidFill>
                    <a:srgbClr val="990000"/>
                  </a:solidFill>
                  <a:latin typeface="Calibri"/>
                </a:rPr>
                <a:t>sites housing NIST radio stations:</a:t>
              </a:r>
            </a:p>
            <a:p>
              <a:pPr marL="339725" indent="-163513" defTabSz="914400">
                <a:buFont typeface="Arial" pitchFamily="34" charset="0"/>
                <a:buChar char="•"/>
              </a:pPr>
              <a:r>
                <a:rPr lang="en-US" sz="1200" dirty="0" smtClean="0">
                  <a:solidFill>
                    <a:srgbClr val="000000"/>
                  </a:solidFill>
                  <a:latin typeface="Calibri"/>
                </a:rPr>
                <a:t>Ft. Collins; 390 acres</a:t>
              </a:r>
            </a:p>
          </p:txBody>
        </p:sp>
        <p:sp>
          <p:nvSpPr>
            <p:cNvPr id="5" name="TextBox 4"/>
            <p:cNvSpPr txBox="1"/>
            <p:nvPr/>
          </p:nvSpPr>
          <p:spPr>
            <a:xfrm>
              <a:off x="2960712" y="6018861"/>
              <a:ext cx="2042610" cy="276999"/>
            </a:xfrm>
            <a:prstGeom prst="rect">
              <a:avLst/>
            </a:prstGeom>
            <a:noFill/>
          </p:spPr>
          <p:txBody>
            <a:bodyPr wrap="none" rtlCol="0">
              <a:spAutoFit/>
            </a:bodyPr>
            <a:lstStyle/>
            <a:p>
              <a:pPr marL="171450" indent="-171450" defTabSz="914400">
                <a:buFont typeface="Arial" panose="020B0604020202020204" pitchFamily="34" charset="0"/>
                <a:buChar char="•"/>
              </a:pPr>
              <a:r>
                <a:rPr lang="en-US" sz="1200" dirty="0">
                  <a:solidFill>
                    <a:srgbClr val="000000"/>
                  </a:solidFill>
                  <a:latin typeface="Calibri"/>
                </a:rPr>
                <a:t>Kauai; US Navy 30 acre </a:t>
              </a:r>
              <a:r>
                <a:rPr lang="en-US" sz="1200" dirty="0" smtClean="0">
                  <a:solidFill>
                    <a:srgbClr val="000000"/>
                  </a:solidFill>
                  <a:latin typeface="Calibri"/>
                </a:rPr>
                <a:t>site</a:t>
              </a:r>
              <a:endParaRPr lang="en-US" sz="1200" dirty="0">
                <a:solidFill>
                  <a:srgbClr val="000000"/>
                </a:solidFill>
                <a:latin typeface="Calibri"/>
              </a:endParaRPr>
            </a:p>
          </p:txBody>
        </p:sp>
      </p:grpSp>
      <p:sp>
        <p:nvSpPr>
          <p:cNvPr id="14" name="TextBox 13"/>
          <p:cNvSpPr txBox="1"/>
          <p:nvPr/>
        </p:nvSpPr>
        <p:spPr>
          <a:xfrm rot="20604254">
            <a:off x="7617112" y="1398908"/>
            <a:ext cx="1207382" cy="276999"/>
          </a:xfrm>
          <a:prstGeom prst="rect">
            <a:avLst/>
          </a:prstGeom>
          <a:solidFill>
            <a:srgbClr val="FFFF00"/>
          </a:solidFill>
          <a:ln>
            <a:solidFill>
              <a:schemeClr val="tx1"/>
            </a:solidFill>
          </a:ln>
        </p:spPr>
        <p:txBody>
          <a:bodyPr wrap="none" rtlCol="0">
            <a:spAutoFit/>
          </a:bodyPr>
          <a:lstStyle/>
          <a:p>
            <a:pPr defTabSz="914400"/>
            <a:r>
              <a:rPr lang="en-US" sz="1200" b="1" dirty="0" smtClean="0">
                <a:solidFill>
                  <a:prstClr val="black"/>
                </a:solidFill>
                <a:latin typeface="Calibri"/>
              </a:rPr>
              <a:t>FY2014 - $850M</a:t>
            </a:r>
            <a:endParaRPr lang="en-US" sz="1200" b="1" dirty="0">
              <a:solidFill>
                <a:prstClr val="black"/>
              </a:solidFill>
              <a:latin typeface="Calibri"/>
            </a:endParaRPr>
          </a:p>
        </p:txBody>
      </p:sp>
      <p:cxnSp>
        <p:nvCxnSpPr>
          <p:cNvPr id="24" name="Straight Connector 23"/>
          <p:cNvCxnSpPr/>
          <p:nvPr/>
        </p:nvCxnSpPr>
        <p:spPr>
          <a:xfrm>
            <a:off x="304800" y="990600"/>
            <a:ext cx="854363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64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5855" y="1268325"/>
            <a:ext cx="8424657" cy="4842351"/>
          </a:xfrm>
          <a:prstGeom prst="rect">
            <a:avLst/>
          </a:prstGeom>
          <a:noFill/>
        </p:spPr>
        <p:txBody>
          <a:bodyPr wrap="square" rtlCol="0">
            <a:spAutoFit/>
          </a:bodyPr>
          <a:lstStyle/>
          <a:p>
            <a:pPr defTabSz="914400"/>
            <a:r>
              <a:rPr lang="en-US" dirty="0" smtClean="0">
                <a:solidFill>
                  <a:prstClr val="black">
                    <a:lumMod val="65000"/>
                    <a:lumOff val="35000"/>
                  </a:prstClr>
                </a:solidFill>
                <a:latin typeface="Arial" panose="020B0604020202020204" pitchFamily="34" charset="0"/>
                <a:cs typeface="Arial" panose="020B0604020202020204" pitchFamily="34" charset="0"/>
              </a:rPr>
              <a:t>		  </a:t>
            </a:r>
            <a:r>
              <a:rPr lang="en-US" sz="2000" b="1" dirty="0" smtClean="0">
                <a:solidFill>
                  <a:prstClr val="black"/>
                </a:solidFill>
                <a:latin typeface="Arial" panose="020B0604020202020204" pitchFamily="34" charset="0"/>
                <a:cs typeface="Arial" panose="020B0604020202020204" pitchFamily="34" charset="0"/>
              </a:rPr>
              <a:t>NIST </a:t>
            </a:r>
            <a:r>
              <a:rPr lang="en-US" sz="2000" b="1" dirty="0">
                <a:solidFill>
                  <a:prstClr val="black"/>
                </a:solidFill>
                <a:latin typeface="Arial" panose="020B0604020202020204" pitchFamily="34" charset="0"/>
                <a:cs typeface="Arial" panose="020B0604020202020204" pitchFamily="34" charset="0"/>
              </a:rPr>
              <a:t>Laboratories</a:t>
            </a:r>
          </a:p>
          <a:p>
            <a:pPr marL="2173288" lvl="5" indent="-173038" defTabSz="914400" fontAlgn="base">
              <a:spcBef>
                <a:spcPct val="0"/>
              </a:spcBef>
              <a:spcAft>
                <a:spcPct val="0"/>
              </a:spcAft>
              <a:buFont typeface="Wingdings" pitchFamily="2" charset="2"/>
              <a:buChar char="§"/>
            </a:pPr>
            <a:r>
              <a:rPr lang="en-US" sz="1600" b="1" dirty="0" smtClean="0">
                <a:solidFill>
                  <a:srgbClr val="C0504D"/>
                </a:solidFill>
                <a:latin typeface="Arial" panose="020B0604020202020204" pitchFamily="34" charset="0"/>
                <a:cs typeface="Arial" panose="020B0604020202020204" pitchFamily="34" charset="0"/>
              </a:rPr>
              <a:t>Provide </a:t>
            </a:r>
            <a:r>
              <a:rPr lang="en-US" sz="1600" b="1" dirty="0">
                <a:solidFill>
                  <a:srgbClr val="C0504D"/>
                </a:solidFill>
                <a:latin typeface="Arial" panose="020B0604020202020204" pitchFamily="34" charset="0"/>
                <a:cs typeface="Arial" panose="020B0604020202020204" pitchFamily="34" charset="0"/>
              </a:rPr>
              <a:t>measurement and standards solutions for industry and the nation</a:t>
            </a:r>
          </a:p>
          <a:p>
            <a:pPr marL="2000250" lvl="5" defTabSz="914400">
              <a:spcBef>
                <a:spcPts val="500"/>
              </a:spcBef>
              <a:spcAft>
                <a:spcPts val="500"/>
              </a:spcAft>
            </a:pPr>
            <a:endParaRPr lang="en-US" sz="800" dirty="0" smtClean="0">
              <a:solidFill>
                <a:prstClr val="black"/>
              </a:solidFill>
              <a:latin typeface="Arial" panose="020B0604020202020204" pitchFamily="34" charset="0"/>
              <a:cs typeface="Arial" panose="020B0604020202020204" pitchFamily="34" charset="0"/>
            </a:endParaRPr>
          </a:p>
          <a:p>
            <a:pPr marL="2000250" lvl="5" defTabSz="914400">
              <a:spcBef>
                <a:spcPts val="500"/>
              </a:spcBef>
              <a:spcAft>
                <a:spcPts val="500"/>
              </a:spcAft>
            </a:pPr>
            <a:r>
              <a:rPr lang="en-US" sz="800" dirty="0" smtClean="0">
                <a:solidFill>
                  <a:prstClr val="black"/>
                </a:solidFill>
                <a:latin typeface="Arial" panose="020B0604020202020204" pitchFamily="34" charset="0"/>
                <a:cs typeface="Arial" panose="020B0604020202020204" pitchFamily="34" charset="0"/>
              </a:rPr>
              <a:t>	</a:t>
            </a:r>
            <a:endParaRPr lang="en-US" sz="800" dirty="0">
              <a:solidFill>
                <a:prstClr val="black"/>
              </a:solidFill>
              <a:latin typeface="Arial" panose="020B0604020202020204" pitchFamily="34" charset="0"/>
              <a:cs typeface="Arial" panose="020B0604020202020204" pitchFamily="34" charset="0"/>
            </a:endParaRPr>
          </a:p>
          <a:p>
            <a:pPr defTabSz="914400"/>
            <a:r>
              <a:rPr lang="en-US" sz="2000" b="1" dirty="0" smtClean="0">
                <a:solidFill>
                  <a:prstClr val="black"/>
                </a:solidFill>
                <a:latin typeface="Arial" panose="020B0604020202020204" pitchFamily="34" charset="0"/>
                <a:cs typeface="Arial" panose="020B0604020202020204" pitchFamily="34" charset="0"/>
              </a:rPr>
              <a:t>		  Manufacturing Extension Partnership - MEP</a:t>
            </a:r>
          </a:p>
          <a:p>
            <a:pPr marL="2173288" lvl="5" indent="-173038" defTabSz="914400" fontAlgn="base">
              <a:spcBef>
                <a:spcPct val="0"/>
              </a:spcBef>
              <a:spcAft>
                <a:spcPct val="0"/>
              </a:spcAft>
              <a:buFont typeface="Wingdings" pitchFamily="2" charset="2"/>
              <a:buChar char="§"/>
            </a:pPr>
            <a:r>
              <a:rPr lang="en-US" sz="1600" b="1" dirty="0">
                <a:solidFill>
                  <a:srgbClr val="C0504D"/>
                </a:solidFill>
                <a:latin typeface="Arial" panose="020B0604020202020204" pitchFamily="34" charset="0"/>
                <a:cs typeface="Arial" panose="020B0604020202020204" pitchFamily="34" charset="0"/>
              </a:rPr>
              <a:t>Nationwide network </a:t>
            </a:r>
            <a:r>
              <a:rPr lang="en-US" sz="1600" b="1" dirty="0" smtClean="0">
                <a:solidFill>
                  <a:srgbClr val="C0504D"/>
                </a:solidFill>
                <a:latin typeface="Arial" panose="020B0604020202020204" pitchFamily="34" charset="0"/>
                <a:cs typeface="Arial" panose="020B0604020202020204" pitchFamily="34" charset="0"/>
              </a:rPr>
              <a:t>of centers helps </a:t>
            </a:r>
            <a:r>
              <a:rPr lang="en-US" sz="1600" b="1" dirty="0">
                <a:solidFill>
                  <a:srgbClr val="C0504D"/>
                </a:solidFill>
                <a:latin typeface="Arial" panose="020B0604020202020204" pitchFamily="34" charset="0"/>
                <a:cs typeface="Arial" panose="020B0604020202020204" pitchFamily="34" charset="0"/>
              </a:rPr>
              <a:t>smaller manufacturers compete </a:t>
            </a:r>
            <a:r>
              <a:rPr lang="en-US" sz="1600" b="1" dirty="0" smtClean="0">
                <a:solidFill>
                  <a:srgbClr val="C0504D"/>
                </a:solidFill>
                <a:latin typeface="Arial" panose="020B0604020202020204" pitchFamily="34" charset="0"/>
                <a:cs typeface="Arial" panose="020B0604020202020204" pitchFamily="34" charset="0"/>
              </a:rPr>
              <a:t>globally</a:t>
            </a:r>
          </a:p>
          <a:p>
            <a:pPr marL="2173288" lvl="5" indent="-173038" defTabSz="914400" fontAlgn="base">
              <a:spcBef>
                <a:spcPct val="0"/>
              </a:spcBef>
              <a:spcAft>
                <a:spcPct val="0"/>
              </a:spcAft>
              <a:buFont typeface="Wingdings" pitchFamily="2" charset="2"/>
              <a:buChar char="§"/>
            </a:pPr>
            <a:endParaRPr lang="en-US" sz="1600" dirty="0" smtClean="0">
              <a:solidFill>
                <a:srgbClr val="C0504D"/>
              </a:solidFill>
              <a:latin typeface="Arial" panose="020B0604020202020204" pitchFamily="34" charset="0"/>
              <a:cs typeface="Arial" panose="020B0604020202020204" pitchFamily="34" charset="0"/>
            </a:endParaRPr>
          </a:p>
          <a:p>
            <a:pPr marL="2173288" lvl="5" indent="-173038" defTabSz="914400" fontAlgn="base">
              <a:spcBef>
                <a:spcPct val="0"/>
              </a:spcBef>
              <a:spcAft>
                <a:spcPct val="0"/>
              </a:spcAft>
              <a:buFont typeface="Wingdings" pitchFamily="2" charset="2"/>
              <a:buChar char="§"/>
            </a:pPr>
            <a:endParaRPr lang="en-US" sz="800" dirty="0">
              <a:solidFill>
                <a:srgbClr val="C0504D"/>
              </a:solidFill>
              <a:latin typeface="Arial" panose="020B0604020202020204" pitchFamily="34" charset="0"/>
              <a:cs typeface="Arial" panose="020B0604020202020204" pitchFamily="34" charset="0"/>
            </a:endParaRPr>
          </a:p>
          <a:p>
            <a:pPr marL="342900" indent="-342900" defTabSz="914400">
              <a:buFont typeface="Wingdings" pitchFamily="2" charset="2"/>
              <a:buChar char="§"/>
            </a:pPr>
            <a:r>
              <a:rPr lang="en-US" sz="2000" b="1" dirty="0" smtClean="0">
                <a:solidFill>
                  <a:prstClr val="black"/>
                </a:solidFill>
                <a:latin typeface="Arial" panose="020B0604020202020204" pitchFamily="34" charset="0"/>
                <a:cs typeface="Arial" panose="020B0604020202020204" pitchFamily="34" charset="0"/>
              </a:rPr>
              <a:t>		  Advanced Manufacturing Office - AMO</a:t>
            </a:r>
          </a:p>
          <a:p>
            <a:pPr marL="2171700" indent="-169863" defTabSz="914400">
              <a:buFont typeface="Wingdings" pitchFamily="2" charset="2"/>
              <a:buChar char="§"/>
            </a:pPr>
            <a:r>
              <a:rPr lang="en-US" sz="1600" b="1" dirty="0" smtClean="0">
                <a:solidFill>
                  <a:srgbClr val="C0504D"/>
                </a:solidFill>
                <a:latin typeface="Arial" panose="020B0604020202020204" pitchFamily="34" charset="0"/>
                <a:cs typeface="Arial" panose="020B0604020202020204" pitchFamily="34" charset="0"/>
              </a:rPr>
              <a:t>Enhances </a:t>
            </a:r>
            <a:r>
              <a:rPr lang="en-US" sz="1600" b="1" dirty="0">
                <a:solidFill>
                  <a:srgbClr val="C0504D"/>
                </a:solidFill>
                <a:latin typeface="Arial" panose="020B0604020202020204" pitchFamily="34" charset="0"/>
                <a:cs typeface="Arial" panose="020B0604020202020204" pitchFamily="34" charset="0"/>
              </a:rPr>
              <a:t>technology transfer in U.S. manufacturing industries and </a:t>
            </a:r>
            <a:r>
              <a:rPr lang="en-US" sz="1600" b="1" dirty="0" smtClean="0">
                <a:solidFill>
                  <a:srgbClr val="C0504D"/>
                </a:solidFill>
                <a:latin typeface="Arial" panose="020B0604020202020204" pitchFamily="34" charset="0"/>
                <a:cs typeface="Arial" panose="020B0604020202020204" pitchFamily="34" charset="0"/>
              </a:rPr>
              <a:t>helps </a:t>
            </a:r>
            <a:r>
              <a:rPr lang="en-US" sz="1600" b="1" dirty="0">
                <a:solidFill>
                  <a:srgbClr val="C0504D"/>
                </a:solidFill>
                <a:latin typeface="Arial" panose="020B0604020202020204" pitchFamily="34" charset="0"/>
                <a:cs typeface="Arial" panose="020B0604020202020204" pitchFamily="34" charset="0"/>
              </a:rPr>
              <a:t>companies overcome technical obstacles to scaling up production of new technologies</a:t>
            </a:r>
            <a:r>
              <a:rPr lang="en-US" dirty="0">
                <a:solidFill>
                  <a:srgbClr val="C0504D"/>
                </a:solidFill>
                <a:latin typeface="Arial" panose="020B0604020202020204" pitchFamily="34" charset="0"/>
                <a:cs typeface="Arial" panose="020B0604020202020204" pitchFamily="34" charset="0"/>
              </a:rPr>
              <a:t/>
            </a:r>
            <a:br>
              <a:rPr lang="en-US" dirty="0">
                <a:solidFill>
                  <a:srgbClr val="C0504D"/>
                </a:solidFill>
                <a:latin typeface="Arial" panose="020B0604020202020204" pitchFamily="34" charset="0"/>
                <a:cs typeface="Arial" panose="020B0604020202020204" pitchFamily="34" charset="0"/>
              </a:rPr>
            </a:br>
            <a:endParaRPr lang="en-US" dirty="0" smtClean="0">
              <a:solidFill>
                <a:srgbClr val="C0504D"/>
              </a:solidFill>
              <a:latin typeface="Arial" panose="020B0604020202020204" pitchFamily="34" charset="0"/>
              <a:cs typeface="Arial" panose="020B0604020202020204" pitchFamily="34" charset="0"/>
            </a:endParaRPr>
          </a:p>
          <a:p>
            <a:pPr marL="2171700" indent="-169863" defTabSz="914400">
              <a:buFont typeface="Wingdings" pitchFamily="2" charset="2"/>
              <a:buChar char="§"/>
            </a:pPr>
            <a:endParaRPr lang="en-US" sz="800" dirty="0" smtClean="0">
              <a:solidFill>
                <a:srgbClr val="C0504D"/>
              </a:solidFill>
              <a:latin typeface="Arial" panose="020B0604020202020204" pitchFamily="34" charset="0"/>
              <a:cs typeface="Arial" panose="020B0604020202020204" pitchFamily="34" charset="0"/>
            </a:endParaRPr>
          </a:p>
          <a:p>
            <a:pPr defTabSz="914400"/>
            <a:r>
              <a:rPr lang="en-US" sz="2000" b="1" dirty="0">
                <a:solidFill>
                  <a:prstClr val="black">
                    <a:lumMod val="65000"/>
                    <a:lumOff val="35000"/>
                  </a:prstClr>
                </a:solidFill>
                <a:latin typeface="Arial" panose="020B0604020202020204" pitchFamily="34" charset="0"/>
                <a:cs typeface="Arial" panose="020B0604020202020204" pitchFamily="34" charset="0"/>
              </a:rPr>
              <a:t>	</a:t>
            </a:r>
            <a:r>
              <a:rPr lang="en-US" sz="2000" b="1" dirty="0" smtClean="0">
                <a:solidFill>
                  <a:prstClr val="black">
                    <a:lumMod val="65000"/>
                    <a:lumOff val="35000"/>
                  </a:prstClr>
                </a:solidFill>
                <a:latin typeface="Arial" panose="020B0604020202020204" pitchFamily="34" charset="0"/>
                <a:cs typeface="Arial" panose="020B0604020202020204" pitchFamily="34" charset="0"/>
              </a:rPr>
              <a:t>	  </a:t>
            </a:r>
            <a:r>
              <a:rPr lang="en-US" sz="2000" b="1" dirty="0" smtClean="0">
                <a:solidFill>
                  <a:prstClr val="black"/>
                </a:solidFill>
                <a:latin typeface="Arial" panose="020B0604020202020204" pitchFamily="34" charset="0"/>
                <a:cs typeface="Arial" panose="020B0604020202020204" pitchFamily="34" charset="0"/>
              </a:rPr>
              <a:t>Baldrige </a:t>
            </a:r>
            <a:r>
              <a:rPr lang="en-US" sz="2000" b="1" dirty="0">
                <a:solidFill>
                  <a:prstClr val="black"/>
                </a:solidFill>
                <a:latin typeface="Arial" panose="020B0604020202020204" pitchFamily="34" charset="0"/>
                <a:cs typeface="Arial" panose="020B0604020202020204" pitchFamily="34" charset="0"/>
              </a:rPr>
              <a:t>Performance Excellence Program</a:t>
            </a:r>
          </a:p>
          <a:p>
            <a:pPr marL="2173288" lvl="5" indent="-173038" defTabSz="914400">
              <a:buFont typeface="Wingdings" pitchFamily="2" charset="2"/>
              <a:buChar char="§"/>
            </a:pPr>
            <a:r>
              <a:rPr lang="en-US" sz="1600" b="1" dirty="0" smtClean="0">
                <a:solidFill>
                  <a:srgbClr val="C0504D"/>
                </a:solidFill>
                <a:latin typeface="Arial" panose="020B0604020202020204" pitchFamily="34" charset="0"/>
                <a:cs typeface="Arial" panose="020B0604020202020204" pitchFamily="34" charset="0"/>
              </a:rPr>
              <a:t>Strengthens </a:t>
            </a:r>
            <a:r>
              <a:rPr lang="en-US" sz="1600" b="1" dirty="0">
                <a:solidFill>
                  <a:srgbClr val="C0504D"/>
                </a:solidFill>
                <a:latin typeface="Arial" panose="020B0604020202020204" pitchFamily="34" charset="0"/>
                <a:cs typeface="Arial" panose="020B0604020202020204" pitchFamily="34" charset="0"/>
              </a:rPr>
              <a:t>performance excellence in U.S. organizations</a:t>
            </a:r>
            <a:r>
              <a:rPr lang="en-US" sz="2000" dirty="0">
                <a:solidFill>
                  <a:srgbClr val="4BACC6">
                    <a:lumMod val="50000"/>
                  </a:srgbClr>
                </a:solidFill>
                <a:latin typeface="Arial" panose="020B0604020202020204" pitchFamily="34" charset="0"/>
                <a:cs typeface="Arial" panose="020B0604020202020204" pitchFamily="34" charset="0"/>
              </a:rPr>
              <a:t/>
            </a:r>
            <a:br>
              <a:rPr lang="en-US" sz="2000" dirty="0">
                <a:solidFill>
                  <a:srgbClr val="4BACC6">
                    <a:lumMod val="50000"/>
                  </a:srgbClr>
                </a:solidFill>
                <a:latin typeface="Arial" panose="020B0604020202020204" pitchFamily="34" charset="0"/>
                <a:cs typeface="Arial" panose="020B0604020202020204" pitchFamily="34" charset="0"/>
              </a:rPr>
            </a:br>
            <a:endParaRPr lang="en-US" dirty="0">
              <a:solidFill>
                <a:prstClr val="black"/>
              </a:solidFill>
              <a:latin typeface="Arial" panose="020B0604020202020204" pitchFamily="34" charset="0"/>
              <a:cs typeface="Arial" panose="020B0604020202020204" pitchFamily="34" charset="0"/>
            </a:endParaRPr>
          </a:p>
        </p:txBody>
      </p:sp>
      <p:pic>
        <p:nvPicPr>
          <p:cNvPr id="1027" name="Picture 3" descr="O:\Gallery\Baldrige\08BALD004_poudre_M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4512" y="4953000"/>
            <a:ext cx="1828800" cy="1225296"/>
          </a:xfrm>
          <a:prstGeom prst="roundRect">
            <a:avLst/>
          </a:prstGeom>
          <a:noFill/>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85855" y="3048000"/>
            <a:ext cx="1828014" cy="1218676"/>
          </a:xfrm>
          <a:prstGeom prst="roundRect">
            <a:avLst/>
          </a:prstGeom>
          <a:noFill/>
        </p:spPr>
      </p:pic>
      <p:pic>
        <p:nvPicPr>
          <p:cNvPr id="1029" name="Picture 5" descr="O:\Gallery\CNST\06CNST001_PhotoLith_DennisM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512" y="1278320"/>
            <a:ext cx="1828800" cy="1223440"/>
          </a:xfrm>
          <a:prstGeom prst="roundRect">
            <a:avLst/>
          </a:prstGeom>
          <a:noFill/>
        </p:spPr>
      </p:pic>
      <p:sp>
        <p:nvSpPr>
          <p:cNvPr id="6" name="Title 2"/>
          <p:cNvSpPr>
            <a:spLocks noGrp="1"/>
          </p:cNvSpPr>
          <p:nvPr>
            <p:ph type="title"/>
          </p:nvPr>
        </p:nvSpPr>
        <p:spPr>
          <a:xfrm>
            <a:off x="228600" y="292608"/>
            <a:ext cx="8077200" cy="990600"/>
          </a:xfrm>
        </p:spPr>
        <p:txBody>
          <a:bodyPr>
            <a:noAutofit/>
          </a:bodyPr>
          <a:lstStyle/>
          <a:p>
            <a:r>
              <a:rPr lang="en-US" sz="3600" dirty="0" smtClean="0">
                <a:solidFill>
                  <a:schemeClr val="tx1"/>
                </a:solidFill>
              </a:rPr>
              <a:t>NIST Programs</a:t>
            </a:r>
            <a:endParaRPr lang="en-US" sz="3600" dirty="0">
              <a:solidFill>
                <a:schemeClr val="tx1"/>
              </a:solidFill>
            </a:endParaRPr>
          </a:p>
        </p:txBody>
      </p:sp>
      <p:sp>
        <p:nvSpPr>
          <p:cNvPr id="7" name="TextBox 6"/>
          <p:cNvSpPr txBox="1"/>
          <p:nvPr/>
        </p:nvSpPr>
        <p:spPr>
          <a:xfrm rot="16200000">
            <a:off x="-373444" y="3654897"/>
            <a:ext cx="1360599" cy="184666"/>
          </a:xfrm>
          <a:prstGeom prst="rect">
            <a:avLst/>
          </a:prstGeom>
          <a:noFill/>
        </p:spPr>
        <p:txBody>
          <a:bodyPr wrap="square" rtlCol="0">
            <a:spAutoFit/>
          </a:bodyPr>
          <a:lstStyle/>
          <a:p>
            <a:pPr defTabSz="914400"/>
            <a:r>
              <a:rPr lang="en-US" sz="600" dirty="0">
                <a:solidFill>
                  <a:prstClr val="black">
                    <a:lumMod val="65000"/>
                    <a:lumOff val="35000"/>
                  </a:prstClr>
                </a:solidFill>
                <a:latin typeface="Calibri"/>
              </a:rPr>
              <a:t>Maksim </a:t>
            </a:r>
            <a:r>
              <a:rPr lang="en-US" sz="600" dirty="0" smtClean="0">
                <a:solidFill>
                  <a:prstClr val="black">
                    <a:lumMod val="65000"/>
                    <a:lumOff val="35000"/>
                  </a:prstClr>
                </a:solidFill>
                <a:latin typeface="Calibri"/>
              </a:rPr>
              <a:t>Dubinsky/shutterstock.com</a:t>
            </a:r>
            <a:endParaRPr lang="en-US" sz="600" dirty="0">
              <a:solidFill>
                <a:prstClr val="black">
                  <a:lumMod val="65000"/>
                  <a:lumOff val="35000"/>
                </a:prstClr>
              </a:solidFill>
              <a:latin typeface="Calibri"/>
            </a:endParaRPr>
          </a:p>
        </p:txBody>
      </p:sp>
      <p:sp>
        <p:nvSpPr>
          <p:cNvPr id="8" name="Rectangle 7"/>
          <p:cNvSpPr/>
          <p:nvPr/>
        </p:nvSpPr>
        <p:spPr>
          <a:xfrm rot="16200000">
            <a:off x="108061" y="5949361"/>
            <a:ext cx="410689" cy="184666"/>
          </a:xfrm>
          <a:prstGeom prst="rect">
            <a:avLst/>
          </a:prstGeom>
        </p:spPr>
        <p:txBody>
          <a:bodyPr wrap="none">
            <a:spAutoFit/>
          </a:bodyPr>
          <a:lstStyle/>
          <a:p>
            <a:pPr algn="r" defTabSz="914400"/>
            <a:r>
              <a:rPr lang="en-US" sz="600" dirty="0" smtClean="0">
                <a:solidFill>
                  <a:prstClr val="black">
                    <a:lumMod val="65000"/>
                    <a:lumOff val="35000"/>
                  </a:prstClr>
                </a:solidFill>
                <a:latin typeface="Calibri"/>
              </a:rPr>
              <a:t>Poudre</a:t>
            </a:r>
            <a:endParaRPr lang="en-US" sz="600" dirty="0">
              <a:solidFill>
                <a:prstClr val="black">
                  <a:lumMod val="65000"/>
                  <a:lumOff val="35000"/>
                </a:prstClr>
              </a:solidFill>
              <a:latin typeface="Calibri"/>
            </a:endParaRPr>
          </a:p>
        </p:txBody>
      </p:sp>
      <p:sp>
        <p:nvSpPr>
          <p:cNvPr id="10" name="TextBox 9"/>
          <p:cNvSpPr txBox="1"/>
          <p:nvPr/>
        </p:nvSpPr>
        <p:spPr>
          <a:xfrm rot="16200000">
            <a:off x="-256219" y="1898596"/>
            <a:ext cx="1143000" cy="184666"/>
          </a:xfrm>
          <a:prstGeom prst="rect">
            <a:avLst/>
          </a:prstGeom>
          <a:noFill/>
        </p:spPr>
        <p:txBody>
          <a:bodyPr wrap="square" rtlCol="0">
            <a:spAutoFit/>
          </a:bodyPr>
          <a:lstStyle/>
          <a:p>
            <a:pPr defTabSz="914400"/>
            <a:r>
              <a:rPr lang="en-US" sz="600" dirty="0" smtClean="0">
                <a:solidFill>
                  <a:prstClr val="black">
                    <a:lumMod val="65000"/>
                    <a:lumOff val="35000"/>
                  </a:prstClr>
                </a:solidFill>
                <a:latin typeface="Calibri"/>
              </a:rPr>
              <a:t>© R. Rathe</a:t>
            </a:r>
            <a:endParaRPr lang="en-US" sz="600" dirty="0">
              <a:solidFill>
                <a:prstClr val="black">
                  <a:lumMod val="65000"/>
                  <a:lumOff val="35000"/>
                </a:prstClr>
              </a:solidFill>
              <a:latin typeface="Calibri"/>
            </a:endParaRPr>
          </a:p>
        </p:txBody>
      </p:sp>
    </p:spTree>
    <p:extLst>
      <p:ext uri="{BB962C8B-B14F-4D97-AF65-F5344CB8AC3E}">
        <p14:creationId xmlns:p14="http://schemas.microsoft.com/office/powerpoint/2010/main" val="639077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0050"/>
            <a:ext cx="8458200" cy="762000"/>
          </a:xfrm>
        </p:spPr>
        <p:txBody>
          <a:bodyPr anchor="ctr" anchorCtr="0"/>
          <a:lstStyle/>
          <a:p>
            <a:r>
              <a:rPr lang="en-US" sz="3600" dirty="0" smtClean="0">
                <a:solidFill>
                  <a:schemeClr val="tx1"/>
                </a:solidFill>
              </a:rPr>
              <a:t>NIST Strategic Framework</a:t>
            </a:r>
            <a:endParaRPr lang="en-US" sz="3600" dirty="0">
              <a:solidFill>
                <a:schemeClr val="tx1"/>
              </a:solidFill>
            </a:endParaRPr>
          </a:p>
        </p:txBody>
      </p:sp>
      <p:sp>
        <p:nvSpPr>
          <p:cNvPr id="4" name="Content Placeholder 6"/>
          <p:cNvSpPr>
            <a:spLocks noGrp="1"/>
          </p:cNvSpPr>
          <p:nvPr>
            <p:ph idx="1"/>
          </p:nvPr>
        </p:nvSpPr>
        <p:spPr>
          <a:xfrm>
            <a:off x="457200" y="1171575"/>
            <a:ext cx="8229600" cy="5410200"/>
          </a:xfrm>
        </p:spPr>
        <p:txBody>
          <a:bodyPr>
            <a:noAutofit/>
          </a:bodyPr>
          <a:lstStyle/>
          <a:p>
            <a:pPr marL="0" indent="0">
              <a:buNone/>
            </a:pPr>
            <a:r>
              <a:rPr lang="en-US" sz="2400" b="1" u="sng" dirty="0" smtClean="0">
                <a:solidFill>
                  <a:schemeClr val="tx1"/>
                </a:solidFill>
              </a:rPr>
              <a:t>National Priorities:</a:t>
            </a:r>
          </a:p>
          <a:p>
            <a:pPr marL="0" indent="0">
              <a:buNone/>
            </a:pPr>
            <a:endParaRPr lang="en-US" sz="1000" b="1" u="sng" dirty="0" smtClean="0">
              <a:solidFill>
                <a:schemeClr val="tx1"/>
              </a:solidFill>
            </a:endParaRPr>
          </a:p>
          <a:p>
            <a:pPr marL="400050" indent="-171450">
              <a:spcBef>
                <a:spcPts val="0"/>
              </a:spcBef>
              <a:spcAft>
                <a:spcPts val="600"/>
              </a:spcAft>
              <a:buFont typeface="Arial" panose="020B0604020202020204" pitchFamily="34" charset="0"/>
              <a:buChar char="•"/>
            </a:pPr>
            <a:r>
              <a:rPr lang="en-US" sz="1600" b="1" dirty="0">
                <a:solidFill>
                  <a:schemeClr val="tx1"/>
                </a:solidFill>
              </a:rPr>
              <a:t>Advanced Manufacturing</a:t>
            </a:r>
          </a:p>
          <a:p>
            <a:pPr marL="400050" indent="-171450">
              <a:spcBef>
                <a:spcPts val="0"/>
              </a:spcBef>
              <a:spcAft>
                <a:spcPts val="600"/>
              </a:spcAft>
              <a:buFont typeface="Arial" panose="020B0604020202020204" pitchFamily="34" charset="0"/>
              <a:buChar char="•"/>
            </a:pPr>
            <a:r>
              <a:rPr lang="en-US" sz="1600" b="1" dirty="0" smtClean="0">
                <a:solidFill>
                  <a:schemeClr val="tx1"/>
                </a:solidFill>
              </a:rPr>
              <a:t>Cybersecurity</a:t>
            </a:r>
          </a:p>
          <a:p>
            <a:pPr marL="400050" indent="-171450">
              <a:spcBef>
                <a:spcPts val="0"/>
              </a:spcBef>
              <a:spcAft>
                <a:spcPts val="600"/>
              </a:spcAft>
              <a:buFont typeface="Arial" panose="020B0604020202020204" pitchFamily="34" charset="0"/>
              <a:buChar char="•"/>
            </a:pPr>
            <a:r>
              <a:rPr lang="en-US" sz="1600" b="1" dirty="0" smtClean="0">
                <a:solidFill>
                  <a:schemeClr val="tx1"/>
                </a:solidFill>
              </a:rPr>
              <a:t>Advanced Communications</a:t>
            </a:r>
          </a:p>
          <a:p>
            <a:pPr marL="400050" indent="-171450">
              <a:spcBef>
                <a:spcPts val="0"/>
              </a:spcBef>
              <a:spcAft>
                <a:spcPts val="600"/>
              </a:spcAft>
              <a:buFont typeface="Arial" panose="020B0604020202020204" pitchFamily="34" charset="0"/>
              <a:buChar char="•"/>
            </a:pPr>
            <a:r>
              <a:rPr lang="en-US" sz="1600" b="1" dirty="0" smtClean="0">
                <a:solidFill>
                  <a:schemeClr val="tx1"/>
                </a:solidFill>
              </a:rPr>
              <a:t>Cyber-Physical Systems</a:t>
            </a:r>
          </a:p>
          <a:p>
            <a:pPr marL="400050" indent="-171450">
              <a:spcBef>
                <a:spcPts val="0"/>
              </a:spcBef>
              <a:spcAft>
                <a:spcPts val="600"/>
              </a:spcAft>
              <a:buFont typeface="Arial" panose="020B0604020202020204" pitchFamily="34" charset="0"/>
              <a:buChar char="•"/>
            </a:pPr>
            <a:r>
              <a:rPr lang="en-US" sz="1600" b="1" dirty="0">
                <a:solidFill>
                  <a:schemeClr val="tx1"/>
                </a:solidFill>
              </a:rPr>
              <a:t>Healthcare</a:t>
            </a:r>
          </a:p>
          <a:p>
            <a:pPr marL="400050" indent="-171450">
              <a:spcBef>
                <a:spcPts val="0"/>
              </a:spcBef>
              <a:spcAft>
                <a:spcPts val="600"/>
              </a:spcAft>
              <a:buFont typeface="Arial" panose="020B0604020202020204" pitchFamily="34" charset="0"/>
              <a:buChar char="•"/>
            </a:pPr>
            <a:r>
              <a:rPr lang="en-US" sz="1600" b="1" dirty="0" smtClean="0">
                <a:solidFill>
                  <a:schemeClr val="tx1"/>
                </a:solidFill>
              </a:rPr>
              <a:t>Forensic Science</a:t>
            </a:r>
          </a:p>
          <a:p>
            <a:pPr marL="400050" indent="-171450">
              <a:spcBef>
                <a:spcPts val="0"/>
              </a:spcBef>
              <a:spcAft>
                <a:spcPts val="600"/>
              </a:spcAft>
              <a:buFont typeface="Arial" panose="020B0604020202020204" pitchFamily="34" charset="0"/>
              <a:buChar char="•"/>
            </a:pPr>
            <a:r>
              <a:rPr lang="en-US" sz="1600" b="1" dirty="0" smtClean="0">
                <a:solidFill>
                  <a:schemeClr val="tx1"/>
                </a:solidFill>
              </a:rPr>
              <a:t>Disaster Resilience</a:t>
            </a:r>
          </a:p>
          <a:p>
            <a:pPr marL="0" indent="0"/>
            <a:r>
              <a:rPr lang="en-US" sz="2400" b="1" u="sng" dirty="0" smtClean="0">
                <a:solidFill>
                  <a:schemeClr val="tx1"/>
                </a:solidFill>
              </a:rPr>
              <a:t>Long Term Trends:</a:t>
            </a:r>
            <a:endParaRPr lang="en-US" sz="2400" b="1" u="sng" dirty="0">
              <a:solidFill>
                <a:schemeClr val="tx1"/>
              </a:solidFill>
            </a:endParaRPr>
          </a:p>
          <a:p>
            <a:pPr marL="0" indent="0"/>
            <a:endParaRPr lang="en-US" sz="1000" b="1" u="sng" dirty="0">
              <a:solidFill>
                <a:schemeClr val="tx1"/>
              </a:solidFill>
            </a:endParaRPr>
          </a:p>
          <a:p>
            <a:pPr marL="400050" indent="-171450">
              <a:spcBef>
                <a:spcPts val="0"/>
              </a:spcBef>
              <a:spcAft>
                <a:spcPts val="600"/>
              </a:spcAft>
              <a:buFont typeface="Arial" panose="020B0604020202020204" pitchFamily="34" charset="0"/>
              <a:buChar char="•"/>
            </a:pPr>
            <a:r>
              <a:rPr lang="en-US" sz="1600" b="1" dirty="0" smtClean="0">
                <a:solidFill>
                  <a:schemeClr val="tx1"/>
                </a:solidFill>
              </a:rPr>
              <a:t>Biotechnology</a:t>
            </a:r>
          </a:p>
          <a:p>
            <a:pPr marL="400050" indent="-171450">
              <a:spcBef>
                <a:spcPts val="0"/>
              </a:spcBef>
              <a:spcAft>
                <a:spcPts val="600"/>
              </a:spcAft>
              <a:buFont typeface="Arial" panose="020B0604020202020204" pitchFamily="34" charset="0"/>
              <a:buChar char="•"/>
            </a:pPr>
            <a:r>
              <a:rPr lang="en-US" sz="1600" b="1" dirty="0" smtClean="0">
                <a:solidFill>
                  <a:schemeClr val="tx1"/>
                </a:solidFill>
              </a:rPr>
              <a:t>Modeling and Simulation</a:t>
            </a:r>
          </a:p>
          <a:p>
            <a:pPr marL="400050" indent="-171450">
              <a:spcBef>
                <a:spcPts val="0"/>
              </a:spcBef>
              <a:spcAft>
                <a:spcPts val="600"/>
              </a:spcAft>
              <a:buFont typeface="Arial" panose="020B0604020202020204" pitchFamily="34" charset="0"/>
              <a:buChar char="•"/>
            </a:pPr>
            <a:r>
              <a:rPr lang="en-US" sz="1600" b="1" dirty="0" smtClean="0">
                <a:solidFill>
                  <a:schemeClr val="tx1"/>
                </a:solidFill>
              </a:rPr>
              <a:t>Big Data</a:t>
            </a:r>
          </a:p>
          <a:p>
            <a:pPr marL="400050" indent="-171450">
              <a:spcBef>
                <a:spcPts val="0"/>
              </a:spcBef>
              <a:spcAft>
                <a:spcPts val="600"/>
              </a:spcAft>
              <a:buFont typeface="Arial" panose="020B0604020202020204" pitchFamily="34" charset="0"/>
              <a:buChar char="•"/>
            </a:pPr>
            <a:r>
              <a:rPr lang="en-US" sz="1600" b="1" dirty="0" smtClean="0">
                <a:solidFill>
                  <a:schemeClr val="tx1"/>
                </a:solidFill>
              </a:rPr>
              <a:t>Systems Engineering</a:t>
            </a:r>
          </a:p>
          <a:p>
            <a:pPr marL="400050" indent="-171450">
              <a:spcBef>
                <a:spcPts val="0"/>
              </a:spcBef>
              <a:spcAft>
                <a:spcPts val="600"/>
              </a:spcAft>
              <a:buFont typeface="Arial" panose="020B0604020202020204" pitchFamily="34" charset="0"/>
              <a:buChar char="•"/>
            </a:pPr>
            <a:r>
              <a:rPr lang="en-US" sz="1600" b="1" dirty="0" smtClean="0">
                <a:solidFill>
                  <a:schemeClr val="tx1"/>
                </a:solidFill>
              </a:rPr>
              <a:t>In-place Precision Measurement</a:t>
            </a:r>
            <a:endParaRPr lang="en-US" sz="1600" b="1" dirty="0">
              <a:solidFill>
                <a:schemeClr val="tx1"/>
              </a:solidFill>
            </a:endParaRPr>
          </a:p>
          <a:p>
            <a:pPr marL="400050" indent="-171450">
              <a:spcBef>
                <a:spcPts val="0"/>
              </a:spcBef>
              <a:spcAft>
                <a:spcPts val="600"/>
              </a:spcAft>
              <a:buFont typeface="Arial" panose="020B0604020202020204" pitchFamily="34" charset="0"/>
              <a:buChar char="•"/>
            </a:pPr>
            <a:endParaRPr lang="en-US" sz="1600" b="1"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238250"/>
            <a:ext cx="502920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98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2900"/>
            <a:ext cx="8458200" cy="762000"/>
          </a:xfrm>
        </p:spPr>
        <p:txBody>
          <a:bodyPr anchor="ctr" anchorCtr="0"/>
          <a:lstStyle/>
          <a:p>
            <a:r>
              <a:rPr lang="en-US" sz="3600" dirty="0" smtClean="0">
                <a:solidFill>
                  <a:schemeClr val="tx1"/>
                </a:solidFill>
              </a:rPr>
              <a:t>Advanced Manufacturing</a:t>
            </a:r>
            <a:endParaRPr lang="en-US" sz="3600"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b="1" dirty="0">
                <a:solidFill>
                  <a:schemeClr val="accent2"/>
                </a:solidFill>
              </a:rPr>
              <a:t>Advanced manufacturing is</a:t>
            </a:r>
            <a:r>
              <a:rPr lang="en-US" dirty="0">
                <a:solidFill>
                  <a:schemeClr val="accent2"/>
                </a:solidFill>
              </a:rPr>
              <a:t> . . .</a:t>
            </a:r>
          </a:p>
          <a:p>
            <a:r>
              <a:rPr lang="en-US" dirty="0">
                <a:solidFill>
                  <a:schemeClr val="tx1"/>
                </a:solidFill>
              </a:rPr>
              <a:t>. . . a family of activities that (a) depend on the use and coordination of information, automation, computation, software, sensing, and networking, and/or (b) make use of cutting-edge materials and emerging capabilities enabled by the physical and biological sciences, for example nanotechnology, chemistry, and biology. This involves both new ways to manufacture existing products, and especially the manufacture of new products emerging from new advanced technologies</a:t>
            </a:r>
            <a:r>
              <a:rPr lang="en-US" dirty="0" smtClean="0">
                <a:solidFill>
                  <a:schemeClr val="tx1"/>
                </a:solidFill>
              </a:rPr>
              <a:t>.</a:t>
            </a:r>
          </a:p>
          <a:p>
            <a:pPr algn="r"/>
            <a:r>
              <a:rPr lang="en-US" i="1" dirty="0" smtClean="0">
                <a:solidFill>
                  <a:schemeClr val="tx1"/>
                </a:solidFill>
              </a:rPr>
              <a:t>PCAST Report, June 2011</a:t>
            </a:r>
            <a:endParaRPr lang="en-US" i="1" dirty="0">
              <a:solidFill>
                <a:schemeClr val="tx1"/>
              </a:solidFill>
            </a:endParaRPr>
          </a:p>
          <a:p>
            <a:pPr marL="0" indent="0"/>
            <a:r>
              <a:rPr lang="en-US" b="1" dirty="0" smtClean="0">
                <a:solidFill>
                  <a:schemeClr val="accent2"/>
                </a:solidFill>
              </a:rPr>
              <a:t>This requires:</a:t>
            </a:r>
          </a:p>
          <a:p>
            <a:pPr lvl="1">
              <a:buFont typeface="Wingdings" panose="05000000000000000000" pitchFamily="2" charset="2"/>
              <a:buChar char="ü"/>
            </a:pPr>
            <a:r>
              <a:rPr lang="en-US" dirty="0" smtClean="0">
                <a:solidFill>
                  <a:schemeClr val="tx1"/>
                </a:solidFill>
              </a:rPr>
              <a:t>Innovative Approaches</a:t>
            </a:r>
          </a:p>
          <a:p>
            <a:pPr lvl="1">
              <a:buFont typeface="Wingdings" panose="05000000000000000000" pitchFamily="2" charset="2"/>
              <a:buChar char="ü"/>
            </a:pPr>
            <a:r>
              <a:rPr lang="en-US" dirty="0">
                <a:solidFill>
                  <a:schemeClr val="tx1"/>
                </a:solidFill>
              </a:rPr>
              <a:t>Measurements and </a:t>
            </a:r>
            <a:r>
              <a:rPr lang="en-US" dirty="0" smtClean="0">
                <a:solidFill>
                  <a:schemeClr val="tx1"/>
                </a:solidFill>
              </a:rPr>
              <a:t>Standards</a:t>
            </a:r>
          </a:p>
          <a:p>
            <a:pPr lvl="1">
              <a:buFont typeface="Wingdings" panose="05000000000000000000" pitchFamily="2" charset="2"/>
              <a:buChar char="ü"/>
            </a:pPr>
            <a:r>
              <a:rPr lang="en-US" dirty="0" smtClean="0">
                <a:solidFill>
                  <a:schemeClr val="tx1"/>
                </a:solidFill>
              </a:rPr>
              <a:t>Multidiscipline Expertise</a:t>
            </a:r>
          </a:p>
          <a:p>
            <a:pPr lvl="1">
              <a:buFont typeface="Wingdings" panose="05000000000000000000" pitchFamily="2" charset="2"/>
              <a:buChar char="ü"/>
            </a:pPr>
            <a:r>
              <a:rPr lang="en-US" dirty="0" smtClean="0">
                <a:solidFill>
                  <a:schemeClr val="tx1"/>
                </a:solidFill>
              </a:rPr>
              <a:t>Technology Adoption</a:t>
            </a:r>
          </a:p>
          <a:p>
            <a:pPr lvl="1">
              <a:buFont typeface="Wingdings" panose="05000000000000000000" pitchFamily="2" charset="2"/>
              <a:buChar char="ü"/>
            </a:pPr>
            <a:r>
              <a:rPr lang="en-US" dirty="0" smtClean="0">
                <a:solidFill>
                  <a:schemeClr val="tx1"/>
                </a:solidFill>
              </a:rPr>
              <a:t>Partnerships and Collaboration</a:t>
            </a:r>
          </a:p>
          <a:p>
            <a:pP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416893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307975" y="3327918"/>
            <a:ext cx="5148853" cy="2903916"/>
          </a:xfrm>
        </p:spPr>
        <p:txBody>
          <a:bodyPr>
            <a:normAutofit/>
          </a:bodyPr>
          <a:lstStyle/>
          <a:p>
            <a:pPr marL="0" indent="0">
              <a:spcBef>
                <a:spcPts val="0"/>
              </a:spcBef>
              <a:buNone/>
            </a:pPr>
            <a:r>
              <a:rPr lang="en-US" sz="1600" b="1" dirty="0" smtClean="0">
                <a:solidFill>
                  <a:srgbClr val="C00000"/>
                </a:solidFill>
                <a:latin typeface="Arial" panose="020B0604020202020204" pitchFamily="34" charset="0"/>
                <a:cs typeface="Arial" panose="020B0604020202020204" pitchFamily="34" charset="0"/>
              </a:rPr>
              <a:t>NIST Activities in Advanced Manufacturing</a:t>
            </a:r>
          </a:p>
          <a:p>
            <a:pPr>
              <a:spcBef>
                <a:spcPts val="0"/>
              </a:spcBef>
            </a:pPr>
            <a:r>
              <a:rPr lang="en-US" sz="1600" b="1" dirty="0">
                <a:latin typeface="Arial" panose="020B0604020202020204" pitchFamily="34" charset="0"/>
                <a:cs typeface="Arial" panose="020B0604020202020204" pitchFamily="34" charset="0"/>
              </a:rPr>
              <a:t>NIST Labs</a:t>
            </a:r>
          </a:p>
          <a:p>
            <a:pPr lvl="1">
              <a:lnSpc>
                <a:spcPct val="110000"/>
              </a:lnSpc>
              <a:spcBef>
                <a:spcPts val="0"/>
              </a:spcBef>
            </a:pPr>
            <a:r>
              <a:rPr lang="en-US" sz="1400" dirty="0">
                <a:latin typeface="Arial" panose="020B0604020202020204" pitchFamily="34" charset="0"/>
                <a:cs typeface="Arial" panose="020B0604020202020204" pitchFamily="34" charset="0"/>
              </a:rPr>
              <a:t>Precision </a:t>
            </a:r>
            <a:r>
              <a:rPr lang="en-US" sz="1400" dirty="0" smtClean="0">
                <a:latin typeface="Arial" panose="020B0604020202020204" pitchFamily="34" charset="0"/>
                <a:cs typeface="Arial" panose="020B0604020202020204" pitchFamily="34" charset="0"/>
              </a:rPr>
              <a:t>Measurements</a:t>
            </a:r>
          </a:p>
          <a:p>
            <a:pPr lvl="1">
              <a:lnSpc>
                <a:spcPct val="110000"/>
              </a:lnSpc>
              <a:spcBef>
                <a:spcPts val="0"/>
              </a:spcBef>
            </a:pPr>
            <a:r>
              <a:rPr lang="en-US" sz="1400" dirty="0" smtClean="0">
                <a:latin typeface="Arial" panose="020B0604020202020204" pitchFamily="34" charset="0"/>
                <a:cs typeface="Arial" panose="020B0604020202020204" pitchFamily="34" charset="0"/>
              </a:rPr>
              <a:t>Bio- and Nano-manufacturing</a:t>
            </a:r>
          </a:p>
          <a:p>
            <a:pPr lvl="1">
              <a:lnSpc>
                <a:spcPct val="110000"/>
              </a:lnSpc>
              <a:spcBef>
                <a:spcPts val="0"/>
              </a:spcBef>
            </a:pPr>
            <a:r>
              <a:rPr lang="en-US" sz="1400" dirty="0" smtClean="0">
                <a:latin typeface="Arial" panose="020B0604020202020204" pitchFamily="34" charset="0"/>
                <a:cs typeface="Arial" panose="020B0604020202020204" pitchFamily="34" charset="0"/>
              </a:rPr>
              <a:t>Smart </a:t>
            </a:r>
            <a:r>
              <a:rPr lang="en-US" sz="1400" dirty="0">
                <a:latin typeface="Arial" panose="020B0604020202020204" pitchFamily="34" charset="0"/>
                <a:cs typeface="Arial" panose="020B0604020202020204" pitchFamily="34" charset="0"/>
              </a:rPr>
              <a:t>Manufacturing</a:t>
            </a:r>
          </a:p>
          <a:p>
            <a:pPr lvl="1">
              <a:lnSpc>
                <a:spcPct val="110000"/>
              </a:lnSpc>
              <a:spcBef>
                <a:spcPts val="0"/>
              </a:spcBef>
            </a:pPr>
            <a:r>
              <a:rPr lang="en-US" sz="1400" dirty="0">
                <a:latin typeface="Arial" panose="020B0604020202020204" pitchFamily="34" charset="0"/>
                <a:cs typeface="Arial" panose="020B0604020202020204" pitchFamily="34" charset="0"/>
              </a:rPr>
              <a:t>Advanced </a:t>
            </a:r>
            <a:r>
              <a:rPr lang="en-US" sz="1400" dirty="0" smtClean="0">
                <a:latin typeface="Arial" panose="020B0604020202020204" pitchFamily="34" charset="0"/>
                <a:cs typeface="Arial" panose="020B0604020202020204" pitchFamily="34" charset="0"/>
              </a:rPr>
              <a:t>Materials</a:t>
            </a:r>
          </a:p>
          <a:p>
            <a:pPr>
              <a:spcBef>
                <a:spcPts val="0"/>
              </a:spcBef>
            </a:pPr>
            <a:r>
              <a:rPr lang="en-US" sz="1600" b="1" dirty="0" smtClean="0">
                <a:latin typeface="Arial" panose="020B0604020202020204" pitchFamily="34" charset="0"/>
                <a:cs typeface="Arial" panose="020B0604020202020204" pitchFamily="34" charset="0"/>
              </a:rPr>
              <a:t>Advanced Manufacturing Office</a:t>
            </a:r>
          </a:p>
          <a:p>
            <a:pPr lvl="1">
              <a:lnSpc>
                <a:spcPct val="110000"/>
              </a:lnSpc>
              <a:spcBef>
                <a:spcPts val="0"/>
              </a:spcBef>
            </a:pPr>
            <a:r>
              <a:rPr lang="en-US" sz="1400" dirty="0">
                <a:latin typeface="Arial" panose="020B0604020202020204" pitchFamily="34" charset="0"/>
                <a:cs typeface="Arial" panose="020B0604020202020204" pitchFamily="34" charset="0"/>
              </a:rPr>
              <a:t>NNMI</a:t>
            </a:r>
          </a:p>
          <a:p>
            <a:pPr lvl="1">
              <a:lnSpc>
                <a:spcPct val="110000"/>
              </a:lnSpc>
              <a:spcBef>
                <a:spcPts val="0"/>
              </a:spcBef>
            </a:pPr>
            <a:r>
              <a:rPr lang="en-US" sz="1400" dirty="0" smtClean="0">
                <a:latin typeface="Arial" panose="020B0604020202020204" pitchFamily="34" charset="0"/>
                <a:cs typeface="Arial" panose="020B0604020202020204" pitchFamily="34" charset="0"/>
              </a:rPr>
              <a:t>AMTech</a:t>
            </a:r>
            <a:endParaRPr lang="en-US" sz="1400" dirty="0">
              <a:latin typeface="Arial" panose="020B0604020202020204" pitchFamily="34" charset="0"/>
              <a:cs typeface="Arial" panose="020B0604020202020204" pitchFamily="34" charset="0"/>
            </a:endParaRPr>
          </a:p>
          <a:p>
            <a:pPr>
              <a:spcBef>
                <a:spcPts val="0"/>
              </a:spcBef>
            </a:pPr>
            <a:r>
              <a:rPr lang="en-US" sz="1600" b="1" dirty="0" smtClean="0">
                <a:latin typeface="Arial" panose="020B0604020202020204" pitchFamily="34" charset="0"/>
                <a:cs typeface="Arial" panose="020B0604020202020204" pitchFamily="34" charset="0"/>
              </a:rPr>
              <a:t>Manufacturing </a:t>
            </a:r>
            <a:r>
              <a:rPr lang="en-US" sz="1600" b="1" dirty="0">
                <a:latin typeface="Arial" panose="020B0604020202020204" pitchFamily="34" charset="0"/>
                <a:cs typeface="Arial" panose="020B0604020202020204" pitchFamily="34" charset="0"/>
              </a:rPr>
              <a:t>Extension Partnership</a:t>
            </a:r>
          </a:p>
          <a:p>
            <a:pPr lvl="1">
              <a:spcBef>
                <a:spcPts val="0"/>
              </a:spcBef>
            </a:pPr>
            <a:r>
              <a:rPr lang="en-US" sz="1400" dirty="0" smtClean="0">
                <a:latin typeface="Arial" panose="020B0604020202020204" pitchFamily="34" charset="0"/>
                <a:cs typeface="Arial" panose="020B0604020202020204" pitchFamily="34" charset="0"/>
              </a:rPr>
              <a:t>National Network of MEP Centers</a:t>
            </a:r>
          </a:p>
          <a:p>
            <a:pPr lvl="1">
              <a:spcBef>
                <a:spcPts val="0"/>
              </a:spcBef>
            </a:pPr>
            <a:r>
              <a:rPr lang="en-US" sz="1400" dirty="0" smtClean="0">
                <a:latin typeface="Arial" panose="020B0604020202020204" pitchFamily="34" charset="0"/>
                <a:cs typeface="Arial" panose="020B0604020202020204" pitchFamily="34" charset="0"/>
              </a:rPr>
              <a:t>M-TAC</a:t>
            </a:r>
            <a:endParaRPr lang="en-US" sz="1400" dirty="0">
              <a:latin typeface="Arial" panose="020B0604020202020204" pitchFamily="34" charset="0"/>
              <a:cs typeface="Arial" panose="020B0604020202020204" pitchFamily="34" charset="0"/>
            </a:endParaRPr>
          </a:p>
        </p:txBody>
      </p:sp>
      <p:sp>
        <p:nvSpPr>
          <p:cNvPr id="2" name="TextBox 1"/>
          <p:cNvSpPr txBox="1"/>
          <p:nvPr/>
        </p:nvSpPr>
        <p:spPr>
          <a:xfrm>
            <a:off x="5342604" y="5042491"/>
            <a:ext cx="3267996" cy="1015663"/>
          </a:xfrm>
          <a:prstGeom prst="rect">
            <a:avLst/>
          </a:prstGeom>
          <a:solidFill>
            <a:schemeClr val="accent3">
              <a:lumMod val="95000"/>
            </a:schemeClr>
          </a:solidFill>
          <a:ln>
            <a:solidFill>
              <a:schemeClr val="tx1"/>
            </a:solidFill>
          </a:ln>
        </p:spPr>
        <p:txBody>
          <a:bodyPr wrap="square" rtlCol="0">
            <a:spAutoFit/>
          </a:bodyPr>
          <a:lstStyle/>
          <a:p>
            <a:pPr defTabSz="914400"/>
            <a:r>
              <a:rPr lang="en-US" sz="1200" dirty="0" smtClean="0">
                <a:solidFill>
                  <a:prstClr val="black"/>
                </a:solidFill>
                <a:latin typeface="Arial" panose="020B0604020202020204" pitchFamily="34" charset="0"/>
                <a:cs typeface="Arial" panose="020B0604020202020204" pitchFamily="34" charset="0"/>
              </a:rPr>
              <a:t>We (NIST) want to make sure that our programs are focused on what we </a:t>
            </a:r>
            <a:r>
              <a:rPr lang="en-US" sz="1200" b="1" dirty="0" smtClean="0">
                <a:solidFill>
                  <a:prstClr val="black"/>
                </a:solidFill>
                <a:latin typeface="Arial" panose="020B0604020202020204" pitchFamily="34" charset="0"/>
                <a:cs typeface="Arial" panose="020B0604020202020204" pitchFamily="34" charset="0"/>
              </a:rPr>
              <a:t>“Should Do” </a:t>
            </a:r>
            <a:r>
              <a:rPr lang="en-US" sz="1200" dirty="0" smtClean="0">
                <a:solidFill>
                  <a:prstClr val="black"/>
                </a:solidFill>
                <a:latin typeface="Arial" panose="020B0604020202020204" pitchFamily="34" charset="0"/>
                <a:cs typeface="Arial" panose="020B0604020202020204" pitchFamily="34" charset="0"/>
              </a:rPr>
              <a:t>rather than what we </a:t>
            </a:r>
            <a:r>
              <a:rPr lang="en-US" sz="1200" b="1" dirty="0" smtClean="0">
                <a:solidFill>
                  <a:prstClr val="black"/>
                </a:solidFill>
                <a:latin typeface="Arial" panose="020B0604020202020204" pitchFamily="34" charset="0"/>
                <a:cs typeface="Arial" panose="020B0604020202020204" pitchFamily="34" charset="0"/>
              </a:rPr>
              <a:t>“Could Do” </a:t>
            </a:r>
            <a:r>
              <a:rPr lang="en-US" sz="1200" dirty="0" smtClean="0">
                <a:solidFill>
                  <a:prstClr val="black"/>
                </a:solidFill>
                <a:latin typeface="Arial" panose="020B0604020202020204" pitchFamily="34" charset="0"/>
                <a:cs typeface="Arial" panose="020B0604020202020204" pitchFamily="34" charset="0"/>
              </a:rPr>
              <a:t>to strengthen U.S. manufacturing, new materials discovery and innovation.</a:t>
            </a:r>
            <a:endParaRPr lang="en-US" sz="1200" dirty="0">
              <a:solidFill>
                <a:prstClr val="black"/>
              </a:solidFill>
              <a:latin typeface="Arial" panose="020B0604020202020204" pitchFamily="34" charset="0"/>
              <a:cs typeface="Arial" panose="020B0604020202020204" pitchFamily="34" charset="0"/>
            </a:endParaRPr>
          </a:p>
        </p:txBody>
      </p:sp>
      <p:sp>
        <p:nvSpPr>
          <p:cNvPr id="8" name="Rectangle 10"/>
          <p:cNvSpPr>
            <a:spLocks noChangeArrowheads="1"/>
          </p:cNvSpPr>
          <p:nvPr/>
        </p:nvSpPr>
        <p:spPr bwMode="auto">
          <a:xfrm>
            <a:off x="228600" y="323779"/>
            <a:ext cx="8915400" cy="507831"/>
          </a:xfrm>
          <a:prstGeom prst="rect">
            <a:avLst/>
          </a:prstGeom>
          <a:noFill/>
          <a:ln w="9525">
            <a:noFill/>
            <a:miter lim="800000"/>
            <a:headEnd/>
            <a:tailEnd/>
          </a:ln>
        </p:spPr>
        <p:txBody>
          <a:bodyPr anchor="ctr" anchorCtr="0">
            <a:spAutoFit/>
          </a:bodyPr>
          <a:lstStyle/>
          <a:p>
            <a:pPr algn="ctr" defTabSz="914400" eaLnBrk="0" hangingPunct="0">
              <a:defRPr/>
            </a:pPr>
            <a:r>
              <a:rPr lang="en-US" sz="2700" b="1" dirty="0">
                <a:solidFill>
                  <a:srgbClr val="021C88"/>
                </a:solidFill>
                <a:latin typeface="Arial" panose="020B0604020202020204" pitchFamily="34" charset="0"/>
                <a:cs typeface="Arial" panose="020B0604020202020204" pitchFamily="34" charset="0"/>
              </a:rPr>
              <a:t>U.S. Innovation Agenda – </a:t>
            </a:r>
            <a:r>
              <a:rPr lang="en-US" sz="2700" b="1" dirty="0">
                <a:solidFill>
                  <a:srgbClr val="C00000"/>
                </a:solidFill>
                <a:latin typeface="Arial" panose="020B0604020202020204" pitchFamily="34" charset="0"/>
                <a:cs typeface="Arial" panose="020B0604020202020204" pitchFamily="34" charset="0"/>
              </a:rPr>
              <a:t>NIST has </a:t>
            </a:r>
            <a:r>
              <a:rPr lang="en-US" sz="2700" b="1" dirty="0" smtClean="0">
                <a:solidFill>
                  <a:srgbClr val="C00000"/>
                </a:solidFill>
                <a:latin typeface="Arial" panose="020B0604020202020204" pitchFamily="34" charset="0"/>
                <a:cs typeface="Arial" panose="020B0604020202020204" pitchFamily="34" charset="0"/>
              </a:rPr>
              <a:t>an increasing </a:t>
            </a:r>
            <a:r>
              <a:rPr lang="en-US" sz="2700" b="1" dirty="0">
                <a:solidFill>
                  <a:srgbClr val="C00000"/>
                </a:solidFill>
                <a:latin typeface="Arial" panose="020B0604020202020204" pitchFamily="34" charset="0"/>
                <a:cs typeface="Arial" panose="020B0604020202020204" pitchFamily="34" charset="0"/>
              </a:rPr>
              <a:t>role</a:t>
            </a:r>
          </a:p>
        </p:txBody>
      </p:sp>
      <p:grpSp>
        <p:nvGrpSpPr>
          <p:cNvPr id="5" name="Group 4"/>
          <p:cNvGrpSpPr/>
          <p:nvPr/>
        </p:nvGrpSpPr>
        <p:grpSpPr>
          <a:xfrm>
            <a:off x="327484" y="914112"/>
            <a:ext cx="8679532" cy="2322731"/>
            <a:chOff x="194134" y="725269"/>
            <a:chExt cx="8679532" cy="2322731"/>
          </a:xfrm>
        </p:grpSpPr>
        <p:sp>
          <p:nvSpPr>
            <p:cNvPr id="6" name="Rectangle 5"/>
            <p:cNvSpPr/>
            <p:nvPr/>
          </p:nvSpPr>
          <p:spPr bwMode="auto">
            <a:xfrm>
              <a:off x="194134" y="725269"/>
              <a:ext cx="8645066" cy="2322731"/>
            </a:xfrm>
            <a:prstGeom prst="rect">
              <a:avLst/>
            </a:prstGeom>
            <a:solidFill>
              <a:schemeClr val="bg1">
                <a:lumMod val="95000"/>
              </a:schemeClr>
            </a:solidFill>
            <a:ln w="9525" cap="flat" cmpd="sng" algn="ctr">
              <a:solidFill>
                <a:srgbClr val="00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400" dirty="0" smtClean="0">
                <a:solidFill>
                  <a:prstClr val="black"/>
                </a:solidFill>
                <a:latin typeface="Arial"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998" t="28222" r="11864"/>
            <a:stretch/>
          </p:blipFill>
          <p:spPr bwMode="auto">
            <a:xfrm>
              <a:off x="307975" y="762355"/>
              <a:ext cx="2010168" cy="165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62200" y="762000"/>
              <a:ext cx="6511466" cy="2169825"/>
            </a:xfrm>
            <a:prstGeom prst="rect">
              <a:avLst/>
            </a:prstGeom>
          </p:spPr>
          <p:txBody>
            <a:bodyPr wrap="square">
              <a:spAutoFit/>
            </a:bodyPr>
            <a:lstStyle/>
            <a:p>
              <a:pPr defTabSz="914400">
                <a:spcAft>
                  <a:spcPts val="600"/>
                </a:spcAft>
              </a:pPr>
              <a:r>
                <a:rPr lang="en-US" sz="1200" b="1" i="1" dirty="0" smtClean="0">
                  <a:solidFill>
                    <a:prstClr val="black"/>
                  </a:solidFill>
                  <a:latin typeface="Calibri"/>
                </a:rPr>
                <a:t>Our </a:t>
              </a:r>
              <a:r>
                <a:rPr lang="en-US" sz="1200" b="1" i="1" dirty="0">
                  <a:solidFill>
                    <a:prstClr val="black"/>
                  </a:solidFill>
                  <a:latin typeface="Calibri"/>
                </a:rPr>
                <a:t>first priority is making America a magnet for new jobs and manufacturing</a:t>
              </a:r>
              <a:r>
                <a:rPr lang="en-US" sz="1200" i="1" dirty="0">
                  <a:solidFill>
                    <a:prstClr val="black"/>
                  </a:solidFill>
                  <a:latin typeface="Calibri"/>
                </a:rPr>
                <a:t>.  </a:t>
              </a:r>
              <a:endParaRPr lang="en-US" sz="1200" i="1" dirty="0" smtClean="0">
                <a:solidFill>
                  <a:prstClr val="black"/>
                </a:solidFill>
                <a:latin typeface="Calibri"/>
              </a:endParaRPr>
            </a:p>
            <a:p>
              <a:pPr defTabSz="914400">
                <a:spcAft>
                  <a:spcPts val="600"/>
                </a:spcAft>
              </a:pPr>
              <a:r>
                <a:rPr lang="en-US" sz="1200" i="1" dirty="0" smtClean="0">
                  <a:solidFill>
                    <a:prstClr val="black"/>
                  </a:solidFill>
                  <a:latin typeface="Calibri"/>
                </a:rPr>
                <a:t>Last </a:t>
              </a:r>
              <a:r>
                <a:rPr lang="en-US" sz="1200" i="1" dirty="0">
                  <a:solidFill>
                    <a:prstClr val="black"/>
                  </a:solidFill>
                  <a:latin typeface="Calibri"/>
                </a:rPr>
                <a:t>year, we created our first manufacturing innovation institute in Youngstown, </a:t>
              </a:r>
              <a:r>
                <a:rPr lang="en-US" sz="1200" i="1" dirty="0" smtClean="0">
                  <a:solidFill>
                    <a:prstClr val="black"/>
                  </a:solidFill>
                  <a:latin typeface="Calibri"/>
                </a:rPr>
                <a:t>Ohio. A </a:t>
              </a:r>
              <a:r>
                <a:rPr lang="en-US" sz="1200" i="1" dirty="0">
                  <a:solidFill>
                    <a:prstClr val="black"/>
                  </a:solidFill>
                  <a:latin typeface="Calibri"/>
                </a:rPr>
                <a:t>once-shuttered warehouse is now a state-of-the art lab where new workers are mastering the 3D printing that has the potential to revolutionize the way we make almost everything.  There’s no reason this can’t happen in other towns.  </a:t>
              </a:r>
            </a:p>
            <a:p>
              <a:pPr defTabSz="914400">
                <a:spcAft>
                  <a:spcPts val="600"/>
                </a:spcAft>
              </a:pPr>
              <a:r>
                <a:rPr lang="en-US" sz="1200" i="1" dirty="0" smtClean="0">
                  <a:solidFill>
                    <a:prstClr val="black"/>
                  </a:solidFill>
                  <a:latin typeface="Calibri"/>
                </a:rPr>
                <a:t>So </a:t>
              </a:r>
              <a:r>
                <a:rPr lang="en-US" sz="1200" i="1" dirty="0">
                  <a:solidFill>
                    <a:prstClr val="black"/>
                  </a:solidFill>
                  <a:latin typeface="Calibri"/>
                </a:rPr>
                <a:t>tonight, I’m announcing the launch of three more of these manufacturing hubs, where businesses will partner with the </a:t>
              </a:r>
              <a:r>
                <a:rPr lang="en-US" sz="1200" i="1" dirty="0" smtClean="0">
                  <a:solidFill>
                    <a:prstClr val="black"/>
                  </a:solidFill>
                  <a:latin typeface="Calibri"/>
                </a:rPr>
                <a:t>Departments </a:t>
              </a:r>
              <a:r>
                <a:rPr lang="en-US" sz="1200" i="1" dirty="0">
                  <a:solidFill>
                    <a:prstClr val="black"/>
                  </a:solidFill>
                  <a:latin typeface="Calibri"/>
                </a:rPr>
                <a:t>of Defense and Energy to turn regions left behind by globalization into global centers of high-tech jobs.  </a:t>
              </a:r>
              <a:endParaRPr lang="en-US" sz="1200" i="1" dirty="0" smtClean="0">
                <a:solidFill>
                  <a:prstClr val="black"/>
                </a:solidFill>
                <a:latin typeface="Calibri"/>
              </a:endParaRPr>
            </a:p>
            <a:p>
              <a:pPr defTabSz="914400">
                <a:spcAft>
                  <a:spcPts val="600"/>
                </a:spcAft>
              </a:pPr>
              <a:r>
                <a:rPr lang="en-US" sz="1200" i="1" dirty="0" smtClean="0">
                  <a:solidFill>
                    <a:prstClr val="black"/>
                  </a:solidFill>
                  <a:latin typeface="Calibri"/>
                </a:rPr>
                <a:t>And </a:t>
              </a:r>
              <a:r>
                <a:rPr lang="en-US" sz="1200" i="1" dirty="0">
                  <a:solidFill>
                    <a:prstClr val="black"/>
                  </a:solidFill>
                  <a:latin typeface="Calibri"/>
                </a:rPr>
                <a:t>I ask this Congress to help create a network of 15 of these hubs and guarantee that the next revolution in manufacturing is made right here in America. </a:t>
              </a:r>
              <a:endParaRPr lang="en-US" sz="1400" dirty="0">
                <a:solidFill>
                  <a:prstClr val="black"/>
                </a:solidFill>
                <a:latin typeface="Calibri"/>
              </a:endParaRPr>
            </a:p>
          </p:txBody>
        </p:sp>
        <p:sp>
          <p:nvSpPr>
            <p:cNvPr id="4" name="Rectangle 3"/>
            <p:cNvSpPr/>
            <p:nvPr/>
          </p:nvSpPr>
          <p:spPr>
            <a:xfrm>
              <a:off x="228600" y="2386013"/>
              <a:ext cx="2206625" cy="646331"/>
            </a:xfrm>
            <a:prstGeom prst="rect">
              <a:avLst/>
            </a:prstGeom>
          </p:spPr>
          <p:txBody>
            <a:bodyPr wrap="square">
              <a:spAutoFit/>
            </a:bodyPr>
            <a:lstStyle/>
            <a:p>
              <a:pPr algn="ctr" defTabSz="914400"/>
              <a:r>
                <a:rPr lang="en-US" sz="1200" dirty="0">
                  <a:solidFill>
                    <a:srgbClr val="003399"/>
                  </a:solidFill>
                  <a:latin typeface="Calibri"/>
                </a:rPr>
                <a:t>President Obama</a:t>
              </a:r>
            </a:p>
            <a:p>
              <a:pPr algn="ctr" defTabSz="914400"/>
              <a:r>
                <a:rPr lang="en-US" sz="1200" dirty="0">
                  <a:solidFill>
                    <a:srgbClr val="003399"/>
                  </a:solidFill>
                  <a:latin typeface="Calibri"/>
                </a:rPr>
                <a:t>State of the Union </a:t>
              </a:r>
              <a:r>
                <a:rPr lang="en-US" sz="1200" dirty="0" smtClean="0">
                  <a:solidFill>
                    <a:srgbClr val="003399"/>
                  </a:solidFill>
                  <a:latin typeface="Calibri"/>
                </a:rPr>
                <a:t>Address </a:t>
              </a:r>
              <a:r>
                <a:rPr lang="en-US" sz="1200" dirty="0">
                  <a:solidFill>
                    <a:srgbClr val="003399"/>
                  </a:solidFill>
                  <a:latin typeface="Calibri"/>
                </a:rPr>
                <a:t>February 13, 2013</a:t>
              </a:r>
            </a:p>
          </p:txBody>
        </p:sp>
      </p:grpSp>
      <p:cxnSp>
        <p:nvCxnSpPr>
          <p:cNvPr id="10" name="Straight Connector 9"/>
          <p:cNvCxnSpPr/>
          <p:nvPr/>
        </p:nvCxnSpPr>
        <p:spPr>
          <a:xfrm>
            <a:off x="327484" y="831610"/>
            <a:ext cx="8679532"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42603" y="3541464"/>
            <a:ext cx="2667921" cy="1200329"/>
          </a:xfrm>
          <a:prstGeom prst="rect">
            <a:avLst/>
          </a:prstGeom>
          <a:noFill/>
          <a:ln>
            <a:solidFill>
              <a:schemeClr val="tx1"/>
            </a:solidFill>
          </a:ln>
        </p:spPr>
        <p:txBody>
          <a:bodyPr wrap="square" rtlCol="0">
            <a:spAutoFit/>
          </a:bodyPr>
          <a:lstStyle/>
          <a:p>
            <a:pPr defTabSz="914400"/>
            <a:r>
              <a:rPr lang="en-US" sz="1600" dirty="0" smtClean="0">
                <a:solidFill>
                  <a:prstClr val="black"/>
                </a:solidFill>
                <a:latin typeface="Arial" panose="020B0604020202020204" pitchFamily="34" charset="0"/>
                <a:cs typeface="Arial" panose="020B0604020202020204" pitchFamily="34" charset="0"/>
              </a:rPr>
              <a:t>New Lab Initiative Funding:</a:t>
            </a:r>
          </a:p>
          <a:p>
            <a:pPr defTabSz="914400"/>
            <a:endParaRPr lang="en-US" sz="800" dirty="0" smtClean="0">
              <a:solidFill>
                <a:prstClr val="black"/>
              </a:solidFill>
              <a:latin typeface="Arial" panose="020B0604020202020204" pitchFamily="34" charset="0"/>
              <a:cs typeface="Arial" panose="020B0604020202020204" pitchFamily="34" charset="0"/>
            </a:endParaRPr>
          </a:p>
          <a:p>
            <a:pPr marL="342900" indent="-171450" defTabSz="91440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FY2012 – $19M</a:t>
            </a:r>
          </a:p>
          <a:p>
            <a:pPr marL="342900" indent="-171450" defTabSz="91440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FY2013 – $15M</a:t>
            </a:r>
          </a:p>
          <a:p>
            <a:pPr marL="342900" indent="-171450" defTabSz="91440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FY2014 – $30M</a:t>
            </a:r>
            <a:endParaRPr lang="en-US" sz="1600" dirty="0">
              <a:solidFill>
                <a:prstClr val="black"/>
              </a:solidFill>
              <a:latin typeface="Arial" panose="020B0604020202020204" pitchFamily="34" charset="0"/>
              <a:cs typeface="Arial" panose="020B0604020202020204" pitchFamily="34" charset="0"/>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C90B5FB4-1AE6-4CC4-B374-7CA8E5916470}"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537346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z="2800" dirty="0" smtClean="0">
                <a:solidFill>
                  <a:schemeClr val="tx1"/>
                </a:solidFill>
              </a:rPr>
              <a:t>NIST’s Support for Technological Innovation</a:t>
            </a:r>
            <a:endParaRPr lang="en-US" sz="2800" dirty="0">
              <a:solidFill>
                <a:schemeClr val="tx1"/>
              </a:solidFill>
            </a:endParaRPr>
          </a:p>
        </p:txBody>
      </p:sp>
      <p:sp>
        <p:nvSpPr>
          <p:cNvPr id="3" name="Content Placeholder 2"/>
          <p:cNvSpPr>
            <a:spLocks noGrp="1"/>
          </p:cNvSpPr>
          <p:nvPr>
            <p:ph idx="1"/>
          </p:nvPr>
        </p:nvSpPr>
        <p:spPr>
          <a:xfrm>
            <a:off x="457200" y="1219200"/>
            <a:ext cx="8229600" cy="4933122"/>
          </a:xfrm>
        </p:spPr>
        <p:txBody>
          <a:bodyPr>
            <a:normAutofit fontScale="77500" lnSpcReduction="20000"/>
          </a:bodyPr>
          <a:lstStyle/>
          <a:p>
            <a:pPr>
              <a:lnSpc>
                <a:spcPct val="150000"/>
              </a:lnSpc>
              <a:buFont typeface="Arial" panose="020B0604020202020204" pitchFamily="34" charset="0"/>
              <a:buChar char="•"/>
            </a:pPr>
            <a:r>
              <a:rPr lang="en-US" b="1" u="sng" dirty="0" smtClean="0">
                <a:solidFill>
                  <a:schemeClr val="accent2"/>
                </a:solidFill>
              </a:rPr>
              <a:t>Measurement</a:t>
            </a:r>
            <a:r>
              <a:rPr lang="en-US" dirty="0" smtClean="0">
                <a:solidFill>
                  <a:schemeClr val="tx1"/>
                </a:solidFill>
              </a:rPr>
              <a:t> is key to technological innovation –</a:t>
            </a:r>
          </a:p>
          <a:p>
            <a:pPr lvl="1">
              <a:lnSpc>
                <a:spcPct val="110000"/>
              </a:lnSpc>
              <a:buFont typeface="Wingdings" panose="05000000000000000000" pitchFamily="2" charset="2"/>
              <a:buChar char="ü"/>
            </a:pPr>
            <a:r>
              <a:rPr lang="en-US" dirty="0" smtClean="0">
                <a:solidFill>
                  <a:schemeClr val="tx1"/>
                </a:solidFill>
              </a:rPr>
              <a:t>Understand how things work</a:t>
            </a:r>
          </a:p>
          <a:p>
            <a:pPr lvl="1">
              <a:lnSpc>
                <a:spcPct val="110000"/>
              </a:lnSpc>
              <a:buFont typeface="Wingdings" panose="05000000000000000000" pitchFamily="2" charset="2"/>
              <a:buChar char="ü"/>
            </a:pPr>
            <a:r>
              <a:rPr lang="en-US" dirty="0" smtClean="0">
                <a:solidFill>
                  <a:schemeClr val="tx1"/>
                </a:solidFill>
              </a:rPr>
              <a:t>Improve the design</a:t>
            </a:r>
          </a:p>
          <a:p>
            <a:pPr lvl="1">
              <a:lnSpc>
                <a:spcPct val="110000"/>
              </a:lnSpc>
              <a:buFont typeface="Wingdings" panose="05000000000000000000" pitchFamily="2" charset="2"/>
              <a:buChar char="ü"/>
            </a:pPr>
            <a:r>
              <a:rPr lang="en-US" dirty="0" smtClean="0">
                <a:solidFill>
                  <a:schemeClr val="tx1"/>
                </a:solidFill>
              </a:rPr>
              <a:t>Optimize control</a:t>
            </a:r>
          </a:p>
          <a:p>
            <a:pPr>
              <a:lnSpc>
                <a:spcPct val="150000"/>
              </a:lnSpc>
              <a:buFont typeface="Arial" panose="020B0604020202020204" pitchFamily="34" charset="0"/>
              <a:buChar char="•"/>
            </a:pPr>
            <a:r>
              <a:rPr lang="en-US" b="1" dirty="0" smtClean="0">
                <a:solidFill>
                  <a:schemeClr val="accent2"/>
                </a:solidFill>
              </a:rPr>
              <a:t>Basic Research </a:t>
            </a:r>
            <a:r>
              <a:rPr lang="en-US" dirty="0" smtClean="0">
                <a:solidFill>
                  <a:schemeClr val="tx1"/>
                </a:solidFill>
              </a:rPr>
              <a:t>– NIST Laboratories</a:t>
            </a:r>
          </a:p>
          <a:p>
            <a:pPr>
              <a:lnSpc>
                <a:spcPct val="150000"/>
              </a:lnSpc>
              <a:buFont typeface="Arial" panose="020B0604020202020204" pitchFamily="34" charset="0"/>
              <a:buChar char="•"/>
            </a:pPr>
            <a:r>
              <a:rPr lang="en-US" b="1" dirty="0" smtClean="0">
                <a:solidFill>
                  <a:schemeClr val="accent2"/>
                </a:solidFill>
              </a:rPr>
              <a:t>User Facilities </a:t>
            </a:r>
            <a:r>
              <a:rPr lang="en-US" dirty="0" smtClean="0">
                <a:solidFill>
                  <a:schemeClr val="tx1"/>
                </a:solidFill>
              </a:rPr>
              <a:t>– NIST CNST &amp; NCNR</a:t>
            </a:r>
          </a:p>
          <a:p>
            <a:pPr>
              <a:lnSpc>
                <a:spcPct val="150000"/>
              </a:lnSpc>
              <a:buFont typeface="Arial" panose="020B0604020202020204" pitchFamily="34" charset="0"/>
              <a:buChar char="•"/>
            </a:pPr>
            <a:r>
              <a:rPr lang="en-US" b="1" dirty="0" smtClean="0">
                <a:solidFill>
                  <a:schemeClr val="accent2"/>
                </a:solidFill>
              </a:rPr>
              <a:t>Centers of Excellence </a:t>
            </a:r>
            <a:r>
              <a:rPr lang="en-US" dirty="0" smtClean="0">
                <a:solidFill>
                  <a:schemeClr val="tx1"/>
                </a:solidFill>
              </a:rPr>
              <a:t>– National Cybersecurity &amp; Advanced Materials</a:t>
            </a:r>
          </a:p>
          <a:p>
            <a:pPr>
              <a:lnSpc>
                <a:spcPct val="150000"/>
              </a:lnSpc>
              <a:buFont typeface="Arial" panose="020B0604020202020204" pitchFamily="34" charset="0"/>
              <a:buChar char="•"/>
            </a:pPr>
            <a:r>
              <a:rPr lang="en-US" b="1" dirty="0" smtClean="0">
                <a:solidFill>
                  <a:schemeClr val="accent2"/>
                </a:solidFill>
              </a:rPr>
              <a:t>Consortium Building </a:t>
            </a:r>
            <a:r>
              <a:rPr lang="en-US" dirty="0" smtClean="0">
                <a:solidFill>
                  <a:schemeClr val="tx1"/>
                </a:solidFill>
              </a:rPr>
              <a:t>– AMTech </a:t>
            </a:r>
          </a:p>
          <a:p>
            <a:pPr>
              <a:lnSpc>
                <a:spcPct val="150000"/>
              </a:lnSpc>
              <a:buFont typeface="Arial" panose="020B0604020202020204" pitchFamily="34" charset="0"/>
              <a:buChar char="•"/>
            </a:pPr>
            <a:r>
              <a:rPr lang="en-US" b="1" dirty="0" smtClean="0">
                <a:solidFill>
                  <a:schemeClr val="accent2"/>
                </a:solidFill>
              </a:rPr>
              <a:t>Partnerships for Technology Development </a:t>
            </a:r>
            <a:r>
              <a:rPr lang="en-US" dirty="0" smtClean="0">
                <a:solidFill>
                  <a:schemeClr val="tx1"/>
                </a:solidFill>
              </a:rPr>
              <a:t>– NNMI</a:t>
            </a:r>
          </a:p>
          <a:p>
            <a:pPr>
              <a:lnSpc>
                <a:spcPct val="150000"/>
              </a:lnSpc>
              <a:buFont typeface="Arial" panose="020B0604020202020204" pitchFamily="34" charset="0"/>
              <a:buChar char="•"/>
            </a:pPr>
            <a:r>
              <a:rPr lang="en-US" b="1" dirty="0" smtClean="0">
                <a:solidFill>
                  <a:schemeClr val="accent2"/>
                </a:solidFill>
              </a:rPr>
              <a:t>Supply Chain Technology Deployment </a:t>
            </a:r>
            <a:r>
              <a:rPr lang="en-US" dirty="0" smtClean="0">
                <a:solidFill>
                  <a:schemeClr val="tx1"/>
                </a:solidFill>
              </a:rPr>
              <a:t>– M-TAC</a:t>
            </a:r>
          </a:p>
          <a:p>
            <a:pPr>
              <a:lnSpc>
                <a:spcPct val="150000"/>
              </a:lnSpc>
              <a:buFont typeface="Arial" panose="020B0604020202020204" pitchFamily="34" charset="0"/>
              <a:buChar char="•"/>
            </a:pPr>
            <a:r>
              <a:rPr lang="en-US" b="1" dirty="0">
                <a:solidFill>
                  <a:schemeClr val="accent2"/>
                </a:solidFill>
              </a:rPr>
              <a:t>Regional </a:t>
            </a:r>
            <a:r>
              <a:rPr lang="en-US" b="1" dirty="0" smtClean="0">
                <a:solidFill>
                  <a:schemeClr val="accent2"/>
                </a:solidFill>
              </a:rPr>
              <a:t>Partnerships for Technology Adoption </a:t>
            </a:r>
            <a:r>
              <a:rPr lang="en-US" dirty="0" smtClean="0">
                <a:solidFill>
                  <a:schemeClr val="tx1"/>
                </a:solidFill>
              </a:rPr>
              <a:t>– MEP</a:t>
            </a:r>
          </a:p>
          <a:p>
            <a:pPr marL="0" indent="0">
              <a:lnSpc>
                <a:spcPct val="150000"/>
              </a:lnSpc>
            </a:pPr>
            <a:r>
              <a:rPr lang="en-US" dirty="0" smtClean="0">
                <a:solidFill>
                  <a:schemeClr val="tx1"/>
                </a:solidFill>
              </a:rPr>
              <a:t>---------------------------------------------------------------------------------------------------------------------</a:t>
            </a:r>
          </a:p>
          <a:p>
            <a:pPr marL="0" indent="0">
              <a:lnSpc>
                <a:spcPct val="150000"/>
              </a:lnSpc>
            </a:pPr>
            <a:r>
              <a:rPr lang="en-US" dirty="0" smtClean="0">
                <a:solidFill>
                  <a:schemeClr val="tx1"/>
                </a:solidFill>
              </a:rPr>
              <a:t>This provides multiple </a:t>
            </a:r>
            <a:r>
              <a:rPr lang="en-US" dirty="0">
                <a:solidFill>
                  <a:schemeClr val="tx1"/>
                </a:solidFill>
              </a:rPr>
              <a:t>resources and </a:t>
            </a:r>
            <a:r>
              <a:rPr lang="en-US" dirty="0" smtClean="0">
                <a:solidFill>
                  <a:schemeClr val="tx1"/>
                </a:solidFill>
              </a:rPr>
              <a:t>connection </a:t>
            </a:r>
            <a:r>
              <a:rPr lang="en-US" dirty="0">
                <a:solidFill>
                  <a:schemeClr val="tx1"/>
                </a:solidFill>
              </a:rPr>
              <a:t>points </a:t>
            </a:r>
            <a:r>
              <a:rPr lang="en-US" dirty="0" smtClean="0">
                <a:solidFill>
                  <a:schemeClr val="tx1"/>
                </a:solidFill>
              </a:rPr>
              <a:t>to identify, develop and adopt innovative technology.</a:t>
            </a:r>
            <a:endParaRPr lang="en-US" dirty="0">
              <a:solidFill>
                <a:schemeClr val="tx1"/>
              </a:solidFill>
            </a:endParaRPr>
          </a:p>
        </p:txBody>
      </p:sp>
    </p:spTree>
    <p:extLst>
      <p:ext uri="{BB962C8B-B14F-4D97-AF65-F5344CB8AC3E}">
        <p14:creationId xmlns:p14="http://schemas.microsoft.com/office/powerpoint/2010/main" val="93816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6700" y="1457325"/>
            <a:ext cx="8645471" cy="3962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2800" b="1" dirty="0">
              <a:solidFill>
                <a:srgbClr val="4F81BD">
                  <a:lumMod val="50000"/>
                </a:srgbClr>
              </a:solidFill>
              <a:latin typeface="Calibri"/>
            </a:endParaRPr>
          </a:p>
        </p:txBody>
      </p:sp>
      <p:sp>
        <p:nvSpPr>
          <p:cNvPr id="8" name="Rectangle 7"/>
          <p:cNvSpPr/>
          <p:nvPr/>
        </p:nvSpPr>
        <p:spPr>
          <a:xfrm>
            <a:off x="6726858" y="4581525"/>
            <a:ext cx="2109114" cy="685800"/>
          </a:xfrm>
          <a:prstGeom prst="rect">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smtClean="0">
                <a:solidFill>
                  <a:prstClr val="white"/>
                </a:solidFill>
                <a:latin typeface="Calibri"/>
              </a:rPr>
              <a:t>MEP</a:t>
            </a:r>
            <a:endParaRPr lang="en-US" b="1" dirty="0">
              <a:solidFill>
                <a:prstClr val="white"/>
              </a:solidFill>
              <a:latin typeface="Calibri"/>
            </a:endParaRPr>
          </a:p>
        </p:txBody>
      </p:sp>
      <p:sp>
        <p:nvSpPr>
          <p:cNvPr id="3" name="Line Callout 2 2"/>
          <p:cNvSpPr/>
          <p:nvPr/>
        </p:nvSpPr>
        <p:spPr>
          <a:xfrm>
            <a:off x="691282" y="4053987"/>
            <a:ext cx="1140151" cy="744415"/>
          </a:xfrm>
          <a:prstGeom prst="borderCallout2">
            <a:avLst>
              <a:gd name="adj1" fmla="val 48189"/>
              <a:gd name="adj2" fmla="val -1791"/>
              <a:gd name="adj3" fmla="val 49591"/>
              <a:gd name="adj4" fmla="val -26013"/>
              <a:gd name="adj5" fmla="val -171407"/>
              <a:gd name="adj6" fmla="val 11184"/>
            </a:avLst>
          </a:prstGeom>
          <a:solidFill>
            <a:schemeClr val="accent1">
              <a:lumMod val="20000"/>
              <a:lumOff val="80000"/>
            </a:schemeClr>
          </a:solidFill>
          <a:ln>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smtClean="0">
                <a:solidFill>
                  <a:srgbClr val="4F81BD">
                    <a:lumMod val="50000"/>
                  </a:srgbClr>
                </a:solidFill>
                <a:latin typeface="Calibri"/>
              </a:rPr>
              <a:t>Metrology and Research</a:t>
            </a:r>
            <a:endParaRPr lang="en-US" sz="1200" b="1" dirty="0">
              <a:solidFill>
                <a:srgbClr val="4F81BD">
                  <a:lumMod val="50000"/>
                </a:srgbClr>
              </a:solidFill>
              <a:latin typeface="Calibri"/>
            </a:endParaRPr>
          </a:p>
        </p:txBody>
      </p:sp>
      <p:sp>
        <p:nvSpPr>
          <p:cNvPr id="13" name="Line Callout 2 12"/>
          <p:cNvSpPr/>
          <p:nvPr/>
        </p:nvSpPr>
        <p:spPr>
          <a:xfrm>
            <a:off x="6950200" y="2999129"/>
            <a:ext cx="1657172" cy="757015"/>
          </a:xfrm>
          <a:prstGeom prst="borderCallout2">
            <a:avLst>
              <a:gd name="adj1" fmla="val 48189"/>
              <a:gd name="adj2" fmla="val -1791"/>
              <a:gd name="adj3" fmla="val 49591"/>
              <a:gd name="adj4" fmla="val -13987"/>
              <a:gd name="adj5" fmla="val 131025"/>
              <a:gd name="adj6" fmla="val -6277"/>
            </a:avLst>
          </a:prstGeom>
          <a:solidFill>
            <a:schemeClr val="accent1">
              <a:lumMod val="20000"/>
              <a:lumOff val="80000"/>
            </a:schemeClr>
          </a:solidFill>
          <a:ln>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smtClean="0">
                <a:solidFill>
                  <a:srgbClr val="4F81BD">
                    <a:lumMod val="50000"/>
                  </a:srgbClr>
                </a:solidFill>
                <a:latin typeface="Calibri"/>
              </a:rPr>
              <a:t>Supply Chain Technology Deployment and Adoption</a:t>
            </a:r>
            <a:endParaRPr lang="en-US" sz="1200" b="1" dirty="0">
              <a:solidFill>
                <a:srgbClr val="4F81BD">
                  <a:lumMod val="50000"/>
                </a:srgbClr>
              </a:solidFill>
              <a:latin typeface="Calibri"/>
            </a:endParaRPr>
          </a:p>
        </p:txBody>
      </p:sp>
      <p:sp>
        <p:nvSpPr>
          <p:cNvPr id="15" name="Rectangle 14"/>
          <p:cNvSpPr/>
          <p:nvPr/>
        </p:nvSpPr>
        <p:spPr>
          <a:xfrm>
            <a:off x="460430" y="1762125"/>
            <a:ext cx="2736742" cy="997103"/>
          </a:xfrm>
          <a:prstGeom prst="rect">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smtClean="0">
                <a:solidFill>
                  <a:prstClr val="white"/>
                </a:solidFill>
                <a:latin typeface="Calibri"/>
              </a:rPr>
              <a:t>NIST Labs</a:t>
            </a:r>
            <a:endParaRPr lang="en-US" sz="1400" b="1" dirty="0">
              <a:solidFill>
                <a:prstClr val="white"/>
              </a:solidFill>
              <a:latin typeface="Calibri"/>
            </a:endParaRPr>
          </a:p>
        </p:txBody>
      </p:sp>
      <p:sp>
        <p:nvSpPr>
          <p:cNvPr id="2" name="TextBox 1"/>
          <p:cNvSpPr txBox="1"/>
          <p:nvPr/>
        </p:nvSpPr>
        <p:spPr>
          <a:xfrm>
            <a:off x="266701" y="5492060"/>
            <a:ext cx="31242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0800000" scaled="0"/>
          </a:gradFill>
          <a:ln w="25400">
            <a:solidFill>
              <a:schemeClr val="accent6">
                <a:lumMod val="75000"/>
              </a:schemeClr>
            </a:solidFill>
          </a:ln>
        </p:spPr>
        <p:txBody>
          <a:bodyPr wrap="square" rtlCol="0">
            <a:spAutoFit/>
          </a:bodyPr>
          <a:lstStyle/>
          <a:p>
            <a:pPr algn="ctr" defTabSz="914400"/>
            <a:r>
              <a:rPr lang="en-US" b="1" dirty="0" smtClean="0">
                <a:solidFill>
                  <a:prstClr val="black"/>
                </a:solidFill>
                <a:latin typeface="Calibri" panose="020F0502020204030204" pitchFamily="34" charset="0"/>
              </a:rPr>
              <a:t>Basic</a:t>
            </a:r>
            <a:endParaRPr lang="en-US" b="1" dirty="0">
              <a:solidFill>
                <a:prstClr val="black"/>
              </a:solidFill>
              <a:latin typeface="Calibri" panose="020F0502020204030204" pitchFamily="34" charset="0"/>
            </a:endParaRPr>
          </a:p>
        </p:txBody>
      </p:sp>
      <p:cxnSp>
        <p:nvCxnSpPr>
          <p:cNvPr id="5" name="Straight Connector 4"/>
          <p:cNvCxnSpPr/>
          <p:nvPr/>
        </p:nvCxnSpPr>
        <p:spPr>
          <a:xfrm flipV="1">
            <a:off x="3390901" y="1457325"/>
            <a:ext cx="0" cy="3962400"/>
          </a:xfrm>
          <a:prstGeom prst="line">
            <a:avLst/>
          </a:prstGeom>
          <a:ln w="254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90901" y="5492058"/>
            <a:ext cx="3006671"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0800000" scaled="0"/>
          </a:gradFill>
          <a:ln w="25400">
            <a:solidFill>
              <a:schemeClr val="accent6">
                <a:lumMod val="75000"/>
              </a:schemeClr>
            </a:solidFill>
          </a:ln>
        </p:spPr>
        <p:txBody>
          <a:bodyPr wrap="square" rtlCol="0">
            <a:spAutoFit/>
          </a:bodyPr>
          <a:lstStyle/>
          <a:p>
            <a:pPr algn="ctr" defTabSz="914400"/>
            <a:r>
              <a:rPr lang="en-US" b="1" dirty="0" smtClean="0">
                <a:solidFill>
                  <a:prstClr val="black"/>
                </a:solidFill>
                <a:latin typeface="Calibri" panose="020F0502020204030204" pitchFamily="34" charset="0"/>
              </a:rPr>
              <a:t>Applied</a:t>
            </a:r>
            <a:endParaRPr lang="en-US" b="1" dirty="0">
              <a:solidFill>
                <a:prstClr val="black"/>
              </a:solidFill>
              <a:latin typeface="Calibri" panose="020F0502020204030204" pitchFamily="34" charset="0"/>
            </a:endParaRPr>
          </a:p>
        </p:txBody>
      </p:sp>
      <p:sp>
        <p:nvSpPr>
          <p:cNvPr id="21" name="TextBox 20"/>
          <p:cNvSpPr txBox="1"/>
          <p:nvPr/>
        </p:nvSpPr>
        <p:spPr>
          <a:xfrm>
            <a:off x="6397573" y="5492059"/>
            <a:ext cx="2514598" cy="369332"/>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0800000" scaled="0"/>
            <a:tileRect/>
          </a:gradFill>
          <a:ln w="25400">
            <a:solidFill>
              <a:schemeClr val="accent6">
                <a:lumMod val="75000"/>
              </a:schemeClr>
            </a:solidFill>
          </a:ln>
        </p:spPr>
        <p:txBody>
          <a:bodyPr wrap="square" rtlCol="0">
            <a:spAutoFit/>
          </a:bodyPr>
          <a:lstStyle/>
          <a:p>
            <a:pPr algn="ctr" defTabSz="914400"/>
            <a:r>
              <a:rPr lang="en-US" b="1" dirty="0" smtClean="0">
                <a:solidFill>
                  <a:prstClr val="black"/>
                </a:solidFill>
                <a:latin typeface="Calibri" panose="020F0502020204030204" pitchFamily="34" charset="0"/>
              </a:rPr>
              <a:t>Commercialization</a:t>
            </a:r>
            <a:endParaRPr lang="en-US" b="1" dirty="0">
              <a:solidFill>
                <a:prstClr val="black"/>
              </a:solidFill>
              <a:latin typeface="Calibri" panose="020F0502020204030204" pitchFamily="34" charset="0"/>
            </a:endParaRPr>
          </a:p>
        </p:txBody>
      </p:sp>
      <p:sp>
        <p:nvSpPr>
          <p:cNvPr id="18" name="Title 1"/>
          <p:cNvSpPr txBox="1">
            <a:spLocks/>
          </p:cNvSpPr>
          <p:nvPr/>
        </p:nvSpPr>
        <p:spPr bwMode="auto">
          <a:xfrm>
            <a:off x="228600" y="322263"/>
            <a:ext cx="8493072" cy="639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99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600" b="1">
                <a:solidFill>
                  <a:srgbClr val="99000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600" b="1">
                <a:solidFill>
                  <a:srgbClr val="99000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600" b="1">
                <a:solidFill>
                  <a:srgbClr val="99000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600" b="1">
                <a:solidFill>
                  <a:srgbClr val="99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2600" b="1">
                <a:solidFill>
                  <a:srgbClr val="99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2600" b="1">
                <a:solidFill>
                  <a:srgbClr val="99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2600" b="1">
                <a:solidFill>
                  <a:srgbClr val="99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2600" b="1">
                <a:solidFill>
                  <a:srgbClr val="990000"/>
                </a:solidFill>
                <a:effectLst>
                  <a:outerShdw blurRad="38100" dist="38100" dir="2700000" algn="tl">
                    <a:srgbClr val="C0C0C0"/>
                  </a:outerShdw>
                </a:effectLst>
                <a:latin typeface="Arial" charset="0"/>
              </a:defRPr>
            </a:lvl9pPr>
          </a:lstStyle>
          <a:p>
            <a:pPr algn="l" defTabSz="914400"/>
            <a:r>
              <a:rPr lang="en-US" sz="3200" kern="0" dirty="0" smtClean="0">
                <a:solidFill>
                  <a:prstClr val="black"/>
                </a:solidFill>
                <a:effectLst/>
                <a:latin typeface="Arial" panose="020B0604020202020204" pitchFamily="34" charset="0"/>
                <a:cs typeface="Arial" panose="020B0604020202020204" pitchFamily="34" charset="0"/>
              </a:rPr>
              <a:t>NIST Programs Supporting Manufacturing</a:t>
            </a:r>
            <a:endParaRPr lang="en-US" sz="3200" kern="0" dirty="0">
              <a:solidFill>
                <a:prstClr val="black"/>
              </a:solidFill>
              <a:effectLst/>
              <a:latin typeface="Arial" panose="020B0604020202020204" pitchFamily="34" charset="0"/>
              <a:cs typeface="Arial" panose="020B0604020202020204" pitchFamily="34" charset="0"/>
            </a:endParaRPr>
          </a:p>
        </p:txBody>
      </p:sp>
      <p:sp>
        <p:nvSpPr>
          <p:cNvPr id="9" name="Rectangle 8"/>
          <p:cNvSpPr/>
          <p:nvPr/>
        </p:nvSpPr>
        <p:spPr>
          <a:xfrm>
            <a:off x="1596972" y="2828925"/>
            <a:ext cx="2438400" cy="457200"/>
          </a:xfrm>
          <a:prstGeom prst="rect">
            <a:avLst/>
          </a:prstGeom>
          <a:solidFill>
            <a:srgbClr val="E8B2E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smtClean="0">
                <a:solidFill>
                  <a:prstClr val="black"/>
                </a:solidFill>
                <a:latin typeface="Calibri"/>
              </a:rPr>
              <a:t>AMTech</a:t>
            </a:r>
            <a:endParaRPr lang="en-US" b="1" dirty="0">
              <a:solidFill>
                <a:prstClr val="black"/>
              </a:solidFill>
              <a:latin typeface="Calibri"/>
            </a:endParaRPr>
          </a:p>
        </p:txBody>
      </p:sp>
      <p:sp>
        <p:nvSpPr>
          <p:cNvPr id="11" name="Line Callout 2 10"/>
          <p:cNvSpPr/>
          <p:nvPr/>
        </p:nvSpPr>
        <p:spPr>
          <a:xfrm>
            <a:off x="2358972" y="4276725"/>
            <a:ext cx="1371600" cy="495300"/>
          </a:xfrm>
          <a:prstGeom prst="borderCallout2">
            <a:avLst>
              <a:gd name="adj1" fmla="val 48189"/>
              <a:gd name="adj2" fmla="val -1791"/>
              <a:gd name="adj3" fmla="val 49591"/>
              <a:gd name="adj4" fmla="val -26013"/>
              <a:gd name="adj5" fmla="val -189104"/>
              <a:gd name="adj6" fmla="val -4369"/>
            </a:avLst>
          </a:prstGeom>
          <a:solidFill>
            <a:schemeClr val="accent1">
              <a:lumMod val="20000"/>
              <a:lumOff val="80000"/>
            </a:schemeClr>
          </a:solidFill>
          <a:ln>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smtClean="0">
                <a:solidFill>
                  <a:srgbClr val="4F81BD">
                    <a:lumMod val="50000"/>
                  </a:srgbClr>
                </a:solidFill>
                <a:latin typeface="Calibri"/>
              </a:rPr>
              <a:t>Pre-competitive R &amp; D</a:t>
            </a:r>
            <a:endParaRPr lang="en-US" sz="1200" b="1" dirty="0">
              <a:solidFill>
                <a:srgbClr val="4F81BD">
                  <a:lumMod val="50000"/>
                </a:srgbClr>
              </a:solidFill>
              <a:latin typeface="Calibri"/>
            </a:endParaRPr>
          </a:p>
        </p:txBody>
      </p:sp>
      <p:cxnSp>
        <p:nvCxnSpPr>
          <p:cNvPr id="19" name="Straight Connector 18"/>
          <p:cNvCxnSpPr/>
          <p:nvPr/>
        </p:nvCxnSpPr>
        <p:spPr>
          <a:xfrm flipV="1">
            <a:off x="6397572" y="1457325"/>
            <a:ext cx="0" cy="3962400"/>
          </a:xfrm>
          <a:prstGeom prst="line">
            <a:avLst/>
          </a:prstGeom>
          <a:ln w="254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Line Callout 2 11"/>
          <p:cNvSpPr/>
          <p:nvPr/>
        </p:nvSpPr>
        <p:spPr>
          <a:xfrm>
            <a:off x="4793016" y="2284224"/>
            <a:ext cx="1933842" cy="627404"/>
          </a:xfrm>
          <a:prstGeom prst="borderCallout2">
            <a:avLst>
              <a:gd name="adj1" fmla="val 48189"/>
              <a:gd name="adj2" fmla="val -1791"/>
              <a:gd name="adj3" fmla="val 49591"/>
              <a:gd name="adj4" fmla="val -26013"/>
              <a:gd name="adj5" fmla="val 172779"/>
              <a:gd name="adj6" fmla="val -15640"/>
            </a:avLst>
          </a:prstGeom>
          <a:solidFill>
            <a:schemeClr val="accent1">
              <a:lumMod val="20000"/>
              <a:lumOff val="80000"/>
            </a:schemeClr>
          </a:solidFill>
          <a:ln>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smtClean="0">
                <a:solidFill>
                  <a:srgbClr val="4F81BD">
                    <a:lumMod val="50000"/>
                  </a:srgbClr>
                </a:solidFill>
                <a:latin typeface="Calibri"/>
              </a:rPr>
              <a:t>Applied RD&amp;D addressing Scale-Up </a:t>
            </a:r>
            <a:endParaRPr lang="en-US" sz="1200" b="1" dirty="0">
              <a:solidFill>
                <a:srgbClr val="4F81BD">
                  <a:lumMod val="50000"/>
                </a:srgbClr>
              </a:solidFill>
              <a:latin typeface="Calibri"/>
            </a:endParaRPr>
          </a:p>
        </p:txBody>
      </p:sp>
      <p:sp>
        <p:nvSpPr>
          <p:cNvPr id="6" name="Rectangle 5"/>
          <p:cNvSpPr/>
          <p:nvPr/>
        </p:nvSpPr>
        <p:spPr>
          <a:xfrm>
            <a:off x="3390901" y="3377636"/>
            <a:ext cx="3006671" cy="623597"/>
          </a:xfrm>
          <a:prstGeom prst="rect">
            <a:avLst/>
          </a:prstGeom>
          <a:solidFill>
            <a:srgbClr val="E8B2E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smtClean="0">
                <a:solidFill>
                  <a:prstClr val="black"/>
                </a:solidFill>
                <a:latin typeface="Calibri"/>
              </a:rPr>
              <a:t>NNMI</a:t>
            </a:r>
            <a:endParaRPr lang="en-US" b="1" dirty="0">
              <a:solidFill>
                <a:prstClr val="black"/>
              </a:solidFill>
              <a:latin typeface="Calibri"/>
            </a:endParaRPr>
          </a:p>
        </p:txBody>
      </p:sp>
      <p:sp>
        <p:nvSpPr>
          <p:cNvPr id="7" name="Rectangle 6"/>
          <p:cNvSpPr/>
          <p:nvPr/>
        </p:nvSpPr>
        <p:spPr>
          <a:xfrm>
            <a:off x="6092772" y="4053987"/>
            <a:ext cx="2743200" cy="457200"/>
          </a:xfrm>
          <a:prstGeom prst="rect">
            <a:avLst/>
          </a:prstGeom>
          <a:solidFill>
            <a:srgbClr val="E8B2E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smtClean="0">
                <a:solidFill>
                  <a:prstClr val="black"/>
                </a:solidFill>
                <a:latin typeface="Calibri"/>
              </a:rPr>
              <a:t>MTAC</a:t>
            </a:r>
            <a:endParaRPr lang="en-US" b="1" dirty="0">
              <a:solidFill>
                <a:prstClr val="black"/>
              </a:solidFill>
              <a:latin typeface="Calibri"/>
            </a:endParaRPr>
          </a:p>
        </p:txBody>
      </p:sp>
      <p:sp>
        <p:nvSpPr>
          <p:cNvPr id="14" name="Line Callout 2 13"/>
          <p:cNvSpPr/>
          <p:nvPr/>
        </p:nvSpPr>
        <p:spPr>
          <a:xfrm>
            <a:off x="4444407" y="4599754"/>
            <a:ext cx="2029365" cy="649341"/>
          </a:xfrm>
          <a:prstGeom prst="borderCallout2">
            <a:avLst>
              <a:gd name="adj1" fmla="val 49591"/>
              <a:gd name="adj2" fmla="val 101856"/>
              <a:gd name="adj3" fmla="val 62933"/>
              <a:gd name="adj4" fmla="val 115261"/>
              <a:gd name="adj5" fmla="val 62180"/>
              <a:gd name="adj6" fmla="val 112344"/>
            </a:avLst>
          </a:prstGeom>
          <a:solidFill>
            <a:schemeClr val="accent1">
              <a:lumMod val="20000"/>
              <a:lumOff val="80000"/>
            </a:schemeClr>
          </a:solidFill>
          <a:ln>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smtClean="0">
                <a:solidFill>
                  <a:srgbClr val="4F81BD">
                    <a:lumMod val="50000"/>
                  </a:srgbClr>
                </a:solidFill>
                <a:latin typeface="Calibri"/>
              </a:rPr>
              <a:t>Regional Partnerships for Technology Deployment &amp; Adoption</a:t>
            </a:r>
            <a:endParaRPr lang="en-US" sz="1200" b="1" dirty="0">
              <a:solidFill>
                <a:srgbClr val="4F81BD">
                  <a:lumMod val="50000"/>
                </a:srgbClr>
              </a:solidFill>
              <a:latin typeface="Calibri"/>
            </a:endParaRPr>
          </a:p>
        </p:txBody>
      </p:sp>
      <p:cxnSp>
        <p:nvCxnSpPr>
          <p:cNvPr id="22" name="Straight Connector 21"/>
          <p:cNvCxnSpPr/>
          <p:nvPr/>
        </p:nvCxnSpPr>
        <p:spPr>
          <a:xfrm>
            <a:off x="247650" y="1066800"/>
            <a:ext cx="8664521"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16959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z="3600" dirty="0" smtClean="0">
                <a:solidFill>
                  <a:schemeClr val="tx1"/>
                </a:solidFill>
              </a:rPr>
              <a:t>NIST Chief Manufacturing Officer</a:t>
            </a:r>
            <a:endParaRPr lang="en-US" sz="3600" dirty="0">
              <a:solidFill>
                <a:schemeClr val="tx1"/>
              </a:solidFill>
            </a:endParaRPr>
          </a:p>
        </p:txBody>
      </p:sp>
      <p:sp>
        <p:nvSpPr>
          <p:cNvPr id="3" name="Content Placeholder 2"/>
          <p:cNvSpPr>
            <a:spLocks noGrp="1"/>
          </p:cNvSpPr>
          <p:nvPr>
            <p:ph idx="1"/>
          </p:nvPr>
        </p:nvSpPr>
        <p:spPr>
          <a:xfrm>
            <a:off x="457200" y="1219200"/>
            <a:ext cx="8229600" cy="4772025"/>
          </a:xfrm>
        </p:spPr>
        <p:txBody>
          <a:bodyPr>
            <a:normAutofit/>
          </a:bodyPr>
          <a:lstStyle/>
          <a:p>
            <a:pPr marL="285750" lvl="1"/>
            <a:r>
              <a:rPr lang="en-US" dirty="0">
                <a:solidFill>
                  <a:schemeClr val="tx1"/>
                </a:solidFill>
              </a:rPr>
              <a:t>Support the NIST Director </a:t>
            </a:r>
            <a:r>
              <a:rPr lang="en-US" dirty="0" smtClean="0">
                <a:solidFill>
                  <a:schemeClr val="tx1"/>
                </a:solidFill>
              </a:rPr>
              <a:t>(Dr. Patrick Gallagher) and Associate Director for Laboratory Programs (Dr. Willie May) in </a:t>
            </a:r>
            <a:r>
              <a:rPr lang="en-US" dirty="0">
                <a:solidFill>
                  <a:schemeClr val="tx1"/>
                </a:solidFill>
              </a:rPr>
              <a:t>the direction and management of manufacturing programs</a:t>
            </a:r>
            <a:r>
              <a:rPr lang="en-US" dirty="0" smtClean="0">
                <a:solidFill>
                  <a:schemeClr val="tx1"/>
                </a:solidFill>
              </a:rPr>
              <a:t>.</a:t>
            </a:r>
            <a:endParaRPr lang="en-US" sz="1400" dirty="0">
              <a:solidFill>
                <a:schemeClr val="tx1"/>
              </a:solidFill>
            </a:endParaRPr>
          </a:p>
          <a:p>
            <a:pPr marL="285750" lvl="1"/>
            <a:r>
              <a:rPr lang="en-US" dirty="0">
                <a:solidFill>
                  <a:schemeClr val="tx1"/>
                </a:solidFill>
              </a:rPr>
              <a:t>Serve as the strategic advisor </a:t>
            </a:r>
            <a:r>
              <a:rPr lang="en-US" dirty="0" smtClean="0">
                <a:solidFill>
                  <a:schemeClr val="tx1"/>
                </a:solidFill>
              </a:rPr>
              <a:t>in </a:t>
            </a:r>
            <a:r>
              <a:rPr lang="en-US" dirty="0">
                <a:solidFill>
                  <a:schemeClr val="tx1"/>
                </a:solidFill>
              </a:rPr>
              <a:t>terms of program planning, operations and execution of laboratory-based manufacturing initiatives.</a:t>
            </a:r>
            <a:endParaRPr lang="en-US" sz="1400" dirty="0">
              <a:solidFill>
                <a:schemeClr val="tx1"/>
              </a:solidFill>
            </a:endParaRPr>
          </a:p>
          <a:p>
            <a:pPr marL="285750" lvl="1"/>
            <a:r>
              <a:rPr lang="en-US" dirty="0">
                <a:solidFill>
                  <a:schemeClr val="tx1"/>
                </a:solidFill>
              </a:rPr>
              <a:t>Facilitate cross-organizational coordination within NIST and with partners/stakeholders to ensure manufacturing programs target national needs.</a:t>
            </a:r>
            <a:endParaRPr lang="en-US" sz="1400" dirty="0">
              <a:solidFill>
                <a:schemeClr val="tx1"/>
              </a:solidFill>
            </a:endParaRPr>
          </a:p>
          <a:p>
            <a:pPr marL="285750" lvl="1"/>
            <a:r>
              <a:rPr lang="en-US" dirty="0">
                <a:solidFill>
                  <a:schemeClr val="tx1"/>
                </a:solidFill>
              </a:rPr>
              <a:t>Provide </a:t>
            </a:r>
            <a:r>
              <a:rPr lang="en-US" dirty="0" smtClean="0">
                <a:solidFill>
                  <a:schemeClr val="tx1"/>
                </a:solidFill>
              </a:rPr>
              <a:t>representation </a:t>
            </a:r>
            <a:r>
              <a:rPr lang="en-US" dirty="0">
                <a:solidFill>
                  <a:schemeClr val="tx1"/>
                </a:solidFill>
              </a:rPr>
              <a:t>of the manufacturing-related portfolio within the NIST Laboratory Programs to external stakeholders </a:t>
            </a:r>
            <a:r>
              <a:rPr lang="en-US" dirty="0" smtClean="0">
                <a:solidFill>
                  <a:schemeClr val="tx1"/>
                </a:solidFill>
              </a:rPr>
              <a:t>including </a:t>
            </a:r>
            <a:r>
              <a:rPr lang="en-US" dirty="0">
                <a:solidFill>
                  <a:schemeClr val="tx1"/>
                </a:solidFill>
              </a:rPr>
              <a:t>Congress and other </a:t>
            </a:r>
            <a:r>
              <a:rPr lang="en-US" dirty="0" smtClean="0">
                <a:solidFill>
                  <a:schemeClr val="tx1"/>
                </a:solidFill>
              </a:rPr>
              <a:t>agencies</a:t>
            </a:r>
            <a:r>
              <a:rPr lang="en-US" dirty="0">
                <a:solidFill>
                  <a:schemeClr val="tx1"/>
                </a:solidFill>
              </a:rPr>
              <a:t>.</a:t>
            </a:r>
            <a:endParaRPr lang="en-US" sz="1400" dirty="0">
              <a:solidFill>
                <a:schemeClr val="tx1"/>
              </a:solidFill>
            </a:endParaRPr>
          </a:p>
          <a:p>
            <a:pPr marL="285750" lvl="1"/>
            <a:r>
              <a:rPr lang="en-US" dirty="0">
                <a:solidFill>
                  <a:schemeClr val="tx1"/>
                </a:solidFill>
              </a:rPr>
              <a:t>Coordinate </a:t>
            </a:r>
            <a:r>
              <a:rPr lang="en-US" dirty="0" smtClean="0">
                <a:solidFill>
                  <a:schemeClr val="tx1"/>
                </a:solidFill>
              </a:rPr>
              <a:t>high-profile </a:t>
            </a:r>
            <a:r>
              <a:rPr lang="en-US" dirty="0">
                <a:solidFill>
                  <a:schemeClr val="tx1"/>
                </a:solidFill>
              </a:rPr>
              <a:t>manufacturing programs that span the mission and expertise of </a:t>
            </a:r>
            <a:r>
              <a:rPr lang="en-US" dirty="0" smtClean="0">
                <a:solidFill>
                  <a:schemeClr val="tx1"/>
                </a:solidFill>
              </a:rPr>
              <a:t>NIST </a:t>
            </a:r>
            <a:r>
              <a:rPr lang="en-US" dirty="0">
                <a:solidFill>
                  <a:schemeClr val="tx1"/>
                </a:solidFill>
              </a:rPr>
              <a:t>laboratories</a:t>
            </a:r>
            <a:r>
              <a:rPr lang="en-US"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451972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a:off x="863045" y="2565332"/>
            <a:ext cx="0" cy="36576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092005" y="2565332"/>
            <a:ext cx="0" cy="36576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97775" y="2565332"/>
            <a:ext cx="0" cy="36576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626735" y="2228829"/>
            <a:ext cx="0" cy="73152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982827" y="2565332"/>
            <a:ext cx="0" cy="36576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202895" y="2565332"/>
            <a:ext cx="0" cy="36576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381718" y="2573214"/>
            <a:ext cx="0" cy="36576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28600" y="323849"/>
            <a:ext cx="5929829" cy="646331"/>
          </a:xfrm>
          <a:prstGeom prst="rect">
            <a:avLst/>
          </a:prstGeom>
          <a:noFill/>
        </p:spPr>
        <p:txBody>
          <a:bodyPr wrap="none">
            <a:spAutoFit/>
          </a:bodyPr>
          <a:lstStyle/>
          <a:p>
            <a:pPr algn="ctr" defTabSz="914400" eaLnBrk="0" hangingPunct="0">
              <a:defRPr/>
            </a:pPr>
            <a:r>
              <a:rPr lang="en-US" sz="3600" b="1" dirty="0" smtClean="0">
                <a:solidFill>
                  <a:prstClr val="black"/>
                </a:solidFill>
                <a:latin typeface="Arial" panose="020B0604020202020204" pitchFamily="34" charset="0"/>
                <a:cs typeface="Arial" panose="020B0604020202020204" pitchFamily="34" charset="0"/>
              </a:rPr>
              <a:t> </a:t>
            </a:r>
            <a:r>
              <a:rPr lang="en-US" sz="3600" b="1" dirty="0">
                <a:solidFill>
                  <a:prstClr val="black"/>
                </a:solidFill>
                <a:latin typeface="Arial" panose="020B0604020202020204" pitchFamily="34" charset="0"/>
                <a:cs typeface="Arial" panose="020B0604020202020204" pitchFamily="34" charset="0"/>
              </a:rPr>
              <a:t>NIST Laboratory </a:t>
            </a:r>
            <a:r>
              <a:rPr lang="en-US" sz="3600" b="1" dirty="0" smtClean="0">
                <a:solidFill>
                  <a:prstClr val="black"/>
                </a:solidFill>
                <a:latin typeface="Arial" panose="020B0604020202020204" pitchFamily="34" charset="0"/>
                <a:cs typeface="Arial" panose="020B0604020202020204" pitchFamily="34" charset="0"/>
              </a:rPr>
              <a:t>Program</a:t>
            </a:r>
            <a:endParaRPr lang="en-US" sz="3600" b="1" i="1" dirty="0">
              <a:solidFill>
                <a:prstClr val="black"/>
              </a:solidFill>
              <a:latin typeface="Arial" panose="020B0604020202020204" pitchFamily="34" charset="0"/>
              <a:cs typeface="Arial" panose="020B0604020202020204" pitchFamily="34" charset="0"/>
            </a:endParaRPr>
          </a:p>
        </p:txBody>
      </p:sp>
      <p:sp>
        <p:nvSpPr>
          <p:cNvPr id="29698" name="TextBox 12"/>
          <p:cNvSpPr txBox="1">
            <a:spLocks noChangeArrowheads="1"/>
          </p:cNvSpPr>
          <p:nvPr/>
        </p:nvSpPr>
        <p:spPr bwMode="auto">
          <a:xfrm>
            <a:off x="2748175" y="1112151"/>
            <a:ext cx="3672810" cy="1219200"/>
          </a:xfrm>
          <a:prstGeom prst="rect">
            <a:avLst/>
          </a:prstGeom>
          <a:solidFill>
            <a:srgbClr val="2800AB"/>
          </a:solidFill>
          <a:ln w="25400">
            <a:solidFill>
              <a:srgbClr val="4F81BD"/>
            </a:solidFill>
            <a:miter lim="800000"/>
            <a:headEnd/>
            <a:tailEnd/>
          </a:ln>
        </p:spPr>
        <p:txBody>
          <a:bodyPr anchor="ctr"/>
          <a:lstStyle/>
          <a:p>
            <a:pPr algn="ctr" defTabSz="914400"/>
            <a:r>
              <a:rPr lang="en-US" b="1" dirty="0">
                <a:solidFill>
                  <a:srgbClr val="FFFFFF"/>
                </a:solidFill>
                <a:latin typeface="Calibri"/>
              </a:rPr>
              <a:t>Associate Director for </a:t>
            </a:r>
          </a:p>
          <a:p>
            <a:pPr algn="ctr" defTabSz="914400"/>
            <a:r>
              <a:rPr lang="en-US" b="1" dirty="0">
                <a:solidFill>
                  <a:srgbClr val="FFFFFF"/>
                </a:solidFill>
                <a:latin typeface="Calibri"/>
              </a:rPr>
              <a:t>Laboratory Programs</a:t>
            </a:r>
          </a:p>
        </p:txBody>
      </p:sp>
      <p:sp>
        <p:nvSpPr>
          <p:cNvPr id="29699" name="TextBox 13"/>
          <p:cNvSpPr txBox="1">
            <a:spLocks noChangeAspect="1" noChangeArrowheads="1"/>
          </p:cNvSpPr>
          <p:nvPr/>
        </p:nvSpPr>
        <p:spPr bwMode="auto">
          <a:xfrm>
            <a:off x="207135" y="2878504"/>
            <a:ext cx="1188720" cy="1092607"/>
          </a:xfrm>
          <a:prstGeom prst="rect">
            <a:avLst/>
          </a:prstGeom>
          <a:solidFill>
            <a:srgbClr val="2800AB"/>
          </a:solidFill>
          <a:ln w="25400">
            <a:solidFill>
              <a:srgbClr val="4F81BD"/>
            </a:solidFill>
            <a:miter lim="800000"/>
            <a:headEnd/>
            <a:tailEnd/>
          </a:ln>
        </p:spPr>
        <p:txBody>
          <a:bodyPr anchor="ctr">
            <a:spAutoFit/>
          </a:bodyPr>
          <a:lstStyle/>
          <a:p>
            <a:pPr algn="ctr" defTabSz="914400"/>
            <a:endParaRPr lang="en-US" sz="1300" b="1" dirty="0">
              <a:solidFill>
                <a:srgbClr val="FFFFFF"/>
              </a:solidFill>
              <a:latin typeface="Calibri"/>
            </a:endParaRPr>
          </a:p>
          <a:p>
            <a:pPr algn="ctr" defTabSz="914400"/>
            <a:r>
              <a:rPr lang="en-US" sz="1300" b="1" dirty="0">
                <a:solidFill>
                  <a:srgbClr val="FFFFFF"/>
                </a:solidFill>
                <a:latin typeface="Calibri"/>
              </a:rPr>
              <a:t>Material </a:t>
            </a:r>
          </a:p>
          <a:p>
            <a:pPr algn="ctr" defTabSz="914400"/>
            <a:r>
              <a:rPr lang="en-US" sz="1300" b="1" dirty="0">
                <a:solidFill>
                  <a:srgbClr val="FFFFFF"/>
                </a:solidFill>
                <a:latin typeface="Calibri"/>
              </a:rPr>
              <a:t>Measurement </a:t>
            </a:r>
            <a:endParaRPr lang="en-US" sz="1300" b="1" dirty="0" smtClean="0">
              <a:solidFill>
                <a:srgbClr val="FFFFFF"/>
              </a:solidFill>
              <a:latin typeface="Calibri"/>
            </a:endParaRPr>
          </a:p>
          <a:p>
            <a:pPr algn="ctr" defTabSz="914400"/>
            <a:r>
              <a:rPr lang="en-US" sz="1300" b="1" dirty="0" smtClean="0">
                <a:solidFill>
                  <a:srgbClr val="FFFFFF"/>
                </a:solidFill>
                <a:latin typeface="Calibri"/>
              </a:rPr>
              <a:t>Laboratory</a:t>
            </a:r>
            <a:endParaRPr lang="en-US" sz="1300" b="1" dirty="0">
              <a:solidFill>
                <a:srgbClr val="FFFFFF"/>
              </a:solidFill>
              <a:latin typeface="Calibri"/>
            </a:endParaRPr>
          </a:p>
          <a:p>
            <a:pPr algn="ctr" defTabSz="914400"/>
            <a:endParaRPr lang="en-US" sz="1300" b="1" dirty="0">
              <a:solidFill>
                <a:srgbClr val="FFFFFF"/>
              </a:solidFill>
              <a:latin typeface="Calibri"/>
            </a:endParaRPr>
          </a:p>
        </p:txBody>
      </p:sp>
      <p:sp>
        <p:nvSpPr>
          <p:cNvPr id="29700" name="TextBox 14"/>
          <p:cNvSpPr txBox="1">
            <a:spLocks noChangeArrowheads="1"/>
          </p:cNvSpPr>
          <p:nvPr/>
        </p:nvSpPr>
        <p:spPr bwMode="auto">
          <a:xfrm>
            <a:off x="1465749" y="2874070"/>
            <a:ext cx="1234440" cy="1092607"/>
          </a:xfrm>
          <a:prstGeom prst="rect">
            <a:avLst/>
          </a:prstGeom>
          <a:solidFill>
            <a:srgbClr val="2800AB"/>
          </a:solidFill>
          <a:ln w="25400">
            <a:solidFill>
              <a:srgbClr val="4F81BD"/>
            </a:solidFill>
            <a:miter lim="800000"/>
            <a:headEnd/>
            <a:tailEnd/>
          </a:ln>
        </p:spPr>
        <p:txBody>
          <a:bodyPr anchor="ctr">
            <a:spAutoFit/>
          </a:bodyPr>
          <a:lstStyle/>
          <a:p>
            <a:pPr algn="ctr" defTabSz="914400"/>
            <a:endParaRPr lang="en-US" sz="1300" b="1" dirty="0">
              <a:solidFill>
                <a:srgbClr val="FFFFFF"/>
              </a:solidFill>
              <a:latin typeface="Calibri"/>
            </a:endParaRPr>
          </a:p>
          <a:p>
            <a:pPr algn="ctr" defTabSz="914400"/>
            <a:r>
              <a:rPr lang="en-US" sz="1300" b="1" dirty="0">
                <a:solidFill>
                  <a:srgbClr val="FFFFFF"/>
                </a:solidFill>
                <a:latin typeface="Calibri"/>
              </a:rPr>
              <a:t>Physical Measurement</a:t>
            </a:r>
          </a:p>
          <a:p>
            <a:pPr algn="ctr" defTabSz="914400"/>
            <a:r>
              <a:rPr lang="en-US" sz="1300" b="1" dirty="0">
                <a:solidFill>
                  <a:srgbClr val="FFFFFF"/>
                </a:solidFill>
                <a:latin typeface="Calibri"/>
              </a:rPr>
              <a:t>Laboratory</a:t>
            </a:r>
          </a:p>
          <a:p>
            <a:pPr algn="ctr" defTabSz="914400"/>
            <a:endParaRPr lang="en-US" sz="1300" b="1" dirty="0">
              <a:solidFill>
                <a:srgbClr val="FFFFFF"/>
              </a:solidFill>
              <a:latin typeface="Calibri"/>
            </a:endParaRPr>
          </a:p>
        </p:txBody>
      </p:sp>
      <p:sp>
        <p:nvSpPr>
          <p:cNvPr id="29701" name="TextBox 15"/>
          <p:cNvSpPr txBox="1">
            <a:spLocks noChangeArrowheads="1"/>
          </p:cNvSpPr>
          <p:nvPr/>
        </p:nvSpPr>
        <p:spPr bwMode="auto">
          <a:xfrm>
            <a:off x="2792445" y="2878503"/>
            <a:ext cx="1143000" cy="1092607"/>
          </a:xfrm>
          <a:prstGeom prst="rect">
            <a:avLst/>
          </a:prstGeom>
          <a:solidFill>
            <a:srgbClr val="33CC33"/>
          </a:solidFill>
          <a:ln w="25400">
            <a:solidFill>
              <a:srgbClr val="4F81BD"/>
            </a:solidFill>
            <a:miter lim="800000"/>
            <a:headEnd/>
            <a:tailEnd/>
          </a:ln>
        </p:spPr>
        <p:txBody>
          <a:bodyPr anchor="ctr">
            <a:noAutofit/>
          </a:bodyPr>
          <a:lstStyle/>
          <a:p>
            <a:pPr algn="ctr" defTabSz="914400"/>
            <a:endParaRPr lang="en-US" sz="1300" b="1" dirty="0">
              <a:solidFill>
                <a:srgbClr val="000066"/>
              </a:solidFill>
              <a:latin typeface="Calibri"/>
            </a:endParaRPr>
          </a:p>
          <a:p>
            <a:pPr algn="ctr" defTabSz="914400"/>
            <a:r>
              <a:rPr lang="en-US" sz="1300" b="1" dirty="0">
                <a:solidFill>
                  <a:srgbClr val="000066"/>
                </a:solidFill>
                <a:latin typeface="Calibri"/>
              </a:rPr>
              <a:t>Engineering </a:t>
            </a:r>
            <a:r>
              <a:rPr lang="en-US" sz="1300" b="1" dirty="0" smtClean="0">
                <a:solidFill>
                  <a:srgbClr val="000066"/>
                </a:solidFill>
                <a:latin typeface="Calibri"/>
              </a:rPr>
              <a:t>Laboratory</a:t>
            </a:r>
            <a:endParaRPr lang="en-US" sz="1300" b="1" dirty="0">
              <a:solidFill>
                <a:srgbClr val="000066"/>
              </a:solidFill>
              <a:latin typeface="Calibri"/>
            </a:endParaRPr>
          </a:p>
          <a:p>
            <a:pPr algn="ctr" defTabSz="914400"/>
            <a:endParaRPr lang="en-US" sz="1300" b="1" dirty="0">
              <a:solidFill>
                <a:srgbClr val="000066"/>
              </a:solidFill>
              <a:latin typeface="Calibri"/>
            </a:endParaRPr>
          </a:p>
        </p:txBody>
      </p:sp>
      <p:sp>
        <p:nvSpPr>
          <p:cNvPr id="29702" name="TextBox 16"/>
          <p:cNvSpPr txBox="1">
            <a:spLocks noChangeArrowheads="1"/>
          </p:cNvSpPr>
          <p:nvPr/>
        </p:nvSpPr>
        <p:spPr bwMode="auto">
          <a:xfrm>
            <a:off x="4059810" y="2871795"/>
            <a:ext cx="1143000" cy="1092607"/>
          </a:xfrm>
          <a:prstGeom prst="rect">
            <a:avLst/>
          </a:prstGeom>
          <a:solidFill>
            <a:srgbClr val="33CC33"/>
          </a:solidFill>
          <a:ln w="25400">
            <a:solidFill>
              <a:srgbClr val="4F81BD"/>
            </a:solidFill>
            <a:miter lim="800000"/>
            <a:headEnd/>
            <a:tailEnd/>
          </a:ln>
        </p:spPr>
        <p:txBody>
          <a:bodyPr anchor="ctr">
            <a:spAutoFit/>
          </a:bodyPr>
          <a:lstStyle/>
          <a:p>
            <a:pPr algn="ctr" defTabSz="914400"/>
            <a:endParaRPr lang="en-US" sz="1300" b="1" dirty="0">
              <a:solidFill>
                <a:srgbClr val="000066"/>
              </a:solidFill>
              <a:latin typeface="Calibri"/>
            </a:endParaRPr>
          </a:p>
          <a:p>
            <a:pPr algn="ctr" defTabSz="914400"/>
            <a:r>
              <a:rPr lang="en-US" sz="1300" b="1" dirty="0">
                <a:solidFill>
                  <a:srgbClr val="000066"/>
                </a:solidFill>
                <a:latin typeface="Calibri"/>
              </a:rPr>
              <a:t>Information Technology Laboratory</a:t>
            </a:r>
          </a:p>
          <a:p>
            <a:pPr algn="ctr" defTabSz="914400"/>
            <a:endParaRPr lang="en-US" sz="1300" b="1" dirty="0">
              <a:solidFill>
                <a:srgbClr val="000066"/>
              </a:solidFill>
              <a:latin typeface="Calibri"/>
            </a:endParaRPr>
          </a:p>
        </p:txBody>
      </p:sp>
      <p:sp>
        <p:nvSpPr>
          <p:cNvPr id="29703" name="TextBox 17"/>
          <p:cNvSpPr txBox="1">
            <a:spLocks noChangeArrowheads="1"/>
          </p:cNvSpPr>
          <p:nvPr/>
        </p:nvSpPr>
        <p:spPr bwMode="auto">
          <a:xfrm>
            <a:off x="6610350" y="2871795"/>
            <a:ext cx="1143000" cy="1085781"/>
          </a:xfrm>
          <a:prstGeom prst="rect">
            <a:avLst/>
          </a:prstGeom>
          <a:solidFill>
            <a:srgbClr val="FFC000"/>
          </a:solidFill>
          <a:ln w="25400">
            <a:solidFill>
              <a:srgbClr val="4F81BD"/>
            </a:solidFill>
            <a:miter lim="800000"/>
            <a:headEnd/>
            <a:tailEnd/>
          </a:ln>
        </p:spPr>
        <p:txBody>
          <a:bodyPr anchor="ctr">
            <a:noAutofit/>
          </a:bodyPr>
          <a:lstStyle/>
          <a:p>
            <a:pPr algn="ctr" defTabSz="914400"/>
            <a:r>
              <a:rPr lang="en-US" sz="1300" b="1" dirty="0">
                <a:solidFill>
                  <a:prstClr val="black"/>
                </a:solidFill>
                <a:latin typeface="Calibri"/>
              </a:rPr>
              <a:t>Center for Nanoscale Science and </a:t>
            </a:r>
            <a:r>
              <a:rPr lang="en-US" sz="1300" b="1" dirty="0" smtClean="0">
                <a:solidFill>
                  <a:prstClr val="black"/>
                </a:solidFill>
                <a:latin typeface="Calibri"/>
              </a:rPr>
              <a:t>Technology</a:t>
            </a:r>
          </a:p>
        </p:txBody>
      </p:sp>
      <p:sp>
        <p:nvSpPr>
          <p:cNvPr id="29704" name="TextBox 18"/>
          <p:cNvSpPr txBox="1">
            <a:spLocks noChangeArrowheads="1"/>
          </p:cNvSpPr>
          <p:nvPr/>
        </p:nvSpPr>
        <p:spPr bwMode="auto">
          <a:xfrm>
            <a:off x="7835365" y="2871794"/>
            <a:ext cx="1143000" cy="1092607"/>
          </a:xfrm>
          <a:prstGeom prst="rect">
            <a:avLst/>
          </a:prstGeom>
          <a:solidFill>
            <a:srgbClr val="FFC000"/>
          </a:solidFill>
          <a:ln w="25400">
            <a:solidFill>
              <a:srgbClr val="4F81BD"/>
            </a:solidFill>
            <a:miter lim="800000"/>
            <a:headEnd/>
            <a:tailEnd/>
          </a:ln>
        </p:spPr>
        <p:txBody>
          <a:bodyPr anchor="ctr">
            <a:spAutoFit/>
          </a:bodyPr>
          <a:lstStyle/>
          <a:p>
            <a:pPr algn="ctr" defTabSz="914400"/>
            <a:endParaRPr lang="en-US" sz="1300" b="1" dirty="0">
              <a:solidFill>
                <a:prstClr val="black"/>
              </a:solidFill>
              <a:latin typeface="Calibri"/>
            </a:endParaRPr>
          </a:p>
          <a:p>
            <a:pPr algn="ctr" defTabSz="914400"/>
            <a:r>
              <a:rPr lang="en-US" sz="1300" b="1" dirty="0">
                <a:solidFill>
                  <a:prstClr val="black"/>
                </a:solidFill>
                <a:latin typeface="Calibri"/>
              </a:rPr>
              <a:t>NIST Center for Neutron Research</a:t>
            </a:r>
          </a:p>
          <a:p>
            <a:pPr algn="ctr" defTabSz="914400"/>
            <a:endParaRPr lang="en-US" sz="1300" b="1" dirty="0">
              <a:solidFill>
                <a:prstClr val="black"/>
              </a:solidFill>
              <a:latin typeface="Calibri"/>
            </a:endParaRPr>
          </a:p>
        </p:txBody>
      </p:sp>
      <p:sp>
        <p:nvSpPr>
          <p:cNvPr id="29705" name="TextBox 19"/>
          <p:cNvSpPr txBox="1">
            <a:spLocks noChangeArrowheads="1"/>
          </p:cNvSpPr>
          <p:nvPr/>
        </p:nvSpPr>
        <p:spPr bwMode="auto">
          <a:xfrm>
            <a:off x="6564139" y="1398585"/>
            <a:ext cx="2468880" cy="646331"/>
          </a:xfrm>
          <a:prstGeom prst="rect">
            <a:avLst/>
          </a:prstGeom>
          <a:solidFill>
            <a:srgbClr val="2800AB"/>
          </a:solidFill>
          <a:ln w="25400">
            <a:solidFill>
              <a:srgbClr val="4F81BD"/>
            </a:solidFill>
            <a:miter lim="800000"/>
            <a:headEnd/>
            <a:tailEnd/>
          </a:ln>
        </p:spPr>
        <p:txBody>
          <a:bodyPr anchor="ctr">
            <a:spAutoFit/>
          </a:bodyPr>
          <a:lstStyle/>
          <a:p>
            <a:pPr defTabSz="914400"/>
            <a:r>
              <a:rPr lang="en-US" sz="1200" b="1" dirty="0">
                <a:solidFill>
                  <a:srgbClr val="FFFFFF"/>
                </a:solidFill>
                <a:latin typeface="Calibri"/>
              </a:rPr>
              <a:t>Special Programs Office</a:t>
            </a:r>
          </a:p>
          <a:p>
            <a:pPr defTabSz="914400"/>
            <a:r>
              <a:rPr lang="en-US" sz="800" dirty="0">
                <a:solidFill>
                  <a:srgbClr val="FFFFFF"/>
                </a:solidFill>
                <a:latin typeface="Calibri"/>
              </a:rPr>
              <a:t>Law Enforcement Standards, </a:t>
            </a:r>
            <a:r>
              <a:rPr lang="en-US" sz="800" i="1" dirty="0">
                <a:solidFill>
                  <a:srgbClr val="FFFFFF"/>
                </a:solidFill>
                <a:latin typeface="Calibri"/>
              </a:rPr>
              <a:t>National Security Standards, </a:t>
            </a:r>
            <a:r>
              <a:rPr lang="en-US" sz="800" dirty="0" smtClean="0">
                <a:solidFill>
                  <a:srgbClr val="FFFFFF"/>
                </a:solidFill>
                <a:latin typeface="Calibri"/>
              </a:rPr>
              <a:t>Climate Assessment </a:t>
            </a:r>
            <a:r>
              <a:rPr lang="en-US" sz="800" dirty="0">
                <a:solidFill>
                  <a:srgbClr val="FFFFFF"/>
                </a:solidFill>
                <a:latin typeface="Calibri"/>
              </a:rPr>
              <a:t> </a:t>
            </a:r>
            <a:r>
              <a:rPr lang="en-US" sz="800" dirty="0" smtClean="0">
                <a:solidFill>
                  <a:srgbClr val="FFFFFF"/>
                </a:solidFill>
                <a:latin typeface="Calibri"/>
              </a:rPr>
              <a:t>&amp; Advanced Communications Programs</a:t>
            </a:r>
            <a:endParaRPr lang="en-US" sz="800" b="1" i="1" dirty="0">
              <a:solidFill>
                <a:srgbClr val="FF0000"/>
              </a:solidFill>
              <a:latin typeface="Calibri"/>
            </a:endParaRPr>
          </a:p>
        </p:txBody>
      </p:sp>
      <p:cxnSp>
        <p:nvCxnSpPr>
          <p:cNvPr id="30" name="Straight Connector 29"/>
          <p:cNvCxnSpPr/>
          <p:nvPr/>
        </p:nvCxnSpPr>
        <p:spPr>
          <a:xfrm>
            <a:off x="2571750" y="1711043"/>
            <a:ext cx="228600" cy="1588"/>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sp>
        <p:nvSpPr>
          <p:cNvPr id="29716" name="TextBox 30"/>
          <p:cNvSpPr txBox="1">
            <a:spLocks noChangeArrowheads="1"/>
          </p:cNvSpPr>
          <p:nvPr/>
        </p:nvSpPr>
        <p:spPr bwMode="auto">
          <a:xfrm>
            <a:off x="133350" y="1378851"/>
            <a:ext cx="2468880" cy="685800"/>
          </a:xfrm>
          <a:prstGeom prst="rect">
            <a:avLst/>
          </a:prstGeom>
          <a:solidFill>
            <a:srgbClr val="2800AB"/>
          </a:solidFill>
          <a:ln w="25400">
            <a:solidFill>
              <a:srgbClr val="4F81BD"/>
            </a:solidFill>
            <a:miter lim="800000"/>
            <a:headEnd/>
            <a:tailEnd/>
          </a:ln>
        </p:spPr>
        <p:txBody>
          <a:bodyPr anchor="ctr"/>
          <a:lstStyle/>
          <a:p>
            <a:pPr defTabSz="914400"/>
            <a:r>
              <a:rPr lang="en-US" sz="1200" b="1" dirty="0">
                <a:solidFill>
                  <a:srgbClr val="FFFFFF"/>
                </a:solidFill>
                <a:latin typeface="Calibri"/>
              </a:rPr>
              <a:t>Standards Coordination Office</a:t>
            </a:r>
          </a:p>
          <a:p>
            <a:pPr defTabSz="914400"/>
            <a:r>
              <a:rPr lang="en-US" sz="1000" dirty="0">
                <a:solidFill>
                  <a:srgbClr val="FFFFFF"/>
                </a:solidFill>
                <a:latin typeface="Calibri"/>
              </a:rPr>
              <a:t>Standards Services </a:t>
            </a:r>
            <a:r>
              <a:rPr lang="en-US" sz="1000" dirty="0" smtClean="0">
                <a:solidFill>
                  <a:srgbClr val="FFFFFF"/>
                </a:solidFill>
                <a:latin typeface="Calibri"/>
              </a:rPr>
              <a:t>Division</a:t>
            </a:r>
          </a:p>
          <a:p>
            <a:pPr defTabSz="914400"/>
            <a:r>
              <a:rPr lang="en-US" sz="1000" dirty="0" smtClean="0">
                <a:solidFill>
                  <a:srgbClr val="FFFFFF"/>
                </a:solidFill>
                <a:latin typeface="Calibri"/>
              </a:rPr>
              <a:t>NIST Quality Manager</a:t>
            </a:r>
            <a:endParaRPr lang="en-US" sz="800" dirty="0">
              <a:solidFill>
                <a:srgbClr val="FFFFFF"/>
              </a:solidFill>
              <a:latin typeface="Calibri"/>
            </a:endParaRPr>
          </a:p>
        </p:txBody>
      </p:sp>
      <p:cxnSp>
        <p:nvCxnSpPr>
          <p:cNvPr id="32" name="Straight Connector 31"/>
          <p:cNvCxnSpPr/>
          <p:nvPr/>
        </p:nvCxnSpPr>
        <p:spPr>
          <a:xfrm>
            <a:off x="6384904" y="1715548"/>
            <a:ext cx="228600" cy="1587"/>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057400" y="5257800"/>
            <a:ext cx="5029200" cy="954107"/>
          </a:xfrm>
          <a:prstGeom prst="rect">
            <a:avLst/>
          </a:prstGeom>
          <a:solidFill>
            <a:schemeClr val="bg1">
              <a:lumMod val="95000"/>
            </a:schemeClr>
          </a:solidFill>
          <a:ln>
            <a:solidFill>
              <a:schemeClr val="accent2"/>
            </a:solidFill>
          </a:ln>
        </p:spPr>
        <p:txBody>
          <a:bodyPr wrap="square">
            <a:spAutoFit/>
          </a:bodyPr>
          <a:lstStyle/>
          <a:p>
            <a:pPr marL="168275" lvl="3" algn="ctr" defTabSz="914400"/>
            <a:r>
              <a:rPr lang="en-US" sz="1400" b="1" dirty="0" smtClean="0">
                <a:solidFill>
                  <a:srgbClr val="000099"/>
                </a:solidFill>
                <a:latin typeface="Arial" pitchFamily="34" charset="0"/>
              </a:rPr>
              <a:t>NIST Lab Resources for FY13</a:t>
            </a:r>
            <a:endParaRPr lang="en-US" sz="800" b="1" dirty="0" smtClean="0">
              <a:solidFill>
                <a:srgbClr val="000099"/>
              </a:solidFill>
              <a:latin typeface="Arial" pitchFamily="34" charset="0"/>
            </a:endParaRPr>
          </a:p>
          <a:p>
            <a:pPr marL="457200" lvl="3" indent="-288925" defTabSz="914400">
              <a:buFontTx/>
              <a:buChar char="•"/>
            </a:pPr>
            <a:r>
              <a:rPr lang="en-US" sz="1400" dirty="0" smtClean="0">
                <a:solidFill>
                  <a:srgbClr val="990000"/>
                </a:solidFill>
                <a:latin typeface="Arial" pitchFamily="34" charset="0"/>
              </a:rPr>
              <a:t>~ </a:t>
            </a:r>
            <a:r>
              <a:rPr lang="en-US" sz="1400" dirty="0">
                <a:solidFill>
                  <a:srgbClr val="990000"/>
                </a:solidFill>
                <a:latin typeface="Arial" pitchFamily="34" charset="0"/>
              </a:rPr>
              <a:t>$</a:t>
            </a:r>
            <a:r>
              <a:rPr lang="en-US" sz="1400" dirty="0" smtClean="0">
                <a:solidFill>
                  <a:srgbClr val="990000"/>
                </a:solidFill>
                <a:latin typeface="Arial" pitchFamily="34" charset="0"/>
              </a:rPr>
              <a:t>580 </a:t>
            </a:r>
            <a:r>
              <a:rPr lang="en-US" sz="1400" dirty="0">
                <a:solidFill>
                  <a:srgbClr val="990000"/>
                </a:solidFill>
                <a:latin typeface="Arial" pitchFamily="34" charset="0"/>
              </a:rPr>
              <a:t>million </a:t>
            </a:r>
            <a:r>
              <a:rPr lang="en-US" sz="1400" dirty="0" smtClean="0">
                <a:solidFill>
                  <a:srgbClr val="990000"/>
                </a:solidFill>
                <a:latin typeface="Arial" pitchFamily="34" charset="0"/>
              </a:rPr>
              <a:t>from Direct Appropriations</a:t>
            </a:r>
            <a:endParaRPr lang="en-US" sz="1400" dirty="0">
              <a:solidFill>
                <a:srgbClr val="990000"/>
              </a:solidFill>
              <a:latin typeface="Arial" pitchFamily="34" charset="0"/>
            </a:endParaRPr>
          </a:p>
          <a:p>
            <a:pPr marL="457200" lvl="3" indent="-288925" defTabSz="914400">
              <a:buFontTx/>
              <a:buChar char="•"/>
            </a:pPr>
            <a:r>
              <a:rPr lang="en-US" sz="1400" dirty="0" smtClean="0">
                <a:solidFill>
                  <a:srgbClr val="990000"/>
                </a:solidFill>
                <a:latin typeface="Arial" pitchFamily="34" charset="0"/>
              </a:rPr>
              <a:t>~ </a:t>
            </a:r>
            <a:r>
              <a:rPr lang="en-US" sz="1400" dirty="0">
                <a:solidFill>
                  <a:srgbClr val="990000"/>
                </a:solidFill>
                <a:latin typeface="Arial" pitchFamily="34" charset="0"/>
              </a:rPr>
              <a:t>$</a:t>
            </a:r>
            <a:r>
              <a:rPr lang="en-US" sz="1400" dirty="0" smtClean="0">
                <a:solidFill>
                  <a:srgbClr val="990000"/>
                </a:solidFill>
                <a:latin typeface="Arial" pitchFamily="34" charset="0"/>
              </a:rPr>
              <a:t>120 </a:t>
            </a:r>
            <a:r>
              <a:rPr lang="en-US" sz="1400" dirty="0">
                <a:solidFill>
                  <a:srgbClr val="990000"/>
                </a:solidFill>
                <a:latin typeface="Arial" pitchFamily="34" charset="0"/>
              </a:rPr>
              <a:t>million </a:t>
            </a:r>
            <a:r>
              <a:rPr lang="en-US" sz="1400" dirty="0" smtClean="0">
                <a:solidFill>
                  <a:srgbClr val="990000"/>
                </a:solidFill>
                <a:latin typeface="Arial" pitchFamily="34" charset="0"/>
              </a:rPr>
              <a:t>from Other Federal and State Agencies </a:t>
            </a:r>
            <a:endParaRPr lang="en-US" sz="1400" dirty="0">
              <a:solidFill>
                <a:srgbClr val="990000"/>
              </a:solidFill>
              <a:latin typeface="Arial" pitchFamily="34" charset="0"/>
            </a:endParaRPr>
          </a:p>
          <a:p>
            <a:pPr marL="457200" lvl="3" indent="-288925" defTabSz="914400">
              <a:buFontTx/>
              <a:buChar char="•"/>
            </a:pPr>
            <a:r>
              <a:rPr lang="en-US" sz="1400" dirty="0" smtClean="0">
                <a:solidFill>
                  <a:srgbClr val="990000"/>
                </a:solidFill>
                <a:latin typeface="Arial" pitchFamily="34" charset="0"/>
              </a:rPr>
              <a:t>~ </a:t>
            </a:r>
            <a:r>
              <a:rPr lang="en-US" sz="1400" dirty="0">
                <a:solidFill>
                  <a:srgbClr val="990000"/>
                </a:solidFill>
                <a:latin typeface="Arial" pitchFamily="34" charset="0"/>
              </a:rPr>
              <a:t>$50 million </a:t>
            </a:r>
            <a:r>
              <a:rPr lang="en-US" sz="1400" dirty="0" smtClean="0">
                <a:solidFill>
                  <a:srgbClr val="990000"/>
                </a:solidFill>
                <a:latin typeface="Arial" pitchFamily="34" charset="0"/>
              </a:rPr>
              <a:t>for other reimbursable services</a:t>
            </a:r>
            <a:endParaRPr lang="en-US" sz="1400" dirty="0">
              <a:solidFill>
                <a:srgbClr val="990000"/>
              </a:solidFill>
              <a:latin typeface="Arial" pitchFamily="34" charset="0"/>
            </a:endParaRPr>
          </a:p>
        </p:txBody>
      </p:sp>
      <p:sp>
        <p:nvSpPr>
          <p:cNvPr id="4" name="TextBox 3"/>
          <p:cNvSpPr txBox="1"/>
          <p:nvPr/>
        </p:nvSpPr>
        <p:spPr>
          <a:xfrm>
            <a:off x="165859" y="4571534"/>
            <a:ext cx="2534330" cy="577081"/>
          </a:xfrm>
          <a:prstGeom prst="rect">
            <a:avLst/>
          </a:prstGeom>
          <a:solidFill>
            <a:srgbClr val="CCECFF"/>
          </a:solidFill>
          <a:ln>
            <a:solidFill>
              <a:srgbClr val="1305C5"/>
            </a:solidFill>
          </a:ln>
        </p:spPr>
        <p:txBody>
          <a:bodyPr wrap="square" rtlCol="0" anchor="ctr">
            <a:noAutofit/>
          </a:bodyPr>
          <a:lstStyle/>
          <a:p>
            <a:pPr algn="ctr" defTabSz="914400"/>
            <a:r>
              <a:rPr lang="en-US" sz="1050" b="1" dirty="0">
                <a:solidFill>
                  <a:prstClr val="black"/>
                </a:solidFill>
                <a:latin typeface="Calibri"/>
                <a:ea typeface="MS PGothic" pitchFamily="34" charset="-128"/>
              </a:rPr>
              <a:t>Driving innovation through </a:t>
            </a:r>
            <a:endParaRPr lang="en-US" sz="1050" b="1" dirty="0" smtClean="0">
              <a:solidFill>
                <a:prstClr val="black"/>
              </a:solidFill>
              <a:latin typeface="Calibri"/>
              <a:ea typeface="MS PGothic" pitchFamily="34" charset="-128"/>
            </a:endParaRPr>
          </a:p>
          <a:p>
            <a:pPr algn="ctr" defTabSz="914400"/>
            <a:r>
              <a:rPr lang="en-US" sz="1050" b="1" dirty="0" smtClean="0">
                <a:solidFill>
                  <a:prstClr val="black"/>
                </a:solidFill>
                <a:latin typeface="Calibri"/>
                <a:ea typeface="MS PGothic" pitchFamily="34" charset="-128"/>
              </a:rPr>
              <a:t>Measurement Science and Standards</a:t>
            </a:r>
            <a:endParaRPr lang="en-US" sz="1050" b="1" dirty="0">
              <a:solidFill>
                <a:prstClr val="black"/>
              </a:solidFill>
              <a:latin typeface="Calibri"/>
            </a:endParaRPr>
          </a:p>
        </p:txBody>
      </p:sp>
      <p:sp>
        <p:nvSpPr>
          <p:cNvPr id="21" name="Rectangle 20"/>
          <p:cNvSpPr>
            <a:spLocks noChangeArrowheads="1"/>
          </p:cNvSpPr>
          <p:nvPr/>
        </p:nvSpPr>
        <p:spPr bwMode="auto">
          <a:xfrm>
            <a:off x="165859" y="4266124"/>
            <a:ext cx="2534330" cy="320040"/>
          </a:xfrm>
          <a:prstGeom prst="rect">
            <a:avLst/>
          </a:prstGeom>
          <a:solidFill>
            <a:srgbClr val="1305C5"/>
          </a:solidFill>
          <a:ln w="9525" algn="ctr">
            <a:solidFill>
              <a:srgbClr val="1305C5"/>
            </a:solidFill>
            <a:miter lim="800000"/>
            <a:headEnd/>
            <a:tailEnd/>
          </a:ln>
          <a:effectLst>
            <a:outerShdw dist="23000" dir="5400000" rotWithShape="0">
              <a:srgbClr val="000000">
                <a:alpha val="34999"/>
              </a:srgbClr>
            </a:outerShdw>
          </a:effectLst>
        </p:spPr>
        <p:txBody>
          <a:bodyPr anchor="ctr"/>
          <a:lstStyle/>
          <a:p>
            <a:pPr algn="ctr" defTabSz="914400">
              <a:defRPr/>
            </a:pPr>
            <a:r>
              <a:rPr lang="en-US" sz="1600" b="1" dirty="0">
                <a:solidFill>
                  <a:prstClr val="white"/>
                </a:solidFill>
                <a:latin typeface="Calibri"/>
              </a:rPr>
              <a:t>Metrology Laboratories</a:t>
            </a:r>
          </a:p>
        </p:txBody>
      </p:sp>
      <p:sp>
        <p:nvSpPr>
          <p:cNvPr id="5" name="TextBox 4"/>
          <p:cNvSpPr txBox="1"/>
          <p:nvPr/>
        </p:nvSpPr>
        <p:spPr>
          <a:xfrm>
            <a:off x="2796871" y="4571534"/>
            <a:ext cx="3138659" cy="576072"/>
          </a:xfrm>
          <a:prstGeom prst="rect">
            <a:avLst/>
          </a:prstGeom>
          <a:solidFill>
            <a:srgbClr val="CCECFF"/>
          </a:solidFill>
          <a:ln>
            <a:solidFill>
              <a:srgbClr val="1305C5"/>
            </a:solidFill>
          </a:ln>
        </p:spPr>
        <p:txBody>
          <a:bodyPr wrap="square" rtlCol="0" anchor="ctr">
            <a:noAutofit/>
          </a:bodyPr>
          <a:lstStyle/>
          <a:p>
            <a:pPr algn="ctr" defTabSz="914400"/>
            <a:r>
              <a:rPr lang="en-US" sz="1050" b="1" dirty="0">
                <a:solidFill>
                  <a:prstClr val="black"/>
                </a:solidFill>
                <a:latin typeface="Calibri"/>
                <a:ea typeface="MS PGothic" pitchFamily="34" charset="-128"/>
              </a:rPr>
              <a:t>Accelerating the adoption and deployment of advanced technology solutions</a:t>
            </a:r>
          </a:p>
        </p:txBody>
      </p:sp>
      <p:sp>
        <p:nvSpPr>
          <p:cNvPr id="22" name="Rectangle 21"/>
          <p:cNvSpPr>
            <a:spLocks noChangeArrowheads="1"/>
          </p:cNvSpPr>
          <p:nvPr/>
        </p:nvSpPr>
        <p:spPr bwMode="auto">
          <a:xfrm>
            <a:off x="2792446" y="4266124"/>
            <a:ext cx="3143084" cy="320040"/>
          </a:xfrm>
          <a:prstGeom prst="rect">
            <a:avLst/>
          </a:prstGeom>
          <a:solidFill>
            <a:srgbClr val="33CC33"/>
          </a:solidFill>
          <a:ln w="9525" algn="ctr">
            <a:solidFill>
              <a:srgbClr val="1305C5"/>
            </a:solidFill>
            <a:miter lim="800000"/>
            <a:headEnd/>
            <a:tailEnd/>
          </a:ln>
          <a:effectLst>
            <a:outerShdw dist="23000" dir="5400000" rotWithShape="0">
              <a:srgbClr val="000000">
                <a:alpha val="34999"/>
              </a:srgbClr>
            </a:outerShdw>
          </a:effectLst>
        </p:spPr>
        <p:txBody>
          <a:bodyPr anchor="ctr"/>
          <a:lstStyle/>
          <a:p>
            <a:pPr algn="ctr" defTabSz="914400">
              <a:defRPr/>
            </a:pPr>
            <a:r>
              <a:rPr lang="en-US" sz="1600" b="1" dirty="0">
                <a:solidFill>
                  <a:srgbClr val="000066"/>
                </a:solidFill>
                <a:latin typeface="Calibri"/>
              </a:rPr>
              <a:t>Technology Laboratories</a:t>
            </a:r>
          </a:p>
        </p:txBody>
      </p:sp>
      <p:sp>
        <p:nvSpPr>
          <p:cNvPr id="6" name="TextBox 5"/>
          <p:cNvSpPr txBox="1"/>
          <p:nvPr/>
        </p:nvSpPr>
        <p:spPr>
          <a:xfrm>
            <a:off x="5998336" y="4571534"/>
            <a:ext cx="3006569" cy="577081"/>
          </a:xfrm>
          <a:prstGeom prst="rect">
            <a:avLst/>
          </a:prstGeom>
          <a:solidFill>
            <a:srgbClr val="CCECFF"/>
          </a:solidFill>
          <a:ln>
            <a:solidFill>
              <a:srgbClr val="1305C5"/>
            </a:solidFill>
          </a:ln>
        </p:spPr>
        <p:txBody>
          <a:bodyPr wrap="square" rtlCol="0" anchor="ctr">
            <a:noAutofit/>
          </a:bodyPr>
          <a:lstStyle/>
          <a:p>
            <a:pPr algn="ctr" defTabSz="914400"/>
            <a:r>
              <a:rPr lang="en-US" sz="1050" b="1" dirty="0">
                <a:solidFill>
                  <a:prstClr val="black"/>
                </a:solidFill>
                <a:latin typeface="Calibri"/>
                <a:ea typeface="MS PGothic" pitchFamily="34" charset="-128"/>
              </a:rPr>
              <a:t>Providing world class, unique, cutting-edge research </a:t>
            </a:r>
            <a:r>
              <a:rPr lang="en-US" sz="1050" b="1" dirty="0" smtClean="0">
                <a:solidFill>
                  <a:prstClr val="black"/>
                </a:solidFill>
                <a:latin typeface="Calibri"/>
                <a:ea typeface="MS PGothic" pitchFamily="34" charset="-128"/>
              </a:rPr>
              <a:t>facilities</a:t>
            </a:r>
            <a:endParaRPr lang="en-US" sz="1050" b="1" dirty="0">
              <a:solidFill>
                <a:prstClr val="black"/>
              </a:solidFill>
              <a:latin typeface="Calibri"/>
            </a:endParaRPr>
          </a:p>
        </p:txBody>
      </p:sp>
      <p:sp>
        <p:nvSpPr>
          <p:cNvPr id="23" name="Rectangle 22"/>
          <p:cNvSpPr>
            <a:spLocks noChangeArrowheads="1"/>
          </p:cNvSpPr>
          <p:nvPr/>
        </p:nvSpPr>
        <p:spPr bwMode="auto">
          <a:xfrm>
            <a:off x="5998336" y="4266124"/>
            <a:ext cx="3006570" cy="320040"/>
          </a:xfrm>
          <a:prstGeom prst="rect">
            <a:avLst/>
          </a:prstGeom>
          <a:solidFill>
            <a:srgbClr val="FFC000"/>
          </a:solidFill>
          <a:ln w="9525" algn="ctr">
            <a:solidFill>
              <a:srgbClr val="1305C5"/>
            </a:solidFill>
            <a:miter lim="800000"/>
            <a:headEnd/>
            <a:tailEnd/>
          </a:ln>
          <a:effectLst>
            <a:outerShdw dist="23000" dir="5400000" rotWithShape="0">
              <a:srgbClr val="000000">
                <a:alpha val="34999"/>
              </a:srgbClr>
            </a:outerShdw>
          </a:effectLst>
        </p:spPr>
        <p:txBody>
          <a:bodyPr anchor="ctr"/>
          <a:lstStyle/>
          <a:p>
            <a:pPr algn="ctr" defTabSz="914400">
              <a:defRPr/>
            </a:pPr>
            <a:r>
              <a:rPr lang="en-US" sz="1600" b="1" dirty="0" smtClean="0">
                <a:solidFill>
                  <a:srgbClr val="000000"/>
                </a:solidFill>
                <a:latin typeface="Calibri"/>
              </a:rPr>
              <a:t>National User </a:t>
            </a:r>
            <a:r>
              <a:rPr lang="en-US" sz="1600" b="1" dirty="0">
                <a:solidFill>
                  <a:srgbClr val="000000"/>
                </a:solidFill>
                <a:latin typeface="Calibri"/>
              </a:rPr>
              <a:t>Facilities</a:t>
            </a:r>
          </a:p>
        </p:txBody>
      </p:sp>
      <p:sp>
        <p:nvSpPr>
          <p:cNvPr id="36" name="TextBox 16"/>
          <p:cNvSpPr txBox="1">
            <a:spLocks noChangeArrowheads="1"/>
          </p:cNvSpPr>
          <p:nvPr/>
        </p:nvSpPr>
        <p:spPr bwMode="auto">
          <a:xfrm>
            <a:off x="5335057" y="2864969"/>
            <a:ext cx="1172030" cy="1092607"/>
          </a:xfrm>
          <a:prstGeom prst="rect">
            <a:avLst/>
          </a:prstGeom>
          <a:gradFill flip="none" rotWithShape="1">
            <a:gsLst>
              <a:gs pos="80000">
                <a:srgbClr val="FFC000"/>
              </a:gs>
              <a:gs pos="0">
                <a:srgbClr val="33CC33"/>
              </a:gs>
              <a:gs pos="98000">
                <a:srgbClr val="FCC001"/>
              </a:gs>
              <a:gs pos="73000">
                <a:srgbClr val="FFC000"/>
              </a:gs>
            </a:gsLst>
            <a:lin ang="0" scaled="1"/>
            <a:tileRect/>
          </a:gradFill>
          <a:ln w="25400">
            <a:solidFill>
              <a:srgbClr val="4F81BD"/>
            </a:solidFill>
            <a:prstDash val="dash"/>
            <a:miter lim="800000"/>
            <a:headEnd/>
            <a:tailEnd/>
          </a:ln>
        </p:spPr>
        <p:txBody>
          <a:bodyPr wrap="square" lIns="9144" rIns="9144" anchor="ctr">
            <a:spAutoFit/>
          </a:bodyPr>
          <a:lstStyle/>
          <a:p>
            <a:pPr algn="ctr" defTabSz="914400"/>
            <a:endParaRPr lang="en-US" sz="1300" b="1" dirty="0">
              <a:solidFill>
                <a:srgbClr val="000066"/>
              </a:solidFill>
              <a:latin typeface="Calibri"/>
            </a:endParaRPr>
          </a:p>
          <a:p>
            <a:pPr algn="ctr" defTabSz="914400"/>
            <a:r>
              <a:rPr lang="en-US" sz="1300" b="1" dirty="0" smtClean="0">
                <a:solidFill>
                  <a:srgbClr val="000066"/>
                </a:solidFill>
                <a:latin typeface="Calibri"/>
              </a:rPr>
              <a:t>Communication</a:t>
            </a:r>
          </a:p>
          <a:p>
            <a:pPr algn="ctr" defTabSz="914400"/>
            <a:r>
              <a:rPr lang="en-US" sz="1300" b="1" dirty="0" smtClean="0">
                <a:solidFill>
                  <a:srgbClr val="000066"/>
                </a:solidFill>
                <a:latin typeface="Calibri"/>
              </a:rPr>
              <a:t>Technology Laboratory </a:t>
            </a:r>
            <a:endParaRPr lang="en-US" sz="1300" b="1" dirty="0">
              <a:solidFill>
                <a:srgbClr val="000066"/>
              </a:solidFill>
              <a:latin typeface="Calibri"/>
            </a:endParaRPr>
          </a:p>
          <a:p>
            <a:pPr algn="ctr" defTabSz="914400"/>
            <a:endParaRPr lang="en-US" sz="1300" b="1" dirty="0">
              <a:solidFill>
                <a:srgbClr val="000066"/>
              </a:solidFill>
              <a:latin typeface="Calibri"/>
            </a:endParaRPr>
          </a:p>
        </p:txBody>
      </p:sp>
      <p:cxnSp>
        <p:nvCxnSpPr>
          <p:cNvPr id="68" name="Straight Connector 67"/>
          <p:cNvCxnSpPr/>
          <p:nvPr/>
        </p:nvCxnSpPr>
        <p:spPr>
          <a:xfrm>
            <a:off x="867595" y="2565332"/>
            <a:ext cx="7522830" cy="1588"/>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398038" y="5504183"/>
            <a:ext cx="1561646" cy="307777"/>
          </a:xfrm>
          <a:prstGeom prst="rect">
            <a:avLst/>
          </a:prstGeom>
          <a:solidFill>
            <a:srgbClr val="FFFF00"/>
          </a:solidFill>
          <a:ln>
            <a:solidFill>
              <a:schemeClr val="tx1"/>
            </a:solidFill>
          </a:ln>
        </p:spPr>
        <p:txBody>
          <a:bodyPr wrap="none" rtlCol="0">
            <a:spAutoFit/>
          </a:bodyPr>
          <a:lstStyle/>
          <a:p>
            <a:pPr defTabSz="914400"/>
            <a:r>
              <a:rPr lang="en-US" sz="1400" b="1" dirty="0" smtClean="0">
                <a:solidFill>
                  <a:prstClr val="black"/>
                </a:solidFill>
                <a:latin typeface="Arial" panose="020B0604020202020204" pitchFamily="34" charset="0"/>
                <a:cs typeface="Arial" panose="020B0604020202020204" pitchFamily="34" charset="0"/>
              </a:rPr>
              <a:t>FY2014 ~ $650M</a:t>
            </a:r>
            <a:endParaRPr lang="en-US" sz="1400" b="1" dirty="0">
              <a:solidFill>
                <a:prstClr val="black"/>
              </a:solidFill>
              <a:latin typeface="Arial" panose="020B0604020202020204" pitchFamily="34" charset="0"/>
              <a:cs typeface="Arial" panose="020B0604020202020204" pitchFamily="34" charset="0"/>
            </a:endParaRPr>
          </a:p>
        </p:txBody>
      </p:sp>
      <p:cxnSp>
        <p:nvCxnSpPr>
          <p:cNvPr id="33" name="Straight Connector 32"/>
          <p:cNvCxnSpPr/>
          <p:nvPr/>
        </p:nvCxnSpPr>
        <p:spPr>
          <a:xfrm>
            <a:off x="165859" y="1028700"/>
            <a:ext cx="886716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605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descr="http://farm9.staticflickr.com/8149/7251416212_e6864bdbec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513" y="3806825"/>
            <a:ext cx="2465387"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6" name="Group 18"/>
          <p:cNvGrpSpPr>
            <a:grpSpLocks/>
          </p:cNvGrpSpPr>
          <p:nvPr/>
        </p:nvGrpSpPr>
        <p:grpSpPr bwMode="auto">
          <a:xfrm>
            <a:off x="457200" y="1708719"/>
            <a:ext cx="4036060" cy="4332359"/>
            <a:chOff x="5111750" y="1143000"/>
            <a:chExt cx="4036060" cy="4330841"/>
          </a:xfrm>
        </p:grpSpPr>
        <p:sp>
          <p:nvSpPr>
            <p:cNvPr id="2" name="TextBox 25"/>
            <p:cNvSpPr txBox="1">
              <a:spLocks noChangeArrowheads="1"/>
            </p:cNvSpPr>
            <p:nvPr/>
          </p:nvSpPr>
          <p:spPr bwMode="auto">
            <a:xfrm>
              <a:off x="5267960" y="1689515"/>
              <a:ext cx="3879850" cy="3784326"/>
            </a:xfrm>
            <a:prstGeom prst="rect">
              <a:avLst/>
            </a:prstGeom>
            <a:noFill/>
            <a:ln w="9525">
              <a:noFill/>
              <a:miter lim="800000"/>
              <a:headEnd/>
              <a:tailEnd/>
            </a:ln>
          </p:spPr>
          <p:txBody>
            <a:bodyPr>
              <a:spAutoFit/>
            </a:bodyPr>
            <a:lstStyle/>
            <a:p>
              <a:pPr marL="342900" indent="-342900">
                <a:buFont typeface="+mj-lt"/>
                <a:buAutoNum type="arabicPeriod"/>
                <a:defRPr/>
              </a:pPr>
              <a:r>
                <a:rPr lang="en-US" sz="2000" dirty="0" smtClean="0">
                  <a:solidFill>
                    <a:prstClr val="black"/>
                  </a:solidFill>
                  <a:latin typeface="Calibri"/>
                  <a:ea typeface="MS PGothic" pitchFamily="34" charset="-128"/>
                </a:rPr>
                <a:t>Driving innovation through measurement</a:t>
              </a:r>
            </a:p>
            <a:p>
              <a:pPr marL="342900" indent="-342900">
                <a:buFont typeface="+mj-lt"/>
                <a:buAutoNum type="arabicPeriod"/>
                <a:defRPr/>
              </a:pPr>
              <a:endParaRPr lang="en-US" sz="2000" dirty="0" smtClean="0">
                <a:solidFill>
                  <a:prstClr val="black"/>
                </a:solidFill>
                <a:latin typeface="Calibri"/>
                <a:ea typeface="MS PGothic" pitchFamily="34" charset="-128"/>
              </a:endParaRPr>
            </a:p>
            <a:p>
              <a:pPr marL="342900" indent="-342900">
                <a:buFont typeface="+mj-lt"/>
                <a:buAutoNum type="arabicPeriod"/>
                <a:defRPr/>
              </a:pPr>
              <a:r>
                <a:rPr lang="en-US" sz="2000" dirty="0" smtClean="0">
                  <a:solidFill>
                    <a:prstClr val="black"/>
                  </a:solidFill>
                  <a:latin typeface="Calibri"/>
                  <a:ea typeface="MS PGothic" pitchFamily="34" charset="-128"/>
                </a:rPr>
                <a:t>Accelerating the adoption and deployment of advanced technology solutions</a:t>
              </a:r>
            </a:p>
            <a:p>
              <a:pPr marL="342900" indent="-342900">
                <a:buFont typeface="+mj-lt"/>
                <a:buAutoNum type="arabicPeriod"/>
                <a:defRPr/>
              </a:pPr>
              <a:endParaRPr lang="en-US" sz="2000" dirty="0">
                <a:solidFill>
                  <a:prstClr val="black"/>
                </a:solidFill>
                <a:latin typeface="Calibri"/>
                <a:ea typeface="MS PGothic" pitchFamily="34" charset="-128"/>
              </a:endParaRPr>
            </a:p>
            <a:p>
              <a:pPr marL="342900" indent="-342900">
                <a:buFont typeface="+mj-lt"/>
                <a:buAutoNum type="arabicPeriod"/>
                <a:defRPr/>
              </a:pPr>
              <a:r>
                <a:rPr lang="en-US" sz="2000" dirty="0" smtClean="0">
                  <a:solidFill>
                    <a:prstClr val="black"/>
                  </a:solidFill>
                  <a:latin typeface="Calibri"/>
                  <a:ea typeface="MS PGothic" pitchFamily="34" charset="-128"/>
                </a:rPr>
                <a:t>Providing world class, unique, cutting-edge research user facilities</a:t>
              </a:r>
            </a:p>
            <a:p>
              <a:pPr>
                <a:defRPr/>
              </a:pPr>
              <a:endParaRPr lang="en-US" sz="2000" b="1" dirty="0">
                <a:solidFill>
                  <a:prstClr val="black"/>
                </a:solidFill>
                <a:latin typeface="Calibri"/>
              </a:endParaRPr>
            </a:p>
            <a:p>
              <a:pPr>
                <a:defRPr/>
              </a:pPr>
              <a:endParaRPr lang="en-US" sz="2000" dirty="0">
                <a:solidFill>
                  <a:prstClr val="black"/>
                </a:solidFill>
                <a:latin typeface="Calibri"/>
              </a:endParaRPr>
            </a:p>
          </p:txBody>
        </p:sp>
        <p:sp>
          <p:nvSpPr>
            <p:cNvPr id="11276" name="TextBox 26"/>
            <p:cNvSpPr txBox="1">
              <a:spLocks noChangeArrowheads="1"/>
            </p:cNvSpPr>
            <p:nvPr/>
          </p:nvSpPr>
          <p:spPr bwMode="auto">
            <a:xfrm>
              <a:off x="5111750" y="1143000"/>
              <a:ext cx="3962400" cy="46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1" dirty="0" smtClean="0">
                  <a:solidFill>
                    <a:prstClr val="black"/>
                  </a:solidFill>
                  <a:latin typeface="Calibri" pitchFamily="34" charset="0"/>
                </a:rPr>
                <a:t>Primary Missions</a:t>
              </a:r>
              <a:endParaRPr lang="en-US" b="1" dirty="0">
                <a:solidFill>
                  <a:prstClr val="black"/>
                </a:solidFill>
                <a:latin typeface="Calibri" pitchFamily="34" charset="0"/>
              </a:endParaRPr>
            </a:p>
          </p:txBody>
        </p:sp>
      </p:grpSp>
      <p:sp>
        <p:nvSpPr>
          <p:cNvPr id="11267" name="Title 5"/>
          <p:cNvSpPr>
            <a:spLocks noGrp="1"/>
          </p:cNvSpPr>
          <p:nvPr>
            <p:ph type="title"/>
          </p:nvPr>
        </p:nvSpPr>
        <p:spPr>
          <a:xfrm>
            <a:off x="226060" y="457751"/>
            <a:ext cx="8534400" cy="643974"/>
          </a:xfrm>
        </p:spPr>
        <p:txBody>
          <a:bodyPr>
            <a:noAutofit/>
          </a:bodyPr>
          <a:lstStyle/>
          <a:p>
            <a:pPr eaLnBrk="1" hangingPunct="1"/>
            <a:r>
              <a:rPr lang="en-US" sz="3600" dirty="0" smtClean="0">
                <a:solidFill>
                  <a:schemeClr val="tx1"/>
                </a:solidFill>
              </a:rPr>
              <a:t>NIST Laboratories</a:t>
            </a:r>
          </a:p>
        </p:txBody>
      </p:sp>
      <p:pic>
        <p:nvPicPr>
          <p:cNvPr id="11268" name="Picture 10" descr="http://patapsco.nist.gov/imagegallery/retrieve.cfm?imageid=1006&amp;dpi=300&amp;fileformat=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10238" y="1206500"/>
            <a:ext cx="30067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p:cNvSpPr txBox="1">
            <a:spLocks noChangeArrowheads="1"/>
          </p:cNvSpPr>
          <p:nvPr/>
        </p:nvSpPr>
        <p:spPr bwMode="auto">
          <a:xfrm>
            <a:off x="7994650" y="3209925"/>
            <a:ext cx="7143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r>
              <a:rPr lang="en-US" sz="900" dirty="0">
                <a:solidFill>
                  <a:prstClr val="black"/>
                </a:solidFill>
                <a:latin typeface="Calibri" pitchFamily="34" charset="0"/>
              </a:rPr>
              <a:t>Baxley/JILA</a:t>
            </a:r>
          </a:p>
        </p:txBody>
      </p:sp>
      <p:pic>
        <p:nvPicPr>
          <p:cNvPr id="11270" name="Picture 1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419600" y="2701925"/>
            <a:ext cx="2819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6"/>
          <p:cNvSpPr txBox="1">
            <a:spLocks noChangeArrowheads="1"/>
          </p:cNvSpPr>
          <p:nvPr/>
        </p:nvSpPr>
        <p:spPr bwMode="auto">
          <a:xfrm>
            <a:off x="4493260" y="4216401"/>
            <a:ext cx="3952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r>
              <a:rPr lang="en-US" sz="900" dirty="0">
                <a:solidFill>
                  <a:prstClr val="black"/>
                </a:solidFill>
                <a:latin typeface="Calibri" pitchFamily="34" charset="0"/>
              </a:rPr>
              <a:t>NIST</a:t>
            </a:r>
          </a:p>
        </p:txBody>
      </p:sp>
      <p:pic>
        <p:nvPicPr>
          <p:cNvPr id="11272" name="Picture 15" descr="sh_24218716_loginscreen"/>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896644" y="4339431"/>
            <a:ext cx="2068512"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7"/>
          <p:cNvSpPr txBox="1">
            <a:spLocks noChangeArrowheads="1"/>
          </p:cNvSpPr>
          <p:nvPr/>
        </p:nvSpPr>
        <p:spPr bwMode="auto">
          <a:xfrm>
            <a:off x="6513513" y="6005479"/>
            <a:ext cx="4587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r>
              <a:rPr lang="en-US" sz="900" dirty="0">
                <a:solidFill>
                  <a:prstClr val="black"/>
                </a:solidFill>
                <a:latin typeface="Calibri" pitchFamily="34" charset="0"/>
              </a:rPr>
              <a:t>Rathe</a:t>
            </a:r>
          </a:p>
        </p:txBody>
      </p:sp>
      <p:sp>
        <p:nvSpPr>
          <p:cNvPr id="11274" name="TextBox 11"/>
          <p:cNvSpPr txBox="1">
            <a:spLocks noChangeArrowheads="1"/>
          </p:cNvSpPr>
          <p:nvPr/>
        </p:nvSpPr>
        <p:spPr bwMode="auto">
          <a:xfrm>
            <a:off x="8227665" y="5346700"/>
            <a:ext cx="7344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r>
              <a:rPr lang="en-US" sz="900" dirty="0" smtClean="0">
                <a:solidFill>
                  <a:prstClr val="black"/>
                </a:solidFill>
                <a:latin typeface="Calibri" pitchFamily="34" charset="0"/>
              </a:rPr>
              <a:t>Young/NIST</a:t>
            </a:r>
            <a:endParaRPr lang="en-US" sz="900" dirty="0">
              <a:solidFill>
                <a:prstClr val="black"/>
              </a:solidFill>
              <a:latin typeface="Calibri" pitchFamily="34" charset="0"/>
            </a:endParaRPr>
          </a:p>
        </p:txBody>
      </p:sp>
      <p:sp>
        <p:nvSpPr>
          <p:cNvPr id="3" name="Rectangle 2"/>
          <p:cNvSpPr/>
          <p:nvPr/>
        </p:nvSpPr>
        <p:spPr>
          <a:xfrm>
            <a:off x="1366728" y="5716038"/>
            <a:ext cx="2143344" cy="369332"/>
          </a:xfrm>
          <a:prstGeom prst="rect">
            <a:avLst/>
          </a:prstGeom>
          <a:solidFill>
            <a:srgbClr val="FFFF00"/>
          </a:solidFill>
          <a:ln>
            <a:solidFill>
              <a:schemeClr val="accent1">
                <a:lumMod val="75000"/>
              </a:schemeClr>
            </a:solidFill>
          </a:ln>
        </p:spPr>
        <p:txBody>
          <a:bodyPr wrap="none">
            <a:spAutoFit/>
          </a:bodyPr>
          <a:lstStyle/>
          <a:p>
            <a:pPr defTabSz="914400"/>
            <a:r>
              <a:rPr lang="en-US" dirty="0">
                <a:solidFill>
                  <a:prstClr val="black"/>
                </a:solidFill>
                <a:latin typeface="Calibri"/>
                <a:hlinkClick r:id="rId7"/>
              </a:rPr>
              <a:t>http://</a:t>
            </a:r>
            <a:r>
              <a:rPr lang="en-US" dirty="0" smtClean="0">
                <a:solidFill>
                  <a:prstClr val="black"/>
                </a:solidFill>
                <a:latin typeface="Calibri"/>
                <a:hlinkClick r:id="rId7"/>
              </a:rPr>
              <a:t>www.nist.gov</a:t>
            </a:r>
            <a:r>
              <a:rPr lang="en-US" dirty="0" smtClean="0">
                <a:solidFill>
                  <a:prstClr val="black"/>
                </a:solidFill>
                <a:latin typeface="Calibri"/>
              </a:rPr>
              <a:t> </a:t>
            </a:r>
            <a:endParaRPr lang="en-US" dirty="0">
              <a:solidFill>
                <a:prstClr val="black"/>
              </a:solidFill>
              <a:latin typeface="Calibri"/>
            </a:endParaRPr>
          </a:p>
        </p:txBody>
      </p:sp>
    </p:spTree>
    <p:extLst>
      <p:ext uri="{BB962C8B-B14F-4D97-AF65-F5344CB8AC3E}">
        <p14:creationId xmlns:p14="http://schemas.microsoft.com/office/powerpoint/2010/main" val="3280564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a:xfrm>
            <a:off x="738769" y="373149"/>
            <a:ext cx="8512175" cy="542925"/>
          </a:xfrm>
          <a:prstGeom prst="rect">
            <a:avLst/>
          </a:prstGeom>
        </p:spPr>
        <p:txBody>
          <a:bodyPr anchor="ctr"/>
          <a:lstStyle/>
          <a:p>
            <a:pPr defTabSz="457200">
              <a:spcBef>
                <a:spcPct val="0"/>
              </a:spcBef>
              <a:defRPr/>
            </a:pPr>
            <a:r>
              <a:rPr lang="en-US" sz="2400" b="1" dirty="0" smtClean="0">
                <a:solidFill>
                  <a:prstClr val="black"/>
                </a:solidFill>
              </a:rPr>
              <a:t>Today’s Agenda</a:t>
            </a:r>
            <a:endParaRPr lang="en-US" sz="2400" b="1" dirty="0">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5084954"/>
              </p:ext>
            </p:extLst>
          </p:nvPr>
        </p:nvGraphicFramePr>
        <p:xfrm>
          <a:off x="803693" y="911727"/>
          <a:ext cx="8246727" cy="5262879"/>
        </p:xfrm>
        <a:graphic>
          <a:graphicData uri="http://schemas.openxmlformats.org/drawingml/2006/table">
            <a:tbl>
              <a:tblPr bandRow="1">
                <a:tableStyleId>{5C22544A-7EE6-4342-B048-85BDC9FD1C3A}</a:tableStyleId>
              </a:tblPr>
              <a:tblGrid>
                <a:gridCol w="1085750"/>
                <a:gridCol w="4217020"/>
                <a:gridCol w="2943957"/>
              </a:tblGrid>
              <a:tr h="370840">
                <a:tc>
                  <a:txBody>
                    <a:bodyPr/>
                    <a:lstStyle/>
                    <a:p>
                      <a:r>
                        <a:rPr lang="en-US" sz="1400" dirty="0" smtClean="0"/>
                        <a:t>8:30 am</a:t>
                      </a:r>
                      <a:endParaRPr lang="en-US" sz="1400" dirty="0"/>
                    </a:p>
                  </a:txBody>
                  <a:tcPr/>
                </a:tc>
                <a:tc>
                  <a:txBody>
                    <a:bodyPr/>
                    <a:lstStyle/>
                    <a:p>
                      <a:r>
                        <a:rPr lang="en-US" sz="1400" dirty="0" smtClean="0"/>
                        <a:t>Meeting Logistics</a:t>
                      </a:r>
                      <a:endParaRPr lang="en-US" sz="1400" dirty="0"/>
                    </a:p>
                  </a:txBody>
                  <a:tcPr/>
                </a:tc>
                <a:tc>
                  <a:txBody>
                    <a:bodyPr/>
                    <a:lstStyle/>
                    <a:p>
                      <a:r>
                        <a:rPr lang="en-US" sz="1400" dirty="0" smtClean="0"/>
                        <a:t>Karen</a:t>
                      </a:r>
                      <a:r>
                        <a:rPr lang="en-US" sz="1400" baseline="0" dirty="0" smtClean="0"/>
                        <a:t> </a:t>
                      </a:r>
                      <a:r>
                        <a:rPr lang="en-US" sz="1400" baseline="0" dirty="0" err="1" smtClean="0"/>
                        <a:t>Lellock</a:t>
                      </a:r>
                      <a:r>
                        <a:rPr lang="en-US" sz="1400" baseline="0" dirty="0" smtClean="0"/>
                        <a:t>, NIST MEP</a:t>
                      </a:r>
                      <a:endParaRPr lang="en-US" sz="1400" dirty="0"/>
                    </a:p>
                  </a:txBody>
                  <a:tcPr/>
                </a:tc>
              </a:tr>
              <a:tr h="370840">
                <a:tc>
                  <a:txBody>
                    <a:bodyPr/>
                    <a:lstStyle/>
                    <a:p>
                      <a:r>
                        <a:rPr lang="en-US" sz="1400" dirty="0" smtClean="0"/>
                        <a:t>8:40 am</a:t>
                      </a:r>
                      <a:endParaRPr lang="en-US" sz="1400" dirty="0"/>
                    </a:p>
                  </a:txBody>
                  <a:tcPr/>
                </a:tc>
                <a:tc>
                  <a:txBody>
                    <a:bodyPr/>
                    <a:lstStyle/>
                    <a:p>
                      <a:r>
                        <a:rPr lang="en-US" sz="1400" dirty="0" smtClean="0"/>
                        <a:t>Welcome Introductions and Opening</a:t>
                      </a:r>
                      <a:r>
                        <a:rPr lang="en-US" sz="1400" baseline="0" dirty="0" smtClean="0"/>
                        <a:t> Remarks</a:t>
                      </a:r>
                      <a:endParaRPr lang="en-US" sz="1400" dirty="0"/>
                    </a:p>
                  </a:txBody>
                  <a:tcPr/>
                </a:tc>
                <a:tc>
                  <a:txBody>
                    <a:bodyPr/>
                    <a:lstStyle/>
                    <a:p>
                      <a:r>
                        <a:rPr lang="en-US" sz="1400" dirty="0" smtClean="0"/>
                        <a:t>Vickie Wessel, Vice</a:t>
                      </a:r>
                      <a:r>
                        <a:rPr lang="en-US" sz="1400" baseline="0" dirty="0" smtClean="0"/>
                        <a:t> Chair</a:t>
                      </a:r>
                      <a:endParaRPr lang="en-US" sz="1400" dirty="0"/>
                    </a:p>
                  </a:txBody>
                  <a:tcPr/>
                </a:tc>
              </a:tr>
              <a:tr h="370840">
                <a:tc>
                  <a:txBody>
                    <a:bodyPr/>
                    <a:lstStyle/>
                    <a:p>
                      <a:r>
                        <a:rPr lang="en-US" sz="1400" dirty="0" smtClean="0"/>
                        <a:t>8:50 am</a:t>
                      </a:r>
                      <a:endParaRPr lang="en-US" sz="1400" dirty="0"/>
                    </a:p>
                  </a:txBody>
                  <a:tcPr/>
                </a:tc>
                <a:tc>
                  <a:txBody>
                    <a:bodyPr/>
                    <a:lstStyle/>
                    <a:p>
                      <a:r>
                        <a:rPr lang="en-US" sz="1400" dirty="0" smtClean="0"/>
                        <a:t>Audience Introductions</a:t>
                      </a:r>
                      <a:endParaRPr lang="en-US" sz="1400" dirty="0"/>
                    </a:p>
                  </a:txBody>
                  <a:tcPr/>
                </a:tc>
                <a:tc>
                  <a:txBody>
                    <a:bodyPr/>
                    <a:lstStyle/>
                    <a:p>
                      <a:endParaRPr lang="en-US" sz="1400" dirty="0"/>
                    </a:p>
                  </a:txBody>
                  <a:tcPr/>
                </a:tc>
              </a:tr>
              <a:tr h="370840">
                <a:tc>
                  <a:txBody>
                    <a:bodyPr/>
                    <a:lstStyle/>
                    <a:p>
                      <a:r>
                        <a:rPr lang="en-US" sz="1400" dirty="0" smtClean="0"/>
                        <a:t>9:00 am</a:t>
                      </a:r>
                      <a:endParaRPr lang="en-US" sz="1400" dirty="0"/>
                    </a:p>
                  </a:txBody>
                  <a:tcPr/>
                </a:tc>
                <a:tc>
                  <a:txBody>
                    <a:bodyPr/>
                    <a:lstStyle/>
                    <a:p>
                      <a:r>
                        <a:rPr lang="en-US" sz="1400" dirty="0" smtClean="0"/>
                        <a:t>MEP Director Update on Activities</a:t>
                      </a:r>
                      <a:endParaRPr lang="en-US" sz="1400" dirty="0"/>
                    </a:p>
                  </a:txBody>
                  <a:tcPr/>
                </a:tc>
                <a:tc>
                  <a:txBody>
                    <a:bodyPr/>
                    <a:lstStyle/>
                    <a:p>
                      <a:r>
                        <a:rPr lang="en-US" sz="1400" dirty="0" smtClean="0"/>
                        <a:t>Phil </a:t>
                      </a:r>
                      <a:r>
                        <a:rPr lang="en-US" sz="1400" dirty="0" err="1" smtClean="0"/>
                        <a:t>Singerman</a:t>
                      </a:r>
                      <a:r>
                        <a:rPr lang="en-US" sz="1400" dirty="0" smtClean="0"/>
                        <a:t>, Acting Director NIST MEP</a:t>
                      </a:r>
                      <a:endParaRPr lang="en-US" sz="1400" dirty="0"/>
                    </a:p>
                  </a:txBody>
                  <a:tcPr/>
                </a:tc>
              </a:tr>
              <a:tr h="370840">
                <a:tc>
                  <a:txBody>
                    <a:bodyPr/>
                    <a:lstStyle/>
                    <a:p>
                      <a:r>
                        <a:rPr lang="en-US" sz="1400" dirty="0" smtClean="0"/>
                        <a:t>9:45 am</a:t>
                      </a:r>
                      <a:endParaRPr lang="en-US" sz="1400" dirty="0"/>
                    </a:p>
                  </a:txBody>
                  <a:tcPr/>
                </a:tc>
                <a:tc>
                  <a:txBody>
                    <a:bodyPr/>
                    <a:lstStyle/>
                    <a:p>
                      <a:r>
                        <a:rPr lang="en-US" sz="1400" dirty="0" smtClean="0"/>
                        <a:t>NIST</a:t>
                      </a:r>
                      <a:r>
                        <a:rPr lang="en-US" sz="1400" baseline="0" dirty="0" smtClean="0"/>
                        <a:t> Manufacturing Initiatives</a:t>
                      </a:r>
                      <a:endParaRPr lang="en-US" sz="1400" dirty="0"/>
                    </a:p>
                  </a:txBody>
                  <a:tcPr/>
                </a:tc>
                <a:tc>
                  <a:txBody>
                    <a:bodyPr/>
                    <a:lstStyle/>
                    <a:p>
                      <a:r>
                        <a:rPr lang="en-US" sz="1400" dirty="0" smtClean="0"/>
                        <a:t>Roger Kilmer, NIST Chief Manufacturing Officer</a:t>
                      </a:r>
                      <a:endParaRPr lang="en-US" sz="1400" dirty="0"/>
                    </a:p>
                  </a:txBody>
                  <a:tcPr/>
                </a:tc>
              </a:tr>
              <a:tr h="370840">
                <a:tc>
                  <a:txBody>
                    <a:bodyPr/>
                    <a:lstStyle/>
                    <a:p>
                      <a:r>
                        <a:rPr lang="en-US" sz="1400" dirty="0" smtClean="0"/>
                        <a:t>10:15 am</a:t>
                      </a:r>
                      <a:endParaRPr lang="en-US" sz="1400" dirty="0"/>
                    </a:p>
                  </a:txBody>
                  <a:tcPr/>
                </a:tc>
                <a:tc>
                  <a:txBody>
                    <a:bodyPr/>
                    <a:lstStyle/>
                    <a:p>
                      <a:r>
                        <a:rPr lang="en-US" sz="1400" dirty="0" smtClean="0"/>
                        <a:t>Break</a:t>
                      </a:r>
                      <a:endParaRPr lang="en-US" sz="1400" dirty="0"/>
                    </a:p>
                  </a:txBody>
                  <a:tcPr/>
                </a:tc>
                <a:tc>
                  <a:txBody>
                    <a:bodyPr/>
                    <a:lstStyle/>
                    <a:p>
                      <a:endParaRPr lang="en-US" sz="1400" dirty="0"/>
                    </a:p>
                  </a:txBody>
                  <a:tcPr/>
                </a:tc>
              </a:tr>
              <a:tr h="370840">
                <a:tc>
                  <a:txBody>
                    <a:bodyPr/>
                    <a:lstStyle/>
                    <a:p>
                      <a:r>
                        <a:rPr lang="en-US" sz="1400" dirty="0" smtClean="0"/>
                        <a:t>10:30 am</a:t>
                      </a:r>
                      <a:endParaRPr lang="en-US" sz="1400" dirty="0"/>
                    </a:p>
                  </a:txBody>
                  <a:tcPr/>
                </a:tc>
                <a:tc>
                  <a:txBody>
                    <a:bodyPr/>
                    <a:lstStyle/>
                    <a:p>
                      <a:r>
                        <a:rPr lang="en-US" sz="1400" dirty="0" smtClean="0"/>
                        <a:t>MEP Strategic Planning and Board Discussion</a:t>
                      </a:r>
                      <a:endParaRPr lang="en-US" sz="1400" dirty="0"/>
                    </a:p>
                  </a:txBody>
                  <a:tcPr/>
                </a:tc>
                <a:tc>
                  <a:txBody>
                    <a:bodyPr/>
                    <a:lstStyle/>
                    <a:p>
                      <a:r>
                        <a:rPr lang="en-US" sz="1400" dirty="0" smtClean="0"/>
                        <a:t>Denny Dotson, Chair &amp; Strategy Subcommittee</a:t>
                      </a:r>
                      <a:r>
                        <a:rPr lang="en-US" sz="1400" baseline="0" dirty="0" smtClean="0"/>
                        <a:t> Members</a:t>
                      </a:r>
                      <a:endParaRPr lang="en-US" sz="1400" dirty="0"/>
                    </a:p>
                  </a:txBody>
                  <a:tcPr/>
                </a:tc>
              </a:tr>
              <a:tr h="370840">
                <a:tc>
                  <a:txBody>
                    <a:bodyPr/>
                    <a:lstStyle/>
                    <a:p>
                      <a:r>
                        <a:rPr lang="en-US" sz="1400" dirty="0" smtClean="0"/>
                        <a:t>12:30 pm</a:t>
                      </a:r>
                      <a:endParaRPr lang="en-US" sz="1400" dirty="0"/>
                    </a:p>
                  </a:txBody>
                  <a:tcPr/>
                </a:tc>
                <a:tc>
                  <a:txBody>
                    <a:bodyPr/>
                    <a:lstStyle/>
                    <a:p>
                      <a:r>
                        <a:rPr lang="en-US" sz="1400" dirty="0" smtClean="0"/>
                        <a:t>Lunch</a:t>
                      </a:r>
                      <a:endParaRPr lang="en-US" sz="1400" dirty="0"/>
                    </a:p>
                  </a:txBody>
                  <a:tcPr/>
                </a:tc>
                <a:tc>
                  <a:txBody>
                    <a:bodyPr/>
                    <a:lstStyle/>
                    <a:p>
                      <a:endParaRPr lang="en-US" sz="1400" dirty="0"/>
                    </a:p>
                  </a:txBody>
                  <a:tcPr/>
                </a:tc>
              </a:tr>
              <a:tr h="370840">
                <a:tc>
                  <a:txBody>
                    <a:bodyPr/>
                    <a:lstStyle/>
                    <a:p>
                      <a:r>
                        <a:rPr lang="en-US" sz="1400" dirty="0" smtClean="0"/>
                        <a:t>1:30 pm</a:t>
                      </a:r>
                      <a:endParaRPr lang="en-US" sz="1400" dirty="0"/>
                    </a:p>
                  </a:txBody>
                  <a:tcPr/>
                </a:tc>
                <a:tc>
                  <a:txBody>
                    <a:bodyPr/>
                    <a:lstStyle/>
                    <a:p>
                      <a:r>
                        <a:rPr lang="en-US" sz="1400" dirty="0" smtClean="0"/>
                        <a:t>Strategic Planning </a:t>
                      </a:r>
                      <a:r>
                        <a:rPr lang="en-US" sz="1400" baseline="0" dirty="0" smtClean="0"/>
                        <a:t>&amp; Discussion Part 2</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Denny Dotson, Chair &amp; Strategy Subcommittee</a:t>
                      </a:r>
                      <a:r>
                        <a:rPr lang="en-US" sz="1400" baseline="0" dirty="0" smtClean="0"/>
                        <a:t> Members</a:t>
                      </a:r>
                      <a:endParaRPr lang="en-US" sz="1400" dirty="0" smtClean="0"/>
                    </a:p>
                  </a:txBody>
                  <a:tcPr/>
                </a:tc>
              </a:tr>
              <a:tr h="370840">
                <a:tc>
                  <a:txBody>
                    <a:bodyPr/>
                    <a:lstStyle/>
                    <a:p>
                      <a:r>
                        <a:rPr lang="en-US" sz="1400" dirty="0" smtClean="0"/>
                        <a:t>2:30 pm</a:t>
                      </a:r>
                      <a:endParaRPr lang="en-US" sz="1400" dirty="0"/>
                    </a:p>
                  </a:txBody>
                  <a:tcPr/>
                </a:tc>
                <a:tc>
                  <a:txBody>
                    <a:bodyPr/>
                    <a:lstStyle/>
                    <a:p>
                      <a:r>
                        <a:rPr lang="en-US" sz="1400" dirty="0" smtClean="0"/>
                        <a:t>MEP</a:t>
                      </a:r>
                      <a:r>
                        <a:rPr lang="en-US" sz="1400" baseline="0" dirty="0" smtClean="0"/>
                        <a:t> Update on Recent Board Recommendations</a:t>
                      </a:r>
                      <a:endParaRPr lang="en-US" sz="1400" dirty="0"/>
                    </a:p>
                  </a:txBody>
                  <a:tcPr/>
                </a:tc>
                <a:tc>
                  <a:txBody>
                    <a:bodyPr/>
                    <a:lstStyle/>
                    <a:p>
                      <a:r>
                        <a:rPr lang="en-US" sz="1400" baseline="0" dirty="0" smtClean="0"/>
                        <a:t>NIST MEP Staff</a:t>
                      </a:r>
                      <a:endParaRPr lang="en-US" sz="1400" dirty="0"/>
                    </a:p>
                  </a:txBody>
                  <a:tcPr/>
                </a:tc>
              </a:tr>
              <a:tr h="370840">
                <a:tc>
                  <a:txBody>
                    <a:bodyPr/>
                    <a:lstStyle/>
                    <a:p>
                      <a:r>
                        <a:rPr lang="en-US" sz="1400" dirty="0" smtClean="0"/>
                        <a:t>3:15 pm</a:t>
                      </a:r>
                      <a:endParaRPr lang="en-US" sz="1400" dirty="0"/>
                    </a:p>
                  </a:txBody>
                  <a:tcPr/>
                </a:tc>
                <a:tc>
                  <a:txBody>
                    <a:bodyPr/>
                    <a:lstStyle/>
                    <a:p>
                      <a:r>
                        <a:rPr lang="en-US" sz="1400" dirty="0" smtClean="0"/>
                        <a:t>Break</a:t>
                      </a:r>
                      <a:endParaRPr lang="en-US" sz="1400" dirty="0"/>
                    </a:p>
                  </a:txBody>
                  <a:tcPr/>
                </a:tc>
                <a:tc>
                  <a:txBody>
                    <a:bodyPr/>
                    <a:lstStyle/>
                    <a:p>
                      <a:endParaRPr lang="en-US" sz="1400" dirty="0"/>
                    </a:p>
                  </a:txBody>
                  <a:tcPr/>
                </a:tc>
              </a:tr>
              <a:tr h="370840">
                <a:tc>
                  <a:txBody>
                    <a:bodyPr/>
                    <a:lstStyle/>
                    <a:p>
                      <a:r>
                        <a:rPr lang="en-US" sz="1400" dirty="0" smtClean="0"/>
                        <a:t>3:30 pm</a:t>
                      </a:r>
                      <a:endParaRPr lang="en-US" sz="1400" dirty="0"/>
                    </a:p>
                  </a:txBody>
                  <a:tcPr/>
                </a:tc>
                <a:tc>
                  <a:txBody>
                    <a:bodyPr/>
                    <a:lstStyle/>
                    <a:p>
                      <a:r>
                        <a:rPr lang="en-US" sz="1400" dirty="0" smtClean="0"/>
                        <a:t>Board Discussion, Feedback, and Public</a:t>
                      </a:r>
                      <a:r>
                        <a:rPr lang="en-US" sz="1400" baseline="0" dirty="0" smtClean="0"/>
                        <a:t> Comments</a:t>
                      </a:r>
                      <a:endParaRPr lang="en-US" sz="1400" dirty="0"/>
                    </a:p>
                  </a:txBody>
                  <a:tcPr/>
                </a:tc>
                <a:tc>
                  <a:txBody>
                    <a:bodyPr/>
                    <a:lstStyle/>
                    <a:p>
                      <a:endParaRPr lang="en-US" sz="1400" dirty="0"/>
                    </a:p>
                  </a:txBody>
                  <a:tcPr/>
                </a:tc>
              </a:tr>
              <a:tr h="370840">
                <a:tc>
                  <a:txBody>
                    <a:bodyPr/>
                    <a:lstStyle/>
                    <a:p>
                      <a:r>
                        <a:rPr lang="en-US" sz="1400" dirty="0" smtClean="0"/>
                        <a:t>5:00 pm</a:t>
                      </a:r>
                      <a:endParaRPr lang="en-US" sz="1400" dirty="0"/>
                    </a:p>
                  </a:txBody>
                  <a:tcPr/>
                </a:tc>
                <a:tc>
                  <a:txBody>
                    <a:bodyPr/>
                    <a:lstStyle/>
                    <a:p>
                      <a:r>
                        <a:rPr lang="en-US" sz="1400" dirty="0" smtClean="0"/>
                        <a:t>Adjournment</a:t>
                      </a:r>
                      <a:endParaRPr lang="en-US" sz="1400" dirty="0"/>
                    </a:p>
                  </a:txBody>
                  <a:tcPr/>
                </a:tc>
                <a:tc>
                  <a:txBody>
                    <a:bodyPr/>
                    <a:lstStyle/>
                    <a:p>
                      <a:endParaRPr lang="en-US" sz="1400" dirty="0"/>
                    </a:p>
                  </a:txBody>
                  <a:tcPr/>
                </a:tc>
              </a:tr>
            </a:tbl>
          </a:graphicData>
        </a:graphic>
      </p:graphicFrame>
      <p:sp>
        <p:nvSpPr>
          <p:cNvPr id="4" name="Slide Number Placeholder 3"/>
          <p:cNvSpPr>
            <a:spLocks noGrp="1"/>
          </p:cNvSpPr>
          <p:nvPr>
            <p:ph type="sldNum" sz="quarter" idx="12"/>
          </p:nvPr>
        </p:nvSpPr>
        <p:spPr>
          <a:xfrm>
            <a:off x="7066789" y="6498897"/>
            <a:ext cx="2895600" cy="222578"/>
          </a:xfrm>
        </p:spPr>
        <p:txBody>
          <a:bodyPr/>
          <a:lstStyle/>
          <a:p>
            <a:pPr>
              <a:defRPr/>
            </a:pPr>
            <a:fld id="{6413E811-4280-43D7-8299-28D5CA727FF5}" type="slidenum">
              <a:rPr lang="en-US" smtClean="0">
                <a:solidFill>
                  <a:prstClr val="black">
                    <a:tint val="75000"/>
                  </a:prstClr>
                </a:solidFill>
              </a:rPr>
              <a:pPr>
                <a:defRPr/>
              </a:pPr>
              <a:t>2</a:t>
            </a:fld>
            <a:endParaRPr lang="en-US" dirty="0">
              <a:solidFill>
                <a:prstClr val="black">
                  <a:tint val="75000"/>
                </a:prstClr>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3" name="Footer Placeholder 2"/>
          <p:cNvSpPr>
            <a:spLocks noGrp="1"/>
          </p:cNvSpPr>
          <p:nvPr>
            <p:ph type="ftr" sz="quarter" idx="12"/>
          </p:nvPr>
        </p:nvSpPr>
        <p:spPr>
          <a:xfrm>
            <a:off x="3035603" y="6498897"/>
            <a:ext cx="2895600" cy="222578"/>
          </a:xfrm>
        </p:spPr>
        <p:txBody>
          <a:bodyPr/>
          <a:lstStyle/>
          <a:p>
            <a:r>
              <a:rPr lang="en-US" smtClean="0">
                <a:solidFill>
                  <a:prstClr val="black">
                    <a:tint val="75000"/>
                  </a:prstClr>
                </a:solidFill>
                <a:latin typeface="Calibri"/>
              </a:rPr>
              <a:t>Advisory Board Meeting</a:t>
            </a:r>
            <a:endParaRPr lang="en-US" dirty="0">
              <a:solidFill>
                <a:prstClr val="black">
                  <a:tint val="75000"/>
                </a:prstClr>
              </a:solidFill>
              <a:latin typeface="Calibri"/>
            </a:endParaRPr>
          </a:p>
        </p:txBody>
      </p:sp>
    </p:spTree>
    <p:extLst>
      <p:ext uri="{BB962C8B-B14F-4D97-AF65-F5344CB8AC3E}">
        <p14:creationId xmlns:p14="http://schemas.microsoft.com/office/powerpoint/2010/main" val="78686113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xmlns:p14="http://schemas.microsoft.com/office/powerpoint/2010/main">
        <p:wipe dir="d"/>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68" y="367556"/>
            <a:ext cx="8458200" cy="762000"/>
          </a:xfrm>
        </p:spPr>
        <p:txBody>
          <a:bodyPr anchor="ctr"/>
          <a:lstStyle/>
          <a:p>
            <a:r>
              <a:rPr lang="en-US" sz="3600" dirty="0" smtClean="0">
                <a:solidFill>
                  <a:schemeClr val="tx1"/>
                </a:solidFill>
              </a:rPr>
              <a:t>NIST Metrology Laboratories</a:t>
            </a:r>
            <a:r>
              <a:rPr lang="en-US" sz="3600" i="1" dirty="0" smtClean="0">
                <a:solidFill>
                  <a:schemeClr val="tx1"/>
                </a:solidFill>
              </a:rPr>
              <a:t> </a:t>
            </a:r>
            <a:endParaRPr lang="en-US" sz="3600" i="1" dirty="0">
              <a:solidFill>
                <a:schemeClr val="tx1"/>
              </a:solidFill>
            </a:endParaRPr>
          </a:p>
        </p:txBody>
      </p:sp>
      <p:sp>
        <p:nvSpPr>
          <p:cNvPr id="3" name="Content Placeholder 2"/>
          <p:cNvSpPr>
            <a:spLocks noGrp="1"/>
          </p:cNvSpPr>
          <p:nvPr>
            <p:ph idx="1"/>
          </p:nvPr>
        </p:nvSpPr>
        <p:spPr>
          <a:xfrm>
            <a:off x="485775" y="1835903"/>
            <a:ext cx="5176520" cy="4547704"/>
          </a:xfrm>
        </p:spPr>
        <p:txBody>
          <a:bodyPr>
            <a:noAutofit/>
          </a:bodyPr>
          <a:lstStyle/>
          <a:p>
            <a:pPr marL="0" indent="0" algn="just"/>
            <a:r>
              <a:rPr lang="en-US" sz="1500" b="1" dirty="0" smtClean="0">
                <a:solidFill>
                  <a:schemeClr val="accent2"/>
                </a:solidFill>
              </a:rPr>
              <a:t>The </a:t>
            </a:r>
            <a:r>
              <a:rPr lang="en-US" sz="1500" b="1" i="1" dirty="0" smtClean="0">
                <a:solidFill>
                  <a:schemeClr val="accent2"/>
                </a:solidFill>
              </a:rPr>
              <a:t>Material </a:t>
            </a:r>
            <a:r>
              <a:rPr lang="en-US" sz="1500" b="1" i="1" dirty="0">
                <a:solidFill>
                  <a:schemeClr val="accent2"/>
                </a:solidFill>
              </a:rPr>
              <a:t>Measurement Laboratory </a:t>
            </a:r>
            <a:r>
              <a:rPr lang="en-US" sz="1500" b="1" dirty="0">
                <a:solidFill>
                  <a:schemeClr val="accent2"/>
                </a:solidFill>
              </a:rPr>
              <a:t>(MML) </a:t>
            </a:r>
            <a:r>
              <a:rPr lang="en-US" sz="1500" b="1" dirty="0">
                <a:solidFill>
                  <a:schemeClr val="tx1"/>
                </a:solidFill>
              </a:rPr>
              <a:t>serves as the national reference laboratory for measurements in the chemical, biological, and material sciences </a:t>
            </a:r>
            <a:r>
              <a:rPr lang="en-US" sz="1500" dirty="0">
                <a:solidFill>
                  <a:schemeClr val="tx1"/>
                </a:solidFill>
              </a:rPr>
              <a:t>through activities ranging from fundamental and applied research, to the development and dissemination of certified reference materials, critically evaluated data, and other programs/tools to assure the quality of measurement results.  </a:t>
            </a:r>
          </a:p>
          <a:p>
            <a:pPr marL="0" indent="0" algn="just">
              <a:buNone/>
            </a:pPr>
            <a:endParaRPr lang="en-US" sz="1500" b="1" dirty="0" smtClean="0">
              <a:solidFill>
                <a:srgbClr val="990000"/>
              </a:solidFill>
              <a:latin typeface="+mn-lt"/>
            </a:endParaRPr>
          </a:p>
          <a:p>
            <a:pPr marL="0" indent="0" algn="just"/>
            <a:r>
              <a:rPr lang="en-US" sz="1500" b="1" dirty="0" smtClean="0">
                <a:solidFill>
                  <a:schemeClr val="accent2"/>
                </a:solidFill>
              </a:rPr>
              <a:t>The </a:t>
            </a:r>
            <a:r>
              <a:rPr lang="en-US" sz="1500" b="1" i="1" dirty="0">
                <a:solidFill>
                  <a:schemeClr val="accent2"/>
                </a:solidFill>
              </a:rPr>
              <a:t>Physical Measurement Laboratory </a:t>
            </a:r>
            <a:r>
              <a:rPr lang="en-US" sz="1500" b="1" dirty="0">
                <a:solidFill>
                  <a:schemeClr val="accent2"/>
                </a:solidFill>
              </a:rPr>
              <a:t>(PML) </a:t>
            </a:r>
            <a:r>
              <a:rPr lang="en-US" sz="1500" b="1" dirty="0">
                <a:solidFill>
                  <a:schemeClr val="tx1"/>
                </a:solidFill>
              </a:rPr>
              <a:t>develops and disseminates the national standards of length, mass, force and shock, acceleration, time and frequency, electricity, temperature, humidity, pressure and vacuum, liquid and gas flow, and electromagnetic, acoustic, ultrasonic, and ionizing radiation </a:t>
            </a:r>
            <a:r>
              <a:rPr lang="en-US" sz="1500" dirty="0">
                <a:solidFill>
                  <a:schemeClr val="tx1"/>
                </a:solidFill>
              </a:rPr>
              <a:t>through activities ranging from fundamental measurement research to provision of measurement services, including calibration services, standards, and data</a:t>
            </a:r>
            <a:r>
              <a:rPr lang="en-US" sz="1500" dirty="0" smtClean="0">
                <a:solidFill>
                  <a:schemeClr val="tx1"/>
                </a:solidFill>
              </a:rPr>
              <a:t>.</a:t>
            </a:r>
            <a:endParaRPr lang="en-US" sz="1500" b="1" dirty="0" smtClean="0"/>
          </a:p>
        </p:txBody>
      </p:sp>
      <p:sp>
        <p:nvSpPr>
          <p:cNvPr id="5" name="Rectangle 4"/>
          <p:cNvSpPr/>
          <p:nvPr/>
        </p:nvSpPr>
        <p:spPr>
          <a:xfrm>
            <a:off x="257175" y="1069031"/>
            <a:ext cx="8534400" cy="615553"/>
          </a:xfrm>
          <a:prstGeom prst="rect">
            <a:avLst/>
          </a:prstGeom>
        </p:spPr>
        <p:txBody>
          <a:bodyPr wrap="square">
            <a:spAutoFit/>
          </a:bodyPr>
          <a:lstStyle/>
          <a:p>
            <a:pPr defTabSz="914400"/>
            <a:r>
              <a:rPr lang="en-US" sz="1700" dirty="0">
                <a:solidFill>
                  <a:prstClr val="black"/>
                </a:solidFill>
                <a:latin typeface="Calibri"/>
              </a:rPr>
              <a:t>Responsible for </a:t>
            </a:r>
            <a:r>
              <a:rPr lang="en-US" sz="1700" dirty="0" smtClean="0">
                <a:solidFill>
                  <a:prstClr val="black"/>
                </a:solidFill>
                <a:latin typeface="Calibri"/>
              </a:rPr>
              <a:t>advancing </a:t>
            </a:r>
            <a:r>
              <a:rPr lang="en-US" sz="1700" dirty="0">
                <a:solidFill>
                  <a:prstClr val="black"/>
                </a:solidFill>
                <a:latin typeface="Calibri"/>
              </a:rPr>
              <a:t>the state-of-the-art for measurement science and the dissemination of this metrology into </a:t>
            </a:r>
            <a:r>
              <a:rPr lang="en-US" sz="1700" dirty="0" smtClean="0">
                <a:solidFill>
                  <a:prstClr val="black"/>
                </a:solidFill>
                <a:latin typeface="Calibri"/>
              </a:rPr>
              <a:t>industry, </a:t>
            </a:r>
            <a:r>
              <a:rPr lang="en-US" sz="1700" dirty="0">
                <a:solidFill>
                  <a:prstClr val="black"/>
                </a:solidFill>
                <a:latin typeface="Calibri"/>
              </a:rPr>
              <a:t>other government agencies, and academia.          </a:t>
            </a:r>
          </a:p>
        </p:txBody>
      </p:sp>
      <p:grpSp>
        <p:nvGrpSpPr>
          <p:cNvPr id="8" name="Group 7"/>
          <p:cNvGrpSpPr>
            <a:grpSpLocks noChangeAspect="1"/>
          </p:cNvGrpSpPr>
          <p:nvPr/>
        </p:nvGrpSpPr>
        <p:grpSpPr>
          <a:xfrm>
            <a:off x="5833273" y="1912103"/>
            <a:ext cx="2823881" cy="4168809"/>
            <a:chOff x="5264123" y="1505701"/>
            <a:chExt cx="3529850" cy="5211011"/>
          </a:xfrm>
        </p:grpSpPr>
        <p:pic>
          <p:nvPicPr>
            <p:cNvPr id="4" name="Picture 3" descr="http://patapsco.nist.gov/imagegallery/retrieve.cfm?imageid=1006&amp;dpi=300&amp;fileformat=jpg"/>
            <p:cNvPicPr/>
            <p:nvPr/>
          </p:nvPicPr>
          <p:blipFill>
            <a:blip r:embed="rId3" cstate="print"/>
            <a:srcRect/>
            <a:stretch>
              <a:fillRect/>
            </a:stretch>
          </p:blipFill>
          <p:spPr bwMode="auto">
            <a:xfrm>
              <a:off x="5353029" y="1505701"/>
              <a:ext cx="2026695" cy="85649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3940" y="3783648"/>
              <a:ext cx="1120061"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9031" y="1505701"/>
              <a:ext cx="1204942" cy="80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9535" y="2514600"/>
              <a:ext cx="11906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7981" y="2514600"/>
              <a:ext cx="1905001"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20050107-02-to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7981" y="3962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dna"/>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l="19600" t="2000" r="19600"/>
            <a:stretch>
              <a:fillRect/>
            </a:stretch>
          </p:blipFill>
          <p:spPr bwMode="auto">
            <a:xfrm rot="1151753">
              <a:off x="7854781" y="4038600"/>
              <a:ext cx="661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5364" y="5265737"/>
              <a:ext cx="137160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64123" y="5776376"/>
              <a:ext cx="1622425" cy="88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41234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228600" y="363070"/>
            <a:ext cx="8229600" cy="762000"/>
          </a:xfrm>
        </p:spPr>
        <p:txBody>
          <a:bodyPr anchor="ctr"/>
          <a:lstStyle/>
          <a:p>
            <a:r>
              <a:rPr lang="en-US" sz="3600" dirty="0" smtClean="0">
                <a:solidFill>
                  <a:schemeClr val="tx1"/>
                </a:solidFill>
              </a:rPr>
              <a:t>NIST Technology Laboratories</a:t>
            </a:r>
          </a:p>
        </p:txBody>
      </p:sp>
      <p:sp>
        <p:nvSpPr>
          <p:cNvPr id="6" name="Content Placeholder 5"/>
          <p:cNvSpPr>
            <a:spLocks noGrp="1"/>
          </p:cNvSpPr>
          <p:nvPr>
            <p:ph idx="1"/>
          </p:nvPr>
        </p:nvSpPr>
        <p:spPr>
          <a:xfrm>
            <a:off x="381000" y="1317625"/>
            <a:ext cx="6324600" cy="5029200"/>
          </a:xfrm>
        </p:spPr>
        <p:txBody>
          <a:bodyPr/>
          <a:lstStyle/>
          <a:p>
            <a:pPr marL="0" indent="0">
              <a:buFont typeface="Wingdings" pitchFamily="2" charset="2"/>
              <a:buNone/>
              <a:defRPr/>
            </a:pPr>
            <a:r>
              <a:rPr lang="en-US" sz="2200" b="1" i="1" dirty="0" smtClean="0">
                <a:solidFill>
                  <a:schemeClr val="accent2"/>
                </a:solidFill>
              </a:rPr>
              <a:t>Information Technology Laboratory (ITL)</a:t>
            </a:r>
          </a:p>
          <a:p>
            <a:pPr marL="452437" indent="-285750">
              <a:defRPr/>
            </a:pPr>
            <a:r>
              <a:rPr lang="en-US" dirty="0" smtClean="0">
                <a:solidFill>
                  <a:schemeClr val="tx1"/>
                </a:solidFill>
              </a:rPr>
              <a:t>Cybersecurity </a:t>
            </a:r>
          </a:p>
          <a:p>
            <a:pPr marL="452437" indent="-285750">
              <a:defRPr/>
            </a:pPr>
            <a:r>
              <a:rPr lang="en-US" dirty="0" smtClean="0">
                <a:solidFill>
                  <a:schemeClr val="tx1"/>
                </a:solidFill>
              </a:rPr>
              <a:t>Cloud Computing</a:t>
            </a:r>
          </a:p>
          <a:p>
            <a:pPr marL="452437" indent="-285750">
              <a:defRPr/>
            </a:pPr>
            <a:r>
              <a:rPr lang="en-US" dirty="0" smtClean="0">
                <a:solidFill>
                  <a:schemeClr val="tx1"/>
                </a:solidFill>
              </a:rPr>
              <a:t>Identity Management</a:t>
            </a:r>
          </a:p>
          <a:p>
            <a:pPr marL="452437" indent="-285750">
              <a:defRPr/>
            </a:pPr>
            <a:r>
              <a:rPr lang="en-US" dirty="0" smtClean="0">
                <a:solidFill>
                  <a:schemeClr val="tx1"/>
                </a:solidFill>
              </a:rPr>
              <a:t>Computer Forensics</a:t>
            </a:r>
          </a:p>
          <a:p>
            <a:pPr marL="452437" indent="-285750">
              <a:defRPr/>
            </a:pPr>
            <a:r>
              <a:rPr lang="en-US" dirty="0" smtClean="0">
                <a:solidFill>
                  <a:schemeClr val="tx1"/>
                </a:solidFill>
              </a:rPr>
              <a:t>Wireless Communications</a:t>
            </a:r>
          </a:p>
          <a:p>
            <a:pPr marL="452437" indent="-285750">
              <a:defRPr/>
            </a:pPr>
            <a:r>
              <a:rPr lang="en-US" dirty="0" smtClean="0">
                <a:solidFill>
                  <a:schemeClr val="tx1"/>
                </a:solidFill>
              </a:rPr>
              <a:t>Health IT</a:t>
            </a:r>
          </a:p>
          <a:p>
            <a:pPr>
              <a:buFont typeface="Arial" pitchFamily="34" charset="0"/>
              <a:buChar char="•"/>
              <a:defRPr/>
            </a:pPr>
            <a:endParaRPr lang="en-US" dirty="0" smtClean="0">
              <a:solidFill>
                <a:schemeClr val="tx1"/>
              </a:solidFill>
            </a:endParaRPr>
          </a:p>
          <a:p>
            <a:pPr marL="0" indent="0">
              <a:buFont typeface="Wingdings" pitchFamily="2" charset="2"/>
              <a:buNone/>
              <a:defRPr/>
            </a:pPr>
            <a:r>
              <a:rPr lang="en-US" sz="2200" b="1" i="1" dirty="0" smtClean="0">
                <a:solidFill>
                  <a:schemeClr val="accent2"/>
                </a:solidFill>
              </a:rPr>
              <a:t>Engineering Laboratory (EL)</a:t>
            </a:r>
          </a:p>
          <a:p>
            <a:pPr marL="452437" indent="-285750">
              <a:defRPr/>
            </a:pPr>
            <a:r>
              <a:rPr lang="en-US" dirty="0">
                <a:solidFill>
                  <a:schemeClr val="tx1"/>
                </a:solidFill>
              </a:rPr>
              <a:t>Building Technologies</a:t>
            </a:r>
          </a:p>
          <a:p>
            <a:pPr marL="452437" indent="-285750">
              <a:defRPr/>
            </a:pPr>
            <a:r>
              <a:rPr lang="en-US" dirty="0">
                <a:solidFill>
                  <a:schemeClr val="tx1"/>
                </a:solidFill>
              </a:rPr>
              <a:t>Fire Research</a:t>
            </a:r>
          </a:p>
          <a:p>
            <a:pPr marL="452437" indent="-285750">
              <a:defRPr/>
            </a:pPr>
            <a:r>
              <a:rPr lang="en-US" dirty="0">
                <a:solidFill>
                  <a:schemeClr val="tx1"/>
                </a:solidFill>
              </a:rPr>
              <a:t>Smart Grid &amp; Energy Technology</a:t>
            </a:r>
          </a:p>
          <a:p>
            <a:pPr marL="452437" indent="-285750">
              <a:defRPr/>
            </a:pPr>
            <a:r>
              <a:rPr lang="en-US" dirty="0">
                <a:solidFill>
                  <a:schemeClr val="tx1"/>
                </a:solidFill>
              </a:rPr>
              <a:t>Advanced Manufacturing Technology</a:t>
            </a:r>
          </a:p>
        </p:txBody>
      </p:sp>
      <p:grpSp>
        <p:nvGrpSpPr>
          <p:cNvPr id="2" name="Group 1"/>
          <p:cNvGrpSpPr>
            <a:grpSpLocks noChangeAspect="1"/>
          </p:cNvGrpSpPr>
          <p:nvPr/>
        </p:nvGrpSpPr>
        <p:grpSpPr>
          <a:xfrm>
            <a:off x="4695829" y="1333343"/>
            <a:ext cx="4130440" cy="4663440"/>
            <a:chOff x="4010025" y="990600"/>
            <a:chExt cx="4859338" cy="5486400"/>
          </a:xfrm>
        </p:grpSpPr>
        <p:pic>
          <p:nvPicPr>
            <p:cNvPr id="23556" name="Picture 17"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0025" y="2743200"/>
              <a:ext cx="20859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mbark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541587"/>
              <a:ext cx="2697163" cy="1954213"/>
            </a:xfrm>
            <a:prstGeom prst="rect">
              <a:avLst/>
            </a:prstGeom>
            <a:noFill/>
            <a:ln w="3175">
              <a:solidFill>
                <a:srgbClr val="006699"/>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9" descr="CarloTaccari_GreenEnergy_shutterstock_4851255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7988" y="4648200"/>
              <a:ext cx="27416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HealthITshutterstock_21373327.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8038" y="9906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4075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rPr>
              <a:t>NIST – Research User </a:t>
            </a:r>
            <a:r>
              <a:rPr lang="en-US" sz="3600" dirty="0">
                <a:solidFill>
                  <a:schemeClr val="tx1"/>
                </a:solidFill>
              </a:rPr>
              <a:t>F</a:t>
            </a:r>
            <a:r>
              <a:rPr lang="en-US" sz="3600" dirty="0" smtClean="0">
                <a:solidFill>
                  <a:schemeClr val="tx1"/>
                </a:solidFill>
              </a:rPr>
              <a:t>acilities</a:t>
            </a:r>
            <a:endParaRPr lang="en-US" sz="3600" dirty="0">
              <a:solidFill>
                <a:schemeClr val="tx1"/>
              </a:solidFill>
            </a:endParaRPr>
          </a:p>
        </p:txBody>
      </p:sp>
      <p:sp>
        <p:nvSpPr>
          <p:cNvPr id="4" name="Content Placeholder 2"/>
          <p:cNvSpPr txBox="1">
            <a:spLocks/>
          </p:cNvSpPr>
          <p:nvPr/>
        </p:nvSpPr>
        <p:spPr>
          <a:xfrm>
            <a:off x="306388" y="1171576"/>
            <a:ext cx="4646612" cy="494099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tabLst>
                <a:tab pos="53975" algn="l"/>
              </a:tabLst>
              <a:defRPr/>
            </a:pPr>
            <a:r>
              <a:rPr lang="en-US" sz="1800" dirty="0" smtClean="0">
                <a:solidFill>
                  <a:prstClr val="black"/>
                </a:solidFill>
              </a:rPr>
              <a:t>The </a:t>
            </a:r>
            <a:r>
              <a:rPr lang="en-US" sz="1800" b="1" i="1" dirty="0" smtClean="0">
                <a:solidFill>
                  <a:srgbClr val="C0504D"/>
                </a:solidFill>
              </a:rPr>
              <a:t>Center for Nanoscale Science and Technology (CNST</a:t>
            </a:r>
            <a:r>
              <a:rPr lang="en-US" sz="1800" i="1" dirty="0" smtClean="0">
                <a:solidFill>
                  <a:srgbClr val="C0504D"/>
                </a:solidFill>
              </a:rPr>
              <a:t>) </a:t>
            </a:r>
            <a:r>
              <a:rPr lang="en-US" sz="1800" dirty="0" smtClean="0">
                <a:solidFill>
                  <a:prstClr val="black"/>
                </a:solidFill>
              </a:rPr>
              <a:t>provides national access to world-class nanoscale measurement and fabrication methods and technology.</a:t>
            </a:r>
          </a:p>
          <a:p>
            <a:pPr marL="344488" lvl="1" indent="-173038">
              <a:lnSpc>
                <a:spcPct val="110000"/>
              </a:lnSpc>
              <a:tabLst>
                <a:tab pos="53975" algn="l"/>
              </a:tabLst>
              <a:defRPr/>
            </a:pPr>
            <a:r>
              <a:rPr lang="en-US" sz="1600" b="1" dirty="0" smtClean="0">
                <a:solidFill>
                  <a:srgbClr val="4F81BD">
                    <a:lumMod val="75000"/>
                  </a:srgbClr>
                </a:solidFill>
              </a:rPr>
              <a:t>Operates the rapid-access NanoFab, a shared resource with a comprehensive, commercial state-of-the-art nanofabrication tool set</a:t>
            </a:r>
          </a:p>
          <a:p>
            <a:pPr marL="344488" lvl="1" indent="-173038">
              <a:lnSpc>
                <a:spcPct val="110000"/>
              </a:lnSpc>
              <a:tabLst>
                <a:tab pos="53975" algn="l"/>
              </a:tabLst>
              <a:defRPr/>
            </a:pPr>
            <a:r>
              <a:rPr lang="en-US" sz="1600" b="1" dirty="0" smtClean="0">
                <a:solidFill>
                  <a:srgbClr val="4F81BD">
                    <a:lumMod val="75000"/>
                  </a:srgbClr>
                </a:solidFill>
              </a:rPr>
              <a:t>Provides access to emerging, cutting-edge instrumentation being developed by CNST’s multidisciplinary research staff</a:t>
            </a:r>
          </a:p>
          <a:p>
            <a:pPr marL="0" indent="0">
              <a:lnSpc>
                <a:spcPct val="110000"/>
              </a:lnSpc>
              <a:defRPr/>
            </a:pPr>
            <a:r>
              <a:rPr lang="en-US" sz="1800" dirty="0">
                <a:solidFill>
                  <a:prstClr val="black"/>
                </a:solidFill>
              </a:rPr>
              <a:t>The </a:t>
            </a:r>
            <a:r>
              <a:rPr lang="en-US" sz="1800" b="1" i="1" dirty="0" smtClean="0">
                <a:solidFill>
                  <a:srgbClr val="C0504D"/>
                </a:solidFill>
              </a:rPr>
              <a:t>NIST Center for Neutron Research (NCNR) </a:t>
            </a:r>
            <a:r>
              <a:rPr lang="en-US" sz="1800" dirty="0" smtClean="0">
                <a:solidFill>
                  <a:prstClr val="black"/>
                </a:solidFill>
              </a:rPr>
              <a:t>is a national resource for researchers from industry, university and other government agencies. </a:t>
            </a:r>
          </a:p>
          <a:p>
            <a:pPr marL="344488" lvl="1" indent="-173038">
              <a:lnSpc>
                <a:spcPct val="110000"/>
              </a:lnSpc>
              <a:tabLst>
                <a:tab pos="53975" algn="l"/>
              </a:tabLst>
              <a:defRPr/>
            </a:pPr>
            <a:r>
              <a:rPr lang="en-US" sz="1600" b="1" dirty="0" smtClean="0">
                <a:solidFill>
                  <a:srgbClr val="4F81BD">
                    <a:lumMod val="75000"/>
                  </a:srgbClr>
                </a:solidFill>
              </a:rPr>
              <a:t>Currently 28 experiment stations</a:t>
            </a:r>
          </a:p>
          <a:p>
            <a:pPr marL="344488" lvl="1" indent="-173038">
              <a:lnSpc>
                <a:spcPct val="110000"/>
              </a:lnSpc>
              <a:spcBef>
                <a:spcPts val="0"/>
              </a:spcBef>
              <a:tabLst>
                <a:tab pos="53975" algn="l"/>
              </a:tabLst>
              <a:defRPr/>
            </a:pPr>
            <a:r>
              <a:rPr lang="en-US" sz="1600" b="1" dirty="0" smtClean="0">
                <a:solidFill>
                  <a:srgbClr val="4F81BD">
                    <a:lumMod val="75000"/>
                  </a:srgbClr>
                </a:solidFill>
              </a:rPr>
              <a:t>Hosts more than 2,000 researchers annually</a:t>
            </a:r>
          </a:p>
          <a:p>
            <a:pPr marL="230188" indent="-173038">
              <a:lnSpc>
                <a:spcPct val="110000"/>
              </a:lnSpc>
              <a:tabLst>
                <a:tab pos="53975" algn="l"/>
              </a:tabLst>
              <a:defRPr/>
            </a:pPr>
            <a:endParaRPr lang="en-US" sz="1800" dirty="0" smtClean="0">
              <a:solidFill>
                <a:prstClr val="black">
                  <a:lumMod val="65000"/>
                  <a:lumOff val="35000"/>
                </a:prstClr>
              </a:solidFill>
            </a:endParaRPr>
          </a:p>
          <a:p>
            <a:pPr marL="0" indent="0">
              <a:defRPr/>
            </a:pPr>
            <a:endParaRPr lang="en-US" dirty="0">
              <a:solidFill>
                <a:prstClr val="black">
                  <a:lumMod val="65000"/>
                  <a:lumOff val="35000"/>
                </a:prstClr>
              </a:solidFill>
            </a:endParaRPr>
          </a:p>
        </p:txBody>
      </p:sp>
      <p:pic>
        <p:nvPicPr>
          <p:cNvPr id="5" name="Picture 4" descr="O:\Gallery\NCNR\07NCNR001_jeff_lynn_M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1947" y="3741321"/>
            <a:ext cx="3657600" cy="2447925"/>
          </a:xfrm>
          <a:prstGeom prst="roundRect">
            <a:avLst/>
          </a:prstGeom>
          <a:noFill/>
        </p:spPr>
      </p:pic>
      <p:pic>
        <p:nvPicPr>
          <p:cNvPr id="6" name="Picture 2" descr="Z:\CNST\PR\CNST_NanoFab_etching_bay.jpg"/>
          <p:cNvPicPr>
            <a:picLocks noChangeAspect="1" noChangeArrowheads="1"/>
          </p:cNvPicPr>
          <p:nvPr/>
        </p:nvPicPr>
        <p:blipFill>
          <a:blip r:embed="rId3" cstate="print"/>
          <a:srcRect/>
          <a:stretch>
            <a:fillRect/>
          </a:stretch>
        </p:blipFill>
        <p:spPr bwMode="auto">
          <a:xfrm>
            <a:off x="5071947" y="1155960"/>
            <a:ext cx="3657600" cy="2432067"/>
          </a:xfrm>
          <a:prstGeom prst="roundRect">
            <a:avLst/>
          </a:prstGeom>
          <a:noFill/>
        </p:spPr>
      </p:pic>
    </p:spTree>
    <p:extLst>
      <p:ext uri="{BB962C8B-B14F-4D97-AF65-F5344CB8AC3E}">
        <p14:creationId xmlns:p14="http://schemas.microsoft.com/office/powerpoint/2010/main" val="1149968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90525"/>
            <a:ext cx="8458200" cy="762000"/>
          </a:xfrm>
        </p:spPr>
        <p:txBody>
          <a:bodyPr anchor="ctr" anchorCtr="0"/>
          <a:lstStyle/>
          <a:p>
            <a:r>
              <a:rPr lang="en-US" sz="3600" i="1" dirty="0" smtClean="0">
                <a:solidFill>
                  <a:srgbClr val="FF0000"/>
                </a:solidFill>
              </a:rPr>
              <a:t>NEW – </a:t>
            </a:r>
            <a:r>
              <a:rPr lang="en-US" sz="3600" dirty="0" smtClean="0">
                <a:solidFill>
                  <a:schemeClr val="tx1"/>
                </a:solidFill>
              </a:rPr>
              <a:t>NIST Laboratory</a:t>
            </a:r>
            <a:endParaRPr lang="en-US" sz="3600" dirty="0">
              <a:solidFill>
                <a:schemeClr val="tx1"/>
              </a:solidFill>
            </a:endParaRPr>
          </a:p>
        </p:txBody>
      </p:sp>
      <p:sp>
        <p:nvSpPr>
          <p:cNvPr id="6" name="Content Placeholder 5"/>
          <p:cNvSpPr>
            <a:spLocks noGrp="1"/>
          </p:cNvSpPr>
          <p:nvPr>
            <p:ph idx="1"/>
          </p:nvPr>
        </p:nvSpPr>
        <p:spPr/>
        <p:txBody>
          <a:bodyPr>
            <a:normAutofit/>
          </a:bodyPr>
          <a:lstStyle/>
          <a:p>
            <a:pPr marL="0" indent="0"/>
            <a:r>
              <a:rPr lang="en-US" sz="2400" b="1" i="1" dirty="0">
                <a:solidFill>
                  <a:schemeClr val="accent2"/>
                </a:solidFill>
              </a:rPr>
              <a:t>Communication Technology Laboratory </a:t>
            </a:r>
            <a:endParaRPr lang="en-US" sz="2400" b="1" i="1" dirty="0" smtClean="0">
              <a:solidFill>
                <a:schemeClr val="accent2"/>
              </a:solidFill>
            </a:endParaRPr>
          </a:p>
          <a:p>
            <a:pPr marL="0" indent="0"/>
            <a:r>
              <a:rPr lang="en-US" sz="1800" b="1" dirty="0" smtClean="0">
                <a:solidFill>
                  <a:schemeClr val="tx1"/>
                </a:solidFill>
              </a:rPr>
              <a:t>NIST and NTIA will work together to focus on Advanced Communications</a:t>
            </a:r>
          </a:p>
          <a:p>
            <a:pPr>
              <a:buFont typeface="Arial" pitchFamily="34" charset="0"/>
              <a:buChar char="•"/>
            </a:pPr>
            <a:r>
              <a:rPr lang="en-US" sz="1800" dirty="0" smtClean="0">
                <a:solidFill>
                  <a:schemeClr val="tx1"/>
                </a:solidFill>
              </a:rPr>
              <a:t>MOU between NIST and NTIA  signed on May 24</a:t>
            </a:r>
            <a:r>
              <a:rPr lang="en-US" sz="1800" baseline="30000" dirty="0" smtClean="0">
                <a:solidFill>
                  <a:schemeClr val="tx1"/>
                </a:solidFill>
              </a:rPr>
              <a:t>th</a:t>
            </a:r>
            <a:r>
              <a:rPr lang="en-US" sz="1800" dirty="0" smtClean="0">
                <a:solidFill>
                  <a:schemeClr val="tx1"/>
                </a:solidFill>
              </a:rPr>
              <a:t>, 2013</a:t>
            </a:r>
            <a:endParaRPr lang="en-US" sz="1800" dirty="0">
              <a:solidFill>
                <a:schemeClr val="tx1"/>
              </a:solidFill>
            </a:endParaRPr>
          </a:p>
          <a:p>
            <a:pPr marL="0" indent="0">
              <a:buNone/>
            </a:pPr>
            <a:r>
              <a:rPr lang="en-US" sz="1800" b="1" dirty="0" smtClean="0">
                <a:solidFill>
                  <a:schemeClr val="tx1"/>
                </a:solidFill>
              </a:rPr>
              <a:t>Planned Objectives:</a:t>
            </a:r>
          </a:p>
          <a:p>
            <a:pPr lvl="0">
              <a:buFont typeface="Arial" pitchFamily="34" charset="0"/>
              <a:buChar char="•"/>
            </a:pPr>
            <a:r>
              <a:rPr lang="en-US" sz="1800" dirty="0">
                <a:solidFill>
                  <a:schemeClr val="tx1"/>
                </a:solidFill>
              </a:rPr>
              <a:t>Enhancing mission effectiveness of both agencies by better coordinating research and testing functions of NIST and </a:t>
            </a:r>
            <a:r>
              <a:rPr lang="en-US" sz="1800" dirty="0" smtClean="0">
                <a:solidFill>
                  <a:schemeClr val="tx1"/>
                </a:solidFill>
              </a:rPr>
              <a:t>NTIA</a:t>
            </a:r>
            <a:endParaRPr lang="en-US" sz="1800" dirty="0">
              <a:solidFill>
                <a:schemeClr val="tx1"/>
              </a:solidFill>
            </a:endParaRPr>
          </a:p>
          <a:p>
            <a:pPr lvl="0">
              <a:buFont typeface="Arial" pitchFamily="34" charset="0"/>
              <a:buChar char="•"/>
            </a:pPr>
            <a:r>
              <a:rPr lang="en-US" sz="1800" dirty="0">
                <a:solidFill>
                  <a:schemeClr val="tx1"/>
                </a:solidFill>
              </a:rPr>
              <a:t>Promoting interdisciplinary research, development, and testing in advanced communication-related areas </a:t>
            </a:r>
            <a:r>
              <a:rPr lang="en-US" sz="1800" dirty="0" smtClean="0">
                <a:solidFill>
                  <a:schemeClr val="tx1"/>
                </a:solidFill>
              </a:rPr>
              <a:t>(radio frequency </a:t>
            </a:r>
            <a:r>
              <a:rPr lang="en-US" sz="1800" dirty="0">
                <a:solidFill>
                  <a:schemeClr val="tx1"/>
                </a:solidFill>
              </a:rPr>
              <a:t>technology, digital information processing, </a:t>
            </a:r>
            <a:r>
              <a:rPr lang="en-US" sz="1800" dirty="0" smtClean="0">
                <a:solidFill>
                  <a:schemeClr val="tx1"/>
                </a:solidFill>
              </a:rPr>
              <a:t>cybersecurity, etc.)</a:t>
            </a:r>
          </a:p>
          <a:p>
            <a:pPr lvl="0">
              <a:buFont typeface="Arial" pitchFamily="34" charset="0"/>
              <a:buChar char="•"/>
            </a:pPr>
            <a:r>
              <a:rPr lang="en-US" sz="1800" dirty="0" smtClean="0">
                <a:solidFill>
                  <a:schemeClr val="tx1"/>
                </a:solidFill>
              </a:rPr>
              <a:t>Providing </a:t>
            </a:r>
            <a:r>
              <a:rPr lang="en-US" sz="1800" dirty="0">
                <a:solidFill>
                  <a:schemeClr val="tx1"/>
                </a:solidFill>
              </a:rPr>
              <a:t>a single focal point for engaging both industry and other government </a:t>
            </a:r>
            <a:r>
              <a:rPr lang="en-US" sz="1800" dirty="0" smtClean="0">
                <a:solidFill>
                  <a:schemeClr val="tx1"/>
                </a:solidFill>
              </a:rPr>
              <a:t>agencies</a:t>
            </a:r>
            <a:endParaRPr lang="en-US" sz="1800" dirty="0">
              <a:solidFill>
                <a:schemeClr val="tx1"/>
              </a:solidFill>
            </a:endParaRPr>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357" y="4817142"/>
            <a:ext cx="2817143" cy="12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493" y="4817142"/>
            <a:ext cx="1623267"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3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76200" y="838613"/>
            <a:ext cx="7315200" cy="4322209"/>
          </a:xfrm>
        </p:spPr>
        <p:txBody>
          <a:bodyPr wrap="square">
            <a:spAutoFit/>
          </a:bodyPr>
          <a:lstStyle/>
          <a:p>
            <a:r>
              <a:rPr lang="en-US" sz="1800" dirty="0" smtClean="0"/>
              <a:t>Public-private </a:t>
            </a:r>
            <a:r>
              <a:rPr lang="en-US" sz="1800" dirty="0"/>
              <a:t>collaboration</a:t>
            </a:r>
            <a:r>
              <a:rPr lang="en-US" sz="1800" dirty="0" smtClean="0"/>
              <a:t> to </a:t>
            </a:r>
            <a:r>
              <a:rPr lang="en-US" sz="1800" dirty="0"/>
              <a:t>design, implement, test, and demonstrate integrated cybersecurity solutions and promote their widespread </a:t>
            </a:r>
            <a:r>
              <a:rPr lang="en-US" sz="1800" dirty="0" smtClean="0"/>
              <a:t>adoption. </a:t>
            </a:r>
          </a:p>
          <a:p>
            <a:r>
              <a:rPr lang="en-US" sz="1800" dirty="0" smtClean="0"/>
              <a:t>Center hosts “Use Cases” that:</a:t>
            </a:r>
          </a:p>
          <a:p>
            <a:pPr lvl="1">
              <a:spcBef>
                <a:spcPts val="200"/>
              </a:spcBef>
            </a:pPr>
            <a:r>
              <a:rPr lang="en-US" sz="1600" dirty="0" smtClean="0"/>
              <a:t>Represent complex </a:t>
            </a:r>
            <a:r>
              <a:rPr lang="en-US" sz="1600" dirty="0"/>
              <a:t>cybersecurity business </a:t>
            </a:r>
            <a:r>
              <a:rPr lang="en-US" sz="1600" dirty="0" smtClean="0"/>
              <a:t>challenges </a:t>
            </a:r>
          </a:p>
          <a:p>
            <a:pPr lvl="1">
              <a:spcBef>
                <a:spcPts val="200"/>
              </a:spcBef>
            </a:pPr>
            <a:r>
              <a:rPr lang="en-US" sz="1600" dirty="0" smtClean="0"/>
              <a:t>Require </a:t>
            </a:r>
            <a:r>
              <a:rPr lang="en-US" sz="1600" dirty="0"/>
              <a:t>an integrated </a:t>
            </a:r>
            <a:r>
              <a:rPr lang="en-US" sz="1600" dirty="0" smtClean="0"/>
              <a:t>solution that has clear benefits for </a:t>
            </a:r>
            <a:r>
              <a:rPr lang="en-US" sz="1600" dirty="0"/>
              <a:t>one or more particular industry sectors</a:t>
            </a:r>
            <a:r>
              <a:rPr lang="en-US" sz="1600" dirty="0" smtClean="0"/>
              <a:t> </a:t>
            </a:r>
            <a:r>
              <a:rPr lang="en-US" sz="1600" baseline="0" dirty="0" smtClean="0"/>
              <a:t>  </a:t>
            </a:r>
          </a:p>
          <a:p>
            <a:r>
              <a:rPr lang="en-US" sz="1800" dirty="0" smtClean="0"/>
              <a:t>Results </a:t>
            </a:r>
            <a:r>
              <a:rPr lang="en-US" sz="1800" dirty="0"/>
              <a:t>from </a:t>
            </a:r>
            <a:r>
              <a:rPr lang="en-US" sz="1800" dirty="0" smtClean="0"/>
              <a:t>NCCoE </a:t>
            </a:r>
            <a:r>
              <a:rPr lang="en-US" sz="1800" dirty="0"/>
              <a:t>projects will be shared with the broad IT user and vendor </a:t>
            </a:r>
            <a:r>
              <a:rPr lang="en-US" sz="1800" dirty="0" smtClean="0"/>
              <a:t>communities.</a:t>
            </a:r>
          </a:p>
          <a:p>
            <a:pPr>
              <a:spcBef>
                <a:spcPts val="200"/>
              </a:spcBef>
            </a:pPr>
            <a:r>
              <a:rPr lang="en-US" sz="1800" dirty="0" smtClean="0"/>
              <a:t>“Use </a:t>
            </a:r>
            <a:r>
              <a:rPr lang="en-US" sz="1800" baseline="0" dirty="0" smtClean="0"/>
              <a:t>Cases” </a:t>
            </a:r>
            <a:r>
              <a:rPr lang="en-US" sz="1800" dirty="0" smtClean="0"/>
              <a:t>demonstrate cybersecurity </a:t>
            </a:r>
            <a:r>
              <a:rPr lang="en-US" sz="1800" dirty="0"/>
              <a:t>principles and practices that are feasible for businesses and measure them against standards.</a:t>
            </a:r>
            <a:endParaRPr lang="en-US" sz="1800" dirty="0" smtClean="0"/>
          </a:p>
          <a:p>
            <a:pPr lvl="1" rtl="0" fontAlgn="base">
              <a:spcBef>
                <a:spcPts val="200"/>
              </a:spcBef>
            </a:pPr>
            <a:r>
              <a:rPr lang="en-US" sz="1600" b="1" kern="1200" dirty="0" smtClean="0">
                <a:ea typeface="+mn-ea"/>
                <a:cs typeface="+mn-cs"/>
              </a:rPr>
              <a:t>Health Care IT Use Case </a:t>
            </a:r>
            <a:r>
              <a:rPr lang="en-US" sz="1600" kern="1200" dirty="0" smtClean="0"/>
              <a:t>- Q4FY12</a:t>
            </a:r>
            <a:endParaRPr lang="en-US" sz="1600" dirty="0" smtClean="0"/>
          </a:p>
          <a:p>
            <a:pPr lvl="1" rtl="0" fontAlgn="base">
              <a:spcBef>
                <a:spcPts val="200"/>
              </a:spcBef>
            </a:pPr>
            <a:r>
              <a:rPr lang="en-US" sz="1600" b="1" kern="1200" dirty="0" smtClean="0">
                <a:ea typeface="+mn-ea"/>
                <a:cs typeface="+mn-cs"/>
              </a:rPr>
              <a:t>Cloud IT Use Case </a:t>
            </a:r>
            <a:r>
              <a:rPr lang="en-US" sz="1600" kern="1200" dirty="0" smtClean="0"/>
              <a:t>- Q1FY13</a:t>
            </a:r>
            <a:endParaRPr lang="en-US" sz="1600" dirty="0" smtClean="0"/>
          </a:p>
          <a:p>
            <a:pPr lvl="1" rtl="0" fontAlgn="base">
              <a:spcBef>
                <a:spcPts val="200"/>
              </a:spcBef>
            </a:pPr>
            <a:r>
              <a:rPr lang="en-US" sz="1600" b="1" kern="1200" dirty="0" smtClean="0">
                <a:ea typeface="+mn-ea"/>
                <a:cs typeface="+mn-cs"/>
              </a:rPr>
              <a:t>Continuous Monitoring Use Case </a:t>
            </a:r>
            <a:r>
              <a:rPr lang="en-US" sz="1600" kern="1200" dirty="0" smtClean="0">
                <a:ea typeface="+mn-ea"/>
                <a:cs typeface="+mn-cs"/>
              </a:rPr>
              <a:t>- Q1FY13</a:t>
            </a:r>
          </a:p>
          <a:p>
            <a:pPr lvl="1" rtl="0" fontAlgn="base">
              <a:spcBef>
                <a:spcPts val="200"/>
              </a:spcBef>
            </a:pPr>
            <a:r>
              <a:rPr lang="en-US" sz="1600" b="1" kern="1200" dirty="0" smtClean="0">
                <a:ea typeface="+mn-ea"/>
                <a:cs typeface="+mn-cs"/>
              </a:rPr>
              <a:t>Energy Use Case  </a:t>
            </a:r>
            <a:r>
              <a:rPr lang="en-US" sz="1600" kern="1200" dirty="0" smtClean="0"/>
              <a:t>Q1FY14</a:t>
            </a:r>
            <a:endParaRPr lang="en-US" dirty="0"/>
          </a:p>
        </p:txBody>
      </p:sp>
      <p:sp>
        <p:nvSpPr>
          <p:cNvPr id="4" name="Title 3"/>
          <p:cNvSpPr>
            <a:spLocks noGrp="1"/>
          </p:cNvSpPr>
          <p:nvPr>
            <p:ph type="title"/>
          </p:nvPr>
        </p:nvSpPr>
        <p:spPr>
          <a:xfrm>
            <a:off x="215940" y="269108"/>
            <a:ext cx="7898524" cy="734466"/>
          </a:xfrm>
        </p:spPr>
        <p:txBody>
          <a:bodyPr>
            <a:normAutofit fontScale="90000"/>
          </a:bodyPr>
          <a:lstStyle/>
          <a:p>
            <a:r>
              <a:rPr lang="en-US" sz="2400" b="1" dirty="0" smtClean="0">
                <a:latin typeface="Arial" panose="020B0604020202020204" pitchFamily="34" charset="0"/>
                <a:cs typeface="Arial" panose="020B0604020202020204" pitchFamily="34" charset="0"/>
              </a:rPr>
              <a:t>  National Cybersecurity Center of Excellence (NCCoE) </a:t>
            </a:r>
            <a:endParaRPr lang="en-US" sz="2200" b="1" dirty="0">
              <a:latin typeface="Arial" panose="020B0604020202020204" pitchFamily="34" charset="0"/>
              <a:cs typeface="Arial" panose="020B0604020202020204" pitchFamily="34" charset="0"/>
            </a:endParaRPr>
          </a:p>
        </p:txBody>
      </p:sp>
      <p:pic>
        <p:nvPicPr>
          <p:cNvPr id="1026" name="Picture 2" descr="MOU sig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41897"/>
            <a:ext cx="2667000" cy="16611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6969" y="5724194"/>
            <a:ext cx="4490357" cy="523220"/>
          </a:xfrm>
          <a:prstGeom prst="rect">
            <a:avLst/>
          </a:prstGeom>
        </p:spPr>
        <p:txBody>
          <a:bodyPr wrap="square">
            <a:spAutoFit/>
          </a:bodyPr>
          <a:lstStyle/>
          <a:p>
            <a:pPr defTabSz="914400"/>
            <a:r>
              <a:rPr lang="en-US" sz="1400" i="1" dirty="0">
                <a:solidFill>
                  <a:srgbClr val="000099"/>
                </a:solidFill>
                <a:latin typeface="Calibri"/>
              </a:rPr>
              <a:t>www.nist.gov/itl/csd/nccoe-022112.cfm</a:t>
            </a:r>
          </a:p>
          <a:p>
            <a:pPr defTabSz="914400"/>
            <a:r>
              <a:rPr lang="en-US" sz="1400" i="1" dirty="0" smtClean="0">
                <a:solidFill>
                  <a:srgbClr val="000099"/>
                </a:solidFill>
                <a:latin typeface="Calibri"/>
                <a:hlinkClick r:id="rId4"/>
              </a:rPr>
              <a:t>www.nist.gov/public_affairs/factsheet/upload/nccoe.pdf</a:t>
            </a:r>
            <a:endParaRPr lang="en-US" sz="1400" i="1" dirty="0" smtClean="0">
              <a:solidFill>
                <a:srgbClr val="000099"/>
              </a:solidFill>
              <a:latin typeface="Calibri"/>
            </a:endParaRPr>
          </a:p>
        </p:txBody>
      </p:sp>
      <p:sp>
        <p:nvSpPr>
          <p:cNvPr id="3" name="Rectangle 2"/>
          <p:cNvSpPr/>
          <p:nvPr/>
        </p:nvSpPr>
        <p:spPr>
          <a:xfrm>
            <a:off x="196969" y="5154807"/>
            <a:ext cx="5715000" cy="830997"/>
          </a:xfrm>
          <a:prstGeom prst="rect">
            <a:avLst/>
          </a:prstGeom>
        </p:spPr>
        <p:txBody>
          <a:bodyPr wrap="square">
            <a:spAutoFit/>
          </a:bodyPr>
          <a:lstStyle/>
          <a:p>
            <a:pPr defTabSz="914400"/>
            <a:r>
              <a:rPr lang="en-US" sz="1200" b="1" dirty="0">
                <a:solidFill>
                  <a:prstClr val="black"/>
                </a:solidFill>
                <a:latin typeface="Calibri"/>
              </a:rPr>
              <a:t>The State of Maryland and Montgomery County, Md., </a:t>
            </a:r>
            <a:r>
              <a:rPr lang="en-US" sz="1200" b="1" dirty="0" smtClean="0">
                <a:solidFill>
                  <a:prstClr val="black"/>
                </a:solidFill>
                <a:latin typeface="Calibri"/>
              </a:rPr>
              <a:t>will partner </a:t>
            </a:r>
            <a:r>
              <a:rPr lang="en-US" sz="1200" b="1" dirty="0">
                <a:solidFill>
                  <a:prstClr val="black"/>
                </a:solidFill>
                <a:latin typeface="Calibri"/>
              </a:rPr>
              <a:t>with NIST in the New National Cybersecurity Center of Excellence</a:t>
            </a:r>
            <a:r>
              <a:rPr lang="en-US" sz="1200" b="1" dirty="0" smtClean="0">
                <a:solidFill>
                  <a:prstClr val="black"/>
                </a:solidFill>
                <a:latin typeface="Calibri"/>
              </a:rPr>
              <a:t>.</a:t>
            </a:r>
          </a:p>
          <a:p>
            <a:pPr defTabSz="914400"/>
            <a:r>
              <a:rPr lang="en-US" sz="1200" b="1" dirty="0" smtClean="0">
                <a:solidFill>
                  <a:prstClr val="black"/>
                </a:solidFill>
                <a:latin typeface="Calibri"/>
              </a:rPr>
              <a:t> A Memorandum </a:t>
            </a:r>
            <a:r>
              <a:rPr lang="en-US" sz="1200" b="1" dirty="0">
                <a:solidFill>
                  <a:prstClr val="black"/>
                </a:solidFill>
                <a:latin typeface="Calibri"/>
              </a:rPr>
              <a:t>of Understanding </a:t>
            </a:r>
            <a:r>
              <a:rPr lang="en-US" sz="1200" b="1" dirty="0" smtClean="0">
                <a:solidFill>
                  <a:prstClr val="black"/>
                </a:solidFill>
                <a:latin typeface="Calibri"/>
              </a:rPr>
              <a:t>was signed Feb</a:t>
            </a:r>
            <a:r>
              <a:rPr lang="en-US" sz="1200" b="1" dirty="0">
                <a:solidFill>
                  <a:prstClr val="black"/>
                </a:solidFill>
                <a:latin typeface="Calibri"/>
              </a:rPr>
              <a:t>. 21, </a:t>
            </a:r>
            <a:r>
              <a:rPr lang="en-US" sz="1200" b="1" dirty="0" smtClean="0">
                <a:solidFill>
                  <a:prstClr val="black"/>
                </a:solidFill>
                <a:latin typeface="Calibri"/>
              </a:rPr>
              <a:t>2012</a:t>
            </a:r>
            <a:endParaRPr lang="en-US" sz="1200" b="1" dirty="0">
              <a:solidFill>
                <a:prstClr val="black"/>
              </a:solidFill>
              <a:latin typeface="Calibri"/>
            </a:endParaRPr>
          </a:p>
          <a:p>
            <a:pPr algn="r" defTabSz="914400"/>
            <a:r>
              <a:rPr lang="en-US" sz="1200" i="1" dirty="0" smtClean="0">
                <a:solidFill>
                  <a:prstClr val="black"/>
                </a:solidFill>
                <a:latin typeface="Calibri"/>
              </a:rPr>
              <a:t>Photo Credit</a:t>
            </a:r>
            <a:r>
              <a:rPr lang="en-US" sz="1200" i="1" dirty="0">
                <a:solidFill>
                  <a:prstClr val="black"/>
                </a:solidFill>
                <a:latin typeface="Calibri"/>
              </a:rPr>
              <a:t>: NIST</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5929" y="990600"/>
            <a:ext cx="1297071"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Advisory Board Meeting</a:t>
            </a:r>
            <a:endParaRPr lang="en-US" dirty="0">
              <a:solidFill>
                <a:prstClr val="black">
                  <a:tint val="75000"/>
                </a:prstClr>
              </a:solidFill>
              <a:latin typeface="Calibri"/>
            </a:endParaRPr>
          </a:p>
        </p:txBody>
      </p:sp>
    </p:spTree>
    <p:extLst>
      <p:ext uri="{BB962C8B-B14F-4D97-AF65-F5344CB8AC3E}">
        <p14:creationId xmlns:p14="http://schemas.microsoft.com/office/powerpoint/2010/main" val="1090642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219200"/>
            <a:ext cx="6477000" cy="4974566"/>
          </a:xfrm>
        </p:spPr>
        <p:txBody>
          <a:bodyPr>
            <a:normAutofit/>
          </a:bodyPr>
          <a:lstStyle/>
          <a:p>
            <a:pPr lvl="1">
              <a:lnSpc>
                <a:spcPct val="85000"/>
              </a:lnSpc>
              <a:spcBef>
                <a:spcPts val="400"/>
              </a:spcBef>
              <a:spcAft>
                <a:spcPts val="1200"/>
              </a:spcAft>
              <a:buFont typeface="Arial"/>
              <a:buChar char="•"/>
              <a:defRPr/>
            </a:pPr>
            <a:r>
              <a:rPr lang="en-US" sz="1800" dirty="0" smtClean="0">
                <a:solidFill>
                  <a:schemeClr val="tx1"/>
                </a:solidFill>
                <a:ea typeface="MS PGothic" pitchFamily="34" charset="-128"/>
              </a:rPr>
              <a:t>RFP in 2013 published June 27</a:t>
            </a:r>
            <a:r>
              <a:rPr lang="en-US" sz="1800" baseline="30000" dirty="0" smtClean="0">
                <a:solidFill>
                  <a:schemeClr val="tx1"/>
                </a:solidFill>
                <a:ea typeface="MS PGothic" pitchFamily="34" charset="-128"/>
              </a:rPr>
              <a:t>th</a:t>
            </a:r>
            <a:r>
              <a:rPr lang="en-US" sz="1800" dirty="0" smtClean="0">
                <a:solidFill>
                  <a:schemeClr val="tx1"/>
                </a:solidFill>
                <a:ea typeface="MS PGothic" pitchFamily="34" charset="-128"/>
              </a:rPr>
              <a:t>, closed August 12</a:t>
            </a:r>
            <a:r>
              <a:rPr lang="en-US" sz="1800" baseline="30000" dirty="0" smtClean="0">
                <a:solidFill>
                  <a:schemeClr val="tx1"/>
                </a:solidFill>
                <a:ea typeface="MS PGothic" pitchFamily="34" charset="-128"/>
              </a:rPr>
              <a:t>th</a:t>
            </a:r>
            <a:endParaRPr lang="en-US" sz="1800" dirty="0" smtClean="0">
              <a:solidFill>
                <a:schemeClr val="tx1"/>
              </a:solidFill>
              <a:ea typeface="MS PGothic" pitchFamily="34" charset="-128"/>
            </a:endParaRPr>
          </a:p>
          <a:p>
            <a:pPr lvl="1">
              <a:lnSpc>
                <a:spcPct val="85000"/>
              </a:lnSpc>
              <a:spcBef>
                <a:spcPts val="400"/>
              </a:spcBef>
              <a:spcAft>
                <a:spcPts val="1200"/>
              </a:spcAft>
              <a:buFont typeface="Arial"/>
              <a:buChar char="•"/>
              <a:defRPr/>
            </a:pPr>
            <a:r>
              <a:rPr lang="en-US" sz="1800" dirty="0" smtClean="0">
                <a:solidFill>
                  <a:schemeClr val="tx1"/>
                </a:solidFill>
              </a:rPr>
              <a:t>Awarded to new Center for Hierarchical Materials Design (CHiMaD) Consortium lead by Northwestern</a:t>
            </a:r>
          </a:p>
          <a:p>
            <a:pPr lvl="2">
              <a:lnSpc>
                <a:spcPct val="85000"/>
              </a:lnSpc>
              <a:spcBef>
                <a:spcPts val="400"/>
              </a:spcBef>
              <a:spcAft>
                <a:spcPts val="1200"/>
              </a:spcAft>
              <a:buFont typeface="Arial"/>
              <a:buChar char="•"/>
              <a:defRPr/>
            </a:pPr>
            <a:r>
              <a:rPr lang="en-US" sz="1600" dirty="0" smtClean="0">
                <a:solidFill>
                  <a:schemeClr val="tx1"/>
                </a:solidFill>
              </a:rPr>
              <a:t>University of Chicago</a:t>
            </a:r>
          </a:p>
          <a:p>
            <a:pPr lvl="2">
              <a:lnSpc>
                <a:spcPct val="85000"/>
              </a:lnSpc>
              <a:spcBef>
                <a:spcPts val="400"/>
              </a:spcBef>
              <a:spcAft>
                <a:spcPts val="1200"/>
              </a:spcAft>
              <a:buFont typeface="Arial"/>
              <a:buChar char="•"/>
              <a:defRPr/>
            </a:pPr>
            <a:r>
              <a:rPr lang="en-US" sz="1600" dirty="0" smtClean="0">
                <a:solidFill>
                  <a:schemeClr val="tx1"/>
                </a:solidFill>
              </a:rPr>
              <a:t>Northwestern-Argonne Institute of Science and Engineering (partnership between Northwestern and DoE’s Argonne National Lab)</a:t>
            </a:r>
          </a:p>
          <a:p>
            <a:pPr lvl="2">
              <a:lnSpc>
                <a:spcPct val="85000"/>
              </a:lnSpc>
              <a:spcBef>
                <a:spcPts val="400"/>
              </a:spcBef>
              <a:spcAft>
                <a:spcPts val="1200"/>
              </a:spcAft>
              <a:buFont typeface="Arial"/>
              <a:buChar char="•"/>
              <a:defRPr/>
            </a:pPr>
            <a:r>
              <a:rPr lang="en-US" sz="1600" dirty="0" smtClean="0">
                <a:solidFill>
                  <a:schemeClr val="tx1"/>
                </a:solidFill>
              </a:rPr>
              <a:t>The Computation Institute (partnership between University of Chicago and Argonne National Lab)</a:t>
            </a:r>
          </a:p>
          <a:p>
            <a:pPr lvl="1">
              <a:lnSpc>
                <a:spcPct val="85000"/>
              </a:lnSpc>
              <a:spcBef>
                <a:spcPts val="400"/>
              </a:spcBef>
              <a:spcAft>
                <a:spcPts val="1200"/>
              </a:spcAft>
              <a:buFont typeface="Arial"/>
              <a:buChar char="•"/>
              <a:defRPr/>
            </a:pPr>
            <a:r>
              <a:rPr lang="en-US" sz="1800" dirty="0" smtClean="0">
                <a:solidFill>
                  <a:schemeClr val="tx1"/>
                </a:solidFill>
              </a:rPr>
              <a:t>$5 million NIST award with $4.65 million consortium contribution</a:t>
            </a:r>
          </a:p>
          <a:p>
            <a:pPr lvl="1">
              <a:buFont typeface="Arial" panose="020B0604020202020204" pitchFamily="34" charset="0"/>
              <a:buChar char="•"/>
            </a:pPr>
            <a:r>
              <a:rPr lang="en-US" sz="1800" dirty="0" smtClean="0">
                <a:solidFill>
                  <a:schemeClr val="tx1"/>
                </a:solidFill>
              </a:rPr>
              <a:t>CHiMaD </a:t>
            </a:r>
            <a:r>
              <a:rPr lang="en-US" sz="1800" dirty="0">
                <a:solidFill>
                  <a:schemeClr val="tx1"/>
                </a:solidFill>
              </a:rPr>
              <a:t>will focus </a:t>
            </a:r>
            <a:r>
              <a:rPr lang="en-US" sz="1800" dirty="0" smtClean="0">
                <a:solidFill>
                  <a:schemeClr val="tx1"/>
                </a:solidFill>
              </a:rPr>
              <a:t>on the </a:t>
            </a:r>
            <a:r>
              <a:rPr lang="en-US" sz="1800" dirty="0">
                <a:solidFill>
                  <a:schemeClr val="tx1"/>
                </a:solidFill>
              </a:rPr>
              <a:t>discovery of novel </a:t>
            </a:r>
            <a:r>
              <a:rPr lang="en-US" sz="1800" dirty="0" smtClean="0">
                <a:solidFill>
                  <a:schemeClr val="tx1"/>
                </a:solidFill>
              </a:rPr>
              <a:t>hierarchical </a:t>
            </a:r>
            <a:r>
              <a:rPr lang="en-US" sz="1800" dirty="0">
                <a:solidFill>
                  <a:schemeClr val="tx1"/>
                </a:solidFill>
              </a:rPr>
              <a:t>materials</a:t>
            </a:r>
            <a:r>
              <a:rPr lang="en-US" sz="1800" dirty="0" smtClean="0">
                <a:solidFill>
                  <a:schemeClr val="tx1"/>
                </a:solidFill>
              </a:rPr>
              <a:t>. </a:t>
            </a:r>
            <a:r>
              <a:rPr lang="en-US" sz="1800" dirty="0">
                <a:solidFill>
                  <a:schemeClr val="tx1"/>
                </a:solidFill>
              </a:rPr>
              <a:t>Hierarchical materials exploit distinct structural details at various scales from the atomic on up to achieve special, enhanced properties. </a:t>
            </a:r>
            <a:endParaRPr lang="en-US" dirty="0">
              <a:solidFill>
                <a:schemeClr val="tx1"/>
              </a:solidFill>
              <a:latin typeface="+mn-lt"/>
              <a:ea typeface="MS PGothic" pitchFamily="34" charset="-128"/>
            </a:endParaRPr>
          </a:p>
        </p:txBody>
      </p:sp>
      <p:sp>
        <p:nvSpPr>
          <p:cNvPr id="2" name="Title 1"/>
          <p:cNvSpPr>
            <a:spLocks noGrp="1"/>
          </p:cNvSpPr>
          <p:nvPr>
            <p:ph type="title"/>
          </p:nvPr>
        </p:nvSpPr>
        <p:spPr/>
        <p:txBody>
          <a:bodyPr anchor="ctr" anchorCtr="0"/>
          <a:lstStyle/>
          <a:p>
            <a:pPr>
              <a:defRPr/>
            </a:pPr>
            <a:r>
              <a:rPr lang="en-US" sz="2800" dirty="0">
                <a:solidFill>
                  <a:schemeClr val="tx1"/>
                </a:solidFill>
              </a:rPr>
              <a:t>Advanced Materials Center of </a:t>
            </a:r>
            <a:r>
              <a:rPr lang="en-US" sz="2800" dirty="0" smtClean="0">
                <a:solidFill>
                  <a:schemeClr val="tx1"/>
                </a:solidFill>
              </a:rPr>
              <a:t>Excellence</a:t>
            </a:r>
            <a:endParaRPr lang="en-US" sz="2800" dirty="0">
              <a:solidFill>
                <a:schemeClr val="tx1"/>
              </a:solidFill>
            </a:endParaRPr>
          </a:p>
        </p:txBody>
      </p:sp>
      <p:grpSp>
        <p:nvGrpSpPr>
          <p:cNvPr id="3" name="Group 2"/>
          <p:cNvGrpSpPr>
            <a:grpSpLocks noChangeAspect="1"/>
          </p:cNvGrpSpPr>
          <p:nvPr/>
        </p:nvGrpSpPr>
        <p:grpSpPr>
          <a:xfrm>
            <a:off x="6449005" y="1371895"/>
            <a:ext cx="2218368" cy="4505088"/>
            <a:chOff x="6448999" y="1371889"/>
            <a:chExt cx="2609850" cy="5300103"/>
          </a:xfrm>
        </p:grpSpPr>
        <p:grpSp>
          <p:nvGrpSpPr>
            <p:cNvPr id="7" name="Group 6"/>
            <p:cNvGrpSpPr/>
            <p:nvPr/>
          </p:nvGrpSpPr>
          <p:grpSpPr>
            <a:xfrm>
              <a:off x="6665317" y="1371889"/>
              <a:ext cx="2141293" cy="1948926"/>
              <a:chOff x="6513920" y="1339080"/>
              <a:chExt cx="2320965" cy="2278390"/>
            </a:xfrm>
          </p:grpSpPr>
          <p:pic>
            <p:nvPicPr>
              <p:cNvPr id="1026" name="Picture 2" descr="polymer glass simul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3920" y="1339080"/>
                <a:ext cx="2141293" cy="2184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8015911" y="2798495"/>
                <a:ext cx="1391728" cy="246221"/>
              </a:xfrm>
              <a:prstGeom prst="rect">
                <a:avLst/>
              </a:prstGeom>
              <a:noFill/>
            </p:spPr>
            <p:txBody>
              <a:bodyPr wrap="none" rtlCol="0">
                <a:spAutoFit/>
              </a:bodyPr>
              <a:lstStyle/>
              <a:p>
                <a:pPr defTabSz="914400"/>
                <a:r>
                  <a:rPr lang="en-US" sz="1000" dirty="0" smtClean="0">
                    <a:solidFill>
                      <a:prstClr val="black"/>
                    </a:solidFill>
                    <a:latin typeface="Calibri"/>
                  </a:rPr>
                  <a:t>Credit: Douglas/NIST</a:t>
                </a:r>
                <a:endParaRPr lang="en-US" sz="1000" dirty="0">
                  <a:solidFill>
                    <a:prstClr val="black"/>
                  </a:solidFill>
                  <a:latin typeface="Calibri"/>
                </a:endParaRPr>
              </a:p>
            </p:txBody>
          </p:sp>
        </p:grpSp>
        <p:pic>
          <p:nvPicPr>
            <p:cNvPr id="1028" name="Picture 4" descr="Nucleation_Wagner_sm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48999" y="5090841"/>
              <a:ext cx="2609850" cy="15811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CARS composite image"/>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14987" y="3391225"/>
              <a:ext cx="2106464" cy="15676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67255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1231"/>
            <a:ext cx="8458200" cy="944563"/>
          </a:xfrm>
        </p:spPr>
        <p:txBody>
          <a:bodyPr/>
          <a:lstStyle/>
          <a:p>
            <a:pPr>
              <a:defRPr/>
            </a:pPr>
            <a:r>
              <a:rPr lang="en-US" sz="2400" dirty="0">
                <a:solidFill>
                  <a:srgbClr val="000099"/>
                </a:solidFill>
                <a:ea typeface="Adobe Fan Heiti Std B" charset="0"/>
              </a:rPr>
              <a:t>Advanced Manufacturing:</a:t>
            </a:r>
            <a:r>
              <a:rPr lang="en-US" sz="2400" dirty="0">
                <a:solidFill>
                  <a:srgbClr val="003399"/>
                </a:solidFill>
                <a:ea typeface="Adobe Fan Heiti Std B" charset="0"/>
              </a:rPr>
              <a:t> </a:t>
            </a:r>
            <a:r>
              <a:rPr lang="en-US" sz="2400" i="1" dirty="0" smtClean="0">
                <a:solidFill>
                  <a:schemeClr val="tx1"/>
                </a:solidFill>
              </a:rPr>
              <a:t>Precision Measurements</a:t>
            </a:r>
            <a:endParaRPr lang="en-US" sz="2400" i="1" dirty="0">
              <a:solidFill>
                <a:schemeClr val="tx1"/>
              </a:solidFill>
            </a:endParaRPr>
          </a:p>
        </p:txBody>
      </p:sp>
      <p:grpSp>
        <p:nvGrpSpPr>
          <p:cNvPr id="32771" name="Group 8"/>
          <p:cNvGrpSpPr>
            <a:grpSpLocks/>
          </p:cNvGrpSpPr>
          <p:nvPr/>
        </p:nvGrpSpPr>
        <p:grpSpPr bwMode="auto">
          <a:xfrm>
            <a:off x="6219825" y="3389567"/>
            <a:ext cx="2041525" cy="1665287"/>
            <a:chOff x="5693227" y="3885426"/>
            <a:chExt cx="2651570" cy="2415080"/>
          </a:xfrm>
        </p:grpSpPr>
        <p:pic>
          <p:nvPicPr>
            <p:cNvPr id="56323" name="Picture 3"/>
            <p:cNvPicPr>
              <a:picLocks noChangeAspect="1" noChangeArrowheads="1"/>
            </p:cNvPicPr>
            <p:nvPr/>
          </p:nvPicPr>
          <p:blipFill>
            <a:blip r:embed="rId3"/>
            <a:srcRect/>
            <a:stretch>
              <a:fillRect/>
            </a:stretch>
          </p:blipFill>
          <p:spPr bwMode="auto">
            <a:xfrm>
              <a:off x="5693227" y="3885426"/>
              <a:ext cx="2438809" cy="2415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8" name="TextBox 4"/>
            <p:cNvSpPr txBox="1">
              <a:spLocks noChangeArrowheads="1"/>
            </p:cNvSpPr>
            <p:nvPr/>
          </p:nvSpPr>
          <p:spPr bwMode="auto">
            <a:xfrm rot="-5400000">
              <a:off x="7861812" y="5742095"/>
              <a:ext cx="7505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sz="800" dirty="0" smtClean="0">
                  <a:solidFill>
                    <a:prstClr val="black"/>
                  </a:solidFill>
                </a:rPr>
                <a:t>Credit: NIST</a:t>
              </a:r>
            </a:p>
          </p:txBody>
        </p:sp>
      </p:grpSp>
      <p:grpSp>
        <p:nvGrpSpPr>
          <p:cNvPr id="32772" name="Group 7"/>
          <p:cNvGrpSpPr>
            <a:grpSpLocks/>
          </p:cNvGrpSpPr>
          <p:nvPr/>
        </p:nvGrpSpPr>
        <p:grpSpPr bwMode="auto">
          <a:xfrm>
            <a:off x="6713159" y="1748117"/>
            <a:ext cx="1892300" cy="1360487"/>
            <a:chOff x="5682343" y="1796810"/>
            <a:chExt cx="2794222" cy="1944841"/>
          </a:xfrm>
        </p:grpSpPr>
        <p:pic>
          <p:nvPicPr>
            <p:cNvPr id="56326" name="Picture 6" descr="cncr chip"/>
            <p:cNvPicPr>
              <a:picLocks noChangeAspect="1" noChangeArrowheads="1"/>
            </p:cNvPicPr>
            <p:nvPr/>
          </p:nvPicPr>
          <p:blipFill>
            <a:blip r:embed="rId4"/>
            <a:srcRect/>
            <a:stretch>
              <a:fillRect/>
            </a:stretch>
          </p:blipFill>
          <p:spPr bwMode="auto">
            <a:xfrm>
              <a:off x="5682343" y="1796810"/>
              <a:ext cx="2587831" cy="1944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2776" name="TextBox 11"/>
            <p:cNvSpPr txBox="1">
              <a:spLocks noChangeArrowheads="1"/>
            </p:cNvSpPr>
            <p:nvPr/>
          </p:nvSpPr>
          <p:spPr bwMode="auto">
            <a:xfrm rot="-5400000">
              <a:off x="7825264" y="2945013"/>
              <a:ext cx="10871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sz="800" dirty="0" smtClean="0">
                  <a:solidFill>
                    <a:prstClr val="black"/>
                  </a:solidFill>
                </a:rPr>
                <a:t>Credit: Tomlin/NIST</a:t>
              </a:r>
            </a:p>
          </p:txBody>
        </p:sp>
      </p:grpSp>
      <p:sp>
        <p:nvSpPr>
          <p:cNvPr id="32773" name="TextBox 6"/>
          <p:cNvSpPr txBox="1">
            <a:spLocks noChangeArrowheads="1"/>
          </p:cNvSpPr>
          <p:nvPr/>
        </p:nvSpPr>
        <p:spPr bwMode="auto">
          <a:xfrm>
            <a:off x="336550" y="1298855"/>
            <a:ext cx="792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b="1" dirty="0" smtClean="0">
                <a:solidFill>
                  <a:srgbClr val="000099"/>
                </a:solidFill>
              </a:rPr>
              <a:t>This program supports a new paradigm in self-calibration capabilities for U.S. manufacturers </a:t>
            </a:r>
          </a:p>
        </p:txBody>
      </p:sp>
      <p:sp>
        <p:nvSpPr>
          <p:cNvPr id="17" name="Text Box 6"/>
          <p:cNvSpPr txBox="1">
            <a:spLocks noChangeArrowheads="1"/>
          </p:cNvSpPr>
          <p:nvPr/>
        </p:nvSpPr>
        <p:spPr bwMode="auto">
          <a:xfrm>
            <a:off x="313147" y="2003298"/>
            <a:ext cx="5697127" cy="3773341"/>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defTabSz="914400">
              <a:lnSpc>
                <a:spcPct val="90000"/>
              </a:lnSpc>
              <a:spcBef>
                <a:spcPts val="600"/>
              </a:spcBef>
              <a:defRPr/>
            </a:pPr>
            <a:r>
              <a:rPr lang="en-US" b="1" dirty="0">
                <a:solidFill>
                  <a:srgbClr val="000099"/>
                </a:solidFill>
                <a:latin typeface="Calibri"/>
                <a:ea typeface="ＭＳ Ｐゴシック" pitchFamily="34" charset="-128"/>
                <a:cs typeface="Arial" charset="0"/>
              </a:rPr>
              <a:t>New self-calibrating measurements are important:</a:t>
            </a:r>
            <a:r>
              <a:rPr lang="en-US" dirty="0">
                <a:solidFill>
                  <a:srgbClr val="000099"/>
                </a:solidFill>
                <a:latin typeface="Calibri"/>
                <a:ea typeface="ＭＳ Ｐゴシック" pitchFamily="34" charset="-128"/>
                <a:cs typeface="Arial" charset="0"/>
              </a:rPr>
              <a:t> </a:t>
            </a:r>
          </a:p>
          <a:p>
            <a:pPr marL="293688" indent="-293688" defTabSz="914400">
              <a:lnSpc>
                <a:spcPct val="90000"/>
              </a:lnSpc>
              <a:spcBef>
                <a:spcPts val="600"/>
              </a:spcBef>
              <a:buFontTx/>
              <a:buChar char="•"/>
              <a:defRPr/>
            </a:pPr>
            <a:r>
              <a:rPr lang="en-US" dirty="0">
                <a:solidFill>
                  <a:prstClr val="black"/>
                </a:solidFill>
                <a:latin typeface="Calibri"/>
                <a:ea typeface="ＭＳ Ｐゴシック" pitchFamily="34" charset="-128"/>
                <a:cs typeface="Arial" charset="0"/>
              </a:rPr>
              <a:t>Current methods for calibrating machinery and assessing quality can introduce cost and time delays </a:t>
            </a:r>
          </a:p>
          <a:p>
            <a:pPr marL="293688" indent="-293688" defTabSz="914400">
              <a:lnSpc>
                <a:spcPct val="90000"/>
              </a:lnSpc>
              <a:spcBef>
                <a:spcPts val="600"/>
              </a:spcBef>
              <a:buFontTx/>
              <a:buChar char="•"/>
              <a:defRPr/>
            </a:pPr>
            <a:r>
              <a:rPr lang="en-US" dirty="0">
                <a:solidFill>
                  <a:prstClr val="black"/>
                </a:solidFill>
                <a:latin typeface="Calibri"/>
                <a:ea typeface="ＭＳ Ｐゴシック" pitchFamily="34" charset="-128"/>
                <a:cs typeface="Arial" charset="0"/>
              </a:rPr>
              <a:t>Applies to virtually all manufacturing processes</a:t>
            </a:r>
          </a:p>
          <a:p>
            <a:pPr marL="293688" indent="-293688" defTabSz="914400">
              <a:lnSpc>
                <a:spcPct val="90000"/>
              </a:lnSpc>
              <a:spcBef>
                <a:spcPts val="600"/>
              </a:spcBef>
              <a:buFontTx/>
              <a:buChar char="•"/>
              <a:defRPr/>
            </a:pPr>
            <a:r>
              <a:rPr lang="en-US" dirty="0">
                <a:solidFill>
                  <a:prstClr val="black"/>
                </a:solidFill>
                <a:latin typeface="Calibri"/>
                <a:ea typeface="ＭＳ Ｐゴシック" pitchFamily="34" charset="-128"/>
                <a:cs typeface="Arial" charset="0"/>
              </a:rPr>
              <a:t>New precision measurement capabilities would provide competitive advantage to U.S. manufacturers  </a:t>
            </a:r>
          </a:p>
          <a:p>
            <a:pPr defTabSz="914400">
              <a:defRPr/>
            </a:pPr>
            <a:endParaRPr lang="en-US" dirty="0">
              <a:solidFill>
                <a:srgbClr val="404040"/>
              </a:solidFill>
              <a:latin typeface="Calibri"/>
              <a:ea typeface="ＭＳ Ｐゴシック" pitchFamily="34" charset="-128"/>
              <a:cs typeface="Arial" charset="0"/>
            </a:endParaRPr>
          </a:p>
          <a:p>
            <a:pPr defTabSz="914400">
              <a:defRPr/>
            </a:pPr>
            <a:r>
              <a:rPr lang="en-US" b="1" dirty="0">
                <a:solidFill>
                  <a:srgbClr val="000099"/>
                </a:solidFill>
                <a:latin typeface="Calibri"/>
                <a:ea typeface="ＭＳ Ｐゴシック" pitchFamily="34" charset="-128"/>
                <a:cs typeface="Arial" charset="0"/>
              </a:rPr>
              <a:t>NIST will:</a:t>
            </a:r>
            <a:r>
              <a:rPr lang="en-US" b="1" dirty="0">
                <a:solidFill>
                  <a:srgbClr val="215968"/>
                </a:solidFill>
                <a:latin typeface="Calibri"/>
                <a:ea typeface="ＭＳ Ｐゴシック" pitchFamily="34" charset="-128"/>
                <a:cs typeface="Arial" charset="0"/>
              </a:rPr>
              <a:t> </a:t>
            </a:r>
          </a:p>
          <a:p>
            <a:pPr marL="293688" indent="-293688" defTabSz="914400">
              <a:lnSpc>
                <a:spcPct val="90000"/>
              </a:lnSpc>
              <a:spcBef>
                <a:spcPts val="600"/>
              </a:spcBef>
              <a:buFontTx/>
              <a:buChar char="•"/>
              <a:defRPr/>
            </a:pPr>
            <a:r>
              <a:rPr lang="en-US" dirty="0">
                <a:solidFill>
                  <a:prstClr val="black"/>
                </a:solidFill>
                <a:latin typeface="Calibri"/>
                <a:ea typeface="ＭＳ Ｐゴシック" pitchFamily="34" charset="-128"/>
                <a:cs typeface="Arial" charset="0"/>
              </a:rPr>
              <a:t>Leverage initial successes, i.e</a:t>
            </a:r>
            <a:r>
              <a:rPr lang="en-US" dirty="0" smtClean="0">
                <a:solidFill>
                  <a:prstClr val="black"/>
                </a:solidFill>
                <a:latin typeface="Calibri"/>
                <a:ea typeface="ＭＳ Ｐゴシック" pitchFamily="34" charset="-128"/>
                <a:cs typeface="Arial" charset="0"/>
              </a:rPr>
              <a:t>., </a:t>
            </a:r>
            <a:r>
              <a:rPr lang="en-US" dirty="0">
                <a:solidFill>
                  <a:prstClr val="black"/>
                </a:solidFill>
                <a:latin typeface="Calibri"/>
                <a:ea typeface="ＭＳ Ｐゴシック" pitchFamily="34" charset="-128"/>
                <a:cs typeface="Arial" charset="0"/>
              </a:rPr>
              <a:t>miniature atomic clocks, into a range of measurements (electrical quantities, pressure, temperature)</a:t>
            </a:r>
          </a:p>
          <a:p>
            <a:pPr marL="293688" indent="-293688" defTabSz="914400">
              <a:lnSpc>
                <a:spcPct val="90000"/>
              </a:lnSpc>
              <a:spcBef>
                <a:spcPts val="600"/>
              </a:spcBef>
              <a:buFontTx/>
              <a:buChar char="•"/>
              <a:defRPr/>
            </a:pPr>
            <a:r>
              <a:rPr lang="en-US" dirty="0">
                <a:solidFill>
                  <a:prstClr val="black"/>
                </a:solidFill>
                <a:latin typeface="Calibri"/>
                <a:ea typeface="ＭＳ Ｐゴシック" pitchFamily="34" charset="-128"/>
                <a:cs typeface="Arial" charset="0"/>
              </a:rPr>
              <a:t>Provide on-chip reference measurements to improve the quality and reliability of manufacturing processes </a:t>
            </a:r>
          </a:p>
        </p:txBody>
      </p:sp>
    </p:spTree>
    <p:extLst>
      <p:ext uri="{BB962C8B-B14F-4D97-AF65-F5344CB8AC3E}">
        <p14:creationId xmlns:p14="http://schemas.microsoft.com/office/powerpoint/2010/main" val="2796922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228600" y="39276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defTabSz="914400"/>
            <a:r>
              <a:rPr lang="en-US" sz="2400" b="1" dirty="0">
                <a:solidFill>
                  <a:srgbClr val="000099"/>
                </a:solidFill>
                <a:ea typeface="Adobe Fan Heiti Std B" charset="0"/>
              </a:rPr>
              <a:t>Advanced Manufacturing:</a:t>
            </a:r>
            <a:r>
              <a:rPr lang="en-US" sz="2400" b="1" dirty="0">
                <a:solidFill>
                  <a:srgbClr val="003399"/>
                </a:solidFill>
                <a:ea typeface="Adobe Fan Heiti Std B" charset="0"/>
              </a:rPr>
              <a:t> </a:t>
            </a:r>
            <a:r>
              <a:rPr lang="en-US" sz="2400" b="1" i="1" dirty="0" smtClean="0">
                <a:solidFill>
                  <a:prstClr val="black"/>
                </a:solidFill>
                <a:latin typeface="Arial" pitchFamily="34" charset="0"/>
                <a:cs typeface="Arial" pitchFamily="34" charset="0"/>
              </a:rPr>
              <a:t>NIST-on-a-Chip</a:t>
            </a:r>
            <a:endParaRPr lang="en-US" sz="2400" b="1" i="1" dirty="0">
              <a:solidFill>
                <a:prstClr val="black"/>
              </a:solidFill>
              <a:latin typeface="Arial" pitchFamily="34" charset="0"/>
              <a:cs typeface="Arial" pitchFamily="34" charset="0"/>
            </a:endParaRPr>
          </a:p>
        </p:txBody>
      </p:sp>
      <p:sp>
        <p:nvSpPr>
          <p:cNvPr id="4" name="TextBox 3"/>
          <p:cNvSpPr txBox="1"/>
          <p:nvPr/>
        </p:nvSpPr>
        <p:spPr>
          <a:xfrm>
            <a:off x="76200" y="946951"/>
            <a:ext cx="8839200" cy="954107"/>
          </a:xfrm>
          <a:prstGeom prst="rect">
            <a:avLst/>
          </a:prstGeom>
          <a:noFill/>
        </p:spPr>
        <p:txBody>
          <a:bodyPr wrap="square" rtlCol="0">
            <a:spAutoFit/>
          </a:bodyPr>
          <a:lstStyle/>
          <a:p>
            <a:pPr defTabSz="914400"/>
            <a:r>
              <a:rPr lang="en-US" sz="1600" b="1" dirty="0" smtClean="0">
                <a:solidFill>
                  <a:srgbClr val="000099"/>
                </a:solidFill>
                <a:latin typeface="Calibri"/>
              </a:rPr>
              <a:t>An integrated program to develop and deploy SI-traceable measurements and physical standards that are:</a:t>
            </a:r>
          </a:p>
          <a:p>
            <a:pPr defTabSz="914400"/>
            <a:endParaRPr lang="en-US" dirty="0" smtClean="0">
              <a:solidFill>
                <a:prstClr val="black"/>
              </a:solidFill>
              <a:latin typeface="Calibri"/>
            </a:endParaRPr>
          </a:p>
        </p:txBody>
      </p:sp>
      <p:sp>
        <p:nvSpPr>
          <p:cNvPr id="6" name="TextBox 5"/>
          <p:cNvSpPr txBox="1"/>
          <p:nvPr/>
        </p:nvSpPr>
        <p:spPr>
          <a:xfrm>
            <a:off x="-53792" y="2117911"/>
            <a:ext cx="8655132" cy="1651734"/>
          </a:xfrm>
          <a:prstGeom prst="rect">
            <a:avLst/>
          </a:prstGeom>
          <a:noFill/>
        </p:spPr>
        <p:txBody>
          <a:bodyPr wrap="square" rtlCol="0">
            <a:spAutoFit/>
          </a:bodyPr>
          <a:lstStyle/>
          <a:p>
            <a:pPr marL="346075" indent="-176213" defTabSz="914400">
              <a:buFont typeface="Arial" pitchFamily="34" charset="0"/>
              <a:buChar char="•"/>
            </a:pPr>
            <a:r>
              <a:rPr lang="en-US" sz="1400" b="1" dirty="0" smtClean="0">
                <a:solidFill>
                  <a:prstClr val="black"/>
                </a:solidFill>
                <a:latin typeface="Calibri"/>
              </a:rPr>
              <a:t>Flexible</a:t>
            </a:r>
            <a:r>
              <a:rPr lang="en-US" sz="1400" dirty="0" smtClean="0">
                <a:solidFill>
                  <a:prstClr val="black"/>
                </a:solidFill>
                <a:latin typeface="Calibri"/>
              </a:rPr>
              <a:t> </a:t>
            </a:r>
          </a:p>
          <a:p>
            <a:pPr marL="628650" lvl="1" indent="-171450" defTabSz="914400">
              <a:buFont typeface="Calibri" panose="020F0502020204030204" pitchFamily="34" charset="0"/>
              <a:buChar char="-"/>
            </a:pPr>
            <a:r>
              <a:rPr lang="en-US" sz="1400" dirty="0" smtClean="0">
                <a:solidFill>
                  <a:prstClr val="black"/>
                </a:solidFill>
                <a:latin typeface="Calibri"/>
              </a:rPr>
              <a:t>Provide a broad range of SI-traceable measurements and standards (often quantum-based) relevant to the particular customer needs / applications.</a:t>
            </a:r>
          </a:p>
          <a:p>
            <a:pPr marL="628650" lvl="1" indent="-171450" defTabSz="914400">
              <a:spcAft>
                <a:spcPts val="400"/>
              </a:spcAft>
              <a:buFont typeface="Calibri" panose="020F0502020204030204" pitchFamily="34" charset="0"/>
              <a:buChar char="-"/>
            </a:pPr>
            <a:r>
              <a:rPr lang="en-US" sz="1400" dirty="0" smtClean="0">
                <a:solidFill>
                  <a:prstClr val="black"/>
                </a:solidFill>
                <a:latin typeface="Calibri"/>
              </a:rPr>
              <a:t>One, few, or many measurements from a single small form package.</a:t>
            </a:r>
          </a:p>
          <a:p>
            <a:pPr marL="346075" indent="-176213" defTabSz="914400">
              <a:buFont typeface="Arial" pitchFamily="34" charset="0"/>
              <a:buChar char="•"/>
            </a:pPr>
            <a:r>
              <a:rPr lang="en-US" sz="1400" b="1" dirty="0" smtClean="0">
                <a:solidFill>
                  <a:prstClr val="black"/>
                </a:solidFill>
                <a:latin typeface="Calibri"/>
              </a:rPr>
              <a:t>Manufacturable - </a:t>
            </a:r>
            <a:r>
              <a:rPr lang="en-US" sz="1400" dirty="0" smtClean="0">
                <a:solidFill>
                  <a:prstClr val="black"/>
                </a:solidFill>
                <a:latin typeface="Calibri"/>
              </a:rPr>
              <a:t>Potential for production costs commensurate with the applications.</a:t>
            </a:r>
          </a:p>
          <a:p>
            <a:pPr marL="628650" lvl="2" indent="-168275" defTabSz="914400">
              <a:buFont typeface="Calibri" panose="020F0502020204030204" pitchFamily="34" charset="0"/>
              <a:buChar char="-"/>
            </a:pPr>
            <a:r>
              <a:rPr lang="en-US" sz="1400" dirty="0" smtClean="0">
                <a:solidFill>
                  <a:prstClr val="black"/>
                </a:solidFill>
                <a:latin typeface="Calibri"/>
              </a:rPr>
              <a:t>Low cost for broad deployment; or</a:t>
            </a:r>
          </a:p>
          <a:p>
            <a:pPr marL="628650" lvl="2" indent="-168275" defTabSz="914400">
              <a:buFont typeface="Calibri" panose="020F0502020204030204" pitchFamily="34" charset="0"/>
              <a:buChar char="-"/>
            </a:pPr>
            <a:r>
              <a:rPr lang="en-US" sz="1400" dirty="0" smtClean="0">
                <a:solidFill>
                  <a:prstClr val="black"/>
                </a:solidFill>
                <a:latin typeface="Calibri"/>
              </a:rPr>
              <a:t>Acceptable cost for high-value applications.</a:t>
            </a:r>
          </a:p>
        </p:txBody>
      </p:sp>
      <p:sp>
        <p:nvSpPr>
          <p:cNvPr id="7" name="TextBox 6"/>
          <p:cNvSpPr txBox="1"/>
          <p:nvPr/>
        </p:nvSpPr>
        <p:spPr>
          <a:xfrm>
            <a:off x="-70998" y="1404151"/>
            <a:ext cx="6852798" cy="789960"/>
          </a:xfrm>
          <a:prstGeom prst="rect">
            <a:avLst/>
          </a:prstGeom>
          <a:noFill/>
        </p:spPr>
        <p:txBody>
          <a:bodyPr wrap="square" rtlCol="0">
            <a:spAutoFit/>
          </a:bodyPr>
          <a:lstStyle/>
          <a:p>
            <a:pPr marL="346075" indent="-176213" defTabSz="914400">
              <a:spcAft>
                <a:spcPts val="400"/>
              </a:spcAft>
              <a:buFont typeface="Arial" pitchFamily="34" charset="0"/>
              <a:buChar char="•"/>
            </a:pPr>
            <a:r>
              <a:rPr lang="en-US" sz="1400" b="1" dirty="0" smtClean="0">
                <a:solidFill>
                  <a:prstClr val="black"/>
                </a:solidFill>
                <a:latin typeface="Calibri"/>
              </a:rPr>
              <a:t>Deployed</a:t>
            </a:r>
            <a:r>
              <a:rPr lang="en-US" sz="1400" dirty="0" smtClean="0">
                <a:solidFill>
                  <a:prstClr val="black"/>
                </a:solidFill>
                <a:latin typeface="Calibri"/>
              </a:rPr>
              <a:t> in the customer’s factory floor, lab, device, system, home, anywhere... </a:t>
            </a:r>
          </a:p>
          <a:p>
            <a:pPr marL="346075" indent="-176213" defTabSz="914400">
              <a:buFont typeface="Arial" pitchFamily="34" charset="0"/>
              <a:buChar char="•"/>
            </a:pPr>
            <a:r>
              <a:rPr lang="en-US" sz="1400" b="1" dirty="0" smtClean="0">
                <a:solidFill>
                  <a:prstClr val="black"/>
                </a:solidFill>
                <a:latin typeface="Calibri"/>
              </a:rPr>
              <a:t>Usable - </a:t>
            </a:r>
            <a:r>
              <a:rPr lang="en-US" sz="1400" i="1" dirty="0" smtClean="0">
                <a:solidFill>
                  <a:prstClr val="black"/>
                </a:solidFill>
                <a:latin typeface="Calibri"/>
              </a:rPr>
              <a:t>Usually</a:t>
            </a:r>
            <a:r>
              <a:rPr lang="en-US" sz="1400" dirty="0" smtClean="0">
                <a:solidFill>
                  <a:prstClr val="black"/>
                </a:solidFill>
                <a:latin typeface="Calibri"/>
              </a:rPr>
              <a:t> small size (important exceptions), low power consumption, rugged, easily integrated and operated.</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304" y="1307710"/>
            <a:ext cx="1353036" cy="10108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4303775"/>
            <a:ext cx="8839200" cy="2157405"/>
          </a:xfrm>
          <a:prstGeom prst="rect">
            <a:avLst/>
          </a:prstGeom>
          <a:noFill/>
        </p:spPr>
        <p:txBody>
          <a:bodyPr wrap="square" rtlCol="0">
            <a:noAutofit/>
          </a:bodyPr>
          <a:lstStyle/>
          <a:p>
            <a:pPr marL="228600" indent="-114300" defTabSz="914400" eaLnBrk="0" hangingPunct="0">
              <a:buFont typeface="Arial" pitchFamily="34" charset="0"/>
              <a:buChar char="•"/>
              <a:defRPr/>
            </a:pPr>
            <a:r>
              <a:rPr lang="en-US" sz="1100" b="1" kern="0" dirty="0" smtClean="0">
                <a:solidFill>
                  <a:srgbClr val="990000"/>
                </a:solidFill>
                <a:latin typeface="Calibri"/>
              </a:rPr>
              <a:t>Photonic </a:t>
            </a:r>
            <a:r>
              <a:rPr lang="en-US" sz="1100" b="1" kern="0" dirty="0">
                <a:solidFill>
                  <a:srgbClr val="990000"/>
                </a:solidFill>
                <a:latin typeface="Calibri"/>
              </a:rPr>
              <a:t>sensing of thermodynamic quantities</a:t>
            </a:r>
          </a:p>
          <a:p>
            <a:pPr marL="228600" lvl="1" indent="-114300" defTabSz="914400" eaLnBrk="0" hangingPunct="0">
              <a:defRPr/>
            </a:pPr>
            <a:r>
              <a:rPr lang="en-US" sz="1100" kern="0" dirty="0" smtClean="0">
                <a:solidFill>
                  <a:prstClr val="black"/>
                </a:solidFill>
                <a:latin typeface="Calibri"/>
              </a:rPr>
              <a:t>	Replace </a:t>
            </a:r>
            <a:r>
              <a:rPr lang="en-US" sz="1100" kern="0" dirty="0">
                <a:solidFill>
                  <a:prstClr val="black"/>
                </a:solidFill>
                <a:latin typeface="Calibri"/>
              </a:rPr>
              <a:t>obsolete, limited performance resistance thermometers with easily deployable, </a:t>
            </a:r>
            <a:r>
              <a:rPr lang="en-US" sz="1100" kern="0" dirty="0" smtClean="0">
                <a:solidFill>
                  <a:prstClr val="black"/>
                </a:solidFill>
                <a:latin typeface="Calibri"/>
              </a:rPr>
              <a:t>robust </a:t>
            </a:r>
            <a:r>
              <a:rPr lang="en-US" sz="1100" kern="0" dirty="0">
                <a:solidFill>
                  <a:prstClr val="black"/>
                </a:solidFill>
                <a:latin typeface="Calibri"/>
              </a:rPr>
              <a:t>photonic systems (fiber systems with chip-based sensors).</a:t>
            </a:r>
          </a:p>
          <a:p>
            <a:pPr marL="228600" indent="-114300" defTabSz="914400" eaLnBrk="0" hangingPunct="0">
              <a:buFont typeface="Arial" pitchFamily="34" charset="0"/>
              <a:buChar char="•"/>
            </a:pPr>
            <a:r>
              <a:rPr lang="en-US" sz="1100" b="1" dirty="0" smtClean="0">
                <a:solidFill>
                  <a:srgbClr val="990000"/>
                </a:solidFill>
                <a:latin typeface="Calibri"/>
              </a:rPr>
              <a:t>Quantum-based </a:t>
            </a:r>
            <a:r>
              <a:rPr lang="en-US" sz="1100" b="1" dirty="0">
                <a:solidFill>
                  <a:srgbClr val="990000"/>
                </a:solidFill>
                <a:latin typeface="Calibri"/>
              </a:rPr>
              <a:t>electrical standards</a:t>
            </a:r>
          </a:p>
          <a:p>
            <a:pPr marL="228600" indent="-114300" defTabSz="914400" eaLnBrk="0" hangingPunct="0"/>
            <a:r>
              <a:rPr lang="en-US" sz="1100" dirty="0" smtClean="0">
                <a:solidFill>
                  <a:prstClr val="black"/>
                </a:solidFill>
                <a:latin typeface="Calibri"/>
              </a:rPr>
              <a:t>	Expand </a:t>
            </a:r>
            <a:r>
              <a:rPr lang="en-US" sz="1100" dirty="0">
                <a:solidFill>
                  <a:prstClr val="black"/>
                </a:solidFill>
                <a:latin typeface="Calibri"/>
              </a:rPr>
              <a:t>capabilities of existing chip-based voltage measurements and prepare for new </a:t>
            </a:r>
            <a:r>
              <a:rPr lang="en-US" sz="1100" dirty="0" smtClean="0">
                <a:solidFill>
                  <a:prstClr val="black"/>
                </a:solidFill>
                <a:latin typeface="Calibri"/>
              </a:rPr>
              <a:t>measurement </a:t>
            </a:r>
            <a:r>
              <a:rPr lang="en-US" sz="1100" dirty="0">
                <a:solidFill>
                  <a:prstClr val="black"/>
                </a:solidFill>
                <a:latin typeface="Calibri"/>
              </a:rPr>
              <a:t>technologies for current and other electrical quantities.</a:t>
            </a:r>
          </a:p>
          <a:p>
            <a:pPr marL="228600" indent="-114300" defTabSz="914400" eaLnBrk="0" hangingPunct="0">
              <a:buFont typeface="Arial" pitchFamily="34" charset="0"/>
              <a:buChar char="•"/>
              <a:defRPr/>
            </a:pPr>
            <a:r>
              <a:rPr lang="en-US" sz="1100" b="1" kern="0" dirty="0" smtClean="0">
                <a:solidFill>
                  <a:srgbClr val="990000"/>
                </a:solidFill>
                <a:latin typeface="Calibri"/>
              </a:rPr>
              <a:t>Atom-based </a:t>
            </a:r>
            <a:r>
              <a:rPr lang="en-US" sz="1100" b="1" kern="0" dirty="0">
                <a:solidFill>
                  <a:srgbClr val="990000"/>
                </a:solidFill>
                <a:latin typeface="Calibri"/>
              </a:rPr>
              <a:t>measurements in vapor cells</a:t>
            </a:r>
          </a:p>
          <a:p>
            <a:pPr marL="228600" indent="-114300" defTabSz="914400" eaLnBrk="0" hangingPunct="0">
              <a:defRPr/>
            </a:pPr>
            <a:r>
              <a:rPr lang="en-US" sz="1100" kern="0" dirty="0" smtClean="0">
                <a:solidFill>
                  <a:prstClr val="black"/>
                </a:solidFill>
                <a:latin typeface="Calibri"/>
              </a:rPr>
              <a:t>	Dramatic </a:t>
            </a:r>
            <a:r>
              <a:rPr lang="en-US" sz="1100" kern="0" dirty="0">
                <a:solidFill>
                  <a:prstClr val="black"/>
                </a:solidFill>
                <a:latin typeface="Calibri"/>
              </a:rPr>
              <a:t>improvement in deployed measurements of time, length, magnetic field and other quantities</a:t>
            </a:r>
            <a:r>
              <a:rPr lang="en-US" sz="1100" kern="0" dirty="0" smtClean="0">
                <a:solidFill>
                  <a:prstClr val="black"/>
                </a:solidFill>
                <a:latin typeface="Calibri"/>
              </a:rPr>
              <a:t>.</a:t>
            </a:r>
          </a:p>
          <a:p>
            <a:pPr marL="228600" indent="-114300" defTabSz="914400" eaLnBrk="0" hangingPunct="0">
              <a:buFont typeface="Arial" pitchFamily="34" charset="0"/>
              <a:buChar char="•"/>
            </a:pPr>
            <a:r>
              <a:rPr lang="en-US" sz="1100" b="1" dirty="0" smtClean="0">
                <a:solidFill>
                  <a:srgbClr val="990000"/>
                </a:solidFill>
                <a:latin typeface="Calibri"/>
              </a:rPr>
              <a:t>Optical </a:t>
            </a:r>
            <a:r>
              <a:rPr lang="en-US" sz="1100" b="1" dirty="0">
                <a:solidFill>
                  <a:srgbClr val="990000"/>
                </a:solidFill>
                <a:latin typeface="Calibri"/>
              </a:rPr>
              <a:t>/ photonic input and output</a:t>
            </a:r>
          </a:p>
          <a:p>
            <a:pPr marL="228600" lvl="1" indent="-114300" defTabSz="914400" eaLnBrk="0" hangingPunct="0"/>
            <a:r>
              <a:rPr lang="en-US" sz="1100" dirty="0" smtClean="0">
                <a:solidFill>
                  <a:prstClr val="black"/>
                </a:solidFill>
                <a:latin typeface="Calibri"/>
              </a:rPr>
              <a:t>	Microscale </a:t>
            </a:r>
            <a:r>
              <a:rPr lang="en-US" sz="1100" dirty="0">
                <a:solidFill>
                  <a:prstClr val="black"/>
                </a:solidFill>
                <a:latin typeface="Calibri"/>
              </a:rPr>
              <a:t>laser frequency comb technologies to transduce “on chip” measurement to </a:t>
            </a:r>
            <a:r>
              <a:rPr lang="en-US" sz="1100" dirty="0" smtClean="0">
                <a:solidFill>
                  <a:prstClr val="black"/>
                </a:solidFill>
                <a:latin typeface="Calibri"/>
              </a:rPr>
              <a:t>user-friendly </a:t>
            </a:r>
            <a:r>
              <a:rPr lang="en-US" sz="1100" dirty="0">
                <a:solidFill>
                  <a:prstClr val="black"/>
                </a:solidFill>
                <a:latin typeface="Calibri"/>
              </a:rPr>
              <a:t>quantities and sensed parameters to “chip measurable” quantities</a:t>
            </a:r>
            <a:r>
              <a:rPr lang="en-US" sz="1100" dirty="0" smtClean="0">
                <a:solidFill>
                  <a:prstClr val="black"/>
                </a:solidFill>
                <a:latin typeface="Calibri"/>
              </a:rPr>
              <a:t>.</a:t>
            </a:r>
            <a:endParaRPr lang="en-US" sz="1100" dirty="0">
              <a:solidFill>
                <a:prstClr val="black"/>
              </a:solidFill>
              <a:latin typeface="Calibri"/>
            </a:endParaRPr>
          </a:p>
        </p:txBody>
      </p:sp>
      <p:cxnSp>
        <p:nvCxnSpPr>
          <p:cNvPr id="8" name="Straight Connector 7"/>
          <p:cNvCxnSpPr/>
          <p:nvPr/>
        </p:nvCxnSpPr>
        <p:spPr bwMode="auto">
          <a:xfrm>
            <a:off x="114300" y="3766351"/>
            <a:ext cx="8763000" cy="0"/>
          </a:xfrm>
          <a:prstGeom prst="line">
            <a:avLst/>
          </a:prstGeom>
          <a:solidFill>
            <a:schemeClr val="accent1"/>
          </a:solidFill>
          <a:ln w="38100" cap="flat" cmpd="sng" algn="ctr">
            <a:solidFill>
              <a:srgbClr val="000099"/>
            </a:solidFill>
            <a:prstDash val="solid"/>
            <a:round/>
            <a:headEnd type="none" w="med" len="med"/>
            <a:tailEnd type="none" w="med" len="med"/>
          </a:ln>
          <a:effectLst/>
        </p:spPr>
      </p:cxnSp>
      <p:sp>
        <p:nvSpPr>
          <p:cNvPr id="9" name="Rectangle 8"/>
          <p:cNvSpPr/>
          <p:nvPr/>
        </p:nvSpPr>
        <p:spPr>
          <a:xfrm>
            <a:off x="114300" y="3766351"/>
            <a:ext cx="8763000" cy="523220"/>
          </a:xfrm>
          <a:prstGeom prst="rect">
            <a:avLst/>
          </a:prstGeom>
        </p:spPr>
        <p:txBody>
          <a:bodyPr wrap="square">
            <a:spAutoFit/>
          </a:bodyPr>
          <a:lstStyle/>
          <a:p>
            <a:pPr defTabSz="914400"/>
            <a:r>
              <a:rPr lang="en-US" sz="1400" b="1" dirty="0" smtClean="0">
                <a:solidFill>
                  <a:srgbClr val="000099"/>
                </a:solidFill>
                <a:latin typeface="Calibri"/>
              </a:rPr>
              <a:t>NIST is building </a:t>
            </a:r>
            <a:r>
              <a:rPr lang="en-US" sz="1400" b="1" dirty="0">
                <a:solidFill>
                  <a:srgbClr val="000099"/>
                </a:solidFill>
                <a:latin typeface="Calibri"/>
              </a:rPr>
              <a:t>on </a:t>
            </a:r>
            <a:r>
              <a:rPr lang="en-US" sz="1400" b="1" dirty="0" smtClean="0">
                <a:solidFill>
                  <a:srgbClr val="000099"/>
                </a:solidFill>
                <a:latin typeface="Calibri"/>
              </a:rPr>
              <a:t>its earlier successes to</a:t>
            </a:r>
            <a:r>
              <a:rPr lang="en-US" sz="1400" b="1" dirty="0" smtClean="0">
                <a:solidFill>
                  <a:prstClr val="black"/>
                </a:solidFill>
                <a:latin typeface="Calibri"/>
              </a:rPr>
              <a:t>: </a:t>
            </a:r>
            <a:r>
              <a:rPr lang="en-US" sz="1400" dirty="0" smtClean="0">
                <a:solidFill>
                  <a:prstClr val="black"/>
                </a:solidFill>
                <a:latin typeface="Calibri"/>
              </a:rPr>
              <a:t>develop </a:t>
            </a:r>
            <a:r>
              <a:rPr lang="en-US" sz="1400" dirty="0">
                <a:solidFill>
                  <a:prstClr val="black"/>
                </a:solidFill>
                <a:latin typeface="Calibri"/>
              </a:rPr>
              <a:t>much broader range of deployable SI-traceable </a:t>
            </a:r>
            <a:r>
              <a:rPr lang="en-US" sz="1400" dirty="0" smtClean="0">
                <a:solidFill>
                  <a:prstClr val="black"/>
                </a:solidFill>
                <a:latin typeface="Calibri"/>
              </a:rPr>
              <a:t>measurements and integrate </a:t>
            </a:r>
            <a:r>
              <a:rPr lang="en-US" sz="1400" dirty="0">
                <a:solidFill>
                  <a:prstClr val="black"/>
                </a:solidFill>
                <a:latin typeface="Calibri"/>
              </a:rPr>
              <a:t>multiple measurements into single devices.</a:t>
            </a:r>
          </a:p>
        </p:txBody>
      </p:sp>
    </p:spTree>
    <p:extLst>
      <p:ext uri="{BB962C8B-B14F-4D97-AF65-F5344CB8AC3E}">
        <p14:creationId xmlns:p14="http://schemas.microsoft.com/office/powerpoint/2010/main" val="258582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Content Placeholder 2"/>
          <p:cNvSpPr txBox="1">
            <a:spLocks/>
          </p:cNvSpPr>
          <p:nvPr/>
        </p:nvSpPr>
        <p:spPr bwMode="auto">
          <a:xfrm>
            <a:off x="228600" y="11430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lnSpc>
                <a:spcPct val="90000"/>
              </a:lnSpc>
              <a:spcBef>
                <a:spcPts val="300"/>
              </a:spcBef>
            </a:pPr>
            <a:r>
              <a:rPr lang="en-US" b="1" dirty="0" smtClean="0">
                <a:solidFill>
                  <a:srgbClr val="000099"/>
                </a:solidFill>
                <a:latin typeface="Calibri" pitchFamily="34" charset="0"/>
                <a:cs typeface="Arial" pitchFamily="34" charset="0"/>
              </a:rPr>
              <a:t>This program supports manufacturers in overcoming barriers to the high volume production of transformative materials and products based on emerging trends in nanotechnology and biotechnology</a:t>
            </a:r>
            <a:endParaRPr lang="en-US" sz="1000" dirty="0" smtClean="0">
              <a:solidFill>
                <a:srgbClr val="000099"/>
              </a:solidFill>
              <a:latin typeface="Calibri" pitchFamily="34" charset="0"/>
              <a:cs typeface="Arial" pitchFamily="34" charset="0"/>
            </a:endParaRPr>
          </a:p>
        </p:txBody>
      </p:sp>
      <p:pic>
        <p:nvPicPr>
          <p:cNvPr id="29698" name="Picture 7" descr="healthcarenewr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012" y="4426714"/>
            <a:ext cx="1582743" cy="170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lstStyle/>
          <a:p>
            <a:pPr eaLnBrk="1" fontAlgn="auto" hangingPunct="1">
              <a:spcAft>
                <a:spcPts val="0"/>
              </a:spcAft>
              <a:defRPr/>
            </a:pPr>
            <a:r>
              <a:rPr lang="en-US" sz="2000" dirty="0" smtClean="0">
                <a:solidFill>
                  <a:srgbClr val="000099"/>
                </a:solidFill>
              </a:rPr>
              <a:t>Advanced Manufacturing:</a:t>
            </a:r>
            <a:r>
              <a:rPr lang="en-US" sz="2000" dirty="0" smtClean="0"/>
              <a:t> </a:t>
            </a:r>
            <a:r>
              <a:rPr lang="en-US" sz="2000" i="1" dirty="0">
                <a:solidFill>
                  <a:schemeClr val="tx1"/>
                </a:solidFill>
              </a:rPr>
              <a:t>Measurement Science and Standards to Support Emerging </a:t>
            </a:r>
            <a:r>
              <a:rPr lang="en-US" sz="2000" i="1" dirty="0" smtClean="0">
                <a:solidFill>
                  <a:schemeClr val="tx1"/>
                </a:solidFill>
              </a:rPr>
              <a:t>Technologies in Bio- and Nano-manufacturing </a:t>
            </a:r>
            <a:endParaRPr lang="en-US" sz="2000" i="1" dirty="0">
              <a:solidFill>
                <a:schemeClr val="tx1"/>
              </a:solidFill>
            </a:endParaRPr>
          </a:p>
        </p:txBody>
      </p:sp>
      <p:pic>
        <p:nvPicPr>
          <p:cNvPr id="6" name="Content Placeholder 5" descr="Lab.bmp"/>
          <p:cNvPicPr>
            <a:picLocks noGrp="1" noChangeAspect="1"/>
          </p:cNvPicPr>
          <p:nvPr>
            <p:ph idx="1"/>
          </p:nvPr>
        </p:nvPicPr>
        <p:blipFill>
          <a:blip r:embed="rId4"/>
          <a:srcRect/>
          <a:stretch>
            <a:fillRect/>
          </a:stretch>
        </p:blipFill>
        <p:spPr>
          <a:xfrm>
            <a:off x="6278107" y="1850572"/>
            <a:ext cx="1440656" cy="1440656"/>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604" name="Picture 4" descr="C:\Documents and Settings\janezic\Local Settings\Temporary Internet Files\Content.IE5\DVTCO26B\MP910216412[1].png"/>
          <p:cNvPicPr>
            <a:picLocks noChangeAspect="1" noChangeArrowheads="1"/>
          </p:cNvPicPr>
          <p:nvPr/>
        </p:nvPicPr>
        <p:blipFill>
          <a:blip r:embed="rId5"/>
          <a:srcRect/>
          <a:stretch>
            <a:fillRect/>
          </a:stretch>
        </p:blipFill>
        <p:spPr bwMode="auto">
          <a:xfrm>
            <a:off x="7115746" y="3200400"/>
            <a:ext cx="1875854" cy="1634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239713" y="1990164"/>
            <a:ext cx="6084887" cy="4267200"/>
          </a:xfrm>
          <a:prstGeom prst="rect">
            <a:avLst/>
          </a:prstGeom>
        </p:spPr>
        <p:txBody>
          <a:bodyPr/>
          <a:lstStyle/>
          <a:p>
            <a:pPr defTabSz="914400">
              <a:spcBef>
                <a:spcPts val="300"/>
              </a:spcBef>
              <a:defRPr/>
            </a:pPr>
            <a:r>
              <a:rPr lang="en-US" sz="1600" b="1" dirty="0" smtClean="0">
                <a:solidFill>
                  <a:srgbClr val="000099"/>
                </a:solidFill>
                <a:latin typeface="Calibri"/>
                <a:ea typeface="ＭＳ Ｐゴシック" pitchFamily="34" charset="-128"/>
                <a:cs typeface="Arial" pitchFamily="34" charset="0"/>
              </a:rPr>
              <a:t>Barriers </a:t>
            </a:r>
            <a:r>
              <a:rPr lang="en-US" sz="1600" b="1" dirty="0">
                <a:solidFill>
                  <a:srgbClr val="000099"/>
                </a:solidFill>
                <a:latin typeface="Calibri"/>
                <a:ea typeface="ＭＳ Ｐゴシック" pitchFamily="34" charset="-128"/>
                <a:cs typeface="Arial" pitchFamily="34" charset="0"/>
              </a:rPr>
              <a:t>exist for full commercial exploitation of manufacturing processes integrating emerging technologies </a:t>
            </a:r>
          </a:p>
          <a:p>
            <a:pPr marL="293688" indent="-293688" defTabSz="914400">
              <a:lnSpc>
                <a:spcPct val="90000"/>
              </a:lnSpc>
              <a:spcBef>
                <a:spcPts val="600"/>
              </a:spcBef>
              <a:buFont typeface="Arial" pitchFamily="34" charset="0"/>
              <a:buChar char="•"/>
              <a:defRPr/>
            </a:pPr>
            <a:r>
              <a:rPr lang="en-US" sz="1600" dirty="0">
                <a:solidFill>
                  <a:prstClr val="black"/>
                </a:solidFill>
                <a:latin typeface="Calibri"/>
                <a:ea typeface="ＭＳ Ｐゴシック" pitchFamily="34" charset="-128"/>
                <a:cs typeface="Arial" pitchFamily="34" charset="0"/>
              </a:rPr>
              <a:t>Lack of nanomanufacturing and nanomaterial characterization tools means significant delay and high cost of product development</a:t>
            </a:r>
          </a:p>
          <a:p>
            <a:pPr marL="293688" indent="-293688" defTabSz="914400">
              <a:lnSpc>
                <a:spcPct val="90000"/>
              </a:lnSpc>
              <a:spcBef>
                <a:spcPts val="600"/>
              </a:spcBef>
              <a:buFont typeface="Arial" pitchFamily="34" charset="0"/>
              <a:buChar char="•"/>
              <a:defRPr/>
            </a:pPr>
            <a:r>
              <a:rPr lang="en-US" sz="1600" dirty="0">
                <a:solidFill>
                  <a:prstClr val="black"/>
                </a:solidFill>
                <a:latin typeface="Calibri"/>
                <a:ea typeface="ＭＳ Ｐゴシック" pitchFamily="34" charset="-128"/>
                <a:cs typeface="Arial" pitchFamily="34" charset="0"/>
              </a:rPr>
              <a:t>Lack of measurements to characterize the environmental, health, and safety risks of engineered nanomaterials</a:t>
            </a:r>
          </a:p>
          <a:p>
            <a:pPr marL="293688" indent="-293688" defTabSz="914400">
              <a:lnSpc>
                <a:spcPct val="90000"/>
              </a:lnSpc>
              <a:spcBef>
                <a:spcPts val="600"/>
              </a:spcBef>
              <a:buFont typeface="Arial" pitchFamily="34" charset="0"/>
              <a:buChar char="•"/>
              <a:defRPr/>
            </a:pPr>
            <a:r>
              <a:rPr lang="en-US" sz="1600" dirty="0">
                <a:solidFill>
                  <a:prstClr val="black"/>
                </a:solidFill>
                <a:latin typeface="Calibri"/>
                <a:ea typeface="ＭＳ Ｐゴシック" pitchFamily="34" charset="-128"/>
                <a:cs typeface="Arial" pitchFamily="34" charset="0"/>
              </a:rPr>
              <a:t>Biotechnology medicines are the fastest growing category of health care spending, but manufacturing processes are not </a:t>
            </a:r>
            <a:r>
              <a:rPr lang="en-US" sz="1600" dirty="0" smtClean="0">
                <a:solidFill>
                  <a:prstClr val="black"/>
                </a:solidFill>
                <a:latin typeface="Calibri"/>
                <a:ea typeface="ＭＳ Ｐゴシック" pitchFamily="34" charset="-128"/>
                <a:cs typeface="Arial" pitchFamily="34" charset="0"/>
              </a:rPr>
              <a:t>optimized</a:t>
            </a:r>
            <a:endParaRPr lang="en-US" sz="1600" dirty="0">
              <a:solidFill>
                <a:prstClr val="black"/>
              </a:solidFill>
              <a:latin typeface="Calibri"/>
              <a:ea typeface="ＭＳ Ｐゴシック" pitchFamily="34" charset="-128"/>
              <a:cs typeface="Arial" pitchFamily="34" charset="0"/>
            </a:endParaRPr>
          </a:p>
          <a:p>
            <a:pPr defTabSz="914400">
              <a:spcBef>
                <a:spcPts val="300"/>
              </a:spcBef>
              <a:defRPr/>
            </a:pPr>
            <a:r>
              <a:rPr lang="en-US" sz="1600" b="1" dirty="0">
                <a:solidFill>
                  <a:srgbClr val="000099"/>
                </a:solidFill>
                <a:latin typeface="Calibri"/>
                <a:ea typeface="ＭＳ Ｐゴシック" pitchFamily="34" charset="-128"/>
                <a:cs typeface="Arial" pitchFamily="34" charset="0"/>
              </a:rPr>
              <a:t>NIST will:</a:t>
            </a:r>
          </a:p>
          <a:p>
            <a:pPr marL="293688" indent="-293688" defTabSz="914400">
              <a:lnSpc>
                <a:spcPct val="90000"/>
              </a:lnSpc>
              <a:spcBef>
                <a:spcPts val="600"/>
              </a:spcBef>
              <a:buFont typeface="Arial" pitchFamily="34" charset="0"/>
              <a:buChar char="•"/>
              <a:defRPr/>
            </a:pPr>
            <a:r>
              <a:rPr lang="en-US" sz="1600" dirty="0">
                <a:solidFill>
                  <a:prstClr val="black"/>
                </a:solidFill>
                <a:latin typeface="Calibri"/>
                <a:ea typeface="ＭＳ Ｐゴシック" pitchFamily="34" charset="-128"/>
                <a:cs typeface="Arial" pitchFamily="34" charset="0"/>
              </a:rPr>
              <a:t>Characterize manufactured nanomaterials to enable accurate assessment of health and environmental risks</a:t>
            </a:r>
          </a:p>
          <a:p>
            <a:pPr marL="293688" indent="-293688" defTabSz="914400">
              <a:lnSpc>
                <a:spcPct val="90000"/>
              </a:lnSpc>
              <a:spcBef>
                <a:spcPts val="600"/>
              </a:spcBef>
              <a:buFont typeface="Arial" pitchFamily="34" charset="0"/>
              <a:buChar char="•"/>
              <a:defRPr/>
            </a:pPr>
            <a:r>
              <a:rPr lang="en-US" sz="1600" dirty="0">
                <a:solidFill>
                  <a:prstClr val="black"/>
                </a:solidFill>
                <a:latin typeface="Calibri"/>
                <a:ea typeface="ＭＳ Ｐゴシック" pitchFamily="34" charset="-128"/>
                <a:cs typeface="Arial" pitchFamily="34" charset="0"/>
              </a:rPr>
              <a:t>Develop innovative measurement methods to ensure product quality during high-speed processing of nanocomposite systems</a:t>
            </a:r>
          </a:p>
          <a:p>
            <a:pPr marL="293688" indent="-293688" defTabSz="914400">
              <a:lnSpc>
                <a:spcPct val="90000"/>
              </a:lnSpc>
              <a:spcBef>
                <a:spcPts val="600"/>
              </a:spcBef>
              <a:buFont typeface="Arial" pitchFamily="34" charset="0"/>
              <a:buChar char="•"/>
              <a:defRPr/>
            </a:pPr>
            <a:r>
              <a:rPr lang="en-US" sz="1600" dirty="0">
                <a:solidFill>
                  <a:prstClr val="black"/>
                </a:solidFill>
                <a:latin typeface="Calibri"/>
                <a:ea typeface="ＭＳ Ｐゴシック" pitchFamily="34" charset="-128"/>
                <a:cs typeface="Arial" charset="0"/>
              </a:rPr>
              <a:t>Better tools to determine safety and efficacy  of biopharmaceuticals including characterization of 3-D protein structure and glycosylation</a:t>
            </a:r>
          </a:p>
          <a:p>
            <a:pPr marL="293688" indent="-293688" defTabSz="914400">
              <a:lnSpc>
                <a:spcPct val="90000"/>
              </a:lnSpc>
              <a:spcBef>
                <a:spcPts val="600"/>
              </a:spcBef>
              <a:buFont typeface="Arial" pitchFamily="34" charset="0"/>
              <a:buChar char="•"/>
              <a:defRPr/>
            </a:pPr>
            <a:r>
              <a:rPr lang="en-US" sz="1600" dirty="0">
                <a:solidFill>
                  <a:prstClr val="black"/>
                </a:solidFill>
                <a:latin typeface="Calibri"/>
                <a:ea typeface="ＭＳ Ｐゴシック" pitchFamily="34" charset="-128"/>
                <a:cs typeface="Arial" charset="0"/>
              </a:rPr>
              <a:t>Support new manufacturing paradigms that use cells as factories</a:t>
            </a:r>
          </a:p>
          <a:p>
            <a:pPr marL="293688" indent="-293688" defTabSz="914400">
              <a:buFont typeface="Arial" pitchFamily="34" charset="0"/>
              <a:buChar char="•"/>
              <a:defRPr/>
            </a:pPr>
            <a:endParaRPr lang="en-US" sz="1600" dirty="0">
              <a:solidFill>
                <a:srgbClr val="404040"/>
              </a:solidFill>
              <a:latin typeface="Calibri"/>
              <a:ea typeface="ＭＳ Ｐゴシック" pitchFamily="34" charset="-128"/>
              <a:cs typeface="Arial" pitchFamily="34" charset="0"/>
            </a:endParaRPr>
          </a:p>
        </p:txBody>
      </p:sp>
    </p:spTree>
    <p:extLst>
      <p:ext uri="{BB962C8B-B14F-4D97-AF65-F5344CB8AC3E}">
        <p14:creationId xmlns:p14="http://schemas.microsoft.com/office/powerpoint/2010/main" val="2960393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762000"/>
          </a:xfrm>
        </p:spPr>
        <p:txBody>
          <a:bodyPr rtlCol="0"/>
          <a:lstStyle/>
          <a:p>
            <a:pPr eaLnBrk="1" fontAlgn="auto" hangingPunct="1">
              <a:spcAft>
                <a:spcPts val="0"/>
              </a:spcAft>
              <a:defRPr/>
            </a:pPr>
            <a:r>
              <a:rPr lang="en-US" sz="2400" dirty="0" smtClean="0">
                <a:solidFill>
                  <a:srgbClr val="000099"/>
                </a:solidFill>
              </a:rPr>
              <a:t>Advanced Manufacturing: </a:t>
            </a:r>
            <a:r>
              <a:rPr lang="en-US" sz="2400" i="1" dirty="0">
                <a:solidFill>
                  <a:schemeClr val="tx1"/>
                </a:solidFill>
              </a:rPr>
              <a:t>Measurement Science and Data Infrastructure for Advanced Materials </a:t>
            </a:r>
          </a:p>
        </p:txBody>
      </p:sp>
      <p:sp>
        <p:nvSpPr>
          <p:cNvPr id="20" name="Rectangle 19"/>
          <p:cNvSpPr/>
          <p:nvPr/>
        </p:nvSpPr>
        <p:spPr>
          <a:xfrm>
            <a:off x="228600" y="2417709"/>
            <a:ext cx="5334000" cy="3725122"/>
          </a:xfrm>
          <a:prstGeom prst="rect">
            <a:avLst/>
          </a:prstGeom>
        </p:spPr>
        <p:txBody>
          <a:bodyPr>
            <a:spAutoFit/>
          </a:bodyPr>
          <a:lstStyle/>
          <a:p>
            <a:pPr marL="174625" indent="-174625" defTabSz="914400">
              <a:lnSpc>
                <a:spcPct val="90000"/>
              </a:lnSpc>
              <a:spcBef>
                <a:spcPct val="20000"/>
              </a:spcBef>
              <a:spcAft>
                <a:spcPts val="600"/>
              </a:spcAft>
              <a:buClr>
                <a:prstClr val="black"/>
              </a:buClr>
              <a:buSzPct val="85000"/>
              <a:buFont typeface="Arial" pitchFamily="34" charset="0"/>
              <a:buChar char="•"/>
              <a:defRPr/>
            </a:pPr>
            <a:r>
              <a:rPr lang="en-US" sz="1600" dirty="0">
                <a:solidFill>
                  <a:prstClr val="black"/>
                </a:solidFill>
                <a:latin typeface="Calibri"/>
                <a:ea typeface="ＭＳ Ｐゴシック" charset="0"/>
                <a:cs typeface="Arial" charset="0"/>
              </a:rPr>
              <a:t>In the same way that silicon in the 70s led to the modern IT era, advanced materials could fuel multibillion dollar industries in energy, national security, and human welfare.</a:t>
            </a:r>
          </a:p>
          <a:p>
            <a:pPr marL="174625" indent="-174625" defTabSz="914400">
              <a:lnSpc>
                <a:spcPct val="90000"/>
              </a:lnSpc>
              <a:spcBef>
                <a:spcPct val="20000"/>
              </a:spcBef>
              <a:spcAft>
                <a:spcPts val="600"/>
              </a:spcAft>
              <a:buClr>
                <a:prstClr val="black"/>
              </a:buClr>
              <a:buSzPct val="85000"/>
              <a:buFont typeface="Arial" pitchFamily="34" charset="0"/>
              <a:buChar char="•"/>
              <a:defRPr/>
            </a:pPr>
            <a:r>
              <a:rPr lang="en-US" sz="1600" dirty="0">
                <a:solidFill>
                  <a:prstClr val="black"/>
                </a:solidFill>
                <a:latin typeface="Calibri"/>
                <a:ea typeface="ＭＳ Ｐゴシック" charset="0"/>
                <a:cs typeface="Arial" charset="0"/>
              </a:rPr>
              <a:t>This effort will provide critical links needed to realize the vision of the </a:t>
            </a:r>
            <a:r>
              <a:rPr lang="en-US" sz="1600" i="1" dirty="0">
                <a:solidFill>
                  <a:prstClr val="black"/>
                </a:solidFill>
                <a:latin typeface="Calibri"/>
                <a:ea typeface="ＭＳ Ｐゴシック" charset="0"/>
                <a:cs typeface="Arial" charset="0"/>
              </a:rPr>
              <a:t>Materials Genome Initiative (MGI)</a:t>
            </a:r>
            <a:r>
              <a:rPr lang="en-US" sz="1600" dirty="0">
                <a:solidFill>
                  <a:prstClr val="black"/>
                </a:solidFill>
                <a:latin typeface="Calibri"/>
                <a:ea typeface="ＭＳ Ｐゴシック" charset="0"/>
                <a:cs typeface="Arial" charset="0"/>
              </a:rPr>
              <a:t>, aimed at accelerating industrial innovation by significantly reducing the timeline from discovery to commercial deployment for new materials.  </a:t>
            </a:r>
          </a:p>
          <a:p>
            <a:pPr marL="174625" indent="-174625" defTabSz="914400">
              <a:lnSpc>
                <a:spcPct val="90000"/>
              </a:lnSpc>
              <a:spcBef>
                <a:spcPct val="20000"/>
              </a:spcBef>
              <a:spcAft>
                <a:spcPts val="600"/>
              </a:spcAft>
              <a:buClr>
                <a:prstClr val="black"/>
              </a:buClr>
              <a:buSzPct val="85000"/>
              <a:buFont typeface="Arial" pitchFamily="34" charset="0"/>
              <a:buChar char="•"/>
              <a:defRPr/>
            </a:pPr>
            <a:r>
              <a:rPr lang="en-US" sz="1600" dirty="0">
                <a:solidFill>
                  <a:prstClr val="black"/>
                </a:solidFill>
                <a:latin typeface="Calibri"/>
                <a:ea typeface="ＭＳ Ｐゴシック" charset="0"/>
                <a:cs typeface="Arial" charset="0"/>
              </a:rPr>
              <a:t>NIST will support the MGI and enable advanced materials by developing:</a:t>
            </a:r>
          </a:p>
          <a:p>
            <a:pPr marL="692150" lvl="1" indent="-238125" defTabSz="914400" eaLnBrk="0" hangingPunct="0">
              <a:spcAft>
                <a:spcPts val="400"/>
              </a:spcAft>
              <a:buSzPct val="80000"/>
              <a:buFont typeface="Courier New" pitchFamily="49" charset="0"/>
              <a:buChar char="o"/>
              <a:defRPr/>
            </a:pPr>
            <a:r>
              <a:rPr lang="en-US" sz="1600" dirty="0">
                <a:solidFill>
                  <a:prstClr val="black"/>
                </a:solidFill>
                <a:latin typeface="Calibri"/>
                <a:ea typeface="ＭＳ Ｐゴシック"/>
                <a:cs typeface="ＭＳ Ｐゴシック"/>
              </a:rPr>
              <a:t>Computational and validated databases, data assessment tools, and standards</a:t>
            </a:r>
          </a:p>
          <a:p>
            <a:pPr marL="692150" lvl="1" indent="-238125" defTabSz="914400" eaLnBrk="0" hangingPunct="0">
              <a:spcAft>
                <a:spcPts val="400"/>
              </a:spcAft>
              <a:buSzPct val="80000"/>
              <a:buFont typeface="Courier New" pitchFamily="49" charset="0"/>
              <a:buChar char="o"/>
              <a:defRPr/>
            </a:pPr>
            <a:r>
              <a:rPr lang="en-US" sz="1600" dirty="0">
                <a:solidFill>
                  <a:prstClr val="black"/>
                </a:solidFill>
                <a:latin typeface="Calibri"/>
                <a:ea typeface="ＭＳ Ｐゴシック"/>
                <a:cs typeface="ＭＳ Ｐゴシック"/>
              </a:rPr>
              <a:t>Modeling and simulation tools </a:t>
            </a:r>
          </a:p>
          <a:p>
            <a:pPr marL="692150" lvl="1" indent="-238125" defTabSz="914400" eaLnBrk="0" hangingPunct="0">
              <a:spcAft>
                <a:spcPts val="400"/>
              </a:spcAft>
              <a:buSzPct val="80000"/>
              <a:buFont typeface="Courier New" pitchFamily="49" charset="0"/>
              <a:buChar char="o"/>
              <a:defRPr/>
            </a:pPr>
            <a:r>
              <a:rPr lang="en-US" sz="1600" dirty="0">
                <a:solidFill>
                  <a:prstClr val="black"/>
                </a:solidFill>
                <a:latin typeface="Calibri"/>
                <a:ea typeface="ＭＳ Ｐゴシック"/>
                <a:cs typeface="ＭＳ Ｐゴシック"/>
              </a:rPr>
              <a:t>Mechanisms for exchange of information</a:t>
            </a:r>
            <a:endParaRPr lang="en-US" sz="1600" dirty="0">
              <a:solidFill>
                <a:prstClr val="black"/>
              </a:solidFill>
              <a:latin typeface="Calibri"/>
              <a:ea typeface="ＭＳ Ｐゴシック" charset="0"/>
              <a:cs typeface="Arial" charset="0"/>
            </a:endParaRPr>
          </a:p>
        </p:txBody>
      </p:sp>
      <p:sp>
        <p:nvSpPr>
          <p:cNvPr id="4" name="Rectangle 19"/>
          <p:cNvSpPr/>
          <p:nvPr/>
        </p:nvSpPr>
        <p:spPr>
          <a:xfrm>
            <a:off x="0" y="5334000"/>
            <a:ext cx="6400800" cy="882650"/>
          </a:xfrm>
          <a:prstGeom prst="rect">
            <a:avLst/>
          </a:prstGeom>
        </p:spPr>
        <p:txBody>
          <a:bodyPr>
            <a:spAutoFit/>
          </a:bodyPr>
          <a:lstStyle/>
          <a:p>
            <a:pPr marL="342900" indent="-342900" defTabSz="914400">
              <a:lnSpc>
                <a:spcPct val="90000"/>
              </a:lnSpc>
              <a:spcBef>
                <a:spcPct val="20000"/>
              </a:spcBef>
              <a:spcAft>
                <a:spcPts val="600"/>
              </a:spcAft>
              <a:buClr>
                <a:prstClr val="black"/>
              </a:buClr>
              <a:buSzPct val="85000"/>
              <a:defRPr/>
            </a:pPr>
            <a:endParaRPr lang="en-US" sz="1600" dirty="0">
              <a:solidFill>
                <a:prstClr val="black">
                  <a:lumMod val="65000"/>
                  <a:lumOff val="35000"/>
                </a:prstClr>
              </a:solidFill>
              <a:latin typeface="Calibri"/>
              <a:ea typeface="ＭＳ Ｐゴシック"/>
              <a:cs typeface="ＭＳ Ｐゴシック"/>
            </a:endParaRPr>
          </a:p>
          <a:p>
            <a:pPr marL="454025" lvl="1" defTabSz="914400" eaLnBrk="0" hangingPunct="0">
              <a:buClr>
                <a:srgbClr val="007D8A"/>
              </a:buClr>
              <a:buSzPct val="80000"/>
              <a:buFontTx/>
              <a:buChar char="•"/>
              <a:defRPr/>
            </a:pPr>
            <a:endParaRPr lang="en-US" sz="1600" dirty="0">
              <a:solidFill>
                <a:prstClr val="black"/>
              </a:solidFill>
              <a:latin typeface="Calibri"/>
              <a:ea typeface="ＭＳ Ｐゴシック"/>
              <a:cs typeface="ＭＳ Ｐゴシック"/>
            </a:endParaRPr>
          </a:p>
          <a:p>
            <a:pPr marL="454025" lvl="1" defTabSz="914400" eaLnBrk="0" hangingPunct="0">
              <a:buClr>
                <a:srgbClr val="007D8A"/>
              </a:buClr>
              <a:buSzPct val="80000"/>
              <a:buFont typeface="Wingdings" pitchFamily="2" charset="2"/>
              <a:buChar char="n"/>
              <a:defRPr/>
            </a:pPr>
            <a:endParaRPr lang="en-US" sz="1600" dirty="0">
              <a:solidFill>
                <a:prstClr val="black"/>
              </a:solidFill>
              <a:latin typeface="Calibri"/>
              <a:ea typeface="ＭＳ Ｐゴシック"/>
              <a:cs typeface="ＭＳ Ｐゴシック"/>
            </a:endParaRPr>
          </a:p>
        </p:txBody>
      </p:sp>
      <p:sp>
        <p:nvSpPr>
          <p:cNvPr id="3" name="Content Placeholder 2"/>
          <p:cNvSpPr>
            <a:spLocks noGrp="1"/>
          </p:cNvSpPr>
          <p:nvPr>
            <p:ph idx="1"/>
          </p:nvPr>
        </p:nvSpPr>
        <p:spPr>
          <a:xfrm>
            <a:off x="152400" y="1343025"/>
            <a:ext cx="8610600" cy="914400"/>
          </a:xfrm>
        </p:spPr>
        <p:txBody>
          <a:bodyPr rtlCol="0">
            <a:noAutofit/>
          </a:bodyPr>
          <a:lstStyle/>
          <a:p>
            <a:pPr marL="0" indent="0" eaLnBrk="1" fontAlgn="auto" hangingPunct="1">
              <a:lnSpc>
                <a:spcPct val="90000"/>
              </a:lnSpc>
              <a:spcAft>
                <a:spcPts val="0"/>
              </a:spcAft>
              <a:buNone/>
              <a:defRPr/>
            </a:pPr>
            <a:r>
              <a:rPr lang="en-US" sz="1800" b="1" dirty="0" smtClean="0">
                <a:solidFill>
                  <a:schemeClr val="tx1"/>
                </a:solidFill>
                <a:latin typeface="+mn-lt"/>
                <a:cs typeface="Arial" charset="0"/>
              </a:rPr>
              <a:t>This program is focused on enabling and accelerating the creation and manufacture of innovative, advanced materials via the integration of modeling and simulation, experimental tools, and digital data/informatics.</a:t>
            </a:r>
          </a:p>
        </p:txBody>
      </p:sp>
      <p:pic>
        <p:nvPicPr>
          <p:cNvPr id="14" name="Picture 8"/>
          <p:cNvPicPr>
            <a:picLocks noChangeAspect="1" noChangeArrowheads="1"/>
          </p:cNvPicPr>
          <p:nvPr/>
        </p:nvPicPr>
        <p:blipFill>
          <a:blip r:embed="rId3"/>
          <a:srcRect l="7182" t="14317"/>
          <a:stretch>
            <a:fillRect/>
          </a:stretch>
        </p:blipFill>
        <p:spPr bwMode="auto">
          <a:xfrm>
            <a:off x="6934200" y="3124200"/>
            <a:ext cx="1677988" cy="1103313"/>
          </a:xfrm>
          <a:prstGeom prst="rect">
            <a:avLst/>
          </a:prstGeom>
          <a:noFill/>
          <a:ln w="9525">
            <a:solidFill>
              <a:schemeClr val="tx1"/>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30728" name="Picture 4"/>
          <p:cNvPicPr>
            <a:picLocks noChangeAspect="1" noChangeArrowheads="1"/>
          </p:cNvPicPr>
          <p:nvPr/>
        </p:nvPicPr>
        <p:blipFill>
          <a:blip r:embed="rId4">
            <a:extLst>
              <a:ext uri="{28A0092B-C50C-407E-A947-70E740481C1C}">
                <a14:useLocalDpi xmlns:a14="http://schemas.microsoft.com/office/drawing/2010/main" val="0"/>
              </a:ext>
            </a:extLst>
          </a:blip>
          <a:srcRect l="14194" t="2257" r="15225" b="3125"/>
          <a:stretch>
            <a:fillRect/>
          </a:stretch>
        </p:blipFill>
        <p:spPr bwMode="auto">
          <a:xfrm>
            <a:off x="5715000" y="3962400"/>
            <a:ext cx="1358900" cy="1604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086600" y="4267200"/>
            <a:ext cx="1752600" cy="1169988"/>
          </a:xfrm>
          <a:prstGeom prst="rect">
            <a:avLst/>
          </a:prstGeom>
          <a:noFill/>
        </p:spPr>
        <p:txBody>
          <a:bodyPr>
            <a:spAutoFit/>
          </a:bodyPr>
          <a:lstStyle/>
          <a:p>
            <a:pPr defTabSz="914400">
              <a:defRPr/>
            </a:pPr>
            <a:r>
              <a:rPr lang="en-US" sz="1400" b="1" dirty="0">
                <a:solidFill>
                  <a:prstClr val="black"/>
                </a:solidFill>
                <a:latin typeface="Calibri"/>
                <a:ea typeface="ＭＳ Ｐゴシック" charset="0"/>
                <a:cs typeface="ＭＳ Ｐゴシック" charset="0"/>
              </a:rPr>
              <a:t>Atomistic simulations of materials used in automotive light-weighting</a:t>
            </a:r>
          </a:p>
        </p:txBody>
      </p:sp>
    </p:spTree>
    <p:extLst>
      <p:ext uri="{BB962C8B-B14F-4D97-AF65-F5344CB8AC3E}">
        <p14:creationId xmlns:p14="http://schemas.microsoft.com/office/powerpoint/2010/main" val="4224143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NIST MEP Director Update</a:t>
            </a:r>
            <a:endParaRPr lang="en-US" sz="40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4397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304800"/>
            <a:ext cx="8534400" cy="762000"/>
          </a:xfrm>
        </p:spPr>
        <p:txBody>
          <a:bodyPr/>
          <a:lstStyle/>
          <a:p>
            <a:pPr eaLnBrk="1" hangingPunct="1"/>
            <a:r>
              <a:rPr lang="en-US" sz="2400" kern="1200" dirty="0">
                <a:solidFill>
                  <a:srgbClr val="000099"/>
                </a:solidFill>
                <a:latin typeface="Arial" pitchFamily="34" charset="0"/>
                <a:ea typeface="ＭＳ Ｐゴシック" pitchFamily="34" charset="-128"/>
              </a:rPr>
              <a:t>Advanced Manufacturing:</a:t>
            </a:r>
            <a:r>
              <a:rPr lang="en-US" sz="2400" kern="1200" dirty="0">
                <a:latin typeface="Arial" pitchFamily="34" charset="0"/>
                <a:ea typeface="ＭＳ Ｐゴシック" pitchFamily="34" charset="-128"/>
              </a:rPr>
              <a:t> </a:t>
            </a:r>
            <a:r>
              <a:rPr lang="en-US" sz="2400" i="1" kern="1200" dirty="0">
                <a:solidFill>
                  <a:schemeClr val="tx1"/>
                </a:solidFill>
                <a:latin typeface="Arial" pitchFamily="34" charset="0"/>
                <a:ea typeface="ＭＳ Ｐゴシック" pitchFamily="34" charset="-128"/>
              </a:rPr>
              <a:t>Smart Manufacturing</a:t>
            </a:r>
            <a:r>
              <a:rPr lang="en-US" i="1" dirty="0" smtClean="0">
                <a:solidFill>
                  <a:schemeClr val="tx1"/>
                </a:solidFill>
                <a:ea typeface="Adobe Fan Heiti Std B" charset="0"/>
              </a:rPr>
              <a:t> </a:t>
            </a:r>
          </a:p>
        </p:txBody>
      </p:sp>
      <p:sp>
        <p:nvSpPr>
          <p:cNvPr id="31747" name="Content Placeholder 2"/>
          <p:cNvSpPr>
            <a:spLocks noGrp="1"/>
          </p:cNvSpPr>
          <p:nvPr>
            <p:ph idx="1"/>
          </p:nvPr>
        </p:nvSpPr>
        <p:spPr>
          <a:xfrm>
            <a:off x="228600" y="1143000"/>
            <a:ext cx="8610600" cy="1066800"/>
          </a:xfrm>
        </p:spPr>
        <p:txBody>
          <a:bodyPr/>
          <a:lstStyle/>
          <a:p>
            <a:pPr marL="0" indent="0" eaLnBrk="1" hangingPunct="1">
              <a:spcAft>
                <a:spcPts val="2400"/>
              </a:spcAft>
              <a:buNone/>
            </a:pPr>
            <a:r>
              <a:rPr lang="en-US" b="1" dirty="0" smtClean="0">
                <a:solidFill>
                  <a:schemeClr val="tx1"/>
                </a:solidFill>
                <a:latin typeface="Calibri" pitchFamily="34" charset="0"/>
                <a:ea typeface="ＭＳ Ｐゴシック" pitchFamily="34" charset="-128"/>
              </a:rPr>
              <a:t>NIST work in this area will provide U.S. manufacturers with foundations for optimizing production and quality.</a:t>
            </a:r>
          </a:p>
        </p:txBody>
      </p:sp>
      <p:sp>
        <p:nvSpPr>
          <p:cNvPr id="31748" name="Rectangle 19"/>
          <p:cNvSpPr>
            <a:spLocks noChangeArrowheads="1"/>
          </p:cNvSpPr>
          <p:nvPr/>
        </p:nvSpPr>
        <p:spPr bwMode="auto">
          <a:xfrm>
            <a:off x="228600" y="1901825"/>
            <a:ext cx="86106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b="1" dirty="0" smtClean="0">
                <a:solidFill>
                  <a:srgbClr val="000099"/>
                </a:solidFill>
                <a:latin typeface="Calibri" pitchFamily="34" charset="0"/>
                <a:ea typeface="ＭＳ Ｐゴシック" pitchFamily="34" charset="-128"/>
                <a:cs typeface="Arial" pitchFamily="34" charset="0"/>
              </a:rPr>
              <a:t>Smart Manufacturing refers to production systems at the equipment, factory, and enterprise levels that integrate cyber and physical systems to enable innovative production, products, and systems of products.    This requires infrastructural advances to enable:</a:t>
            </a:r>
          </a:p>
          <a:p>
            <a:pPr marL="346075" lvl="1" indent="-176213" defTabSz="914400">
              <a:buFont typeface="Arial" pitchFamily="34" charset="0"/>
              <a:buChar char="•"/>
            </a:pPr>
            <a:r>
              <a:rPr lang="en-US" sz="1600" dirty="0" smtClean="0">
                <a:solidFill>
                  <a:prstClr val="black"/>
                </a:solidFill>
                <a:latin typeface="Calibri" pitchFamily="34" charset="0"/>
                <a:ea typeface="ＭＳ Ｐゴシック" pitchFamily="34" charset="-128"/>
                <a:cs typeface="Arial" pitchFamily="34" charset="0"/>
              </a:rPr>
              <a:t>smart operations systems to monitor, control, and optimize performance </a:t>
            </a:r>
          </a:p>
          <a:p>
            <a:pPr marL="346075" lvl="1" indent="-176213" defTabSz="914400">
              <a:buFont typeface="Arial" pitchFamily="34" charset="0"/>
              <a:buChar char="•"/>
            </a:pPr>
            <a:r>
              <a:rPr lang="en-US" sz="1600" dirty="0" smtClean="0">
                <a:solidFill>
                  <a:prstClr val="black"/>
                </a:solidFill>
                <a:latin typeface="Calibri" pitchFamily="34" charset="0"/>
                <a:ea typeface="ＭＳ Ｐゴシック" pitchFamily="34" charset="-128"/>
                <a:cs typeface="Arial" pitchFamily="34" charset="0"/>
              </a:rPr>
              <a:t>systems engineering-based open architectures and standards, and </a:t>
            </a:r>
          </a:p>
          <a:p>
            <a:pPr marL="346075" lvl="1" indent="-176213" defTabSz="914400">
              <a:buFont typeface="Arial" pitchFamily="34" charset="0"/>
              <a:buChar char="•"/>
            </a:pPr>
            <a:r>
              <a:rPr lang="en-US" sz="1600" dirty="0" smtClean="0">
                <a:solidFill>
                  <a:prstClr val="black"/>
                </a:solidFill>
                <a:latin typeface="Calibri" pitchFamily="34" charset="0"/>
                <a:ea typeface="ＭＳ Ｐゴシック" pitchFamily="34" charset="-128"/>
                <a:cs typeface="Arial" pitchFamily="34" charset="0"/>
              </a:rPr>
              <a:t>embedded and/or distributed sensing, computing, communications, actuation, and control technologies</a:t>
            </a:r>
          </a:p>
        </p:txBody>
      </p:sp>
      <p:pic>
        <p:nvPicPr>
          <p:cNvPr id="7" name="Picture 6" descr="shutterstock_66084286#9FF8E.jpg"/>
          <p:cNvPicPr>
            <a:picLocks noChangeAspect="1"/>
          </p:cNvPicPr>
          <p:nvPr/>
        </p:nvPicPr>
        <p:blipFill>
          <a:blip r:embed="rId3"/>
          <a:srcRect/>
          <a:stretch>
            <a:fillRect/>
          </a:stretch>
        </p:blipFill>
        <p:spPr bwMode="auto">
          <a:xfrm>
            <a:off x="5382092" y="3886202"/>
            <a:ext cx="3097904" cy="2290655"/>
          </a:xfrm>
          <a:prstGeom prst="rect">
            <a:avLst/>
          </a:prstGeom>
          <a:noFill/>
          <a:ln w="9525">
            <a:solidFill>
              <a:schemeClr val="tx1"/>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8" name="Rectangle 19"/>
          <p:cNvSpPr>
            <a:spLocks noChangeArrowheads="1"/>
          </p:cNvSpPr>
          <p:nvPr/>
        </p:nvSpPr>
        <p:spPr bwMode="auto">
          <a:xfrm>
            <a:off x="228600" y="3646346"/>
            <a:ext cx="4800600" cy="2646878"/>
          </a:xfrm>
          <a:prstGeom prst="rect">
            <a:avLst/>
          </a:prstGeom>
          <a:noFill/>
          <a:ln w="9525">
            <a:noFill/>
            <a:miter lim="800000"/>
            <a:headEnd/>
            <a:tailEnd/>
          </a:ln>
        </p:spPr>
        <p:txBody>
          <a:bodyPr wrap="square">
            <a:spAutoFit/>
          </a:bodyPr>
          <a:lstStyle/>
          <a:p>
            <a:pPr defTabSz="914400">
              <a:defRPr/>
            </a:pPr>
            <a:endParaRPr lang="en-US" sz="2000" dirty="0">
              <a:solidFill>
                <a:srgbClr val="595959"/>
              </a:solidFill>
              <a:latin typeface="Calibri" charset="0"/>
              <a:ea typeface="Arial" charset="0"/>
              <a:cs typeface="Arial" charset="0"/>
            </a:endParaRPr>
          </a:p>
          <a:p>
            <a:pPr defTabSz="914400">
              <a:defRPr/>
            </a:pPr>
            <a:r>
              <a:rPr lang="en-US" b="1" dirty="0">
                <a:solidFill>
                  <a:srgbClr val="000099"/>
                </a:solidFill>
                <a:latin typeface="Calibri" charset="0"/>
                <a:ea typeface="Arial" charset="0"/>
                <a:cs typeface="Arial" charset="0"/>
              </a:rPr>
              <a:t>NIST will:</a:t>
            </a:r>
          </a:p>
          <a:p>
            <a:pPr marL="342900" indent="-173038" defTabSz="914400">
              <a:buFont typeface="Arial"/>
              <a:buChar char="•"/>
              <a:defRPr/>
            </a:pPr>
            <a:r>
              <a:rPr lang="en-US" sz="1600" dirty="0">
                <a:solidFill>
                  <a:prstClr val="black"/>
                </a:solidFill>
                <a:latin typeface="Calibri" charset="0"/>
                <a:ea typeface="Arial" charset="0"/>
                <a:cs typeface="Arial" charset="0"/>
              </a:rPr>
              <a:t>Develop measurements and standards for a </a:t>
            </a:r>
            <a:r>
              <a:rPr lang="en-US" sz="1600" b="1" dirty="0">
                <a:solidFill>
                  <a:prstClr val="black"/>
                </a:solidFill>
                <a:latin typeface="Calibri" charset="0"/>
                <a:ea typeface="Arial" charset="0"/>
                <a:cs typeface="Arial" charset="0"/>
              </a:rPr>
              <a:t>quality measurement system</a:t>
            </a:r>
            <a:r>
              <a:rPr lang="en-US" sz="1600" dirty="0">
                <a:solidFill>
                  <a:prstClr val="black"/>
                </a:solidFill>
                <a:latin typeface="Calibri" charset="0"/>
                <a:ea typeface="Arial" charset="0"/>
                <a:cs typeface="Arial" charset="0"/>
              </a:rPr>
              <a:t> focusing on automated in-process quality monitoring and control</a:t>
            </a:r>
          </a:p>
          <a:p>
            <a:pPr marL="342900" indent="-173038" defTabSz="914400">
              <a:buFont typeface="Arial"/>
              <a:buChar char="•"/>
              <a:defRPr/>
            </a:pPr>
            <a:r>
              <a:rPr lang="en-US" sz="1600" dirty="0">
                <a:solidFill>
                  <a:prstClr val="black"/>
                </a:solidFill>
                <a:latin typeface="Calibri" charset="0"/>
                <a:ea typeface="Arial" charset="0"/>
                <a:cs typeface="Arial" charset="0"/>
              </a:rPr>
              <a:t>Develop a testbed which integrates a systems architecture framework and an open standards platform for </a:t>
            </a:r>
            <a:r>
              <a:rPr lang="en-US" sz="1600" b="1" dirty="0">
                <a:solidFill>
                  <a:prstClr val="black"/>
                </a:solidFill>
                <a:latin typeface="Calibri" charset="0"/>
                <a:ea typeface="Arial" charset="0"/>
                <a:cs typeface="Arial" charset="0"/>
              </a:rPr>
              <a:t>facilitating the simultaneous engineering of the computational (cyber) and physical elements of manufacturing systems</a:t>
            </a:r>
          </a:p>
        </p:txBody>
      </p:sp>
    </p:spTree>
    <p:extLst>
      <p:ext uri="{BB962C8B-B14F-4D97-AF65-F5344CB8AC3E}">
        <p14:creationId xmlns:p14="http://schemas.microsoft.com/office/powerpoint/2010/main" val="766638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1265"/>
            <a:ext cx="8458200" cy="944562"/>
          </a:xfrm>
        </p:spPr>
        <p:txBody>
          <a:bodyPr>
            <a:normAutofit/>
          </a:bodyPr>
          <a:lstStyle/>
          <a:p>
            <a:r>
              <a:rPr lang="en-US" sz="2800" dirty="0" smtClean="0">
                <a:solidFill>
                  <a:schemeClr val="tx1"/>
                </a:solidFill>
              </a:rPr>
              <a:t>High impact partnerships with manufacturers</a:t>
            </a:r>
            <a:endParaRPr lang="en-US" sz="2800" dirty="0">
              <a:solidFill>
                <a:schemeClr val="tx1"/>
              </a:solidFill>
            </a:endParaRPr>
          </a:p>
        </p:txBody>
      </p:sp>
      <p:sp>
        <p:nvSpPr>
          <p:cNvPr id="3" name="Content Placeholder 2"/>
          <p:cNvSpPr>
            <a:spLocks noGrp="1"/>
          </p:cNvSpPr>
          <p:nvPr>
            <p:ph sz="half" idx="1"/>
          </p:nvPr>
        </p:nvSpPr>
        <p:spPr/>
        <p:txBody>
          <a:bodyPr>
            <a:normAutofit/>
          </a:bodyPr>
          <a:lstStyle/>
          <a:p>
            <a:pPr marL="0" lvl="0" indent="0">
              <a:buSzTx/>
            </a:pPr>
            <a:r>
              <a:rPr lang="en-US" sz="2200" b="1" dirty="0">
                <a:solidFill>
                  <a:schemeClr val="tx1"/>
                </a:solidFill>
              </a:rPr>
              <a:t>Electronics Industry</a:t>
            </a:r>
            <a:r>
              <a:rPr lang="en-US" sz="2200" dirty="0">
                <a:solidFill>
                  <a:schemeClr val="tx1"/>
                </a:solidFill>
              </a:rPr>
              <a:t> - </a:t>
            </a:r>
            <a:r>
              <a:rPr lang="en-US" sz="1600" dirty="0">
                <a:solidFill>
                  <a:prstClr val="black">
                    <a:lumMod val="65000"/>
                    <a:lumOff val="35000"/>
                  </a:prstClr>
                </a:solidFill>
              </a:rPr>
              <a:t>Partnerships with e.g. SEMATECH, INTEL, IBM and Rohm &amp; Haas enabled:</a:t>
            </a:r>
          </a:p>
          <a:p>
            <a:pPr marL="517525" lvl="1" indent="-225425">
              <a:lnSpc>
                <a:spcPct val="100000"/>
              </a:lnSpc>
              <a:spcBef>
                <a:spcPct val="20000"/>
              </a:spcBef>
              <a:spcAft>
                <a:spcPts val="0"/>
              </a:spcAft>
              <a:buFont typeface="Arial" pitchFamily="34" charset="0"/>
              <a:buChar char="•"/>
            </a:pPr>
            <a:r>
              <a:rPr lang="en-US" sz="1400" dirty="0" smtClean="0">
                <a:solidFill>
                  <a:srgbClr val="4BACC6">
                    <a:lumMod val="50000"/>
                  </a:srgbClr>
                </a:solidFill>
              </a:rPr>
              <a:t>industry </a:t>
            </a:r>
            <a:r>
              <a:rPr lang="en-US" sz="1400" dirty="0">
                <a:solidFill>
                  <a:srgbClr val="4BACC6">
                    <a:lumMod val="50000"/>
                  </a:srgbClr>
                </a:solidFill>
              </a:rPr>
              <a:t>adoption of models that optimize processes for  deposition of metals into nanoscale IC vias and interconnects</a:t>
            </a:r>
          </a:p>
          <a:p>
            <a:pPr marL="517525" lvl="1" indent="-225425">
              <a:lnSpc>
                <a:spcPct val="100000"/>
              </a:lnSpc>
              <a:spcBef>
                <a:spcPct val="20000"/>
              </a:spcBef>
              <a:spcAft>
                <a:spcPts val="0"/>
              </a:spcAft>
              <a:buFont typeface="Arial" pitchFamily="34" charset="0"/>
              <a:buChar char="•"/>
            </a:pPr>
            <a:r>
              <a:rPr lang="en-US" sz="1400" dirty="0" smtClean="0">
                <a:solidFill>
                  <a:srgbClr val="4BACC6">
                    <a:lumMod val="50000"/>
                  </a:srgbClr>
                </a:solidFill>
              </a:rPr>
              <a:t>measurements </a:t>
            </a:r>
            <a:r>
              <a:rPr lang="en-US" sz="1400" dirty="0">
                <a:solidFill>
                  <a:srgbClr val="4BACC6">
                    <a:lumMod val="50000"/>
                  </a:srgbClr>
                </a:solidFill>
              </a:rPr>
              <a:t>and models for nanoporosity necessary for manufacturers to adopt a new generation of low-K dielectric materials</a:t>
            </a:r>
          </a:p>
          <a:p>
            <a:pPr marL="517525" lvl="1" indent="-225425">
              <a:lnSpc>
                <a:spcPct val="100000"/>
              </a:lnSpc>
              <a:spcBef>
                <a:spcPct val="20000"/>
              </a:spcBef>
              <a:spcAft>
                <a:spcPts val="0"/>
              </a:spcAft>
              <a:buFont typeface="Arial" pitchFamily="34" charset="0"/>
              <a:buChar char="•"/>
            </a:pPr>
            <a:r>
              <a:rPr lang="en-US" sz="1400" dirty="0" smtClean="0">
                <a:solidFill>
                  <a:srgbClr val="4BACC6">
                    <a:lumMod val="50000"/>
                  </a:srgbClr>
                </a:solidFill>
              </a:rPr>
              <a:t>X-ray </a:t>
            </a:r>
            <a:r>
              <a:rPr lang="en-US" sz="1400" dirty="0">
                <a:solidFill>
                  <a:srgbClr val="4BACC6">
                    <a:lumMod val="50000"/>
                  </a:srgbClr>
                </a:solidFill>
              </a:rPr>
              <a:t>based dimensional metrology instrumentation needed to quantify the shape, fidelity and roughness of 3D chip </a:t>
            </a:r>
            <a:r>
              <a:rPr lang="en-US" sz="1400" dirty="0" smtClean="0">
                <a:solidFill>
                  <a:srgbClr val="4BACC6">
                    <a:lumMod val="50000"/>
                  </a:srgbClr>
                </a:solidFill>
              </a:rPr>
              <a:t>nanostructures</a:t>
            </a:r>
            <a:endParaRPr lang="en-US" sz="300" dirty="0">
              <a:solidFill>
                <a:prstClr val="black">
                  <a:lumMod val="65000"/>
                  <a:lumOff val="35000"/>
                </a:prstClr>
              </a:solidFill>
            </a:endParaRPr>
          </a:p>
          <a:p>
            <a:endParaRPr lang="en-US" dirty="0"/>
          </a:p>
        </p:txBody>
      </p:sp>
      <p:sp>
        <p:nvSpPr>
          <p:cNvPr id="4" name="Content Placeholder 3"/>
          <p:cNvSpPr>
            <a:spLocks noGrp="1"/>
          </p:cNvSpPr>
          <p:nvPr>
            <p:ph sz="half" idx="2"/>
          </p:nvPr>
        </p:nvSpPr>
        <p:spPr/>
        <p:txBody>
          <a:bodyPr/>
          <a:lstStyle/>
          <a:p>
            <a:pPr marL="0" lvl="0" indent="0">
              <a:buSzTx/>
            </a:pPr>
            <a:r>
              <a:rPr lang="en-US" sz="2200" b="1" dirty="0">
                <a:solidFill>
                  <a:schemeClr val="tx1"/>
                </a:solidFill>
              </a:rPr>
              <a:t>Automotive Industry  - </a:t>
            </a:r>
            <a:r>
              <a:rPr lang="en-US" sz="1600" dirty="0">
                <a:solidFill>
                  <a:prstClr val="black">
                    <a:lumMod val="65000"/>
                    <a:lumOff val="35000"/>
                  </a:prstClr>
                </a:solidFill>
              </a:rPr>
              <a:t>Partnerships with USCAR, USX, Alcoa, GM and Ford enabled:</a:t>
            </a:r>
            <a:endParaRPr lang="en-US" sz="1600" b="1" dirty="0">
              <a:solidFill>
                <a:prstClr val="black">
                  <a:lumMod val="65000"/>
                  <a:lumOff val="35000"/>
                </a:prstClr>
              </a:solidFill>
            </a:endParaRPr>
          </a:p>
          <a:p>
            <a:pPr marL="517525" lvl="1" indent="-225425">
              <a:lnSpc>
                <a:spcPct val="100000"/>
              </a:lnSpc>
              <a:spcBef>
                <a:spcPct val="20000"/>
              </a:spcBef>
              <a:spcAft>
                <a:spcPts val="0"/>
              </a:spcAft>
              <a:buFont typeface="Arial" pitchFamily="34" charset="0"/>
              <a:buChar char="•"/>
            </a:pPr>
            <a:r>
              <a:rPr lang="en-US" sz="1400" dirty="0">
                <a:solidFill>
                  <a:srgbClr val="4BACC6">
                    <a:lumMod val="50000"/>
                  </a:srgbClr>
                </a:solidFill>
              </a:rPr>
              <a:t>Development of instrumented dies needed to quantify the sheet-forming behavior of emerging lightweight alloys for fuel efficient vehicles</a:t>
            </a:r>
          </a:p>
          <a:p>
            <a:pPr marL="517525" lvl="1" indent="-225425">
              <a:lnSpc>
                <a:spcPct val="100000"/>
              </a:lnSpc>
              <a:spcBef>
                <a:spcPct val="20000"/>
              </a:spcBef>
              <a:spcAft>
                <a:spcPts val="0"/>
              </a:spcAft>
              <a:buFont typeface="Arial" pitchFamily="34" charset="0"/>
              <a:buChar char="•"/>
            </a:pPr>
            <a:r>
              <a:rPr lang="en-US" sz="1400" dirty="0">
                <a:solidFill>
                  <a:srgbClr val="4BACC6">
                    <a:lumMod val="50000"/>
                  </a:srgbClr>
                </a:solidFill>
              </a:rPr>
              <a:t>Industry adoption of new used to accelerate the design of dies suitable for lightweight aluminum and high-strength steel alloys. </a:t>
            </a:r>
          </a:p>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1749248" y="5344386"/>
            <a:ext cx="1033708" cy="738363"/>
          </a:xfrm>
          <a:prstGeom prst="rect">
            <a:avLst/>
          </a:prstGeom>
          <a:noFill/>
          <a:ln w="9525">
            <a:noFill/>
            <a:miter lim="800000"/>
            <a:headEnd/>
            <a:tailEnd/>
          </a:ln>
        </p:spPr>
      </p:pic>
      <p:pic>
        <p:nvPicPr>
          <p:cNvPr id="8" name="Picture 9" descr="ITRS LogoL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45333" y="4648200"/>
            <a:ext cx="14319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cstate="print"/>
          <a:srcRect b="19328"/>
          <a:stretch>
            <a:fillRect/>
          </a:stretch>
        </p:blipFill>
        <p:spPr bwMode="auto">
          <a:xfrm>
            <a:off x="2782956" y="4988235"/>
            <a:ext cx="941294" cy="465930"/>
          </a:xfrm>
          <a:prstGeom prst="rect">
            <a:avLst/>
          </a:prstGeom>
          <a:solidFill>
            <a:schemeClr val="bg1"/>
          </a:solidFill>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print"/>
          <a:stretch>
            <a:fillRect/>
          </a:stretch>
        </p:blipFill>
        <p:spPr>
          <a:xfrm>
            <a:off x="8367471" y="4702314"/>
            <a:ext cx="585487" cy="560304"/>
          </a:xfrm>
          <a:prstGeom prst="rect">
            <a:avLst/>
          </a:prstGeom>
        </p:spPr>
      </p:pic>
      <p:pic>
        <p:nvPicPr>
          <p:cNvPr id="11" name="Picture 10"/>
          <p:cNvPicPr>
            <a:picLocks noChangeAspect="1"/>
          </p:cNvPicPr>
          <p:nvPr/>
        </p:nvPicPr>
        <p:blipFill>
          <a:blip r:embed="rId7" cstate="print"/>
          <a:stretch>
            <a:fillRect/>
          </a:stretch>
        </p:blipFill>
        <p:spPr>
          <a:xfrm>
            <a:off x="5094309" y="4667954"/>
            <a:ext cx="535123" cy="535122"/>
          </a:xfrm>
          <a:prstGeom prst="rect">
            <a:avLst/>
          </a:prstGeom>
        </p:spPr>
      </p:pic>
      <p:pic>
        <p:nvPicPr>
          <p:cNvPr id="12" name="Picture 11"/>
          <p:cNvPicPr>
            <a:picLocks noChangeAspect="1"/>
          </p:cNvPicPr>
          <p:nvPr/>
        </p:nvPicPr>
        <p:blipFill>
          <a:blip r:embed="rId8" cstate="print"/>
          <a:stretch>
            <a:fillRect/>
          </a:stretch>
        </p:blipFill>
        <p:spPr>
          <a:xfrm>
            <a:off x="5672216" y="4114451"/>
            <a:ext cx="1103338" cy="589569"/>
          </a:xfrm>
          <a:prstGeom prst="rect">
            <a:avLst/>
          </a:prstGeom>
        </p:spPr>
      </p:pic>
      <p:pic>
        <p:nvPicPr>
          <p:cNvPr id="13" name="Picture 12"/>
          <p:cNvPicPr>
            <a:picLocks noChangeAspect="1"/>
          </p:cNvPicPr>
          <p:nvPr/>
        </p:nvPicPr>
        <p:blipFill>
          <a:blip r:embed="rId9" cstate="print"/>
          <a:stretch>
            <a:fillRect/>
          </a:stretch>
        </p:blipFill>
        <p:spPr>
          <a:xfrm>
            <a:off x="5255510" y="5244744"/>
            <a:ext cx="1183565" cy="371438"/>
          </a:xfrm>
          <a:prstGeom prst="rect">
            <a:avLst/>
          </a:prstGeom>
        </p:spPr>
      </p:pic>
      <p:pic>
        <p:nvPicPr>
          <p:cNvPr id="14" name="Picture 13"/>
          <p:cNvPicPr>
            <a:picLocks noChangeAspect="1"/>
          </p:cNvPicPr>
          <p:nvPr/>
        </p:nvPicPr>
        <p:blipFill>
          <a:blip r:embed="rId10" cstate="print"/>
          <a:stretch>
            <a:fillRect/>
          </a:stretch>
        </p:blipFill>
        <p:spPr>
          <a:xfrm>
            <a:off x="5977273" y="4717609"/>
            <a:ext cx="535123" cy="434393"/>
          </a:xfrm>
          <a:prstGeom prst="rect">
            <a:avLst/>
          </a:prstGeom>
        </p:spPr>
      </p:pic>
      <p:pic>
        <p:nvPicPr>
          <p:cNvPr id="15" name="Picture 14"/>
          <p:cNvPicPr>
            <a:picLocks noChangeAspect="1"/>
          </p:cNvPicPr>
          <p:nvPr/>
        </p:nvPicPr>
        <p:blipFill>
          <a:blip r:embed="rId11" cstate="print"/>
          <a:stretch>
            <a:fillRect/>
          </a:stretch>
        </p:blipFill>
        <p:spPr>
          <a:xfrm>
            <a:off x="6555180" y="5836149"/>
            <a:ext cx="1045063" cy="352551"/>
          </a:xfrm>
          <a:prstGeom prst="rect">
            <a:avLst/>
          </a:prstGeom>
        </p:spPr>
      </p:pic>
      <p:pic>
        <p:nvPicPr>
          <p:cNvPr id="16" name="Picture 15"/>
          <p:cNvPicPr>
            <a:picLocks noChangeAspect="1"/>
          </p:cNvPicPr>
          <p:nvPr/>
        </p:nvPicPr>
        <p:blipFill>
          <a:blip r:embed="rId12" cstate="print"/>
          <a:stretch>
            <a:fillRect/>
          </a:stretch>
        </p:blipFill>
        <p:spPr>
          <a:xfrm>
            <a:off x="6940270" y="4687734"/>
            <a:ext cx="659973" cy="630963"/>
          </a:xfrm>
          <a:prstGeom prst="rect">
            <a:avLst/>
          </a:prstGeom>
        </p:spPr>
      </p:pic>
      <p:pic>
        <p:nvPicPr>
          <p:cNvPr id="17" name="Picture 16"/>
          <p:cNvPicPr>
            <a:picLocks noChangeAspect="1"/>
          </p:cNvPicPr>
          <p:nvPr/>
        </p:nvPicPr>
        <p:blipFill>
          <a:blip r:embed="rId13" cstate="print"/>
          <a:stretch>
            <a:fillRect/>
          </a:stretch>
        </p:blipFill>
        <p:spPr>
          <a:xfrm>
            <a:off x="6985752" y="4179003"/>
            <a:ext cx="1271701" cy="365142"/>
          </a:xfrm>
          <a:prstGeom prst="rect">
            <a:avLst/>
          </a:prstGeom>
        </p:spPr>
      </p:pic>
      <p:pic>
        <p:nvPicPr>
          <p:cNvPr id="18" name="Picture 17"/>
          <p:cNvPicPr>
            <a:picLocks noChangeAspect="1"/>
          </p:cNvPicPr>
          <p:nvPr/>
        </p:nvPicPr>
        <p:blipFill>
          <a:blip r:embed="rId14" cstate="print"/>
          <a:stretch>
            <a:fillRect/>
          </a:stretch>
        </p:blipFill>
        <p:spPr>
          <a:xfrm>
            <a:off x="5431788" y="5747392"/>
            <a:ext cx="831011" cy="396619"/>
          </a:xfrm>
          <a:prstGeom prst="rect">
            <a:avLst/>
          </a:prstGeom>
        </p:spPr>
      </p:pic>
      <p:pic>
        <p:nvPicPr>
          <p:cNvPr id="19" name="Picture 18"/>
          <p:cNvPicPr>
            <a:picLocks noChangeAspect="1"/>
          </p:cNvPicPr>
          <p:nvPr/>
        </p:nvPicPr>
        <p:blipFill>
          <a:blip r:embed="rId15" cstate="print"/>
          <a:stretch>
            <a:fillRect/>
          </a:stretch>
        </p:blipFill>
        <p:spPr>
          <a:xfrm>
            <a:off x="7789779" y="5790284"/>
            <a:ext cx="1202451" cy="365142"/>
          </a:xfrm>
          <a:prstGeom prst="rect">
            <a:avLst/>
          </a:prstGeom>
        </p:spPr>
      </p:pic>
      <p:pic>
        <p:nvPicPr>
          <p:cNvPr id="20" name="Picture 19"/>
          <p:cNvPicPr>
            <a:picLocks noChangeAspect="1"/>
          </p:cNvPicPr>
          <p:nvPr/>
        </p:nvPicPr>
        <p:blipFill>
          <a:blip r:embed="rId16" cstate="print"/>
          <a:stretch>
            <a:fillRect/>
          </a:stretch>
        </p:blipFill>
        <p:spPr>
          <a:xfrm>
            <a:off x="4928144" y="4188582"/>
            <a:ext cx="503644" cy="478462"/>
          </a:xfrm>
          <a:prstGeom prst="rect">
            <a:avLst/>
          </a:prstGeom>
        </p:spPr>
      </p:pic>
      <p:pic>
        <p:nvPicPr>
          <p:cNvPr id="21" name="Picture 20"/>
          <p:cNvPicPr>
            <a:picLocks noChangeAspect="1"/>
          </p:cNvPicPr>
          <p:nvPr/>
        </p:nvPicPr>
        <p:blipFill>
          <a:blip r:embed="rId17" cstate="print"/>
          <a:stretch>
            <a:fillRect/>
          </a:stretch>
        </p:blipFill>
        <p:spPr>
          <a:xfrm>
            <a:off x="8320164" y="4153911"/>
            <a:ext cx="661033" cy="478462"/>
          </a:xfrm>
          <a:prstGeom prst="rect">
            <a:avLst/>
          </a:prstGeom>
        </p:spPr>
      </p:pic>
      <p:pic>
        <p:nvPicPr>
          <p:cNvPr id="22" name="Picture 21"/>
          <p:cNvPicPr>
            <a:picLocks noChangeAspect="1"/>
          </p:cNvPicPr>
          <p:nvPr/>
        </p:nvPicPr>
        <p:blipFill>
          <a:blip r:embed="rId18" cstate="print"/>
          <a:stretch>
            <a:fillRect/>
          </a:stretch>
        </p:blipFill>
        <p:spPr>
          <a:xfrm>
            <a:off x="7572478" y="4781008"/>
            <a:ext cx="881379" cy="402916"/>
          </a:xfrm>
          <a:prstGeom prst="rect">
            <a:avLst/>
          </a:prstGeom>
        </p:spPr>
      </p:pic>
      <p:pic>
        <p:nvPicPr>
          <p:cNvPr id="23" name="Picture 22"/>
          <p:cNvPicPr>
            <a:picLocks noChangeAspect="1"/>
          </p:cNvPicPr>
          <p:nvPr/>
        </p:nvPicPr>
        <p:blipFill>
          <a:blip r:embed="rId19" cstate="print"/>
          <a:stretch>
            <a:fillRect/>
          </a:stretch>
        </p:blipFill>
        <p:spPr>
          <a:xfrm>
            <a:off x="6788232" y="5424168"/>
            <a:ext cx="1101723" cy="384029"/>
          </a:xfrm>
          <a:prstGeom prst="rect">
            <a:avLst/>
          </a:prstGeom>
        </p:spPr>
      </p:pic>
      <p:pic>
        <p:nvPicPr>
          <p:cNvPr id="24" name="Picture 23"/>
          <p:cNvPicPr>
            <a:picLocks noChangeAspect="1"/>
          </p:cNvPicPr>
          <p:nvPr/>
        </p:nvPicPr>
        <p:blipFill>
          <a:blip r:embed="rId20" cstate="print"/>
          <a:stretch>
            <a:fillRect/>
          </a:stretch>
        </p:blipFill>
        <p:spPr>
          <a:xfrm>
            <a:off x="8075708" y="5355673"/>
            <a:ext cx="428097" cy="421802"/>
          </a:xfrm>
          <a:prstGeom prst="rect">
            <a:avLst/>
          </a:prstGeom>
        </p:spPr>
      </p:pic>
    </p:spTree>
    <p:extLst>
      <p:ext uri="{BB962C8B-B14F-4D97-AF65-F5344CB8AC3E}">
        <p14:creationId xmlns:p14="http://schemas.microsoft.com/office/powerpoint/2010/main" val="35262534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chorCtr="0"/>
          <a:lstStyle/>
          <a:p>
            <a:r>
              <a:rPr lang="en-US" sz="2800" dirty="0" smtClean="0">
                <a:solidFill>
                  <a:schemeClr val="tx1"/>
                </a:solidFill>
              </a:rPr>
              <a:t>NIST Advanced Manufacturing Office (AMO)</a:t>
            </a:r>
            <a:endParaRPr lang="en-US" sz="2800" dirty="0">
              <a:solidFill>
                <a:schemeClr val="tx1"/>
              </a:solidFill>
            </a:endParaRPr>
          </a:p>
        </p:txBody>
      </p:sp>
      <p:sp>
        <p:nvSpPr>
          <p:cNvPr id="7" name="Content Placeholder 5"/>
          <p:cNvSpPr txBox="1">
            <a:spLocks/>
          </p:cNvSpPr>
          <p:nvPr/>
        </p:nvSpPr>
        <p:spPr bwMode="auto">
          <a:xfrm>
            <a:off x="304800" y="1295400"/>
            <a:ext cx="5288483"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None/>
              <a:defRPr sz="2000" kern="1200">
                <a:solidFill>
                  <a:schemeClr val="accent5">
                    <a:lumMod val="50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itchFamily="2" charset="2"/>
              <a:buChar char="§"/>
              <a:defRPr sz="2000" kern="1200">
                <a:solidFill>
                  <a:schemeClr val="tx1">
                    <a:lumMod val="65000"/>
                    <a:lumOff val="35000"/>
                  </a:schemeClr>
                </a:solidFill>
                <a:latin typeface="Arial" pitchFamily="34" charset="0"/>
                <a:ea typeface="+mn-ea"/>
                <a:cs typeface="Arial" pitchFamily="34" charset="0"/>
              </a:defRPr>
            </a:lvl2pPr>
            <a:lvl3pPr marL="1143000" indent="-228600" algn="l" rtl="0" eaLnBrk="0" fontAlgn="base" hangingPunct="0">
              <a:lnSpc>
                <a:spcPts val="2300"/>
              </a:lnSpc>
              <a:spcBef>
                <a:spcPct val="20000"/>
              </a:spcBef>
              <a:spcAft>
                <a:spcPct val="0"/>
              </a:spcAft>
              <a:buSzPct val="120000"/>
              <a:buFont typeface="Arial" pitchFamily="34" charset="0"/>
              <a:buChar char="•"/>
              <a:defRPr sz="1800" kern="1200">
                <a:solidFill>
                  <a:schemeClr val="accent5">
                    <a:lumMod val="50000"/>
                  </a:schemeClr>
                </a:solidFill>
                <a:latin typeface="Arial" pitchFamily="34" charset="0"/>
                <a:ea typeface="+mn-ea"/>
                <a:cs typeface="Arial" pitchFamily="34" charset="0"/>
              </a:defRPr>
            </a:lvl3pPr>
            <a:lvl4pPr marL="1600200" indent="-228600" algn="l" rtl="0" eaLnBrk="0" fontAlgn="base" hangingPunct="0">
              <a:lnSpc>
                <a:spcPts val="2300"/>
              </a:lnSpc>
              <a:spcBef>
                <a:spcPct val="20000"/>
              </a:spcBef>
              <a:spcAft>
                <a:spcPct val="0"/>
              </a:spcAft>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spcBef>
                <a:spcPts val="1200"/>
              </a:spcBef>
              <a:buFont typeface="Arial" panose="020B0604020202020204" pitchFamily="34" charset="0"/>
              <a:buChar char="•"/>
            </a:pPr>
            <a:r>
              <a:rPr lang="en-US" sz="1600" dirty="0" smtClean="0">
                <a:solidFill>
                  <a:prstClr val="black"/>
                </a:solidFill>
              </a:rPr>
              <a:t>New </a:t>
            </a:r>
            <a:r>
              <a:rPr lang="en-US" sz="1600" dirty="0">
                <a:solidFill>
                  <a:prstClr val="black"/>
                </a:solidFill>
              </a:rPr>
              <a:t>NIST </a:t>
            </a:r>
            <a:r>
              <a:rPr lang="en-US" sz="1600" i="1" dirty="0">
                <a:solidFill>
                  <a:prstClr val="black"/>
                </a:solidFill>
              </a:rPr>
              <a:t>Advanced Manufacturing Technology Consortia (AMTech)</a:t>
            </a:r>
            <a:r>
              <a:rPr lang="en-US" sz="1600" dirty="0">
                <a:solidFill>
                  <a:prstClr val="black"/>
                </a:solidFill>
              </a:rPr>
              <a:t> Program. </a:t>
            </a:r>
            <a:r>
              <a:rPr lang="en-US" sz="1600" dirty="0" smtClean="0">
                <a:solidFill>
                  <a:prstClr val="black"/>
                </a:solidFill>
              </a:rPr>
              <a:t>Consortia </a:t>
            </a:r>
            <a:r>
              <a:rPr lang="en-US" sz="1600" dirty="0">
                <a:solidFill>
                  <a:prstClr val="black"/>
                </a:solidFill>
              </a:rPr>
              <a:t>solicitation </a:t>
            </a:r>
            <a:r>
              <a:rPr lang="en-US" sz="1600" dirty="0" smtClean="0">
                <a:solidFill>
                  <a:prstClr val="black"/>
                </a:solidFill>
              </a:rPr>
              <a:t>proposal </a:t>
            </a:r>
            <a:r>
              <a:rPr lang="en-US" sz="1600" dirty="0">
                <a:solidFill>
                  <a:prstClr val="black"/>
                </a:solidFill>
              </a:rPr>
              <a:t>evaluations underway</a:t>
            </a:r>
            <a:r>
              <a:rPr lang="en-US" sz="1600" dirty="0" smtClean="0">
                <a:solidFill>
                  <a:prstClr val="black"/>
                </a:solidFill>
              </a:rPr>
              <a:t>.</a:t>
            </a:r>
            <a:endParaRPr lang="en-US" sz="1600" dirty="0">
              <a:solidFill>
                <a:prstClr val="black"/>
              </a:solidFill>
            </a:endParaRPr>
          </a:p>
          <a:p>
            <a:pPr defTabSz="914400">
              <a:spcBef>
                <a:spcPts val="1200"/>
              </a:spcBef>
              <a:buFont typeface="Arial" panose="020B0604020202020204" pitchFamily="34" charset="0"/>
              <a:buChar char="•"/>
            </a:pPr>
            <a:r>
              <a:rPr lang="en-US" sz="1600" dirty="0" smtClean="0">
                <a:solidFill>
                  <a:prstClr val="black"/>
                </a:solidFill>
              </a:rPr>
              <a:t>$7.4 Million for Additive Manufacturing Research and </a:t>
            </a:r>
            <a:r>
              <a:rPr lang="en-US" sz="1600" i="1" dirty="0" smtClean="0">
                <a:solidFill>
                  <a:prstClr val="black"/>
                </a:solidFill>
              </a:rPr>
              <a:t>Measurement Science for Advanced Manufacturing </a:t>
            </a:r>
            <a:r>
              <a:rPr lang="en-US" sz="1600" dirty="0" smtClean="0">
                <a:solidFill>
                  <a:prstClr val="black"/>
                </a:solidFill>
              </a:rPr>
              <a:t>(MSAM)</a:t>
            </a:r>
          </a:p>
          <a:p>
            <a:pPr defTabSz="914400">
              <a:spcBef>
                <a:spcPts val="1200"/>
              </a:spcBef>
              <a:buFont typeface="Arial" panose="020B0604020202020204" pitchFamily="34" charset="0"/>
              <a:buChar char="•"/>
            </a:pPr>
            <a:r>
              <a:rPr lang="en-US" sz="1600" dirty="0" smtClean="0">
                <a:solidFill>
                  <a:prstClr val="black"/>
                </a:solidFill>
              </a:rPr>
              <a:t>Provides core support for interagency Advanced Manufacturing National Program Office (AMNPO) and NNMI, including staffing of President’s </a:t>
            </a:r>
            <a:r>
              <a:rPr lang="en-US" sz="1600" i="1" dirty="0" smtClean="0">
                <a:solidFill>
                  <a:prstClr val="black"/>
                </a:solidFill>
              </a:rPr>
              <a:t>Advanced Manufacturing Partnership (AMP 2.0)</a:t>
            </a:r>
            <a:endParaRPr lang="en-US" sz="1600" dirty="0" smtClean="0">
              <a:solidFill>
                <a:prstClr val="black"/>
              </a:solidFill>
            </a:endParaRPr>
          </a:p>
        </p:txBody>
      </p:sp>
      <p:grpSp>
        <p:nvGrpSpPr>
          <p:cNvPr id="12" name="Group 11"/>
          <p:cNvGrpSpPr>
            <a:grpSpLocks noChangeAspect="1"/>
          </p:cNvGrpSpPr>
          <p:nvPr/>
        </p:nvGrpSpPr>
        <p:grpSpPr>
          <a:xfrm>
            <a:off x="6163356" y="1144758"/>
            <a:ext cx="2073833" cy="1886420"/>
            <a:chOff x="5079448" y="2991156"/>
            <a:chExt cx="3384027" cy="3298472"/>
          </a:xfrm>
        </p:grpSpPr>
        <p:grpSp>
          <p:nvGrpSpPr>
            <p:cNvPr id="13" name="Group 12"/>
            <p:cNvGrpSpPr/>
            <p:nvPr/>
          </p:nvGrpSpPr>
          <p:grpSpPr>
            <a:xfrm>
              <a:off x="6768547" y="4995688"/>
              <a:ext cx="1122904" cy="1282316"/>
              <a:chOff x="2889056" y="761999"/>
              <a:chExt cx="1122904" cy="1282316"/>
            </a:xfrm>
          </p:grpSpPr>
          <p:pic>
            <p:nvPicPr>
              <p:cNvPr id="36" name="Picture 9" descr="Z:\Documents\AMTech\press_release_outreach\consortia_images\microsoft_free\MB900370324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5336" y="852568"/>
                <a:ext cx="1005938" cy="1005938"/>
              </a:xfrm>
              <a:prstGeom prst="rect">
                <a:avLst/>
              </a:prstGeom>
              <a:noFill/>
              <a:extLst>
                <a:ext uri="{909E8E84-426E-40dd-AFC4-6F175D3DCCD1}">
                  <a14:hiddenFill xmlns:a14="http://schemas.microsoft.com/office/drawing/2010/main">
                    <a:solidFill>
                      <a:srgbClr val="FFFFFF"/>
                    </a:solidFill>
                  </a14:hiddenFill>
                </a:ext>
              </a:extLst>
            </p:spPr>
          </p:pic>
          <p:sp>
            <p:nvSpPr>
              <p:cNvPr id="37" name="Hexagon 36"/>
              <p:cNvSpPr/>
              <p:nvPr/>
            </p:nvSpPr>
            <p:spPr>
              <a:xfrm rot="5400000">
                <a:off x="2809350" y="841705"/>
                <a:ext cx="1282316" cy="112290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14" name="Group 13"/>
            <p:cNvGrpSpPr/>
            <p:nvPr/>
          </p:nvGrpSpPr>
          <p:grpSpPr>
            <a:xfrm>
              <a:off x="5079448" y="3990712"/>
              <a:ext cx="1143000" cy="1282316"/>
              <a:chOff x="2325305" y="1761557"/>
              <a:chExt cx="1143000" cy="1282316"/>
            </a:xfrm>
          </p:grpSpPr>
          <p:pic>
            <p:nvPicPr>
              <p:cNvPr id="34" name="Picture 4" descr="Z:\Documents\AMTech\press_release_outreach\consortia_images\microsoft_free\MH9001993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5305" y="1858506"/>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5" name="Hexagon 34"/>
              <p:cNvSpPr/>
              <p:nvPr/>
            </p:nvSpPr>
            <p:spPr>
              <a:xfrm rot="5400000">
                <a:off x="2247898" y="1841263"/>
                <a:ext cx="1282316" cy="112290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15" name="Group 14"/>
            <p:cNvGrpSpPr/>
            <p:nvPr/>
          </p:nvGrpSpPr>
          <p:grpSpPr>
            <a:xfrm>
              <a:off x="6779119" y="2991156"/>
              <a:ext cx="1122904" cy="1282316"/>
              <a:chOff x="4024976" y="762001"/>
              <a:chExt cx="1122904" cy="1282316"/>
            </a:xfrm>
          </p:grpSpPr>
          <p:pic>
            <p:nvPicPr>
              <p:cNvPr id="32" name="Picture 3" descr="Z:\Documents\AMTech\press_release_outreach\consortia_images\microsoft_free\MH9002958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4006" y="844658"/>
                <a:ext cx="1044844" cy="1044844"/>
              </a:xfrm>
              <a:prstGeom prst="rect">
                <a:avLst/>
              </a:prstGeom>
              <a:noFill/>
              <a:extLst>
                <a:ext uri="{909E8E84-426E-40dd-AFC4-6F175D3DCCD1}">
                  <a14:hiddenFill xmlns:a14="http://schemas.microsoft.com/office/drawing/2010/main">
                    <a:solidFill>
                      <a:srgbClr val="FFFFFF"/>
                    </a:solidFill>
                  </a14:hiddenFill>
                </a:ext>
              </a:extLst>
            </p:spPr>
          </p:pic>
          <p:sp>
            <p:nvSpPr>
              <p:cNvPr id="33" name="Hexagon 32"/>
              <p:cNvSpPr/>
              <p:nvPr/>
            </p:nvSpPr>
            <p:spPr>
              <a:xfrm rot="5400000">
                <a:off x="3945270" y="841707"/>
                <a:ext cx="1282316" cy="112290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16" name="Group 15"/>
            <p:cNvGrpSpPr/>
            <p:nvPr/>
          </p:nvGrpSpPr>
          <p:grpSpPr>
            <a:xfrm>
              <a:off x="5645642" y="4995688"/>
              <a:ext cx="1125728" cy="1293940"/>
              <a:chOff x="2883408" y="2743200"/>
              <a:chExt cx="1125728" cy="1293940"/>
            </a:xfrm>
          </p:grpSpPr>
          <p:grpSp>
            <p:nvGrpSpPr>
              <p:cNvPr id="28" name="Group 27"/>
              <p:cNvGrpSpPr/>
              <p:nvPr/>
            </p:nvGrpSpPr>
            <p:grpSpPr>
              <a:xfrm>
                <a:off x="2883408" y="2743200"/>
                <a:ext cx="1125728" cy="1293940"/>
                <a:chOff x="1622821" y="1098846"/>
                <a:chExt cx="1125728" cy="1293940"/>
              </a:xfrm>
            </p:grpSpPr>
            <p:sp>
              <p:nvSpPr>
                <p:cNvPr id="30" name="Hexagon 29"/>
                <p:cNvSpPr/>
                <p:nvPr/>
              </p:nvSpPr>
              <p:spPr>
                <a:xfrm rot="5400000">
                  <a:off x="1538715" y="1182952"/>
                  <a:ext cx="1293940" cy="1125728"/>
                </a:xfrm>
                <a:prstGeom prst="hexagon">
                  <a:avLst>
                    <a:gd name="adj" fmla="val 25000"/>
                    <a:gd name="vf" fmla="val 115470"/>
                  </a:avLst>
                </a:prstGeom>
                <a:blipFill rotWithShape="0">
                  <a:blip r:embed="rId5"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Hexagon 4"/>
                <p:cNvSpPr/>
                <p:nvPr/>
              </p:nvSpPr>
              <p:spPr>
                <a:xfrm>
                  <a:off x="1798247" y="1300485"/>
                  <a:ext cx="774876" cy="890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algn="ctr" defTabSz="1822450">
                    <a:lnSpc>
                      <a:spcPct val="90000"/>
                    </a:lnSpc>
                    <a:spcBef>
                      <a:spcPct val="0"/>
                    </a:spcBef>
                    <a:spcAft>
                      <a:spcPct val="35000"/>
                    </a:spcAft>
                  </a:pPr>
                  <a:endParaRPr lang="en-US" sz="4100" dirty="0">
                    <a:solidFill>
                      <a:prstClr val="white"/>
                    </a:solidFill>
                    <a:latin typeface="Calibri"/>
                  </a:endParaRPr>
                </a:p>
              </p:txBody>
            </p:sp>
          </p:grpSp>
          <p:sp>
            <p:nvSpPr>
              <p:cNvPr id="29" name="Hexagon 28"/>
              <p:cNvSpPr/>
              <p:nvPr/>
            </p:nvSpPr>
            <p:spPr>
              <a:xfrm rot="5400000">
                <a:off x="2803702" y="2822906"/>
                <a:ext cx="1282316" cy="112290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17" name="Group 16"/>
            <p:cNvGrpSpPr/>
            <p:nvPr/>
          </p:nvGrpSpPr>
          <p:grpSpPr>
            <a:xfrm>
              <a:off x="5650948" y="2991156"/>
              <a:ext cx="1125728" cy="1293940"/>
              <a:chOff x="4009136" y="2782030"/>
              <a:chExt cx="1125728" cy="1293940"/>
            </a:xfrm>
          </p:grpSpPr>
          <p:grpSp>
            <p:nvGrpSpPr>
              <p:cNvPr id="24" name="Group 23"/>
              <p:cNvGrpSpPr/>
              <p:nvPr/>
            </p:nvGrpSpPr>
            <p:grpSpPr>
              <a:xfrm>
                <a:off x="4009136" y="2782030"/>
                <a:ext cx="1125728" cy="1293940"/>
                <a:chOff x="2240665" y="2189521"/>
                <a:chExt cx="1125728" cy="1293940"/>
              </a:xfrm>
            </p:grpSpPr>
            <p:sp>
              <p:nvSpPr>
                <p:cNvPr id="26" name="Hexagon 25"/>
                <p:cNvSpPr/>
                <p:nvPr/>
              </p:nvSpPr>
              <p:spPr>
                <a:xfrm rot="5400000">
                  <a:off x="2156559" y="2273627"/>
                  <a:ext cx="1293940" cy="1125728"/>
                </a:xfrm>
                <a:prstGeom prst="hexagon">
                  <a:avLst>
                    <a:gd name="adj" fmla="val 25000"/>
                    <a:gd name="vf" fmla="val 115470"/>
                  </a:avLst>
                </a:prstGeom>
                <a:blipFill rotWithShape="0">
                  <a:blip r:embed="rId6"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Hexagon 4"/>
                <p:cNvSpPr/>
                <p:nvPr/>
              </p:nvSpPr>
              <p:spPr>
                <a:xfrm>
                  <a:off x="2416091" y="2391160"/>
                  <a:ext cx="774876" cy="890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algn="ctr" defTabSz="1822450">
                    <a:lnSpc>
                      <a:spcPct val="90000"/>
                    </a:lnSpc>
                    <a:spcBef>
                      <a:spcPct val="0"/>
                    </a:spcBef>
                    <a:spcAft>
                      <a:spcPct val="35000"/>
                    </a:spcAft>
                  </a:pPr>
                  <a:r>
                    <a:rPr lang="en-US" sz="4100" dirty="0" smtClean="0">
                      <a:solidFill>
                        <a:prstClr val="white"/>
                      </a:solidFill>
                      <a:latin typeface="Calibri"/>
                    </a:rPr>
                    <a:t> </a:t>
                  </a:r>
                  <a:endParaRPr lang="en-US" sz="4100" dirty="0">
                    <a:solidFill>
                      <a:prstClr val="white"/>
                    </a:solidFill>
                    <a:latin typeface="Calibri"/>
                  </a:endParaRPr>
                </a:p>
              </p:txBody>
            </p:sp>
          </p:grpSp>
          <p:sp>
            <p:nvSpPr>
              <p:cNvPr id="25" name="Hexagon 24"/>
              <p:cNvSpPr/>
              <p:nvPr/>
            </p:nvSpPr>
            <p:spPr>
              <a:xfrm rot="5400000">
                <a:off x="3932254" y="2861737"/>
                <a:ext cx="1282316" cy="112290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18" name="Group 17"/>
            <p:cNvGrpSpPr/>
            <p:nvPr/>
          </p:nvGrpSpPr>
          <p:grpSpPr>
            <a:xfrm>
              <a:off x="7335464" y="3981755"/>
              <a:ext cx="1128011" cy="1293940"/>
              <a:chOff x="4581321" y="1752600"/>
              <a:chExt cx="1128011" cy="1293940"/>
            </a:xfrm>
          </p:grpSpPr>
          <p:grpSp>
            <p:nvGrpSpPr>
              <p:cNvPr id="20" name="Group 19"/>
              <p:cNvGrpSpPr/>
              <p:nvPr/>
            </p:nvGrpSpPr>
            <p:grpSpPr>
              <a:xfrm>
                <a:off x="4581321" y="1752600"/>
                <a:ext cx="1125728" cy="1293940"/>
                <a:chOff x="2225092" y="549"/>
                <a:chExt cx="1125728" cy="1293940"/>
              </a:xfrm>
            </p:grpSpPr>
            <p:sp>
              <p:nvSpPr>
                <p:cNvPr id="22" name="Hexagon 21"/>
                <p:cNvSpPr/>
                <p:nvPr/>
              </p:nvSpPr>
              <p:spPr>
                <a:xfrm rot="5400000">
                  <a:off x="2140986" y="84655"/>
                  <a:ext cx="1293940" cy="1125728"/>
                </a:xfrm>
                <a:prstGeom prst="hexagon">
                  <a:avLst>
                    <a:gd name="adj" fmla="val 25000"/>
                    <a:gd name="vf" fmla="val 115470"/>
                  </a:avLst>
                </a:prstGeom>
                <a:blipFill rotWithShape="0">
                  <a:blip r:embed="rId7"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Hexagon 4"/>
                <p:cNvSpPr/>
                <p:nvPr/>
              </p:nvSpPr>
              <p:spPr>
                <a:xfrm>
                  <a:off x="2408469" y="202188"/>
                  <a:ext cx="774876" cy="890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algn="ctr" defTabSz="1822450">
                    <a:lnSpc>
                      <a:spcPct val="90000"/>
                    </a:lnSpc>
                    <a:spcBef>
                      <a:spcPct val="0"/>
                    </a:spcBef>
                    <a:spcAft>
                      <a:spcPct val="35000"/>
                    </a:spcAft>
                  </a:pPr>
                  <a:r>
                    <a:rPr lang="en-US" sz="4100" dirty="0" smtClean="0">
                      <a:solidFill>
                        <a:prstClr val="white"/>
                      </a:solidFill>
                      <a:latin typeface="Calibri"/>
                    </a:rPr>
                    <a:t> </a:t>
                  </a:r>
                  <a:endParaRPr lang="en-US" sz="4100" dirty="0">
                    <a:solidFill>
                      <a:prstClr val="white"/>
                    </a:solidFill>
                    <a:latin typeface="Calibri"/>
                  </a:endParaRPr>
                </a:p>
              </p:txBody>
            </p:sp>
          </p:grpSp>
          <p:sp>
            <p:nvSpPr>
              <p:cNvPr id="21" name="Hexagon 20"/>
              <p:cNvSpPr/>
              <p:nvPr/>
            </p:nvSpPr>
            <p:spPr>
              <a:xfrm rot="5400000">
                <a:off x="4506722" y="1843930"/>
                <a:ext cx="1282316" cy="112290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sp>
          <p:nvSpPr>
            <p:cNvPr id="19" name="TextBox 18"/>
            <p:cNvSpPr txBox="1"/>
            <p:nvPr/>
          </p:nvSpPr>
          <p:spPr>
            <a:xfrm>
              <a:off x="6016773" y="4434491"/>
              <a:ext cx="1575967" cy="511251"/>
            </a:xfrm>
            <a:prstGeom prst="rect">
              <a:avLst/>
            </a:prstGeom>
            <a:noFill/>
          </p:spPr>
          <p:txBody>
            <a:bodyPr wrap="square" rtlCol="0">
              <a:spAutoFit/>
            </a:bodyPr>
            <a:lstStyle/>
            <a:p>
              <a:pPr algn="ctr" defTabSz="914400"/>
              <a:r>
                <a:rPr lang="en-US" sz="1300" dirty="0" smtClean="0">
                  <a:solidFill>
                    <a:srgbClr val="002060"/>
                  </a:solidFill>
                  <a:latin typeface="Arial Rounded MT Bold" pitchFamily="34" charset="0"/>
                  <a:cs typeface="Andalus" pitchFamily="18" charset="-78"/>
                </a:rPr>
                <a:t>AMTech</a:t>
              </a:r>
              <a:endParaRPr lang="en-US" sz="1300" dirty="0">
                <a:solidFill>
                  <a:srgbClr val="002060"/>
                </a:solidFill>
                <a:latin typeface="Arial Rounded MT Bold" pitchFamily="34" charset="0"/>
                <a:cs typeface="Andalus" pitchFamily="18" charset="-78"/>
              </a:endParaRPr>
            </a:p>
          </p:txBody>
        </p:sp>
      </p:grpSp>
      <p:grpSp>
        <p:nvGrpSpPr>
          <p:cNvPr id="3" name="Group 2"/>
          <p:cNvGrpSpPr/>
          <p:nvPr/>
        </p:nvGrpSpPr>
        <p:grpSpPr>
          <a:xfrm>
            <a:off x="5492287" y="3236689"/>
            <a:ext cx="3415970" cy="906461"/>
            <a:chOff x="5423230" y="3462601"/>
            <a:chExt cx="3415970" cy="906461"/>
          </a:xfrm>
        </p:grpSpPr>
        <p:pic>
          <p:nvPicPr>
            <p:cNvPr id="38" name="Picture 4" descr="Test Artifac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23230" y="3462601"/>
              <a:ext cx="999167" cy="90646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NAMII"/>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544" t="13585" r="43211" b="16680"/>
            <a:stretch/>
          </p:blipFill>
          <p:spPr bwMode="auto">
            <a:xfrm>
              <a:off x="6376906" y="4019100"/>
              <a:ext cx="1852694" cy="2481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8279922" y="3592829"/>
              <a:ext cx="559278" cy="646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74302" y="3462601"/>
              <a:ext cx="1883008" cy="523220"/>
            </a:xfrm>
            <a:prstGeom prst="rect">
              <a:avLst/>
            </a:prstGeom>
            <a:noFill/>
          </p:spPr>
          <p:txBody>
            <a:bodyPr wrap="square" rtlCol="0">
              <a:spAutoFit/>
            </a:bodyPr>
            <a:lstStyle/>
            <a:p>
              <a:pPr algn="ctr" defTabSz="914400"/>
              <a:r>
                <a:rPr lang="en-US" sz="1400" b="1" dirty="0" smtClean="0">
                  <a:solidFill>
                    <a:srgbClr val="002060"/>
                  </a:solidFill>
                  <a:latin typeface="Calibri"/>
                </a:rPr>
                <a:t>MSAM for Additive Manufacturing</a:t>
              </a:r>
              <a:endParaRPr lang="en-US" sz="1400" b="1" dirty="0">
                <a:solidFill>
                  <a:srgbClr val="002060"/>
                </a:solidFill>
                <a:latin typeface="Calibri"/>
              </a:endParaRPr>
            </a:p>
          </p:txBody>
        </p:sp>
      </p:grpSp>
      <p:grpSp>
        <p:nvGrpSpPr>
          <p:cNvPr id="42" name="Group 41"/>
          <p:cNvGrpSpPr/>
          <p:nvPr/>
        </p:nvGrpSpPr>
        <p:grpSpPr>
          <a:xfrm>
            <a:off x="5663130" y="4331875"/>
            <a:ext cx="3074285" cy="1911863"/>
            <a:chOff x="5805378" y="4333531"/>
            <a:chExt cx="3074285" cy="1911863"/>
          </a:xfrm>
        </p:grpSpPr>
        <p:pic>
          <p:nvPicPr>
            <p:cNvPr id="43" name="Picture 42" descr="DoD-emblem.png"/>
            <p:cNvPicPr>
              <a:picLocks noChangeAspect="1"/>
            </p:cNvPicPr>
            <p:nvPr/>
          </p:nvPicPr>
          <p:blipFill>
            <a:blip r:embed="rId11" cstate="print"/>
            <a:stretch>
              <a:fillRect/>
            </a:stretch>
          </p:blipFill>
          <p:spPr>
            <a:xfrm>
              <a:off x="7927163" y="4333531"/>
              <a:ext cx="952500" cy="952500"/>
            </a:xfrm>
            <a:prstGeom prst="rect">
              <a:avLst/>
            </a:prstGeom>
          </p:spPr>
        </p:pic>
        <p:pic>
          <p:nvPicPr>
            <p:cNvPr id="44" name="Picture 4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890925" y="4366576"/>
              <a:ext cx="886411" cy="886411"/>
            </a:xfrm>
            <a:prstGeom prst="rect">
              <a:avLst/>
            </a:prstGeom>
          </p:spPr>
        </p:pic>
        <p:pic>
          <p:nvPicPr>
            <p:cNvPr id="45" name="Picture 44"/>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5878330" y="4366576"/>
              <a:ext cx="886411" cy="88641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90925" y="5319844"/>
              <a:ext cx="1014059" cy="891736"/>
            </a:xfrm>
            <a:prstGeom prst="rect">
              <a:avLst/>
            </a:prstGeom>
          </p:spPr>
        </p:pic>
        <p:pic>
          <p:nvPicPr>
            <p:cNvPr id="47" name="Picture 46"/>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805378" y="5286031"/>
              <a:ext cx="959363" cy="959363"/>
            </a:xfrm>
            <a:prstGeom prst="rect">
              <a:avLst/>
            </a:prstGeom>
          </p:spPr>
        </p:pic>
        <p:pic>
          <p:nvPicPr>
            <p:cNvPr id="48" name="Picture 47"/>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8003363" y="5319844"/>
              <a:ext cx="876300" cy="876300"/>
            </a:xfrm>
            <a:prstGeom prst="rect">
              <a:avLst/>
            </a:prstGeom>
          </p:spPr>
        </p:pic>
      </p:grpSp>
      <p:sp>
        <p:nvSpPr>
          <p:cNvPr id="49" name="TextBox 2"/>
          <p:cNvSpPr txBox="1">
            <a:spLocks noChangeArrowheads="1"/>
          </p:cNvSpPr>
          <p:nvPr/>
        </p:nvSpPr>
        <p:spPr bwMode="auto">
          <a:xfrm>
            <a:off x="1168233" y="4697256"/>
            <a:ext cx="3561616" cy="369332"/>
          </a:xfrm>
          <a:prstGeom prst="rect">
            <a:avLst/>
          </a:prstGeom>
          <a:solidFill>
            <a:srgbClr val="FFFF00"/>
          </a:solidFill>
          <a:ln>
            <a:solidFill>
              <a:schemeClr val="accent1">
                <a:lumMod val="75000"/>
              </a:schemeClr>
            </a:solidFill>
          </a:ln>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defTabSz="914400" eaLnBrk="1" hangingPunct="1"/>
            <a:r>
              <a:rPr lang="en-US" b="1" dirty="0">
                <a:solidFill>
                  <a:prstClr val="black"/>
                </a:solidFill>
                <a:hlinkClick r:id="rId17"/>
              </a:rPr>
              <a:t>http</a:t>
            </a:r>
            <a:r>
              <a:rPr lang="en-US" b="1" dirty="0" smtClean="0">
                <a:solidFill>
                  <a:prstClr val="black"/>
                </a:solidFill>
                <a:hlinkClick r:id="rId17"/>
              </a:rPr>
              <a:t>://www.manufacturing.gov</a:t>
            </a:r>
            <a:r>
              <a:rPr lang="en-US" b="1" dirty="0" smtClean="0">
                <a:solidFill>
                  <a:prstClr val="black"/>
                </a:solidFill>
              </a:rPr>
              <a:t> </a:t>
            </a:r>
            <a:endParaRPr lang="en-US" b="1" i="1" dirty="0">
              <a:solidFill>
                <a:prstClr val="black"/>
              </a:solidFill>
            </a:endParaRPr>
          </a:p>
        </p:txBody>
      </p:sp>
    </p:spTree>
    <p:extLst>
      <p:ext uri="{BB962C8B-B14F-4D97-AF65-F5344CB8AC3E}">
        <p14:creationId xmlns:p14="http://schemas.microsoft.com/office/powerpoint/2010/main" val="2019985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0" y="381000"/>
            <a:ext cx="9144000" cy="609600"/>
          </a:xfrm>
          <a:prstGeom prst="rect">
            <a:avLst/>
          </a:prstGeom>
        </p:spPr>
        <p:txBody>
          <a:bodyPr/>
          <a:lstStyle>
            <a:lvl1pPr algn="l" defTabSz="914400" rtl="0" eaLnBrk="1" latinLnBrk="0" hangingPunct="1">
              <a:spcBef>
                <a:spcPct val="0"/>
              </a:spcBef>
              <a:buNone/>
              <a:defRPr sz="4000" b="1" kern="1200">
                <a:solidFill>
                  <a:schemeClr val="tx2"/>
                </a:solidFill>
                <a:latin typeface="+mj-lt"/>
                <a:ea typeface="+mj-ea"/>
                <a:cs typeface="+mj-cs"/>
              </a:defRPr>
            </a:lvl1pPr>
          </a:lstStyle>
          <a:p>
            <a:pPr algn="ctr">
              <a:defRPr/>
            </a:pPr>
            <a:r>
              <a:rPr lang="en-US" sz="3200" dirty="0" smtClean="0">
                <a:solidFill>
                  <a:prstClr val="black"/>
                </a:solidFill>
                <a:latin typeface="Calibri"/>
              </a:rPr>
              <a:t>Advanced Manufacturing Technology </a:t>
            </a:r>
            <a:r>
              <a:rPr lang="en-US" sz="3200" dirty="0">
                <a:solidFill>
                  <a:prstClr val="black"/>
                </a:solidFill>
                <a:latin typeface="Calibri"/>
              </a:rPr>
              <a:t>C</a:t>
            </a:r>
            <a:r>
              <a:rPr lang="en-US" sz="3200" dirty="0" smtClean="0">
                <a:solidFill>
                  <a:prstClr val="black"/>
                </a:solidFill>
                <a:latin typeface="Calibri"/>
              </a:rPr>
              <a:t>onsortia</a:t>
            </a:r>
            <a:endParaRPr lang="en-US" sz="3200" dirty="0">
              <a:solidFill>
                <a:prstClr val="black"/>
              </a:solidFill>
              <a:latin typeface="Calibri"/>
            </a:endParaRPr>
          </a:p>
        </p:txBody>
      </p:sp>
      <p:sp>
        <p:nvSpPr>
          <p:cNvPr id="4" name="Content Placeholder 5"/>
          <p:cNvSpPr txBox="1">
            <a:spLocks/>
          </p:cNvSpPr>
          <p:nvPr/>
        </p:nvSpPr>
        <p:spPr>
          <a:xfrm>
            <a:off x="0" y="1017113"/>
            <a:ext cx="9101096" cy="1177248"/>
          </a:xfrm>
          <a:prstGeom prst="rect">
            <a:avLst/>
          </a:prstGeom>
        </p:spPr>
        <p:txBody>
          <a:bodyPr/>
          <a:lstStyle>
            <a:lvl1pPr marL="342900" indent="-342900" algn="l" defTabSz="914400" rtl="0" eaLnBrk="1" latinLnBrk="0" hangingPunct="1">
              <a:spcBef>
                <a:spcPct val="20000"/>
              </a:spcBef>
              <a:buFont typeface="Wingdings" pitchFamily="2" charset="2"/>
              <a:buChar char="Ø"/>
              <a:defRPr sz="3200" kern="1200">
                <a:solidFill>
                  <a:schemeClr val="tx2"/>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Font typeface="Wingdings" pitchFamily="2" charset="2"/>
              <a:buNone/>
              <a:defRPr/>
            </a:pPr>
            <a:r>
              <a:rPr lang="en-US" sz="2000" dirty="0" smtClean="0">
                <a:solidFill>
                  <a:srgbClr val="002060"/>
                </a:solidFill>
                <a:latin typeface="Calibri"/>
              </a:rPr>
              <a:t>Newly authorized program, includes:</a:t>
            </a:r>
            <a:r>
              <a:rPr lang="en-US" sz="2000" kern="0" dirty="0" smtClean="0">
                <a:solidFill>
                  <a:srgbClr val="215968"/>
                </a:solidFill>
                <a:latin typeface="Calibri" pitchFamily="34" charset="0"/>
              </a:rPr>
              <a:t>  </a:t>
            </a:r>
            <a:endParaRPr lang="en-US" sz="2000" kern="0" dirty="0">
              <a:solidFill>
                <a:srgbClr val="215968"/>
              </a:solidFill>
              <a:latin typeface="Calibri" pitchFamily="34" charset="0"/>
            </a:endParaRPr>
          </a:p>
          <a:p>
            <a:pPr marL="800100" lvl="1" indent="-342900" eaLnBrk="0" hangingPunct="0">
              <a:spcBef>
                <a:spcPts val="0"/>
              </a:spcBef>
              <a:buClr>
                <a:srgbClr val="215968"/>
              </a:buClr>
              <a:buSzPct val="85000"/>
              <a:buFont typeface="+mj-lt"/>
              <a:buAutoNum type="arabicPeriod"/>
              <a:defRPr/>
            </a:pPr>
            <a:r>
              <a:rPr lang="en-US" sz="1800" b="1" kern="0" dirty="0">
                <a:solidFill>
                  <a:srgbClr val="EEECE1">
                    <a:lumMod val="25000"/>
                  </a:srgbClr>
                </a:solidFill>
                <a:latin typeface="Calibri" pitchFamily="34" charset="0"/>
              </a:rPr>
              <a:t>Planning awards: </a:t>
            </a:r>
            <a:r>
              <a:rPr lang="en-US" sz="1800" kern="0" dirty="0">
                <a:solidFill>
                  <a:srgbClr val="EEECE1">
                    <a:lumMod val="25000"/>
                  </a:srgbClr>
                </a:solidFill>
                <a:latin typeface="Calibri" pitchFamily="34" charset="0"/>
              </a:rPr>
              <a:t>multi-sector consortia to develop a shared vision of industry’s research needs via a technology </a:t>
            </a:r>
            <a:r>
              <a:rPr lang="en-US" sz="1800" kern="0" dirty="0" smtClean="0">
                <a:solidFill>
                  <a:srgbClr val="EEECE1">
                    <a:lumMod val="25000"/>
                  </a:srgbClr>
                </a:solidFill>
                <a:latin typeface="Calibri" pitchFamily="34" charset="0"/>
              </a:rPr>
              <a:t>roadmap </a:t>
            </a:r>
            <a:r>
              <a:rPr lang="en-US" sz="1800" b="1" kern="0" dirty="0" smtClean="0">
                <a:solidFill>
                  <a:srgbClr val="EEECE1">
                    <a:lumMod val="25000"/>
                  </a:srgbClr>
                </a:solidFill>
                <a:latin typeface="Calibri" pitchFamily="34" charset="0"/>
              </a:rPr>
              <a:t>2013: $4.5M for multiple planning awards.</a:t>
            </a:r>
            <a:endParaRPr lang="en-US" sz="1800" b="1" kern="0" dirty="0">
              <a:solidFill>
                <a:srgbClr val="EEECE1">
                  <a:lumMod val="25000"/>
                </a:srgbClr>
              </a:solidFill>
              <a:latin typeface="Calibri" pitchFamily="34" charset="0"/>
            </a:endParaRPr>
          </a:p>
          <a:p>
            <a:pPr marL="800100" lvl="1" indent="-342900" eaLnBrk="0" hangingPunct="0">
              <a:spcBef>
                <a:spcPts val="0"/>
              </a:spcBef>
              <a:buClr>
                <a:srgbClr val="215968"/>
              </a:buClr>
              <a:buSzPct val="85000"/>
              <a:buFont typeface="+mj-lt"/>
              <a:buAutoNum type="arabicPeriod"/>
              <a:defRPr/>
            </a:pPr>
            <a:r>
              <a:rPr lang="en-US" sz="1800" b="1" kern="0" dirty="0">
                <a:solidFill>
                  <a:srgbClr val="EEECE1">
                    <a:lumMod val="25000"/>
                  </a:srgbClr>
                </a:solidFill>
                <a:latin typeface="Calibri" pitchFamily="34" charset="0"/>
              </a:rPr>
              <a:t>Implementation awards: </a:t>
            </a:r>
            <a:r>
              <a:rPr lang="en-US" sz="1800" kern="0" dirty="0">
                <a:solidFill>
                  <a:srgbClr val="EEECE1">
                    <a:lumMod val="25000"/>
                  </a:srgbClr>
                </a:solidFill>
                <a:latin typeface="Calibri" pitchFamily="34" charset="0"/>
              </a:rPr>
              <a:t>larger awards to consortia to facilitate the realization of clearly stated long-term industry research </a:t>
            </a:r>
            <a:r>
              <a:rPr lang="en-US" sz="1800" kern="0" dirty="0" smtClean="0">
                <a:solidFill>
                  <a:srgbClr val="EEECE1">
                    <a:lumMod val="25000"/>
                  </a:srgbClr>
                </a:solidFill>
                <a:latin typeface="Calibri" pitchFamily="34" charset="0"/>
              </a:rPr>
              <a:t>needs.  </a:t>
            </a:r>
            <a:r>
              <a:rPr lang="en-US" sz="1800" b="1" kern="0" dirty="0" smtClean="0">
                <a:solidFill>
                  <a:srgbClr val="EEECE1">
                    <a:lumMod val="25000"/>
                  </a:srgbClr>
                </a:solidFill>
                <a:latin typeface="Calibri" pitchFamily="34" charset="0"/>
              </a:rPr>
              <a:t>2014: $15M</a:t>
            </a:r>
            <a:endParaRPr lang="en-US" sz="2000" dirty="0">
              <a:solidFill>
                <a:srgbClr val="002060"/>
              </a:solidFill>
              <a:latin typeface="Calibri"/>
            </a:endParaRPr>
          </a:p>
        </p:txBody>
      </p:sp>
      <p:pic>
        <p:nvPicPr>
          <p:cNvPr id="6" name="Picture 5"/>
          <p:cNvPicPr>
            <a:picLocks noChangeAspect="1" noChangeArrowheads="1"/>
          </p:cNvPicPr>
          <p:nvPr/>
        </p:nvPicPr>
        <p:blipFill>
          <a:blip r:embed="rId3" cstate="print"/>
          <a:srcRect/>
          <a:stretch>
            <a:fillRect/>
          </a:stretch>
        </p:blipFill>
        <p:spPr bwMode="auto">
          <a:xfrm>
            <a:off x="5819640" y="5962117"/>
            <a:ext cx="594360" cy="236220"/>
          </a:xfrm>
          <a:prstGeom prst="rect">
            <a:avLst/>
          </a:prstGeom>
          <a:noFill/>
          <a:ln w="9525">
            <a:noFill/>
            <a:miter lim="800000"/>
            <a:headEnd/>
            <a:tailEnd/>
          </a:ln>
        </p:spPr>
      </p:pic>
      <p:pic>
        <p:nvPicPr>
          <p:cNvPr id="7"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1988" y="5611971"/>
            <a:ext cx="1442926" cy="333334"/>
          </a:xfrm>
          <a:prstGeom prst="rect">
            <a:avLst/>
          </a:prstGeom>
          <a:noFill/>
          <a:ln w="9525">
            <a:noFill/>
            <a:miter lim="800000"/>
            <a:headEnd/>
            <a:tailEnd/>
          </a:ln>
        </p:spPr>
      </p:pic>
      <p:pic>
        <p:nvPicPr>
          <p:cNvPr id="8" name="Picture 10"/>
          <p:cNvPicPr>
            <a:picLocks noChangeAspect="1" noChangeArrowheads="1"/>
          </p:cNvPicPr>
          <p:nvPr/>
        </p:nvPicPr>
        <p:blipFill>
          <a:blip r:embed="rId5" cstate="print"/>
          <a:srcRect/>
          <a:stretch>
            <a:fillRect/>
          </a:stretch>
        </p:blipFill>
        <p:spPr bwMode="auto">
          <a:xfrm>
            <a:off x="6718095" y="5810574"/>
            <a:ext cx="982980" cy="303086"/>
          </a:xfrm>
          <a:prstGeom prst="rect">
            <a:avLst/>
          </a:prstGeom>
          <a:noFill/>
          <a:ln w="9525">
            <a:noFill/>
            <a:miter lim="800000"/>
            <a:headEnd/>
            <a:tailEnd/>
          </a:ln>
        </p:spPr>
      </p:pic>
      <p:pic>
        <p:nvPicPr>
          <p:cNvPr id="9" name="Picture 11"/>
          <p:cNvPicPr>
            <a:picLocks noChangeAspect="1" noChangeArrowheads="1"/>
          </p:cNvPicPr>
          <p:nvPr/>
        </p:nvPicPr>
        <p:blipFill>
          <a:blip r:embed="rId6" cstate="print"/>
          <a:srcRect/>
          <a:stretch>
            <a:fillRect/>
          </a:stretch>
        </p:blipFill>
        <p:spPr bwMode="auto">
          <a:xfrm>
            <a:off x="6076392" y="5485504"/>
            <a:ext cx="685714" cy="462857"/>
          </a:xfrm>
          <a:prstGeom prst="rect">
            <a:avLst/>
          </a:prstGeom>
          <a:noFill/>
          <a:ln w="9525">
            <a:noFill/>
            <a:miter lim="800000"/>
            <a:headEnd/>
            <a:tailEnd/>
          </a:ln>
        </p:spPr>
      </p:pic>
      <p:pic>
        <p:nvPicPr>
          <p:cNvPr id="10" name="Picture 13" descr="gflogo_300dpi_jpeg.jpg"/>
          <p:cNvPicPr>
            <a:picLocks noChangeAspect="1"/>
          </p:cNvPicPr>
          <p:nvPr/>
        </p:nvPicPr>
        <p:blipFill>
          <a:blip r:embed="rId7" cstate="print"/>
          <a:srcRect/>
          <a:stretch>
            <a:fillRect/>
          </a:stretch>
        </p:blipFill>
        <p:spPr bwMode="auto">
          <a:xfrm>
            <a:off x="3749040" y="5943067"/>
            <a:ext cx="1645920" cy="274320"/>
          </a:xfrm>
          <a:prstGeom prst="rect">
            <a:avLst/>
          </a:prstGeom>
          <a:noFill/>
          <a:ln w="9525">
            <a:noFill/>
            <a:miter lim="800000"/>
            <a:headEnd/>
            <a:tailEnd/>
          </a:ln>
        </p:spPr>
      </p:pic>
      <p:sp>
        <p:nvSpPr>
          <p:cNvPr id="11" name="TextBox 10"/>
          <p:cNvSpPr txBox="1"/>
          <p:nvPr/>
        </p:nvSpPr>
        <p:spPr>
          <a:xfrm>
            <a:off x="-1502228" y="2876000"/>
            <a:ext cx="45719" cy="369332"/>
          </a:xfrm>
          <a:prstGeom prst="rect">
            <a:avLst/>
          </a:prstGeom>
          <a:noFill/>
        </p:spPr>
        <p:txBody>
          <a:bodyPr wrap="square" rtlCol="0">
            <a:spAutoFit/>
          </a:bodyPr>
          <a:lstStyle/>
          <a:p>
            <a:pPr defTabSz="914400"/>
            <a:endParaRPr lang="en-US" dirty="0">
              <a:solidFill>
                <a:prstClr val="black"/>
              </a:solidFill>
              <a:latin typeface="Calibri"/>
            </a:endParaRPr>
          </a:p>
        </p:txBody>
      </p:sp>
      <p:sp>
        <p:nvSpPr>
          <p:cNvPr id="12" name="TextBox 11"/>
          <p:cNvSpPr txBox="1"/>
          <p:nvPr/>
        </p:nvSpPr>
        <p:spPr>
          <a:xfrm>
            <a:off x="152399" y="2534559"/>
            <a:ext cx="3657600" cy="1323439"/>
          </a:xfrm>
          <a:prstGeom prst="rect">
            <a:avLst/>
          </a:prstGeom>
          <a:noFill/>
        </p:spPr>
        <p:txBody>
          <a:bodyPr wrap="square" rtlCol="0">
            <a:spAutoFit/>
          </a:bodyPr>
          <a:lstStyle/>
          <a:p>
            <a:pPr defTabSz="914400"/>
            <a:r>
              <a:rPr lang="en-US" sz="1600" dirty="0" smtClean="0">
                <a:solidFill>
                  <a:srgbClr val="002060"/>
                </a:solidFill>
                <a:latin typeface="Calibri"/>
              </a:rPr>
              <a:t>Nanoelectronics Research Initiative (NRI)</a:t>
            </a:r>
            <a:br>
              <a:rPr lang="en-US" sz="1600" dirty="0" smtClean="0">
                <a:solidFill>
                  <a:srgbClr val="002060"/>
                </a:solidFill>
                <a:latin typeface="Calibri"/>
              </a:rPr>
            </a:br>
            <a:r>
              <a:rPr lang="en-US" sz="1600" dirty="0" smtClean="0">
                <a:solidFill>
                  <a:srgbClr val="002060"/>
                </a:solidFill>
                <a:latin typeface="Calibri"/>
              </a:rPr>
              <a:t>demonstrate </a:t>
            </a:r>
            <a:r>
              <a:rPr lang="en-US" sz="1600" dirty="0">
                <a:solidFill>
                  <a:srgbClr val="002060"/>
                </a:solidFill>
                <a:latin typeface="Calibri"/>
              </a:rPr>
              <a:t>non-conventional, low-energy technologies which can outperform CMOS on critical applications in ten years and beyond.</a:t>
            </a:r>
            <a:endParaRPr lang="en-US" sz="1600" dirty="0" smtClean="0">
              <a:solidFill>
                <a:srgbClr val="002060"/>
              </a:solidFill>
              <a:latin typeface="Calibri"/>
            </a:endParaRPr>
          </a:p>
        </p:txBody>
      </p:sp>
      <p:sp>
        <p:nvSpPr>
          <p:cNvPr id="13" name="TextBox 12"/>
          <p:cNvSpPr txBox="1"/>
          <p:nvPr/>
        </p:nvSpPr>
        <p:spPr>
          <a:xfrm>
            <a:off x="152399" y="3970405"/>
            <a:ext cx="3312530" cy="1974900"/>
          </a:xfrm>
          <a:prstGeom prst="rect">
            <a:avLst/>
          </a:prstGeom>
          <a:solidFill>
            <a:schemeClr val="accent1">
              <a:lumMod val="20000"/>
              <a:lumOff val="80000"/>
            </a:schemeClr>
          </a:solidFill>
          <a:ln w="19050">
            <a:solidFill>
              <a:srgbClr val="002060"/>
            </a:solidFill>
          </a:ln>
        </p:spPr>
        <p:txBody>
          <a:bodyPr wrap="square" rtlCol="0">
            <a:spAutoFit/>
          </a:bodyPr>
          <a:lstStyle/>
          <a:p>
            <a:pPr defTabSz="914400"/>
            <a:r>
              <a:rPr lang="en-US" sz="1600" dirty="0" smtClean="0">
                <a:solidFill>
                  <a:prstClr val="black"/>
                </a:solidFill>
                <a:latin typeface="Calibri"/>
              </a:rPr>
              <a:t>NIST technically collaborates with the NRI Program on a wide range of measurement needs in areas such as: graphene devices, tunnel-transistors, spintronics, and nanomagnetics</a:t>
            </a:r>
            <a:r>
              <a:rPr lang="en-US" dirty="0" smtClean="0">
                <a:solidFill>
                  <a:prstClr val="black"/>
                </a:solidFill>
                <a:latin typeface="Calibri"/>
              </a:rPr>
              <a:t>.</a:t>
            </a:r>
          </a:p>
          <a:p>
            <a:pPr defTabSz="914400">
              <a:spcBef>
                <a:spcPts val="1000"/>
              </a:spcBef>
            </a:pPr>
            <a:r>
              <a:rPr lang="en-US" sz="1600" dirty="0" smtClean="0">
                <a:solidFill>
                  <a:prstClr val="black"/>
                </a:solidFill>
                <a:latin typeface="Calibri"/>
              </a:rPr>
              <a:t>NRI Centers funded by Industrial consortia, Federal and State funds.</a:t>
            </a:r>
            <a:endParaRPr lang="en-US" sz="1600" dirty="0">
              <a:solidFill>
                <a:prstClr val="black"/>
              </a:solidFill>
              <a:latin typeface="Calibri"/>
            </a:endParaRPr>
          </a:p>
        </p:txBody>
      </p:sp>
      <p:pic>
        <p:nvPicPr>
          <p:cNvPr id="15" name="Picture 1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5639" y="2558035"/>
            <a:ext cx="5178513" cy="32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9B5E1708-F8A3-4564-8049-367EAB969392}" type="slidenum">
              <a:rPr lang="en-US" smtClean="0">
                <a:latin typeface="Calibri"/>
              </a:rPr>
              <a:pPr/>
              <a:t>33</a:t>
            </a:fld>
            <a:endParaRPr lang="en-US" dirty="0">
              <a:latin typeface="Calibri"/>
            </a:endParaRPr>
          </a:p>
        </p:txBody>
      </p:sp>
    </p:spTree>
    <p:extLst>
      <p:ext uri="{BB962C8B-B14F-4D97-AF65-F5344CB8AC3E}">
        <p14:creationId xmlns:p14="http://schemas.microsoft.com/office/powerpoint/2010/main" val="39159948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0282" y="5999826"/>
            <a:ext cx="1380568" cy="2095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 name="Title 1"/>
          <p:cNvSpPr>
            <a:spLocks noGrp="1"/>
          </p:cNvSpPr>
          <p:nvPr>
            <p:ph type="title" idx="4294967295"/>
          </p:nvPr>
        </p:nvSpPr>
        <p:spPr>
          <a:xfrm>
            <a:off x="1375" y="304800"/>
            <a:ext cx="9144000" cy="762000"/>
          </a:xfrm>
        </p:spPr>
        <p:txBody>
          <a:bodyPr>
            <a:noAutofit/>
          </a:bodyPr>
          <a:lstStyle/>
          <a:p>
            <a:pPr>
              <a:defRPr/>
            </a:pPr>
            <a:r>
              <a:rPr lang="en-US" sz="3000" b="1" dirty="0" smtClean="0"/>
              <a:t>National </a:t>
            </a:r>
            <a:r>
              <a:rPr lang="en-US" sz="3000" b="1" dirty="0"/>
              <a:t>Network for Manufacturing </a:t>
            </a:r>
            <a:r>
              <a:rPr lang="en-US" sz="3000" b="1" dirty="0" smtClean="0"/>
              <a:t>Innovation - NNMI</a:t>
            </a:r>
            <a:endParaRPr lang="en-US" sz="3000" b="1" i="1" dirty="0">
              <a:solidFill>
                <a:srgbClr val="C00000"/>
              </a:solidFill>
              <a:latin typeface="Calibri" pitchFamily="34" charset="0"/>
              <a:cs typeface="Calibri" pitchFamily="34" charset="0"/>
            </a:endParaRPr>
          </a:p>
        </p:txBody>
      </p:sp>
      <p:grpSp>
        <p:nvGrpSpPr>
          <p:cNvPr id="16" name="Group 15"/>
          <p:cNvGrpSpPr/>
          <p:nvPr/>
        </p:nvGrpSpPr>
        <p:grpSpPr>
          <a:xfrm>
            <a:off x="76200" y="3008427"/>
            <a:ext cx="9070194" cy="3462559"/>
            <a:chOff x="73806" y="1066800"/>
            <a:chExt cx="9070194" cy="3462559"/>
          </a:xfrm>
        </p:grpSpPr>
        <p:cxnSp>
          <p:nvCxnSpPr>
            <p:cNvPr id="17" name="Straight Connector 16"/>
            <p:cNvCxnSpPr/>
            <p:nvPr/>
          </p:nvCxnSpPr>
          <p:spPr>
            <a:xfrm>
              <a:off x="1143000" y="2548656"/>
              <a:ext cx="152400" cy="489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3808" y="2656820"/>
              <a:ext cx="9070192" cy="1266570"/>
              <a:chOff x="73808" y="2695830"/>
              <a:chExt cx="9070192" cy="1266570"/>
            </a:xfrm>
          </p:grpSpPr>
          <p:sp>
            <p:nvSpPr>
              <p:cNvPr id="24" name="Right Arrow 23"/>
              <p:cNvSpPr/>
              <p:nvPr/>
            </p:nvSpPr>
            <p:spPr>
              <a:xfrm>
                <a:off x="73808" y="2695830"/>
                <a:ext cx="9070192" cy="1266570"/>
              </a:xfrm>
              <a:prstGeom prst="rightArrow">
                <a:avLst/>
              </a:prstGeom>
              <a:gradFill>
                <a:gsLst>
                  <a:gs pos="1000">
                    <a:schemeClr val="accent2">
                      <a:lumMod val="40000"/>
                      <a:lumOff val="60000"/>
                    </a:schemeClr>
                  </a:gs>
                  <a:gs pos="100000">
                    <a:srgbClr val="3366FF"/>
                  </a:gs>
                </a:gsLst>
                <a:lin ang="108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63" name="TextBox 18"/>
              <p:cNvSpPr txBox="1">
                <a:spLocks noChangeArrowheads="1"/>
              </p:cNvSpPr>
              <p:nvPr/>
            </p:nvSpPr>
            <p:spPr bwMode="auto">
              <a:xfrm>
                <a:off x="891562" y="3010545"/>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smtClean="0">
                    <a:solidFill>
                      <a:prstClr val="black"/>
                    </a:solidFill>
                    <a:latin typeface="Calibri"/>
                  </a:rPr>
                  <a:t>March 2012</a:t>
                </a:r>
                <a:endParaRPr lang="en-US" b="1" dirty="0">
                  <a:solidFill>
                    <a:prstClr val="black"/>
                  </a:solidFill>
                  <a:latin typeface="Calibri"/>
                </a:endParaRPr>
              </a:p>
            </p:txBody>
          </p:sp>
          <p:sp>
            <p:nvSpPr>
              <p:cNvPr id="59" name="TextBox 18"/>
              <p:cNvSpPr txBox="1">
                <a:spLocks noChangeArrowheads="1"/>
              </p:cNvSpPr>
              <p:nvPr/>
            </p:nvSpPr>
            <p:spPr bwMode="auto">
              <a:xfrm>
                <a:off x="3581400" y="3010545"/>
                <a:ext cx="1195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smtClean="0">
                    <a:solidFill>
                      <a:prstClr val="black"/>
                    </a:solidFill>
                    <a:latin typeface="Calibri"/>
                  </a:rPr>
                  <a:t>January 2013</a:t>
                </a:r>
                <a:endParaRPr lang="en-US" b="1" dirty="0">
                  <a:solidFill>
                    <a:prstClr val="black"/>
                  </a:solidFill>
                  <a:latin typeface="Calibri"/>
                </a:endParaRPr>
              </a:p>
            </p:txBody>
          </p:sp>
          <p:sp>
            <p:nvSpPr>
              <p:cNvPr id="182" name="TextBox 18"/>
              <p:cNvSpPr txBox="1">
                <a:spLocks noChangeArrowheads="1"/>
              </p:cNvSpPr>
              <p:nvPr/>
            </p:nvSpPr>
            <p:spPr bwMode="auto">
              <a:xfrm>
                <a:off x="7665431" y="3002796"/>
                <a:ext cx="1402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smtClean="0">
                    <a:solidFill>
                      <a:prstClr val="white"/>
                    </a:solidFill>
                    <a:latin typeface="Calibri"/>
                  </a:rPr>
                  <a:t>2014</a:t>
                </a:r>
                <a:br>
                  <a:rPr lang="en-US" b="1" dirty="0" smtClean="0">
                    <a:solidFill>
                      <a:prstClr val="white"/>
                    </a:solidFill>
                    <a:latin typeface="Calibri"/>
                  </a:rPr>
                </a:br>
                <a:r>
                  <a:rPr lang="en-US" b="1" i="1" dirty="0" smtClean="0">
                    <a:solidFill>
                      <a:prstClr val="white"/>
                    </a:solidFill>
                    <a:latin typeface="Calibri"/>
                  </a:rPr>
                  <a:t>Next Steps!</a:t>
                </a:r>
                <a:endParaRPr lang="en-US" b="1" i="1" dirty="0">
                  <a:solidFill>
                    <a:prstClr val="white"/>
                  </a:solidFill>
                  <a:latin typeface="Calibri"/>
                </a:endParaRPr>
              </a:p>
            </p:txBody>
          </p:sp>
        </p:grpSp>
        <p:grpSp>
          <p:nvGrpSpPr>
            <p:cNvPr id="109" name="Group 108"/>
            <p:cNvGrpSpPr/>
            <p:nvPr/>
          </p:nvGrpSpPr>
          <p:grpSpPr>
            <a:xfrm>
              <a:off x="73806" y="1078689"/>
              <a:ext cx="1644926" cy="1578130"/>
              <a:chOff x="73806" y="1241966"/>
              <a:chExt cx="1644926" cy="1578130"/>
            </a:xfrm>
          </p:grpSpPr>
          <p:sp>
            <p:nvSpPr>
              <p:cNvPr id="48" name="TextBox 18"/>
              <p:cNvSpPr txBox="1">
                <a:spLocks noChangeArrowheads="1"/>
              </p:cNvSpPr>
              <p:nvPr/>
            </p:nvSpPr>
            <p:spPr bwMode="auto">
              <a:xfrm>
                <a:off x="73806" y="1241966"/>
                <a:ext cx="1635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smtClean="0">
                    <a:solidFill>
                      <a:prstClr val="black"/>
                    </a:solidFill>
                    <a:latin typeface="Calibri"/>
                  </a:rPr>
                  <a:t>15 IMIs + Pilot</a:t>
                </a:r>
                <a:endParaRPr lang="en-US" sz="1600" b="1" dirty="0">
                  <a:solidFill>
                    <a:prstClr val="black"/>
                  </a:solidFill>
                  <a:latin typeface="Calibri"/>
                </a:endParaRPr>
              </a:p>
            </p:txBody>
          </p:sp>
          <p:pic>
            <p:nvPicPr>
              <p:cNvPr id="58" name="Content Placeholder 5"/>
              <p:cNvPicPr>
                <a:picLocks noChangeAspect="1"/>
              </p:cNvPicPr>
              <p:nvPr/>
            </p:nvPicPr>
            <p:blipFill rotWithShape="1">
              <a:blip r:embed="rId3" cstate="screen">
                <a:extLst>
                  <a:ext uri="{28A0092B-C50C-407E-A947-70E740481C1C}">
                    <a14:useLocalDpi xmlns:a14="http://schemas.microsoft.com/office/drawing/2010/main"/>
                  </a:ext>
                </a:extLst>
              </a:blip>
              <a:srcRect l="13396" t="5760" r="4472" b="9070"/>
              <a:stretch/>
            </p:blipFill>
            <p:spPr>
              <a:xfrm>
                <a:off x="120827" y="1634761"/>
                <a:ext cx="1597905" cy="1185335"/>
              </a:xfrm>
              <a:prstGeom prst="rect">
                <a:avLst/>
              </a:prstGeom>
              <a:ln w="38100">
                <a:solidFill>
                  <a:schemeClr val="accent1"/>
                </a:solidFill>
              </a:ln>
            </p:spPr>
          </p:pic>
        </p:grpSp>
        <p:grpSp>
          <p:nvGrpSpPr>
            <p:cNvPr id="95" name="Group 94"/>
            <p:cNvGrpSpPr/>
            <p:nvPr/>
          </p:nvGrpSpPr>
          <p:grpSpPr>
            <a:xfrm>
              <a:off x="7620000" y="1327844"/>
              <a:ext cx="1447800" cy="1328976"/>
              <a:chOff x="7762779" y="1557575"/>
              <a:chExt cx="1447800" cy="1328976"/>
            </a:xfrm>
          </p:grpSpPr>
          <p:sp>
            <p:nvSpPr>
              <p:cNvPr id="94" name="TextBox 93"/>
              <p:cNvSpPr txBox="1"/>
              <p:nvPr/>
            </p:nvSpPr>
            <p:spPr>
              <a:xfrm>
                <a:off x="7762779" y="1557575"/>
                <a:ext cx="1447800" cy="584775"/>
              </a:xfrm>
              <a:prstGeom prst="rect">
                <a:avLst/>
              </a:prstGeom>
              <a:solidFill>
                <a:schemeClr val="bg1">
                  <a:alpha val="82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a:solidFill>
                      <a:prstClr val="black"/>
                    </a:solidFill>
                    <a:latin typeface="Calibri"/>
                  </a:rPr>
                  <a:t>Congressional Authorization</a:t>
                </a:r>
              </a:p>
            </p:txBody>
          </p:sp>
          <p:sp>
            <p:nvSpPr>
              <p:cNvPr id="97" name="TextBox 96"/>
              <p:cNvSpPr txBox="1"/>
              <p:nvPr/>
            </p:nvSpPr>
            <p:spPr>
              <a:xfrm>
                <a:off x="7762779" y="2147887"/>
                <a:ext cx="1447800" cy="738664"/>
              </a:xfrm>
              <a:prstGeom prst="rect">
                <a:avLst/>
              </a:prstGeom>
              <a:solidFill>
                <a:schemeClr val="bg1">
                  <a:alpha val="82000"/>
                </a:schemeClr>
              </a:solidFill>
            </p:spPr>
            <p:txBody>
              <a:bodyPr wrap="square" rtlCol="0">
                <a:spAutoFit/>
              </a:bodyPr>
              <a:lstStyle/>
              <a:p>
                <a:pPr algn="ctr"/>
                <a:r>
                  <a:rPr lang="en-US" sz="1400" b="1" dirty="0">
                    <a:solidFill>
                      <a:prstClr val="black"/>
                    </a:solidFill>
                    <a:latin typeface="Calibri"/>
                  </a:rPr>
                  <a:t>Formation of Network and New Institutes</a:t>
                </a:r>
              </a:p>
            </p:txBody>
          </p:sp>
        </p:grpSp>
        <p:grpSp>
          <p:nvGrpSpPr>
            <p:cNvPr id="10" name="Group 9"/>
            <p:cNvGrpSpPr/>
            <p:nvPr/>
          </p:nvGrpSpPr>
          <p:grpSpPr>
            <a:xfrm>
              <a:off x="1329422" y="2724420"/>
              <a:ext cx="2159781" cy="1667539"/>
              <a:chOff x="1742759" y="5029200"/>
              <a:chExt cx="2305681" cy="1780188"/>
            </a:xfrm>
          </p:grpSpPr>
          <p:sp>
            <p:nvSpPr>
              <p:cNvPr id="68" name="TextBox 18"/>
              <p:cNvSpPr txBox="1">
                <a:spLocks noChangeArrowheads="1"/>
              </p:cNvSpPr>
              <p:nvPr/>
            </p:nvSpPr>
            <p:spPr bwMode="auto">
              <a:xfrm>
                <a:off x="1742759" y="6250822"/>
                <a:ext cx="2305681" cy="55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dirty="0" smtClean="0">
                    <a:solidFill>
                      <a:prstClr val="black"/>
                    </a:solidFill>
                    <a:latin typeface="Calibri"/>
                  </a:rPr>
                  <a:t>Additive Manufacturing Pilot Institute</a:t>
                </a:r>
              </a:p>
            </p:txBody>
          </p:sp>
          <p:sp>
            <p:nvSpPr>
              <p:cNvPr id="4" name="Oval 3"/>
              <p:cNvSpPr/>
              <p:nvPr/>
            </p:nvSpPr>
            <p:spPr>
              <a:xfrm>
                <a:off x="2438400" y="5029200"/>
                <a:ext cx="914400" cy="1239185"/>
              </a:xfrm>
              <a:prstGeom prst="ellipse">
                <a:avLst/>
              </a:prstGeom>
              <a:blipFill>
                <a:blip r:embed="rId4"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grpSp>
          <p:nvGrpSpPr>
            <p:cNvPr id="42" name="Group 41"/>
            <p:cNvGrpSpPr/>
            <p:nvPr/>
          </p:nvGrpSpPr>
          <p:grpSpPr>
            <a:xfrm>
              <a:off x="4341006" y="2730844"/>
              <a:ext cx="4152506" cy="1798515"/>
              <a:chOff x="5899252" y="2447108"/>
              <a:chExt cx="4313309" cy="1868161"/>
            </a:xfrm>
          </p:grpSpPr>
          <p:sp>
            <p:nvSpPr>
              <p:cNvPr id="61" name="Oval 60"/>
              <p:cNvSpPr/>
              <p:nvPr/>
            </p:nvSpPr>
            <p:spPr>
              <a:xfrm>
                <a:off x="8267700" y="2447108"/>
                <a:ext cx="914400" cy="1206258"/>
              </a:xfrm>
              <a:prstGeom prst="ellipse">
                <a:avLst/>
              </a:prstGeom>
              <a:blipFill>
                <a:blip r:embed="rId5"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3" name="Oval 72"/>
              <p:cNvSpPr/>
              <p:nvPr/>
            </p:nvSpPr>
            <p:spPr>
              <a:xfrm>
                <a:off x="7315200" y="2447108"/>
                <a:ext cx="914400" cy="1206258"/>
              </a:xfrm>
              <a:prstGeom prst="ellipse">
                <a:avLst/>
              </a:prstGeom>
              <a:blipFill dpi="0" rotWithShape="1">
                <a:blip r:embed="rId6"/>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nvGrpSpPr>
              <p:cNvPr id="8" name="Group 7"/>
              <p:cNvGrpSpPr/>
              <p:nvPr/>
            </p:nvGrpSpPr>
            <p:grpSpPr>
              <a:xfrm>
                <a:off x="5899252" y="2447108"/>
                <a:ext cx="4313309" cy="1868161"/>
                <a:chOff x="6923501" y="3243370"/>
                <a:chExt cx="4313309" cy="1868161"/>
              </a:xfrm>
            </p:grpSpPr>
            <p:sp>
              <p:nvSpPr>
                <p:cNvPr id="90" name="TextBox 18"/>
                <p:cNvSpPr txBox="1">
                  <a:spLocks noChangeArrowheads="1"/>
                </p:cNvSpPr>
                <p:nvPr/>
              </p:nvSpPr>
              <p:spPr bwMode="auto">
                <a:xfrm>
                  <a:off x="6923501" y="4568050"/>
                  <a:ext cx="4313309" cy="54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dirty="0" smtClean="0">
                      <a:solidFill>
                        <a:prstClr val="black"/>
                      </a:solidFill>
                      <a:latin typeface="Calibri"/>
                    </a:rPr>
                    <a:t>Digital Mfg</a:t>
                  </a:r>
                  <a:r>
                    <a:rPr lang="en-US" sz="1400" b="1" dirty="0">
                      <a:solidFill>
                        <a:prstClr val="black"/>
                      </a:solidFill>
                      <a:latin typeface="Calibri"/>
                    </a:rPr>
                    <a:t> </a:t>
                  </a:r>
                  <a:r>
                    <a:rPr lang="en-US" sz="1400" b="1" dirty="0" smtClean="0">
                      <a:solidFill>
                        <a:prstClr val="black"/>
                      </a:solidFill>
                      <a:latin typeface="Calibri"/>
                    </a:rPr>
                    <a:t>● </a:t>
                  </a:r>
                  <a:r>
                    <a:rPr lang="en-US" sz="1400" b="1" dirty="0" smtClean="0">
                      <a:solidFill>
                        <a:srgbClr val="FF0000"/>
                      </a:solidFill>
                      <a:latin typeface="Calibri"/>
                    </a:rPr>
                    <a:t>Power Electronics </a:t>
                  </a:r>
                  <a:r>
                    <a:rPr lang="en-US" sz="1400" b="1" dirty="0" smtClean="0">
                      <a:solidFill>
                        <a:prstClr val="black"/>
                      </a:solidFill>
                      <a:latin typeface="Calibri"/>
                    </a:rPr>
                    <a:t>● Lightweight Metals </a:t>
                  </a:r>
                  <a:endParaRPr lang="en-US" sz="1400" b="1" dirty="0">
                    <a:solidFill>
                      <a:prstClr val="black"/>
                    </a:solidFill>
                    <a:latin typeface="Calibri"/>
                  </a:endParaRPr>
                </a:p>
                <a:p>
                  <a:pPr algn="ctr" eaLnBrk="1" hangingPunct="1"/>
                  <a:r>
                    <a:rPr lang="en-US" sz="1400" b="1" dirty="0" smtClean="0">
                      <a:solidFill>
                        <a:prstClr val="black"/>
                      </a:solidFill>
                      <a:latin typeface="Calibri"/>
                    </a:rPr>
                    <a:t> </a:t>
                  </a:r>
                </a:p>
              </p:txBody>
            </p:sp>
            <p:sp>
              <p:nvSpPr>
                <p:cNvPr id="75" name="Oval 74"/>
                <p:cNvSpPr/>
                <p:nvPr/>
              </p:nvSpPr>
              <p:spPr>
                <a:xfrm>
                  <a:off x="7388885" y="3243370"/>
                  <a:ext cx="914400" cy="1206258"/>
                </a:xfrm>
                <a:prstGeom prst="ellipse">
                  <a:avLst/>
                </a:prstGeom>
                <a:blipFill>
                  <a:blip r:embed="rId7"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grpSp>
        <p:grpSp>
          <p:nvGrpSpPr>
            <p:cNvPr id="110" name="Group 109"/>
            <p:cNvGrpSpPr/>
            <p:nvPr/>
          </p:nvGrpSpPr>
          <p:grpSpPr>
            <a:xfrm>
              <a:off x="3505200" y="1081100"/>
              <a:ext cx="1752599" cy="1465144"/>
              <a:chOff x="3589151" y="1240571"/>
              <a:chExt cx="1752599" cy="1465144"/>
            </a:xfrm>
          </p:grpSpPr>
          <p:pic>
            <p:nvPicPr>
              <p:cNvPr id="70" name="Picture 6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02915" y="1562715"/>
                <a:ext cx="1525070" cy="1143000"/>
              </a:xfrm>
              <a:prstGeom prst="rect">
                <a:avLst/>
              </a:prstGeom>
              <a:ln w="38100">
                <a:solidFill>
                  <a:schemeClr val="accent1"/>
                </a:solidFill>
              </a:ln>
            </p:spPr>
          </p:pic>
          <p:sp>
            <p:nvSpPr>
              <p:cNvPr id="79" name="TextBox 18"/>
              <p:cNvSpPr txBox="1">
                <a:spLocks noChangeArrowheads="1"/>
              </p:cNvSpPr>
              <p:nvPr/>
            </p:nvSpPr>
            <p:spPr bwMode="auto">
              <a:xfrm>
                <a:off x="3589151" y="1240571"/>
                <a:ext cx="17525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smtClean="0">
                    <a:solidFill>
                      <a:prstClr val="black"/>
                    </a:solidFill>
                    <a:latin typeface="Calibri"/>
                  </a:rPr>
                  <a:t>3 Full Institutes</a:t>
                </a:r>
                <a:endParaRPr lang="en-US" sz="1600" b="1" dirty="0">
                  <a:solidFill>
                    <a:prstClr val="black"/>
                  </a:solidFill>
                  <a:latin typeface="Calibri"/>
                </a:endParaRPr>
              </a:p>
            </p:txBody>
          </p:sp>
        </p:grpSp>
        <p:grpSp>
          <p:nvGrpSpPr>
            <p:cNvPr id="111" name="Group 110"/>
            <p:cNvGrpSpPr/>
            <p:nvPr/>
          </p:nvGrpSpPr>
          <p:grpSpPr>
            <a:xfrm>
              <a:off x="5257800" y="1082023"/>
              <a:ext cx="2057400" cy="1463298"/>
              <a:chOff x="5486400" y="1242447"/>
              <a:chExt cx="2057400" cy="1463298"/>
            </a:xfrm>
          </p:grpSpPr>
          <p:sp>
            <p:nvSpPr>
              <p:cNvPr id="101" name="TextBox 18"/>
              <p:cNvSpPr txBox="1">
                <a:spLocks noChangeArrowheads="1"/>
              </p:cNvSpPr>
              <p:nvPr/>
            </p:nvSpPr>
            <p:spPr bwMode="auto">
              <a:xfrm>
                <a:off x="5486400" y="1242447"/>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smtClean="0">
                    <a:solidFill>
                      <a:prstClr val="black"/>
                    </a:solidFill>
                    <a:latin typeface="Calibri"/>
                  </a:rPr>
                  <a:t>Vision of 45 Institutes</a:t>
                </a:r>
                <a:endParaRPr lang="en-US" sz="1600" b="1" dirty="0">
                  <a:solidFill>
                    <a:prstClr val="black"/>
                  </a:solidFill>
                  <a:latin typeface="Calibri"/>
                </a:endParaRPr>
              </a:p>
            </p:txBody>
          </p:sp>
          <p:pic>
            <p:nvPicPr>
              <p:cNvPr id="1106" name="Picture 8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389" r="2389" b="867"/>
              <a:stretch/>
            </p:blipFill>
            <p:spPr bwMode="auto">
              <a:xfrm>
                <a:off x="5621757" y="1562745"/>
                <a:ext cx="1741818" cy="11430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1702863" y="1066800"/>
              <a:ext cx="1954737" cy="1709639"/>
              <a:chOff x="1702863" y="1229380"/>
              <a:chExt cx="1954737" cy="1709639"/>
            </a:xfrm>
          </p:grpSpPr>
          <p:sp>
            <p:nvSpPr>
              <p:cNvPr id="60" name="TextBox 18"/>
              <p:cNvSpPr txBox="1">
                <a:spLocks noChangeArrowheads="1"/>
              </p:cNvSpPr>
              <p:nvPr/>
            </p:nvSpPr>
            <p:spPr bwMode="auto">
              <a:xfrm>
                <a:off x="1702863" y="1229380"/>
                <a:ext cx="1954737" cy="45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400"/>
                  </a:lnSpc>
                </a:pPr>
                <a:r>
                  <a:rPr lang="en-US" sz="1400" b="1" dirty="0" smtClean="0">
                    <a:solidFill>
                      <a:prstClr val="black"/>
                    </a:solidFill>
                    <a:latin typeface="Calibri"/>
                  </a:rPr>
                  <a:t>Workshops, </a:t>
                </a:r>
                <a:br>
                  <a:rPr lang="en-US" sz="1400" b="1" dirty="0" smtClean="0">
                    <a:solidFill>
                      <a:prstClr val="black"/>
                    </a:solidFill>
                    <a:latin typeface="Calibri"/>
                  </a:rPr>
                </a:br>
                <a:r>
                  <a:rPr lang="en-US" sz="1400" b="1" dirty="0" smtClean="0">
                    <a:solidFill>
                      <a:prstClr val="black"/>
                    </a:solidFill>
                    <a:latin typeface="Calibri"/>
                  </a:rPr>
                  <a:t>Public Comment</a:t>
                </a:r>
                <a:endParaRPr lang="en-US" sz="1400" b="1" dirty="0">
                  <a:solidFill>
                    <a:prstClr val="black"/>
                  </a:solidFill>
                  <a:latin typeface="Calibri"/>
                </a:endParaRPr>
              </a:p>
            </p:txBody>
          </p:sp>
          <p:grpSp>
            <p:nvGrpSpPr>
              <p:cNvPr id="11" name="Group 10"/>
              <p:cNvGrpSpPr/>
              <p:nvPr/>
            </p:nvGrpSpPr>
            <p:grpSpPr>
              <a:xfrm>
                <a:off x="1824086" y="1634065"/>
                <a:ext cx="1712774" cy="1304954"/>
                <a:chOff x="1676400" y="1490655"/>
                <a:chExt cx="2008145" cy="1529997"/>
              </a:xfrm>
            </p:grpSpPr>
            <p:pic>
              <p:nvPicPr>
                <p:cNvPr id="53" name="Picture 4"/>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3309"/>
                <a:stretch/>
              </p:blipFill>
              <p:spPr bwMode="auto">
                <a:xfrm>
                  <a:off x="1676400" y="1490655"/>
                  <a:ext cx="679362" cy="77724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2878976" y="1490655"/>
                  <a:ext cx="805569" cy="77724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25235"/>
                <a:stretch/>
              </p:blipFill>
              <p:spPr bwMode="auto">
                <a:xfrm>
                  <a:off x="2188344" y="1490655"/>
                  <a:ext cx="736434" cy="77724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8"/>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020210" y="2243412"/>
                  <a:ext cx="606394" cy="777240"/>
                </a:xfrm>
                <a:prstGeom prst="rect">
                  <a:avLst/>
                </a:prstGeom>
                <a:noFill/>
                <a:ln>
                  <a:noFill/>
                </a:ln>
                <a:effectLst>
                  <a:outerShdw blurRad="63500" sx="105000" sy="105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7"/>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r="38179"/>
                <a:stretch/>
              </p:blipFill>
              <p:spPr bwMode="auto">
                <a:xfrm>
                  <a:off x="2309247" y="2243412"/>
                  <a:ext cx="711692" cy="77724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6"/>
                <p:cNvPicPr>
                  <a:picLocks noChangeAspect="1" noChangeArrowheads="1"/>
                </p:cNvPicPr>
                <p:nvPr/>
              </p:nvPicPr>
              <p:blipFill rotWithShape="1">
                <a:blip r:embed="rId15">
                  <a:extLst>
                    <a:ext uri="{28A0092B-C50C-407E-A947-70E740481C1C}">
                      <a14:useLocalDpi xmlns:a14="http://schemas.microsoft.com/office/drawing/2010/main" val="0"/>
                    </a:ext>
                  </a:extLst>
                </a:blip>
                <a:srcRect l="27900" r="14499"/>
                <a:stretch/>
              </p:blipFill>
              <p:spPr bwMode="auto">
                <a:xfrm>
                  <a:off x="1676400" y="2243412"/>
                  <a:ext cx="675774" cy="77724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74" name="Straight Connector 73"/>
            <p:cNvCxnSpPr>
              <a:stCxn id="70" idx="2"/>
              <a:endCxn id="59" idx="0"/>
            </p:cNvCxnSpPr>
            <p:nvPr/>
          </p:nvCxnSpPr>
          <p:spPr>
            <a:xfrm flipH="1">
              <a:off x="4179206" y="2546244"/>
              <a:ext cx="202293" cy="425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3576" y="959224"/>
            <a:ext cx="9026618" cy="2015936"/>
          </a:xfrm>
          <a:prstGeom prst="rect">
            <a:avLst/>
          </a:prstGeom>
          <a:noFill/>
        </p:spPr>
        <p:txBody>
          <a:bodyPr wrap="square" rtlCol="0">
            <a:spAutoFit/>
          </a:bodyPr>
          <a:lstStyle/>
          <a:p>
            <a:pPr marL="233363" indent="-233363" defTabSz="914400">
              <a:spcBef>
                <a:spcPts val="600"/>
              </a:spcBef>
              <a:buFont typeface="Arial" panose="020B0604020202020204" pitchFamily="34" charset="0"/>
              <a:buChar char="•"/>
            </a:pPr>
            <a:r>
              <a:rPr lang="en-US" dirty="0">
                <a:solidFill>
                  <a:prstClr val="black"/>
                </a:solidFill>
                <a:latin typeface="Calibri"/>
              </a:rPr>
              <a:t>Led by the White House and interagency Advanced Manufacturing National Program </a:t>
            </a:r>
            <a:r>
              <a:rPr lang="en-US" dirty="0" smtClean="0">
                <a:solidFill>
                  <a:prstClr val="black"/>
                </a:solidFill>
                <a:latin typeface="Calibri"/>
              </a:rPr>
              <a:t>Office (AMNPO)</a:t>
            </a:r>
            <a:endParaRPr lang="en-US" dirty="0">
              <a:solidFill>
                <a:prstClr val="black"/>
              </a:solidFill>
              <a:latin typeface="Calibri"/>
            </a:endParaRPr>
          </a:p>
          <a:p>
            <a:pPr marL="233363" indent="-233363" defTabSz="914400">
              <a:spcBef>
                <a:spcPts val="600"/>
              </a:spcBef>
              <a:buFont typeface="Arial" panose="020B0604020202020204" pitchFamily="34" charset="0"/>
              <a:buChar char="•"/>
            </a:pPr>
            <a:r>
              <a:rPr lang="en-US" dirty="0" smtClean="0">
                <a:solidFill>
                  <a:prstClr val="black"/>
                </a:solidFill>
                <a:latin typeface="Calibri"/>
              </a:rPr>
              <a:t>President’s </a:t>
            </a:r>
            <a:r>
              <a:rPr lang="en-US" dirty="0">
                <a:solidFill>
                  <a:prstClr val="black"/>
                </a:solidFill>
                <a:latin typeface="Calibri"/>
              </a:rPr>
              <a:t>proposed </a:t>
            </a:r>
            <a:r>
              <a:rPr lang="en-US" sz="2000" b="1" dirty="0">
                <a:solidFill>
                  <a:srgbClr val="1F497D"/>
                </a:solidFill>
                <a:latin typeface="Calibri"/>
              </a:rPr>
              <a:t>$1B</a:t>
            </a:r>
            <a:r>
              <a:rPr lang="en-US" dirty="0">
                <a:solidFill>
                  <a:prstClr val="black"/>
                </a:solidFill>
                <a:latin typeface="Calibri"/>
              </a:rPr>
              <a:t>, one-time funds to establish </a:t>
            </a:r>
            <a:r>
              <a:rPr lang="en-US" dirty="0" smtClean="0">
                <a:solidFill>
                  <a:prstClr val="black"/>
                </a:solidFill>
                <a:latin typeface="Calibri"/>
              </a:rPr>
              <a:t>up to 15 Institutes </a:t>
            </a:r>
            <a:r>
              <a:rPr lang="en-US" dirty="0">
                <a:solidFill>
                  <a:prstClr val="black"/>
                </a:solidFill>
                <a:latin typeface="Calibri"/>
              </a:rPr>
              <a:t>for Manufacturing </a:t>
            </a:r>
            <a:r>
              <a:rPr lang="en-US" dirty="0" smtClean="0">
                <a:solidFill>
                  <a:prstClr val="black"/>
                </a:solidFill>
                <a:latin typeface="Calibri"/>
              </a:rPr>
              <a:t>Innovation,  </a:t>
            </a:r>
            <a:r>
              <a:rPr lang="en-US" i="1" dirty="0" smtClean="0">
                <a:solidFill>
                  <a:prstClr val="black"/>
                </a:solidFill>
                <a:latin typeface="Calibri"/>
              </a:rPr>
              <a:t>a program to be managed by AMNPO at NIST </a:t>
            </a:r>
            <a:endParaRPr lang="en-US" sz="1600" dirty="0" smtClean="0">
              <a:solidFill>
                <a:prstClr val="black"/>
              </a:solidFill>
              <a:latin typeface="Calibri"/>
            </a:endParaRPr>
          </a:p>
          <a:p>
            <a:pPr marL="228600" indent="-228600" defTabSz="914400">
              <a:spcBef>
                <a:spcPts val="600"/>
              </a:spcBef>
              <a:buFont typeface="Arial" panose="020B0604020202020204" pitchFamily="34" charset="0"/>
              <a:buChar char="•"/>
            </a:pPr>
            <a:r>
              <a:rPr lang="en-US" dirty="0" smtClean="0">
                <a:solidFill>
                  <a:prstClr val="black"/>
                </a:solidFill>
                <a:latin typeface="Calibri"/>
              </a:rPr>
              <a:t>Awaiting Congressional authorization and appropriation</a:t>
            </a:r>
          </a:p>
          <a:p>
            <a:pPr marL="228600" indent="-228600" defTabSz="914400">
              <a:spcBef>
                <a:spcPts val="600"/>
              </a:spcBef>
              <a:buFont typeface="Arial" panose="020B0604020202020204" pitchFamily="34" charset="0"/>
              <a:buChar char="•"/>
            </a:pPr>
            <a:r>
              <a:rPr lang="en-US" dirty="0" smtClean="0">
                <a:solidFill>
                  <a:prstClr val="black"/>
                </a:solidFill>
                <a:latin typeface="Calibri"/>
              </a:rPr>
              <a:t>PCAST’s Advanced </a:t>
            </a:r>
            <a:r>
              <a:rPr lang="en-US" dirty="0">
                <a:solidFill>
                  <a:prstClr val="black"/>
                </a:solidFill>
                <a:latin typeface="Calibri"/>
              </a:rPr>
              <a:t>Manufacturing Partnership 2.0 </a:t>
            </a:r>
            <a:r>
              <a:rPr lang="en-US" dirty="0" smtClean="0">
                <a:solidFill>
                  <a:prstClr val="black"/>
                </a:solidFill>
                <a:latin typeface="Calibri"/>
              </a:rPr>
              <a:t>working </a:t>
            </a:r>
            <a:r>
              <a:rPr lang="en-US" dirty="0">
                <a:solidFill>
                  <a:prstClr val="black"/>
                </a:solidFill>
                <a:latin typeface="Calibri"/>
              </a:rPr>
              <a:t>to improve manufacturing in U.S.</a:t>
            </a:r>
          </a:p>
        </p:txBody>
      </p:sp>
      <p:sp>
        <p:nvSpPr>
          <p:cNvPr id="3" name="TextBox 2"/>
          <p:cNvSpPr txBox="1"/>
          <p:nvPr/>
        </p:nvSpPr>
        <p:spPr>
          <a:xfrm>
            <a:off x="4667221" y="5764199"/>
            <a:ext cx="3198478" cy="307777"/>
          </a:xfrm>
          <a:prstGeom prst="rect">
            <a:avLst/>
          </a:prstGeom>
          <a:noFill/>
        </p:spPr>
        <p:txBody>
          <a:bodyPr wrap="square" rtlCol="0">
            <a:spAutoFit/>
          </a:bodyPr>
          <a:lstStyle/>
          <a:p>
            <a:pPr defTabSz="914400"/>
            <a:r>
              <a:rPr lang="en-US" sz="1400" b="1" dirty="0" smtClean="0">
                <a:solidFill>
                  <a:srgbClr val="C00000"/>
                </a:solidFill>
                <a:latin typeface="Calibri"/>
              </a:rPr>
              <a:t>January 2014 – three full size institutes</a:t>
            </a:r>
            <a:endParaRPr lang="en-US" sz="1400" b="1" dirty="0">
              <a:solidFill>
                <a:srgbClr val="C00000"/>
              </a:solidFill>
              <a:latin typeface="Calibri"/>
            </a:endParaRPr>
          </a:p>
        </p:txBody>
      </p:sp>
      <p:sp>
        <p:nvSpPr>
          <p:cNvPr id="9" name="Slide Number Placeholder 8"/>
          <p:cNvSpPr>
            <a:spLocks noGrp="1"/>
          </p:cNvSpPr>
          <p:nvPr>
            <p:ph type="sldNum" sz="quarter" idx="12"/>
          </p:nvPr>
        </p:nvSpPr>
        <p:spPr/>
        <p:txBody>
          <a:bodyPr/>
          <a:lstStyle/>
          <a:p>
            <a:fld id="{9B5E1708-F8A3-4564-8049-367EAB969392}" type="slidenum">
              <a:rPr lang="en-US" smtClean="0">
                <a:latin typeface="Calibri"/>
              </a:rPr>
              <a:pPr/>
              <a:t>34</a:t>
            </a:fld>
            <a:endParaRPr lang="en-US" dirty="0">
              <a:latin typeface="Calibri"/>
            </a:endParaRPr>
          </a:p>
        </p:txBody>
      </p:sp>
    </p:spTree>
    <p:extLst>
      <p:ext uri="{BB962C8B-B14F-4D97-AF65-F5344CB8AC3E}">
        <p14:creationId xmlns:p14="http://schemas.microsoft.com/office/powerpoint/2010/main" val="198011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par>
              <p:cTn id="2"/>
            </p:par>
            <p:par>
              <p:cTn id="3"/>
            </p:par>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5450" y="2875002"/>
            <a:ext cx="5753100" cy="1107996"/>
          </a:xfrm>
          <a:prstGeom prst="rect">
            <a:avLst/>
          </a:prstGeom>
          <a:noFill/>
        </p:spPr>
        <p:txBody>
          <a:bodyPr wrap="square" rtlCol="0">
            <a:spAutoFit/>
          </a:bodyPr>
          <a:lstStyle/>
          <a:p>
            <a:pPr algn="ctr" defTabSz="914400"/>
            <a:r>
              <a:rPr lang="en-US" sz="6600" b="1" dirty="0" smtClean="0">
                <a:solidFill>
                  <a:prstClr val="black"/>
                </a:solidFill>
                <a:latin typeface="Arial" panose="020B0604020202020204" pitchFamily="34" charset="0"/>
                <a:cs typeface="Arial" panose="020B0604020202020204" pitchFamily="34" charset="0"/>
              </a:rPr>
              <a:t>Questions?</a:t>
            </a:r>
            <a:endParaRPr lang="en-US" sz="6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321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12"/>
          </p:nvPr>
        </p:nvSpPr>
        <p:spPr>
          <a:xfrm>
            <a:off x="7656098" y="6498897"/>
            <a:ext cx="1634957" cy="222578"/>
          </a:xfrm>
          <a:prstGeom prst="rect">
            <a:avLst/>
          </a:prstGeom>
        </p:spPr>
        <p:txBody>
          <a:bodyPr/>
          <a:lstStyle/>
          <a:p>
            <a:fld id="{7C690F11-132E-E54B-AD6C-C5C68F5B319F}" type="slidenum">
              <a:rPr lang="en-US" smtClean="0"/>
              <a:pPr/>
              <a:t>36</a:t>
            </a:fld>
            <a:endParaRPr lang="en-US" dirty="0"/>
          </a:p>
        </p:txBody>
      </p:sp>
      <p:sp>
        <p:nvSpPr>
          <p:cNvPr id="5" name="Content Placeholder 2"/>
          <p:cNvSpPr txBox="1">
            <a:spLocks/>
          </p:cNvSpPr>
          <p:nvPr/>
        </p:nvSpPr>
        <p:spPr bwMode="auto">
          <a:xfrm>
            <a:off x="762000" y="1600200"/>
            <a:ext cx="7897812" cy="3426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smtClean="0">
              <a:latin typeface="Arial Narrow"/>
              <a:cs typeface="Arial Narrow"/>
            </a:endParaRPr>
          </a:p>
          <a:p>
            <a:pPr marL="0" indent="0" algn="ctr">
              <a:buNone/>
            </a:pPr>
            <a:r>
              <a:rPr lang="en-US" sz="4000" dirty="0" smtClean="0">
                <a:latin typeface="Arial Narrow"/>
                <a:cs typeface="Arial Narrow"/>
              </a:rPr>
              <a:t>NIST MEP Strategic Planning</a:t>
            </a:r>
          </a:p>
          <a:p>
            <a:pPr marL="0" indent="0" algn="ctr">
              <a:buNone/>
            </a:pPr>
            <a:r>
              <a:rPr lang="en-US" sz="4000" dirty="0" smtClean="0">
                <a:latin typeface="Arial Narrow"/>
                <a:cs typeface="Arial Narrow"/>
              </a:rPr>
              <a:t>Advisory Board Session</a:t>
            </a:r>
          </a:p>
          <a:p>
            <a:pPr marL="457200" indent="-457200" defTabSz="914400" eaLnBrk="1" hangingPunct="1">
              <a:lnSpc>
                <a:spcPct val="120000"/>
              </a:lnSpc>
              <a:buFont typeface="+mj-lt"/>
              <a:buAutoNum type="arabicPeriod"/>
            </a:pPr>
            <a:endParaRPr lang="en-US" sz="4000" dirty="0" smtClean="0">
              <a:latin typeface="Arial Narrow"/>
              <a:cs typeface="Arial Narrow"/>
            </a:endParaRPr>
          </a:p>
          <a:p>
            <a:pPr marL="457200" lvl="1" indent="0" defTabSz="914400" eaLnBrk="1" hangingPunct="1">
              <a:lnSpc>
                <a:spcPct val="120000"/>
              </a:lnSpc>
              <a:buFont typeface="Arial" charset="0"/>
              <a:buNone/>
            </a:pPr>
            <a:endParaRPr lang="en-US" sz="4000" dirty="0" smtClean="0">
              <a:latin typeface="Arial Narrow"/>
              <a:cs typeface="Arial Narrow"/>
            </a:endParaRPr>
          </a:p>
          <a:p>
            <a:pPr defTabSz="914400" eaLnBrk="1" hangingPunct="1">
              <a:lnSpc>
                <a:spcPct val="120000"/>
              </a:lnSpc>
            </a:pPr>
            <a:endParaRPr lang="en-US" sz="4000" dirty="0" smtClean="0">
              <a:latin typeface="Arial Narrow"/>
              <a:cs typeface="Arial Narrow"/>
            </a:endParaRPr>
          </a:p>
          <a:p>
            <a:pPr defTabSz="914400" eaLnBrk="1" hangingPunct="1">
              <a:lnSpc>
                <a:spcPct val="120000"/>
              </a:lnSpc>
            </a:pPr>
            <a:endParaRPr lang="en-US" sz="4000" dirty="0" smtClean="0">
              <a:latin typeface="Arial Narrow"/>
              <a:cs typeface="Arial Narrow"/>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4" name="Footer Placeholder 3"/>
          <p:cNvSpPr>
            <a:spLocks noGrp="1"/>
          </p:cNvSpPr>
          <p:nvPr>
            <p:ph type="ftr" sz="quarter" idx="12"/>
          </p:nvPr>
        </p:nvSpPr>
        <p:spPr>
          <a:xfrm>
            <a:off x="3124200" y="6498897"/>
            <a:ext cx="2895600" cy="222578"/>
          </a:xfrm>
        </p:spPr>
        <p:txBody>
          <a:bodyPr/>
          <a:lstStyle/>
          <a:p>
            <a:r>
              <a:rPr lang="en-US" dirty="0" smtClean="0">
                <a:solidFill>
                  <a:prstClr val="black">
                    <a:tint val="75000"/>
                  </a:prstClr>
                </a:solidFill>
                <a:latin typeface="Calibri"/>
              </a:rPr>
              <a:t>Advisory Board Meeting</a:t>
            </a:r>
            <a:endParaRPr lang="en-US" dirty="0">
              <a:solidFill>
                <a:prstClr val="black">
                  <a:tint val="75000"/>
                </a:prstClr>
              </a:solidFill>
              <a:latin typeface="Calibri"/>
            </a:endParaRPr>
          </a:p>
        </p:txBody>
      </p:sp>
    </p:spTree>
    <p:extLst>
      <p:ext uri="{BB962C8B-B14F-4D97-AF65-F5344CB8AC3E}">
        <p14:creationId xmlns:p14="http://schemas.microsoft.com/office/powerpoint/2010/main" val="208976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Generic Strategic Planning Process</a:t>
            </a:r>
            <a:endParaRPr lang="en-US" sz="32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latin typeface="Arial Narrow"/>
              <a:cs typeface="Arial Narrow"/>
            </a:endParaRPr>
          </a:p>
          <a:p>
            <a:r>
              <a:rPr lang="en-US" sz="2800" dirty="0" smtClean="0">
                <a:latin typeface="Arial Narrow"/>
                <a:cs typeface="Arial Narrow"/>
              </a:rPr>
              <a:t>Data Collection</a:t>
            </a:r>
          </a:p>
          <a:p>
            <a:r>
              <a:rPr lang="en-US" sz="2800" dirty="0" smtClean="0">
                <a:latin typeface="Arial Narrow"/>
                <a:cs typeface="Arial Narrow"/>
              </a:rPr>
              <a:t>Data Review and SWOT Analysis</a:t>
            </a:r>
          </a:p>
          <a:p>
            <a:r>
              <a:rPr lang="en-US" sz="2800" dirty="0" smtClean="0">
                <a:latin typeface="Arial Narrow"/>
                <a:cs typeface="Arial Narrow"/>
              </a:rPr>
              <a:t>Strategy Development</a:t>
            </a:r>
          </a:p>
          <a:p>
            <a:r>
              <a:rPr lang="en-US" sz="2800" dirty="0" smtClean="0">
                <a:latin typeface="Arial Narrow"/>
                <a:cs typeface="Arial Narrow"/>
              </a:rPr>
              <a:t>Measurement Selection and Alignment</a:t>
            </a:r>
          </a:p>
          <a:p>
            <a:r>
              <a:rPr lang="en-US" sz="2800" dirty="0" smtClean="0">
                <a:latin typeface="Arial Narrow"/>
                <a:cs typeface="Arial Narrow"/>
              </a:rPr>
              <a:t>Action Plan Development</a:t>
            </a:r>
          </a:p>
          <a:p>
            <a:r>
              <a:rPr lang="en-US" sz="2800" dirty="0" smtClean="0">
                <a:latin typeface="Arial Narrow"/>
                <a:cs typeface="Arial Narrow"/>
              </a:rPr>
              <a:t>Execution and Review</a:t>
            </a:r>
          </a:p>
          <a:p>
            <a:endParaRPr lang="en-US" sz="2800" dirty="0">
              <a:latin typeface="Arial Narrow"/>
              <a:cs typeface="Arial Narrow"/>
            </a:endParaRPr>
          </a:p>
          <a:p>
            <a:pPr marL="0" indent="0">
              <a:buNone/>
            </a:pPr>
            <a:r>
              <a:rPr lang="en-US" sz="2800" dirty="0" smtClean="0">
                <a:latin typeface="Arial Narrow"/>
                <a:cs typeface="Arial Narrow"/>
              </a:rPr>
              <a:t>Mission/Vision to be revisited after feedback from January Board/System meetings</a:t>
            </a:r>
            <a:endParaRPr lang="en-US" sz="2400" dirty="0" smtClean="0">
              <a:latin typeface="Arial Narrow"/>
              <a:cs typeface="Arial Narrow"/>
            </a:endParaRPr>
          </a:p>
          <a:p>
            <a:pPr marL="0" indent="0">
              <a:buNone/>
            </a:pPr>
            <a:endParaRPr lang="en-US" sz="2800" dirty="0">
              <a:latin typeface="Arial Narrow"/>
              <a:cs typeface="Arial Narrow"/>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37</a:t>
            </a:fld>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098551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830220"/>
            <a:ext cx="7898524" cy="521282"/>
          </a:xfrm>
        </p:spPr>
        <p:txBody>
          <a:bodyPr lIns="0" tIns="0" rIns="0" bIns="0">
            <a:noAutofit/>
          </a:bodyPr>
          <a:lstStyle/>
          <a:p>
            <a:pPr algn="ctr"/>
            <a:r>
              <a:rPr lang="en-US" sz="3200" dirty="0" smtClean="0">
                <a:latin typeface="Arial Narrow"/>
                <a:cs typeface="Arial Narrow"/>
              </a:rPr>
              <a:t>Guiding Principles – Advisory Board Subcommittee</a:t>
            </a:r>
            <a:br>
              <a:rPr lang="en-US" sz="3200" dirty="0" smtClean="0">
                <a:latin typeface="Arial Narrow"/>
                <a:cs typeface="Arial Narrow"/>
              </a:rPr>
            </a:b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38</a:t>
            </a:fld>
            <a:endParaRPr lang="en-US" dirty="0"/>
          </a:p>
        </p:txBody>
      </p:sp>
      <p:sp>
        <p:nvSpPr>
          <p:cNvPr id="4" name="TextBox 3"/>
          <p:cNvSpPr txBox="1"/>
          <p:nvPr/>
        </p:nvSpPr>
        <p:spPr>
          <a:xfrm>
            <a:off x="990600" y="1525874"/>
            <a:ext cx="7924800" cy="4524315"/>
          </a:xfrm>
          <a:prstGeom prst="rect">
            <a:avLst/>
          </a:prstGeom>
          <a:noFill/>
        </p:spPr>
        <p:txBody>
          <a:bodyPr wrap="square" rtlCol="0">
            <a:spAutoFit/>
          </a:bodyPr>
          <a:lstStyle/>
          <a:p>
            <a:r>
              <a:rPr lang="en-US" sz="2400" dirty="0" smtClean="0">
                <a:latin typeface="Arial Narrow"/>
                <a:cs typeface="Arial Narrow"/>
              </a:rPr>
              <a:t>Include inputs from:</a:t>
            </a:r>
          </a:p>
          <a:p>
            <a:pPr marL="800100" lvl="1" indent="-342900">
              <a:buFont typeface="Arial" pitchFamily="34" charset="0"/>
              <a:buChar char="•"/>
            </a:pPr>
            <a:r>
              <a:rPr lang="en-US" sz="2400" dirty="0" smtClean="0">
                <a:latin typeface="Arial Narrow"/>
                <a:cs typeface="Arial Narrow"/>
              </a:rPr>
              <a:t>States</a:t>
            </a:r>
          </a:p>
          <a:p>
            <a:pPr marL="800100" lvl="1" indent="-342900">
              <a:buFont typeface="Arial" pitchFamily="34" charset="0"/>
              <a:buChar char="•"/>
            </a:pPr>
            <a:r>
              <a:rPr lang="en-US" sz="2400" dirty="0" smtClean="0">
                <a:latin typeface="Arial Narrow"/>
                <a:cs typeface="Arial Narrow"/>
              </a:rPr>
              <a:t>Centers:  Directors and Board Chairs</a:t>
            </a:r>
          </a:p>
          <a:p>
            <a:pPr marL="800100" lvl="1" indent="-342900">
              <a:buFont typeface="Arial" pitchFamily="34" charset="0"/>
              <a:buChar char="•"/>
            </a:pPr>
            <a:r>
              <a:rPr lang="en-US" sz="2400" dirty="0" smtClean="0">
                <a:latin typeface="Arial Narrow"/>
                <a:cs typeface="Arial Narrow"/>
              </a:rPr>
              <a:t>Manufacturers – include large firms</a:t>
            </a:r>
          </a:p>
          <a:p>
            <a:pPr marL="800100" lvl="1" indent="-342900">
              <a:buFont typeface="Arial" pitchFamily="34" charset="0"/>
              <a:buChar char="•"/>
            </a:pPr>
            <a:r>
              <a:rPr lang="en-US" sz="2400" dirty="0" smtClean="0">
                <a:latin typeface="Arial Narrow"/>
                <a:cs typeface="Arial Narrow"/>
              </a:rPr>
              <a:t>Associations </a:t>
            </a:r>
          </a:p>
          <a:p>
            <a:pPr marL="800100" lvl="1" indent="-342900">
              <a:buFont typeface="Arial" pitchFamily="34" charset="0"/>
              <a:buChar char="•"/>
            </a:pPr>
            <a:r>
              <a:rPr lang="en-US" sz="2400" dirty="0" smtClean="0">
                <a:latin typeface="Arial Narrow"/>
                <a:cs typeface="Arial Narrow"/>
              </a:rPr>
              <a:t>Administration priorities</a:t>
            </a:r>
          </a:p>
          <a:p>
            <a:pPr marL="800100" lvl="1" indent="-342900">
              <a:buFont typeface="Arial" pitchFamily="34" charset="0"/>
              <a:buChar char="•"/>
            </a:pPr>
            <a:r>
              <a:rPr lang="en-US" sz="2400" dirty="0" smtClean="0">
                <a:latin typeface="Arial Narrow"/>
                <a:cs typeface="Arial Narrow"/>
              </a:rPr>
              <a:t>Other key stakeholders</a:t>
            </a:r>
          </a:p>
          <a:p>
            <a:pPr lvl="1"/>
            <a:endParaRPr lang="en-US" sz="2400" dirty="0">
              <a:latin typeface="Arial Narrow"/>
              <a:cs typeface="Arial Narrow"/>
            </a:endParaRPr>
          </a:p>
          <a:p>
            <a:r>
              <a:rPr lang="en-US" sz="2400" dirty="0" smtClean="0">
                <a:latin typeface="Arial Narrow"/>
                <a:cs typeface="Arial Narrow"/>
              </a:rPr>
              <a:t>Plan should be high-level with strategic and operational metrics</a:t>
            </a:r>
          </a:p>
          <a:p>
            <a:endParaRPr lang="en-US" sz="2400" dirty="0">
              <a:latin typeface="Arial Narrow"/>
              <a:cs typeface="Arial Narrow"/>
            </a:endParaRPr>
          </a:p>
          <a:p>
            <a:r>
              <a:rPr lang="en-US" sz="2400" dirty="0" smtClean="0">
                <a:latin typeface="Arial Narrow"/>
                <a:cs typeface="Arial Narrow"/>
              </a:rPr>
              <a:t>Develop a process for measuring performance and reporting</a:t>
            </a:r>
          </a:p>
          <a:p>
            <a:endParaRPr lang="en-US" sz="2400" dirty="0" smtClean="0">
              <a:latin typeface="Arial Narrow"/>
              <a:cs typeface="Arial Narrow"/>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Footer Placeholder 6"/>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27921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a:noAutofit/>
          </a:bodyPr>
          <a:lstStyle/>
          <a:p>
            <a:pPr algn="ctr"/>
            <a:r>
              <a:rPr lang="en-US" sz="3200" dirty="0" smtClean="0">
                <a:latin typeface="Arial Narrow"/>
                <a:cs typeface="Arial Narrow"/>
              </a:rPr>
              <a:t>Guiding Principles – Centers</a:t>
            </a: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39</a:t>
            </a:fld>
            <a:endParaRPr lang="en-US" dirty="0"/>
          </a:p>
        </p:txBody>
      </p:sp>
      <p:sp>
        <p:nvSpPr>
          <p:cNvPr id="4" name="TextBox 3"/>
          <p:cNvSpPr txBox="1"/>
          <p:nvPr/>
        </p:nvSpPr>
        <p:spPr>
          <a:xfrm>
            <a:off x="990600" y="1688988"/>
            <a:ext cx="7924800" cy="4154983"/>
          </a:xfrm>
          <a:prstGeom prst="rect">
            <a:avLst/>
          </a:prstGeom>
          <a:noFill/>
        </p:spPr>
        <p:txBody>
          <a:bodyPr wrap="square" rtlCol="0">
            <a:spAutoFit/>
          </a:bodyPr>
          <a:lstStyle/>
          <a:p>
            <a:pPr marL="342900" indent="-342900">
              <a:buFont typeface="Arial"/>
              <a:buChar char="•"/>
            </a:pPr>
            <a:r>
              <a:rPr lang="en-US" sz="2400" dirty="0" smtClean="0">
                <a:latin typeface="Arial Narrow"/>
                <a:cs typeface="Arial Narrow"/>
              </a:rPr>
              <a:t>Create a broad framework with objectives that are not prescriptive</a:t>
            </a:r>
          </a:p>
          <a:p>
            <a:pPr marL="342900" indent="-342900">
              <a:buFont typeface="Arial"/>
              <a:buChar char="•"/>
            </a:pPr>
            <a:endParaRPr lang="en-US" sz="2400" dirty="0">
              <a:latin typeface="Arial Narrow"/>
              <a:cs typeface="Arial Narrow"/>
            </a:endParaRPr>
          </a:p>
          <a:p>
            <a:pPr marL="342900" indent="-342900">
              <a:buFont typeface="Arial"/>
              <a:buChar char="•"/>
            </a:pPr>
            <a:r>
              <a:rPr lang="en-US" sz="2400" dirty="0" smtClean="0">
                <a:latin typeface="Arial Narrow"/>
                <a:cs typeface="Arial Narrow"/>
              </a:rPr>
              <a:t>Acknowledge the differences in states and centers</a:t>
            </a:r>
          </a:p>
          <a:p>
            <a:pPr marL="342900" indent="-342900">
              <a:buFont typeface="Arial"/>
              <a:buChar char="•"/>
            </a:pPr>
            <a:endParaRPr lang="en-US" sz="2400" dirty="0">
              <a:latin typeface="Arial Narrow"/>
              <a:cs typeface="Arial Narrow"/>
            </a:endParaRPr>
          </a:p>
          <a:p>
            <a:pPr marL="342900" indent="-342900">
              <a:buFont typeface="Arial"/>
              <a:buChar char="•"/>
            </a:pPr>
            <a:r>
              <a:rPr lang="en-US" sz="2400" dirty="0" smtClean="0">
                <a:latin typeface="Arial Narrow"/>
                <a:cs typeface="Arial Narrow"/>
              </a:rPr>
              <a:t>Focus on the needs of the clients</a:t>
            </a:r>
          </a:p>
          <a:p>
            <a:pPr marL="342900" indent="-342900">
              <a:buFont typeface="Arial"/>
              <a:buChar char="•"/>
            </a:pPr>
            <a:endParaRPr lang="en-US" sz="2400" dirty="0">
              <a:latin typeface="Arial Narrow"/>
              <a:cs typeface="Arial Narrow"/>
            </a:endParaRPr>
          </a:p>
          <a:p>
            <a:pPr marL="342900" indent="-342900">
              <a:buFont typeface="Arial"/>
              <a:buChar char="•"/>
            </a:pPr>
            <a:r>
              <a:rPr lang="en-US" sz="2400" dirty="0" smtClean="0">
                <a:latin typeface="Arial Narrow"/>
                <a:cs typeface="Arial Narrow"/>
              </a:rPr>
              <a:t>Allow for flexibility and diversity</a:t>
            </a:r>
          </a:p>
          <a:p>
            <a:pPr marL="342900" indent="-342900">
              <a:buFont typeface="Arial"/>
              <a:buChar char="•"/>
            </a:pPr>
            <a:endParaRPr lang="en-US" sz="2400" dirty="0">
              <a:latin typeface="Arial Narrow"/>
              <a:cs typeface="Arial Narrow"/>
            </a:endParaRPr>
          </a:p>
          <a:p>
            <a:pPr marL="342900" indent="-342900">
              <a:buFont typeface="Arial"/>
              <a:buChar char="•"/>
            </a:pPr>
            <a:r>
              <a:rPr lang="en-US" sz="2400" dirty="0" smtClean="0">
                <a:latin typeface="Arial Narrow"/>
                <a:cs typeface="Arial Narrow"/>
              </a:rPr>
              <a:t>Identify (few) aligned performance metrics</a:t>
            </a:r>
          </a:p>
          <a:p>
            <a:endParaRPr lang="en-US" sz="2400" dirty="0" smtClean="0">
              <a:latin typeface="Arial Narrow"/>
              <a:cs typeface="Arial Narrow"/>
            </a:endParaRPr>
          </a:p>
          <a:p>
            <a:endParaRPr lang="en-US" sz="2400" dirty="0" smtClean="0">
              <a:latin typeface="Arial Narrow"/>
              <a:cs typeface="Arial Narrow"/>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Footer Placeholder 6"/>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262950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Budget Update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dirty="0" smtClean="0">
                <a:solidFill>
                  <a:prstClr val="black">
                    <a:tint val="75000"/>
                  </a:prstClr>
                </a:solidFill>
                <a:latin typeface="Calibri"/>
              </a:rPr>
              <a:t>Advisory Board </a:t>
            </a:r>
            <a:r>
              <a:rPr lang="en-US" dirty="0" smtClean="0">
                <a:solidFill>
                  <a:prstClr val="black">
                    <a:tint val="75000"/>
                  </a:prstClr>
                </a:solidFill>
                <a:latin typeface="Calibri"/>
              </a:rPr>
              <a:t>Meeting</a:t>
            </a:r>
            <a:endParaRPr dirty="0">
              <a:solidFill>
                <a:prstClr val="black">
                  <a:tint val="75000"/>
                </a:prstClr>
              </a:solidFill>
              <a:latin typeface="Calibri"/>
            </a:endParaRPr>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3850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Actions to Date</a:t>
            </a:r>
            <a:endParaRPr lang="en-US" sz="3200" dirty="0">
              <a:latin typeface="Arial Narrow"/>
              <a:cs typeface="Arial Narrow"/>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40</a:t>
            </a:fld>
            <a:endParaRPr lang="en-US" dirty="0"/>
          </a:p>
        </p:txBody>
      </p:sp>
      <p:sp>
        <p:nvSpPr>
          <p:cNvPr id="3" name="TextBox 2"/>
          <p:cNvSpPr txBox="1"/>
          <p:nvPr/>
        </p:nvSpPr>
        <p:spPr>
          <a:xfrm>
            <a:off x="937146" y="1524000"/>
            <a:ext cx="7978254" cy="4708981"/>
          </a:xfrm>
          <a:prstGeom prst="rect">
            <a:avLst/>
          </a:prstGeom>
          <a:noFill/>
        </p:spPr>
        <p:txBody>
          <a:bodyPr wrap="square" rtlCol="0">
            <a:spAutoFit/>
          </a:bodyPr>
          <a:lstStyle/>
          <a:p>
            <a:r>
              <a:rPr lang="en-US" sz="2000" dirty="0" smtClean="0">
                <a:latin typeface="Arial Narrow"/>
                <a:cs typeface="Arial Narrow"/>
              </a:rPr>
              <a:t>June 2012	Pat Gallagher’s Charge to Board</a:t>
            </a:r>
          </a:p>
          <a:p>
            <a:endParaRPr lang="en-US" sz="2000" dirty="0" smtClean="0">
              <a:latin typeface="Arial Narrow"/>
              <a:cs typeface="Arial Narrow"/>
            </a:endParaRPr>
          </a:p>
          <a:p>
            <a:r>
              <a:rPr lang="en-US" sz="2000" dirty="0" smtClean="0">
                <a:latin typeface="Arial Narrow"/>
                <a:cs typeface="Arial Narrow"/>
              </a:rPr>
              <a:t>Sept 2012	1</a:t>
            </a:r>
            <a:r>
              <a:rPr lang="en-US" sz="2000" baseline="30000" dirty="0" smtClean="0">
                <a:latin typeface="Arial Narrow"/>
                <a:cs typeface="Arial Narrow"/>
              </a:rPr>
              <a:t>st</a:t>
            </a:r>
            <a:r>
              <a:rPr lang="en-US" sz="2000" dirty="0" smtClean="0">
                <a:latin typeface="Arial Narrow"/>
                <a:cs typeface="Arial Narrow"/>
              </a:rPr>
              <a:t> Advisory Board Subcommittee Call</a:t>
            </a:r>
          </a:p>
          <a:p>
            <a:r>
              <a:rPr lang="en-US" sz="2000" dirty="0">
                <a:latin typeface="Arial Narrow"/>
                <a:cs typeface="Arial Narrow"/>
              </a:rPr>
              <a:t>	</a:t>
            </a:r>
            <a:r>
              <a:rPr lang="en-US" sz="2000" dirty="0" smtClean="0">
                <a:latin typeface="Arial Narrow"/>
                <a:cs typeface="Arial Narrow"/>
              </a:rPr>
              <a:t>		Centers’ Input – Strategic Planning Process in Portland</a:t>
            </a:r>
          </a:p>
          <a:p>
            <a:r>
              <a:rPr lang="en-US" sz="2000" dirty="0">
                <a:latin typeface="Arial Narrow"/>
                <a:cs typeface="Arial Narrow"/>
              </a:rPr>
              <a:t>	</a:t>
            </a:r>
            <a:r>
              <a:rPr lang="en-US" sz="2000" dirty="0" smtClean="0">
                <a:latin typeface="Arial Narrow"/>
                <a:cs typeface="Arial Narrow"/>
              </a:rPr>
              <a:t>		Full Advisory Board Update</a:t>
            </a:r>
            <a:endParaRPr lang="en-US" sz="2000" dirty="0">
              <a:latin typeface="Arial Narrow"/>
              <a:cs typeface="Arial Narrow"/>
            </a:endParaRPr>
          </a:p>
          <a:p>
            <a:endParaRPr lang="en-US" sz="2000" dirty="0" smtClean="0">
              <a:latin typeface="Arial Narrow"/>
              <a:cs typeface="Arial Narrow"/>
            </a:endParaRPr>
          </a:p>
          <a:p>
            <a:r>
              <a:rPr lang="en-US" sz="2000" dirty="0" smtClean="0">
                <a:latin typeface="Arial Narrow"/>
                <a:cs typeface="Arial Narrow"/>
              </a:rPr>
              <a:t>Oct – Dec  	Weekly Strategic Planning Team (SPT) Meetings 	</a:t>
            </a:r>
          </a:p>
          <a:p>
            <a:r>
              <a:rPr lang="en-US" sz="2000" dirty="0" smtClean="0">
                <a:latin typeface="Arial Narrow"/>
                <a:cs typeface="Arial Narrow"/>
              </a:rPr>
              <a:t>Nov 14  	    	NGA Meeting</a:t>
            </a:r>
          </a:p>
          <a:p>
            <a:r>
              <a:rPr lang="en-US" sz="2000" dirty="0" smtClean="0">
                <a:latin typeface="Arial Narrow"/>
                <a:cs typeface="Arial Narrow"/>
              </a:rPr>
              <a:t>Dec 10-11     	Center Advisory Group Meeting </a:t>
            </a:r>
          </a:p>
          <a:p>
            <a:r>
              <a:rPr lang="en-US" sz="2000" dirty="0" smtClean="0">
                <a:latin typeface="Arial Narrow"/>
                <a:cs typeface="Arial Narrow"/>
              </a:rPr>
              <a:t>Dec &amp; Jan     	Advisory Board Subcommittee Calls</a:t>
            </a:r>
          </a:p>
          <a:p>
            <a:r>
              <a:rPr lang="en-US" sz="2000" dirty="0">
                <a:latin typeface="Arial Narrow"/>
                <a:cs typeface="Arial Narrow"/>
              </a:rPr>
              <a:t>	</a:t>
            </a:r>
            <a:r>
              <a:rPr lang="en-US" sz="2000" dirty="0" smtClean="0">
                <a:latin typeface="Arial Narrow"/>
                <a:cs typeface="Arial Narrow"/>
              </a:rPr>
              <a:t>		Regional Center Board Chair Calls</a:t>
            </a:r>
          </a:p>
          <a:p>
            <a:r>
              <a:rPr lang="en-US" sz="2000" dirty="0">
                <a:latin typeface="Arial Narrow"/>
                <a:cs typeface="Arial Narrow"/>
              </a:rPr>
              <a:t>	</a:t>
            </a:r>
            <a:r>
              <a:rPr lang="en-US" sz="2000" dirty="0" smtClean="0">
                <a:latin typeface="Arial Narrow"/>
                <a:cs typeface="Arial Narrow"/>
              </a:rPr>
              <a:t>		Association and Federal Agency Mtgs.</a:t>
            </a:r>
          </a:p>
          <a:p>
            <a:r>
              <a:rPr lang="en-US" sz="2000" dirty="0">
                <a:latin typeface="Arial Narrow"/>
                <a:cs typeface="Arial Narrow"/>
              </a:rPr>
              <a:t>	</a:t>
            </a:r>
            <a:r>
              <a:rPr lang="en-US" sz="2000" dirty="0" smtClean="0">
                <a:latin typeface="Arial Narrow"/>
                <a:cs typeface="Arial Narrow"/>
              </a:rPr>
              <a:t>		Review of Center Strategic Plans</a:t>
            </a:r>
          </a:p>
          <a:p>
            <a:r>
              <a:rPr lang="en-US" sz="2000" dirty="0" smtClean="0">
                <a:latin typeface="Arial Narrow"/>
                <a:cs typeface="Arial Narrow"/>
              </a:rPr>
              <a:t>			Environmental Scanning (reports, etc.)</a:t>
            </a:r>
          </a:p>
          <a:p>
            <a:endParaRPr lang="en-US" sz="2000" dirty="0" smtClean="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06679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High Level Timeline Moving Forward</a:t>
            </a:r>
            <a:endParaRPr lang="en-US" sz="3200" dirty="0">
              <a:latin typeface="Arial Narrow"/>
              <a:cs typeface="Arial Narrow"/>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41</a:t>
            </a:fld>
            <a:endParaRPr lang="en-US" dirty="0"/>
          </a:p>
        </p:txBody>
      </p:sp>
      <p:sp>
        <p:nvSpPr>
          <p:cNvPr id="3" name="TextBox 2"/>
          <p:cNvSpPr txBox="1"/>
          <p:nvPr/>
        </p:nvSpPr>
        <p:spPr>
          <a:xfrm>
            <a:off x="828240" y="1761400"/>
            <a:ext cx="1905000" cy="3785652"/>
          </a:xfrm>
          <a:prstGeom prst="rect">
            <a:avLst/>
          </a:prstGeom>
          <a:noFill/>
        </p:spPr>
        <p:txBody>
          <a:bodyPr wrap="square" rtlCol="0">
            <a:spAutoFit/>
          </a:bodyPr>
          <a:lstStyle/>
          <a:p>
            <a:r>
              <a:rPr lang="en-US" sz="2000" dirty="0" smtClean="0">
                <a:latin typeface="Arial Narrow"/>
                <a:cs typeface="Arial Narrow"/>
              </a:rPr>
              <a:t>January		</a:t>
            </a:r>
          </a:p>
          <a:p>
            <a:endParaRPr lang="en-US" sz="2000" dirty="0">
              <a:latin typeface="Arial Narrow"/>
              <a:cs typeface="Arial Narrow"/>
            </a:endParaRPr>
          </a:p>
          <a:p>
            <a:r>
              <a:rPr lang="en-US" sz="2000" dirty="0" smtClean="0">
                <a:latin typeface="Arial Narrow"/>
                <a:cs typeface="Arial Narrow"/>
              </a:rPr>
              <a:t>January 27-29  	 </a:t>
            </a:r>
          </a:p>
          <a:p>
            <a:r>
              <a:rPr lang="en-US" sz="2000" dirty="0">
                <a:latin typeface="Arial Narrow"/>
                <a:cs typeface="Arial Narrow"/>
              </a:rPr>
              <a:t>	</a:t>
            </a:r>
            <a:r>
              <a:rPr lang="en-US" sz="2000" dirty="0" smtClean="0">
                <a:latin typeface="Arial Narrow"/>
                <a:cs typeface="Arial Narrow"/>
              </a:rPr>
              <a:t>	 </a:t>
            </a:r>
          </a:p>
          <a:p>
            <a:r>
              <a:rPr lang="en-US" sz="2000" dirty="0">
                <a:latin typeface="Arial Narrow"/>
                <a:cs typeface="Arial Narrow"/>
              </a:rPr>
              <a:t>	</a:t>
            </a:r>
            <a:r>
              <a:rPr lang="en-US" sz="2000" dirty="0" smtClean="0">
                <a:latin typeface="Arial Narrow"/>
                <a:cs typeface="Arial Narrow"/>
              </a:rPr>
              <a:t>	</a:t>
            </a:r>
          </a:p>
          <a:p>
            <a:endParaRPr lang="en-US" sz="2000" dirty="0" smtClean="0">
              <a:latin typeface="Arial Narrow"/>
              <a:cs typeface="Arial Narrow"/>
            </a:endParaRPr>
          </a:p>
          <a:p>
            <a:r>
              <a:rPr lang="en-US" sz="2000" dirty="0" smtClean="0">
                <a:latin typeface="Arial Narrow"/>
                <a:cs typeface="Arial Narrow"/>
              </a:rPr>
              <a:t>Feb – May	 </a:t>
            </a:r>
          </a:p>
          <a:p>
            <a:r>
              <a:rPr lang="en-US" sz="2000" dirty="0" smtClean="0">
                <a:latin typeface="Arial Narrow"/>
                <a:cs typeface="Arial Narrow"/>
              </a:rPr>
              <a:t>		</a:t>
            </a:r>
          </a:p>
          <a:p>
            <a:r>
              <a:rPr lang="en-US" sz="2000" dirty="0" smtClean="0">
                <a:latin typeface="Arial Narrow"/>
                <a:cs typeface="Arial Narrow"/>
              </a:rPr>
              <a:t>		</a:t>
            </a:r>
          </a:p>
          <a:p>
            <a:endParaRPr lang="en-US" sz="2000" dirty="0" smtClean="0">
              <a:latin typeface="Arial Narrow"/>
              <a:cs typeface="Arial Narrow"/>
            </a:endParaRPr>
          </a:p>
          <a:p>
            <a:r>
              <a:rPr lang="en-US" sz="2000" dirty="0" smtClean="0">
                <a:latin typeface="Arial Narrow"/>
                <a:cs typeface="Arial Narrow"/>
              </a:rPr>
              <a:t>May – July	</a:t>
            </a:r>
            <a:endParaRPr lang="en-US" sz="2000" dirty="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8" name="TextBox 7"/>
          <p:cNvSpPr txBox="1"/>
          <p:nvPr/>
        </p:nvSpPr>
        <p:spPr>
          <a:xfrm>
            <a:off x="2548536" y="1761400"/>
            <a:ext cx="6555417" cy="3785652"/>
          </a:xfrm>
          <a:prstGeom prst="rect">
            <a:avLst/>
          </a:prstGeom>
          <a:noFill/>
        </p:spPr>
        <p:txBody>
          <a:bodyPr wrap="square" rtlCol="0">
            <a:spAutoFit/>
          </a:bodyPr>
          <a:lstStyle/>
          <a:p>
            <a:r>
              <a:rPr lang="en-US" sz="2000" dirty="0" smtClean="0">
                <a:latin typeface="Arial Narrow"/>
                <a:cs typeface="Arial Narrow"/>
              </a:rPr>
              <a:t>Organize and prioritize inputs (Draft SWOT elements)</a:t>
            </a:r>
          </a:p>
          <a:p>
            <a:endParaRPr lang="en-US" sz="2000" dirty="0">
              <a:latin typeface="Arial Narrow"/>
              <a:cs typeface="Arial Narrow"/>
            </a:endParaRPr>
          </a:p>
          <a:p>
            <a:r>
              <a:rPr lang="en-US" sz="2000" dirty="0" smtClean="0">
                <a:latin typeface="Arial Narrow"/>
                <a:cs typeface="Arial Narrow"/>
              </a:rPr>
              <a:t>Advisory Board and System Meeting: </a:t>
            </a:r>
          </a:p>
          <a:p>
            <a:r>
              <a:rPr lang="en-US" sz="2000" dirty="0" smtClean="0">
                <a:latin typeface="Arial Narrow"/>
                <a:cs typeface="Arial Narrow"/>
              </a:rPr>
              <a:t>--  Visioning exercise (Advisory Board) </a:t>
            </a:r>
          </a:p>
          <a:p>
            <a:r>
              <a:rPr lang="en-US" sz="2000" dirty="0" smtClean="0">
                <a:latin typeface="Arial Narrow"/>
                <a:cs typeface="Arial Narrow"/>
              </a:rPr>
              <a:t>--  Review and revision of SWOT elements</a:t>
            </a:r>
          </a:p>
          <a:p>
            <a:r>
              <a:rPr lang="en-US" sz="2000" dirty="0" smtClean="0">
                <a:latin typeface="Arial Narrow"/>
                <a:cs typeface="Arial Narrow"/>
              </a:rPr>
              <a:t>--  Begin strategy development: strategic responses to SWOT</a:t>
            </a:r>
          </a:p>
          <a:p>
            <a:endParaRPr lang="en-US" sz="2000" dirty="0" smtClean="0">
              <a:latin typeface="Arial Narrow"/>
              <a:cs typeface="Arial Narrow"/>
            </a:endParaRPr>
          </a:p>
          <a:p>
            <a:r>
              <a:rPr lang="en-US" sz="2000" dirty="0" smtClean="0">
                <a:latin typeface="Arial Narrow"/>
                <a:cs typeface="Arial Narrow"/>
              </a:rPr>
              <a:t>Build out of full plan in consultation with subcommittee </a:t>
            </a:r>
          </a:p>
          <a:p>
            <a:r>
              <a:rPr lang="en-US" sz="2000" dirty="0" smtClean="0">
                <a:latin typeface="Arial Narrow"/>
                <a:cs typeface="Arial Narrow"/>
              </a:rPr>
              <a:t>and other key stakeholders</a:t>
            </a:r>
          </a:p>
          <a:p>
            <a:r>
              <a:rPr lang="en-US" sz="2000" dirty="0" smtClean="0">
                <a:latin typeface="Arial Narrow"/>
                <a:cs typeface="Arial Narrow"/>
              </a:rPr>
              <a:t>Review of plan by Advisory Board</a:t>
            </a:r>
          </a:p>
          <a:p>
            <a:endParaRPr lang="en-US" sz="2000" dirty="0" smtClean="0">
              <a:latin typeface="Arial Narrow"/>
              <a:cs typeface="Arial Narrow"/>
            </a:endParaRPr>
          </a:p>
          <a:p>
            <a:r>
              <a:rPr lang="en-US" sz="2000" dirty="0" smtClean="0">
                <a:latin typeface="Arial Narrow"/>
                <a:cs typeface="Arial Narrow"/>
              </a:rPr>
              <a:t>Action plan development and implementation</a:t>
            </a:r>
            <a:endParaRPr lang="en-US" sz="2000" dirty="0">
              <a:latin typeface="Arial Narrow"/>
              <a:cs typeface="Arial Narrow"/>
            </a:endParaRPr>
          </a:p>
        </p:txBody>
      </p:sp>
    </p:spTree>
    <p:extLst>
      <p:ext uri="{BB962C8B-B14F-4D97-AF65-F5344CB8AC3E}">
        <p14:creationId xmlns:p14="http://schemas.microsoft.com/office/powerpoint/2010/main" val="328572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Data Collection – External Sources</a:t>
            </a:r>
            <a:endParaRPr lang="en-US" sz="3200" dirty="0">
              <a:latin typeface="Arial Narrow"/>
              <a:cs typeface="Arial Narrow"/>
            </a:endParaRPr>
          </a:p>
        </p:txBody>
      </p:sp>
      <p:sp>
        <p:nvSpPr>
          <p:cNvPr id="3" name="Content Placeholder 2"/>
          <p:cNvSpPr>
            <a:spLocks noGrp="1"/>
          </p:cNvSpPr>
          <p:nvPr>
            <p:ph idx="1"/>
          </p:nvPr>
        </p:nvSpPr>
        <p:spPr/>
        <p:txBody>
          <a:bodyPr>
            <a:normAutofit fontScale="25000" lnSpcReduction="20000"/>
          </a:bodyPr>
          <a:lstStyle/>
          <a:p>
            <a:pPr marL="114300" indent="0">
              <a:buNone/>
            </a:pPr>
            <a:r>
              <a:rPr lang="en-US" sz="7400" dirty="0" smtClean="0">
                <a:latin typeface="Arial Narrow"/>
                <a:cs typeface="Arial Narrow"/>
              </a:rPr>
              <a:t>Federal Agencies</a:t>
            </a:r>
          </a:p>
          <a:p>
            <a:pPr marL="746125" lvl="1" indent="-231775">
              <a:buFont typeface="Arial"/>
              <a:buChar char="•"/>
            </a:pPr>
            <a:r>
              <a:rPr lang="en-US" sz="7400" dirty="0" smtClean="0">
                <a:latin typeface="Arial Narrow"/>
                <a:cs typeface="Arial Narrow"/>
              </a:rPr>
              <a:t>Commerce, Defense, Energy, Labor, Environmental Protection Agency, National Science Foundation, Small Business Administration, </a:t>
            </a:r>
            <a:r>
              <a:rPr lang="en-US" sz="7400" dirty="0" err="1" smtClean="0">
                <a:latin typeface="Arial Narrow"/>
                <a:cs typeface="Arial Narrow"/>
              </a:rPr>
              <a:t>SelectUSA</a:t>
            </a:r>
            <a:endParaRPr lang="en-US" sz="7400" dirty="0" smtClean="0">
              <a:latin typeface="Arial Narrow"/>
              <a:cs typeface="Arial Narrow"/>
            </a:endParaRPr>
          </a:p>
          <a:p>
            <a:pPr marL="114300" indent="0">
              <a:buNone/>
            </a:pPr>
            <a:r>
              <a:rPr lang="en-US" sz="7400" dirty="0" smtClean="0">
                <a:latin typeface="Arial Narrow"/>
                <a:cs typeface="Arial Narrow"/>
              </a:rPr>
              <a:t>States</a:t>
            </a:r>
          </a:p>
          <a:p>
            <a:pPr marL="746125" lvl="1" indent="-231775">
              <a:buFont typeface="Arial"/>
              <a:buChar char="•"/>
            </a:pPr>
            <a:r>
              <a:rPr lang="en-US" sz="7400" dirty="0" smtClean="0">
                <a:latin typeface="Arial Narrow"/>
                <a:cs typeface="Arial Narrow"/>
              </a:rPr>
              <a:t>NIST-sponsored NGA Policy Academy:  AK, AR, DE, KY, MA, MT, NC, OK, PA, VT, WV</a:t>
            </a:r>
          </a:p>
          <a:p>
            <a:pPr marL="746125" lvl="1" indent="-231775">
              <a:buFont typeface="Arial"/>
              <a:buChar char="•"/>
            </a:pPr>
            <a:r>
              <a:rPr lang="en-US" sz="7400" dirty="0" smtClean="0">
                <a:latin typeface="Arial Narrow"/>
                <a:cs typeface="Arial Narrow"/>
              </a:rPr>
              <a:t>Additional Follow-up Planned</a:t>
            </a:r>
          </a:p>
          <a:p>
            <a:pPr marL="514350" lvl="1" indent="0">
              <a:buNone/>
            </a:pPr>
            <a:endParaRPr lang="en-US" sz="7400" dirty="0" smtClean="0">
              <a:latin typeface="Arial Narrow"/>
              <a:cs typeface="Arial Narrow"/>
            </a:endParaRPr>
          </a:p>
          <a:p>
            <a:pPr marL="114300" indent="0">
              <a:buNone/>
            </a:pPr>
            <a:r>
              <a:rPr lang="en-US" sz="7400" dirty="0" smtClean="0">
                <a:latin typeface="Arial Narrow"/>
                <a:cs typeface="Arial Narrow"/>
              </a:rPr>
              <a:t>Associations</a:t>
            </a:r>
          </a:p>
          <a:p>
            <a:pPr marL="746125" lvl="1" indent="-233363">
              <a:buFont typeface="Arial"/>
              <a:buChar char="•"/>
            </a:pPr>
            <a:r>
              <a:rPr lang="en-US" sz="7400" dirty="0" smtClean="0">
                <a:latin typeface="Arial Narrow"/>
                <a:cs typeface="Arial Narrow"/>
              </a:rPr>
              <a:t>Alliance for American Manufacturing, American Association of Community Colleges, Association for Manufacturing Technology, Fabricators &amp; Manufacturers Association, International Economic Development Council , National Association of Manufacturers, State Science and Technology Institute </a:t>
            </a:r>
          </a:p>
          <a:p>
            <a:pPr marL="971550" lvl="1" indent="-457200"/>
            <a:endParaRPr lang="en-US" sz="7400" dirty="0">
              <a:latin typeface="Arial Narrow"/>
              <a:cs typeface="Arial Narrow"/>
            </a:endParaRPr>
          </a:p>
          <a:p>
            <a:pPr marL="114300" indent="0">
              <a:buNone/>
            </a:pPr>
            <a:endParaRPr lang="en-US" sz="7800" dirty="0" smtClean="0">
              <a:latin typeface="Arial Narrow"/>
              <a:cs typeface="Arial Narrow"/>
            </a:endParaRPr>
          </a:p>
          <a:p>
            <a:pPr marL="114300" indent="0">
              <a:buNone/>
            </a:pPr>
            <a:endParaRPr lang="en-US" sz="7400" dirty="0" smtClean="0">
              <a:latin typeface="Arial Narrow"/>
              <a:cs typeface="Arial Narrow"/>
            </a:endParaRPr>
          </a:p>
          <a:p>
            <a:pPr marL="114300" indent="0">
              <a:buNone/>
            </a:pPr>
            <a:endParaRPr lang="en-US" sz="7400" dirty="0" smtClean="0">
              <a:latin typeface="Arial Narrow"/>
              <a:cs typeface="Arial Narrow"/>
            </a:endParaRPr>
          </a:p>
          <a:p>
            <a:pPr marL="114300" indent="0">
              <a:buNone/>
            </a:pPr>
            <a:endParaRPr lang="en-US" sz="7400" dirty="0">
              <a:latin typeface="Arial Narrow"/>
              <a:cs typeface="Arial Narrow"/>
            </a:endParaRPr>
          </a:p>
          <a:p>
            <a:pPr marL="114300" indent="0">
              <a:buNone/>
            </a:pPr>
            <a:endParaRPr lang="en-US" sz="7400" dirty="0" smtClean="0">
              <a:latin typeface="Arial Narrow"/>
              <a:cs typeface="Arial Narrow"/>
            </a:endParaRPr>
          </a:p>
          <a:p>
            <a:pPr marL="114300" indent="0">
              <a:buNone/>
            </a:pPr>
            <a:endParaRPr lang="en-US" sz="7400" dirty="0">
              <a:latin typeface="Arial Narrow"/>
              <a:cs typeface="Arial Narrow"/>
            </a:endParaRPr>
          </a:p>
          <a:p>
            <a:pPr marL="114300" indent="0">
              <a:buNone/>
            </a:pPr>
            <a:endParaRPr lang="en-US" sz="7400" dirty="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prstGeom prst="rect">
            <a:avLst/>
          </a:prstGeom>
        </p:spPr>
        <p:txBody>
          <a:bodyPr/>
          <a:lstStyle/>
          <a:p>
            <a:fld id="{7C690F11-132E-E54B-AD6C-C5C68F5B319F}" type="slidenum">
              <a:rPr lang="en-US" smtClean="0"/>
              <a:pPr/>
              <a:t>42</a:t>
            </a:fld>
            <a:endParaRPr lang="en-US" dirty="0"/>
          </a:p>
        </p:txBody>
      </p:sp>
    </p:spTree>
    <p:extLst>
      <p:ext uri="{BB962C8B-B14F-4D97-AF65-F5344CB8AC3E}">
        <p14:creationId xmlns:p14="http://schemas.microsoft.com/office/powerpoint/2010/main" val="3638667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What We Have Learned So Far</a:t>
            </a:r>
            <a:br>
              <a:rPr lang="en-US" sz="3200" dirty="0" smtClean="0">
                <a:latin typeface="Arial Narrow"/>
                <a:cs typeface="Arial Narrow"/>
              </a:rPr>
            </a:br>
            <a:r>
              <a:rPr lang="en-US" sz="2400" dirty="0" smtClean="0">
                <a:latin typeface="Arial Narrow"/>
                <a:cs typeface="Arial Narrow"/>
              </a:rPr>
              <a:t>Calls with Center Board Chairs</a:t>
            </a:r>
            <a:endParaRPr lang="en-US" sz="2400" dirty="0">
              <a:latin typeface="Arial Narrow"/>
              <a:cs typeface="Arial Narrow"/>
            </a:endParaRPr>
          </a:p>
        </p:txBody>
      </p:sp>
      <p:sp>
        <p:nvSpPr>
          <p:cNvPr id="3" name="Content Placeholder 2"/>
          <p:cNvSpPr>
            <a:spLocks noGrp="1"/>
          </p:cNvSpPr>
          <p:nvPr>
            <p:ph idx="1"/>
          </p:nvPr>
        </p:nvSpPr>
        <p:spPr>
          <a:xfrm>
            <a:off x="788988" y="2590800"/>
            <a:ext cx="7897812" cy="37338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43</a:t>
            </a:fld>
            <a:endParaRPr lang="en-US" dirty="0"/>
          </a:p>
        </p:txBody>
      </p:sp>
      <p:sp>
        <p:nvSpPr>
          <p:cNvPr id="5" name="Content Placeholder 2"/>
          <p:cNvSpPr txBox="1">
            <a:spLocks/>
          </p:cNvSpPr>
          <p:nvPr/>
        </p:nvSpPr>
        <p:spPr bwMode="auto">
          <a:xfrm>
            <a:off x="762000" y="1752600"/>
            <a:ext cx="7897812"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eaLnBrk="1" hangingPunct="1">
              <a:lnSpc>
                <a:spcPct val="120000"/>
              </a:lnSpc>
              <a:buNone/>
            </a:pPr>
            <a:endParaRPr lang="en-US" sz="2000" dirty="0" smtClean="0">
              <a:latin typeface="Calibri" pitchFamily="34" charset="0"/>
            </a:endParaRPr>
          </a:p>
        </p:txBody>
      </p:sp>
      <p:sp>
        <p:nvSpPr>
          <p:cNvPr id="7" name="Content Placeholder 2"/>
          <p:cNvSpPr txBox="1">
            <a:spLocks/>
          </p:cNvSpPr>
          <p:nvPr/>
        </p:nvSpPr>
        <p:spPr bwMode="auto">
          <a:xfrm>
            <a:off x="789709" y="1922945"/>
            <a:ext cx="7897812"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1" hangingPunct="1">
              <a:lnSpc>
                <a:spcPct val="120000"/>
              </a:lnSpc>
            </a:pPr>
            <a:r>
              <a:rPr lang="en-US" sz="2000" dirty="0" smtClean="0">
                <a:latin typeface="Arial Narrow"/>
                <a:cs typeface="Arial Narrow"/>
              </a:rPr>
              <a:t>US Manufacturing can compete on customer service and short lead times</a:t>
            </a:r>
          </a:p>
          <a:p>
            <a:pPr defTabSz="914400" eaLnBrk="1" hangingPunct="1">
              <a:lnSpc>
                <a:spcPct val="120000"/>
              </a:lnSpc>
            </a:pPr>
            <a:r>
              <a:rPr lang="en-US" sz="2000" dirty="0" smtClean="0">
                <a:latin typeface="Arial Narrow"/>
                <a:cs typeface="Arial Narrow"/>
              </a:rPr>
              <a:t>Most significant challenges relate to policies/regulations or business climate </a:t>
            </a:r>
            <a:r>
              <a:rPr lang="en-US" sz="2000" dirty="0" err="1" smtClean="0">
                <a:latin typeface="Arial Narrow"/>
                <a:cs typeface="Arial Narrow"/>
              </a:rPr>
              <a:t>vis</a:t>
            </a:r>
            <a:r>
              <a:rPr lang="en-US" sz="2000" dirty="0" smtClean="0">
                <a:latin typeface="Arial Narrow"/>
                <a:cs typeface="Arial Narrow"/>
              </a:rPr>
              <a:t> a </a:t>
            </a:r>
            <a:r>
              <a:rPr lang="en-US" sz="2000" dirty="0" err="1" smtClean="0">
                <a:latin typeface="Arial Narrow"/>
                <a:cs typeface="Arial Narrow"/>
              </a:rPr>
              <a:t>vis</a:t>
            </a:r>
            <a:r>
              <a:rPr lang="en-US" sz="2000" dirty="0" smtClean="0">
                <a:latin typeface="Arial Narrow"/>
                <a:cs typeface="Arial Narrow"/>
              </a:rPr>
              <a:t> foreign competition</a:t>
            </a:r>
          </a:p>
          <a:p>
            <a:pPr defTabSz="914400" eaLnBrk="1" hangingPunct="1">
              <a:lnSpc>
                <a:spcPct val="120000"/>
              </a:lnSpc>
            </a:pPr>
            <a:r>
              <a:rPr lang="en-US" sz="2000" dirty="0" smtClean="0">
                <a:latin typeface="Arial Narrow"/>
                <a:cs typeface="Arial Narrow"/>
              </a:rPr>
              <a:t>Exception is workforce – recruitment, retention, retirement</a:t>
            </a:r>
          </a:p>
          <a:p>
            <a:pPr defTabSz="914400" eaLnBrk="1" hangingPunct="1">
              <a:lnSpc>
                <a:spcPct val="120000"/>
              </a:lnSpc>
            </a:pPr>
            <a:r>
              <a:rPr lang="en-US" sz="2000" dirty="0" smtClean="0">
                <a:latin typeface="Arial Narrow"/>
                <a:cs typeface="Arial Narrow"/>
              </a:rPr>
              <a:t>State leaders respond to MEP centers’ ability to increase tax base</a:t>
            </a:r>
          </a:p>
          <a:p>
            <a:pPr defTabSz="914400" eaLnBrk="1" hangingPunct="1">
              <a:lnSpc>
                <a:spcPct val="120000"/>
              </a:lnSpc>
            </a:pPr>
            <a:r>
              <a:rPr lang="en-US" sz="2000" dirty="0" smtClean="0">
                <a:latin typeface="Arial Narrow"/>
                <a:cs typeface="Arial Narrow"/>
              </a:rPr>
              <a:t>Uncertainty of funding (national, state, NIST) is a major concern</a:t>
            </a:r>
          </a:p>
          <a:p>
            <a:pPr defTabSz="914400" eaLnBrk="1" hangingPunct="1">
              <a:lnSpc>
                <a:spcPct val="120000"/>
              </a:lnSpc>
            </a:pPr>
            <a:r>
              <a:rPr lang="en-US" sz="2000" dirty="0" smtClean="0">
                <a:latin typeface="Arial Narrow"/>
                <a:cs typeface="Arial Narrow"/>
              </a:rPr>
              <a:t>NIST MEP direction overly prescriptive and changeable</a:t>
            </a:r>
          </a:p>
          <a:p>
            <a:pPr marL="0" indent="0" defTabSz="914400" eaLnBrk="1" hangingPunct="1">
              <a:lnSpc>
                <a:spcPct val="120000"/>
              </a:lnSpc>
              <a:buFont typeface="Arial" charset="0"/>
              <a:buNone/>
            </a:pPr>
            <a:endParaRPr lang="en-US" sz="2000" dirty="0" smtClean="0">
              <a:latin typeface="Arial Narrow"/>
              <a:cs typeface="Arial Narrow"/>
            </a:endParaRPr>
          </a:p>
          <a:p>
            <a:pPr marL="457200" lvl="1" indent="0" defTabSz="914400" eaLnBrk="1" hangingPunct="1">
              <a:lnSpc>
                <a:spcPct val="120000"/>
              </a:lnSpc>
              <a:buFont typeface="Arial" charset="0"/>
              <a:buNone/>
            </a:pPr>
            <a:endParaRPr lang="en-US" sz="2000" dirty="0" smtClean="0">
              <a:latin typeface="Arial Narrow"/>
              <a:cs typeface="Arial Narrow"/>
            </a:endParaRPr>
          </a:p>
          <a:p>
            <a:pPr defTabSz="914400" eaLnBrk="1" hangingPunct="1">
              <a:lnSpc>
                <a:spcPct val="120000"/>
              </a:lnSpc>
            </a:pPr>
            <a:endParaRPr lang="en-US" sz="2400" dirty="0" smtClean="0">
              <a:latin typeface="Arial Narrow"/>
              <a:cs typeface="Arial Narrow"/>
            </a:endParaRPr>
          </a:p>
          <a:p>
            <a:pPr defTabSz="914400" eaLnBrk="1" hangingPunct="1">
              <a:lnSpc>
                <a:spcPct val="120000"/>
              </a:lnSpc>
            </a:pPr>
            <a:endParaRPr lang="en-US" sz="2800" dirty="0" smtClean="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8" name="Footer Placeholder 7"/>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15494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962796"/>
            <a:ext cx="7898524" cy="734466"/>
          </a:xfrm>
        </p:spPr>
        <p:txBody>
          <a:bodyPr>
            <a:noAutofit/>
          </a:bodyPr>
          <a:lstStyle/>
          <a:p>
            <a:pPr algn="ctr"/>
            <a:r>
              <a:rPr lang="en-US" sz="3200" dirty="0" smtClean="0">
                <a:latin typeface="Arial Narrow"/>
                <a:cs typeface="Arial Narrow"/>
              </a:rPr>
              <a:t>What We Have Learned So Far</a:t>
            </a:r>
            <a:br>
              <a:rPr lang="en-US" sz="3200" dirty="0" smtClean="0">
                <a:latin typeface="Arial Narrow"/>
                <a:cs typeface="Arial Narrow"/>
              </a:rPr>
            </a:br>
            <a:r>
              <a:rPr lang="en-US" sz="2400" dirty="0">
                <a:latin typeface="Arial Narrow"/>
                <a:cs typeface="Arial Narrow"/>
              </a:rPr>
              <a:t>Center Workgroup for Reporting and Evaluation</a:t>
            </a:r>
            <a:r>
              <a:rPr lang="en-US" sz="2400" dirty="0" smtClean="0">
                <a:latin typeface="Arial Narrow"/>
                <a:cs typeface="Arial Narrow"/>
              </a:rPr>
              <a:t/>
            </a:r>
            <a:br>
              <a:rPr lang="en-US" sz="2400" dirty="0" smtClean="0">
                <a:latin typeface="Arial Narrow"/>
                <a:cs typeface="Arial Narrow"/>
              </a:rPr>
            </a:br>
            <a:r>
              <a:rPr lang="en-US" sz="2400" dirty="0" smtClean="0">
                <a:latin typeface="Arial Narrow"/>
                <a:cs typeface="Arial Narrow"/>
              </a:rPr>
              <a:t/>
            </a:r>
            <a:br>
              <a:rPr lang="en-US" sz="2400" dirty="0" smtClean="0">
                <a:latin typeface="Arial Narrow"/>
                <a:cs typeface="Arial Narrow"/>
              </a:rPr>
            </a:b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i="1"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44</a:t>
            </a:fld>
            <a:endParaRPr lang="en-US" dirty="0"/>
          </a:p>
        </p:txBody>
      </p:sp>
      <p:sp>
        <p:nvSpPr>
          <p:cNvPr id="5" name="Content Placeholder 2"/>
          <p:cNvSpPr txBox="1">
            <a:spLocks/>
          </p:cNvSpPr>
          <p:nvPr/>
        </p:nvSpPr>
        <p:spPr bwMode="auto">
          <a:xfrm>
            <a:off x="835104" y="1682694"/>
            <a:ext cx="7897812"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1" hangingPunct="1">
              <a:lnSpc>
                <a:spcPct val="120000"/>
              </a:lnSpc>
            </a:pPr>
            <a:r>
              <a:rPr lang="en-US" sz="2000" dirty="0" smtClean="0">
                <a:latin typeface="Arial Narrow"/>
                <a:cs typeface="Arial Narrow"/>
              </a:rPr>
              <a:t>Manufacturing is hot and MEP is well positioned to benefit – strong accountability, demonstrated ROI, client-focused expertise</a:t>
            </a:r>
          </a:p>
          <a:p>
            <a:pPr defTabSz="914400" eaLnBrk="1" hangingPunct="1">
              <a:lnSpc>
                <a:spcPct val="120000"/>
              </a:lnSpc>
            </a:pPr>
            <a:r>
              <a:rPr lang="en-US" sz="2000" dirty="0" smtClean="0">
                <a:latin typeface="Arial Narrow"/>
                <a:cs typeface="Arial Narrow"/>
              </a:rPr>
              <a:t>Need to make better use of data from survey</a:t>
            </a:r>
          </a:p>
          <a:p>
            <a:pPr defTabSz="914400" eaLnBrk="1" hangingPunct="1">
              <a:lnSpc>
                <a:spcPct val="120000"/>
              </a:lnSpc>
            </a:pPr>
            <a:r>
              <a:rPr lang="en-US" sz="2000" dirty="0" smtClean="0">
                <a:latin typeface="Arial Narrow"/>
                <a:cs typeface="Arial Narrow"/>
              </a:rPr>
              <a:t>Initiatives that do not generate revenue create challenges</a:t>
            </a:r>
          </a:p>
          <a:p>
            <a:pPr defTabSz="914400" eaLnBrk="1" hangingPunct="1">
              <a:lnSpc>
                <a:spcPct val="120000"/>
              </a:lnSpc>
            </a:pPr>
            <a:r>
              <a:rPr lang="en-US" sz="2000" dirty="0" smtClean="0">
                <a:latin typeface="Arial Narrow"/>
                <a:cs typeface="Arial Narrow"/>
              </a:rPr>
              <a:t>Initiatives that do not take into account state/center variability create challenges</a:t>
            </a:r>
          </a:p>
          <a:p>
            <a:pPr defTabSz="914400" eaLnBrk="1" hangingPunct="1">
              <a:lnSpc>
                <a:spcPct val="120000"/>
              </a:lnSpc>
            </a:pPr>
            <a:r>
              <a:rPr lang="en-US" sz="2000" dirty="0" smtClean="0">
                <a:latin typeface="Arial Narrow"/>
                <a:cs typeface="Arial Narrow"/>
              </a:rPr>
              <a:t>Opportunities:  </a:t>
            </a:r>
          </a:p>
          <a:p>
            <a:pPr lvl="1" defTabSz="914400" eaLnBrk="1" hangingPunct="1">
              <a:lnSpc>
                <a:spcPct val="120000"/>
              </a:lnSpc>
              <a:buFont typeface="Lucida Grande"/>
              <a:buChar char="-"/>
            </a:pPr>
            <a:r>
              <a:rPr lang="en-US" sz="1600" dirty="0" smtClean="0">
                <a:latin typeface="Arial Narrow"/>
                <a:cs typeface="Arial Narrow"/>
              </a:rPr>
              <a:t>supply chain; </a:t>
            </a:r>
          </a:p>
          <a:p>
            <a:pPr lvl="1" defTabSz="914400" eaLnBrk="1" hangingPunct="1">
              <a:lnSpc>
                <a:spcPct val="120000"/>
              </a:lnSpc>
              <a:buFont typeface="Lucida Grande"/>
              <a:buChar char="-"/>
            </a:pPr>
            <a:r>
              <a:rPr lang="en-US" sz="1600" dirty="0" smtClean="0">
                <a:latin typeface="Arial Narrow"/>
                <a:cs typeface="Arial Narrow"/>
              </a:rPr>
              <a:t>“green”, but customized;</a:t>
            </a:r>
          </a:p>
          <a:p>
            <a:pPr lvl="1" defTabSz="914400" eaLnBrk="1" hangingPunct="1">
              <a:lnSpc>
                <a:spcPct val="120000"/>
              </a:lnSpc>
              <a:buFont typeface="Lucida Grande"/>
              <a:buChar char="-"/>
            </a:pPr>
            <a:r>
              <a:rPr lang="en-US" sz="1600" dirty="0" smtClean="0">
                <a:latin typeface="Arial Narrow"/>
                <a:cs typeface="Arial Narrow"/>
              </a:rPr>
              <a:t> additive manufacturing, but can’t currently deliver value-added, revenue-generating services </a:t>
            </a:r>
          </a:p>
          <a:p>
            <a:pPr defTabSz="914400" eaLnBrk="1" hangingPunct="1">
              <a:lnSpc>
                <a:spcPct val="120000"/>
              </a:lnSpc>
            </a:pPr>
            <a:r>
              <a:rPr lang="en-US" sz="2000" dirty="0" smtClean="0">
                <a:latin typeface="Arial Narrow"/>
                <a:cs typeface="Arial Narrow"/>
              </a:rPr>
              <a:t>Current engagement strategy is a huge improvement</a:t>
            </a:r>
          </a:p>
          <a:p>
            <a:pPr marL="0" indent="0" defTabSz="914400" eaLnBrk="1" hangingPunct="1">
              <a:lnSpc>
                <a:spcPct val="120000"/>
              </a:lnSpc>
              <a:buFont typeface="Arial" charset="0"/>
              <a:buNone/>
            </a:pPr>
            <a:endParaRPr lang="en-US" sz="2000" dirty="0" smtClean="0">
              <a:latin typeface="Arial Narrow"/>
              <a:cs typeface="Arial Narrow"/>
            </a:endParaRPr>
          </a:p>
          <a:p>
            <a:pPr marL="457200" lvl="1" indent="0" defTabSz="914400" eaLnBrk="1" hangingPunct="1">
              <a:lnSpc>
                <a:spcPct val="120000"/>
              </a:lnSpc>
              <a:buFont typeface="Arial" charset="0"/>
              <a:buNone/>
            </a:pPr>
            <a:endParaRPr lang="en-US" sz="2000" dirty="0" smtClean="0">
              <a:latin typeface="Arial Narrow"/>
              <a:cs typeface="Arial Narrow"/>
            </a:endParaRPr>
          </a:p>
          <a:p>
            <a:pPr defTabSz="914400" eaLnBrk="1" hangingPunct="1">
              <a:lnSpc>
                <a:spcPct val="120000"/>
              </a:lnSpc>
            </a:pPr>
            <a:endParaRPr lang="en-US" sz="2400" dirty="0" smtClean="0">
              <a:latin typeface="Arial Narrow"/>
              <a:cs typeface="Arial Narrow"/>
            </a:endParaRPr>
          </a:p>
          <a:p>
            <a:pPr defTabSz="914400" eaLnBrk="1" hangingPunct="1">
              <a:lnSpc>
                <a:spcPct val="120000"/>
              </a:lnSpc>
            </a:pPr>
            <a:endParaRPr lang="en-US" sz="2800" dirty="0" smtClean="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Footer Placeholder 6"/>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98047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What We Have Learned So Far</a:t>
            </a:r>
            <a:br>
              <a:rPr lang="en-US" sz="3200" dirty="0" smtClean="0">
                <a:latin typeface="Arial Narrow"/>
                <a:cs typeface="Arial Narrow"/>
              </a:rPr>
            </a:br>
            <a:r>
              <a:rPr lang="en-US" sz="2400" dirty="0" smtClean="0">
                <a:latin typeface="Arial Narrow"/>
                <a:cs typeface="Arial Narrow"/>
              </a:rPr>
              <a:t>State Partners – NIST  sponsored NGA Academy</a:t>
            </a: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45</a:t>
            </a:fld>
            <a:endParaRPr lang="en-US" dirty="0"/>
          </a:p>
        </p:txBody>
      </p:sp>
      <p:sp>
        <p:nvSpPr>
          <p:cNvPr id="5" name="Content Placeholder 2"/>
          <p:cNvSpPr txBox="1">
            <a:spLocks/>
          </p:cNvSpPr>
          <p:nvPr/>
        </p:nvSpPr>
        <p:spPr bwMode="auto">
          <a:xfrm>
            <a:off x="770906" y="1819960"/>
            <a:ext cx="8373094"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1" hangingPunct="1">
              <a:lnSpc>
                <a:spcPct val="120000"/>
              </a:lnSpc>
            </a:pPr>
            <a:r>
              <a:rPr lang="en-US" sz="2000" dirty="0" smtClean="0">
                <a:latin typeface="Arial Narrow"/>
                <a:cs typeface="Arial Narrow"/>
              </a:rPr>
              <a:t>Manufacturing is important in states (states were asked to rank manufacturing’s importance to their state on a 10 point scale and the average ranking was 7.85), </a:t>
            </a:r>
            <a:r>
              <a:rPr lang="en-US" sz="2000" dirty="0">
                <a:latin typeface="Arial Narrow"/>
                <a:cs typeface="Arial Narrow"/>
              </a:rPr>
              <a:t> </a:t>
            </a:r>
            <a:r>
              <a:rPr lang="en-US" sz="2000" dirty="0" smtClean="0">
                <a:latin typeface="Arial Narrow"/>
                <a:cs typeface="Arial Narrow"/>
              </a:rPr>
              <a:t>   but awareness is low</a:t>
            </a:r>
          </a:p>
          <a:p>
            <a:pPr defTabSz="914400" eaLnBrk="1" hangingPunct="1">
              <a:lnSpc>
                <a:spcPct val="120000"/>
              </a:lnSpc>
            </a:pPr>
            <a:r>
              <a:rPr lang="en-US" sz="2000" dirty="0" smtClean="0">
                <a:latin typeface="Arial Narrow"/>
                <a:cs typeface="Arial Narrow"/>
              </a:rPr>
              <a:t>Workforce development is most significant issue</a:t>
            </a:r>
          </a:p>
          <a:p>
            <a:pPr defTabSz="914400" eaLnBrk="1" hangingPunct="1">
              <a:lnSpc>
                <a:spcPct val="120000"/>
              </a:lnSpc>
            </a:pPr>
            <a:r>
              <a:rPr lang="en-US" sz="2000" dirty="0" smtClean="0">
                <a:latin typeface="Arial Narrow"/>
                <a:cs typeface="Arial Narrow"/>
              </a:rPr>
              <a:t>States would like to see MEP centers take a bigger role</a:t>
            </a:r>
          </a:p>
          <a:p>
            <a:pPr lvl="1" defTabSz="914400" eaLnBrk="1" hangingPunct="1">
              <a:lnSpc>
                <a:spcPct val="120000"/>
              </a:lnSpc>
              <a:buFont typeface="Lucida Grande"/>
              <a:buChar char="-"/>
            </a:pPr>
            <a:r>
              <a:rPr lang="en-US" sz="1600" dirty="0" smtClean="0">
                <a:latin typeface="Arial Narrow"/>
                <a:cs typeface="Arial Narrow"/>
              </a:rPr>
              <a:t>Need to generate revenue is a barrier</a:t>
            </a:r>
          </a:p>
          <a:p>
            <a:pPr lvl="1" defTabSz="914400" eaLnBrk="1" hangingPunct="1">
              <a:lnSpc>
                <a:spcPct val="120000"/>
              </a:lnSpc>
              <a:buFont typeface="Lucida Grande"/>
              <a:buChar char="-"/>
            </a:pPr>
            <a:r>
              <a:rPr lang="en-US" sz="1600" dirty="0" smtClean="0">
                <a:latin typeface="Arial Narrow"/>
                <a:cs typeface="Arial Narrow"/>
              </a:rPr>
              <a:t>Centers perceived as too focused on transactions to be part of strategic conversation</a:t>
            </a:r>
          </a:p>
          <a:p>
            <a:pPr defTabSz="914400" eaLnBrk="1" hangingPunct="1">
              <a:lnSpc>
                <a:spcPct val="120000"/>
              </a:lnSpc>
            </a:pPr>
            <a:r>
              <a:rPr lang="en-US" sz="2000" dirty="0" smtClean="0">
                <a:latin typeface="Arial Narrow"/>
                <a:cs typeface="Arial Narrow"/>
              </a:rPr>
              <a:t>Encouraged more flexibility for centers to engage in things like:  workforce development, rebranding of manufacturing, connecting startups to technology, etc. </a:t>
            </a:r>
          </a:p>
          <a:p>
            <a:pPr defTabSz="914400" eaLnBrk="1" hangingPunct="1">
              <a:lnSpc>
                <a:spcPct val="120000"/>
              </a:lnSpc>
            </a:pPr>
            <a:r>
              <a:rPr lang="en-US" sz="2000" dirty="0" smtClean="0">
                <a:latin typeface="Arial Narrow"/>
                <a:cs typeface="Arial Narrow"/>
              </a:rPr>
              <a:t>Communication with centers/NIST currently good; more communication would be helpful if purposeful and high quality</a:t>
            </a:r>
          </a:p>
          <a:p>
            <a:pPr marL="0" indent="0" defTabSz="914400" eaLnBrk="1" hangingPunct="1">
              <a:lnSpc>
                <a:spcPct val="120000"/>
              </a:lnSpc>
              <a:buFont typeface="Arial" charset="0"/>
              <a:buNone/>
            </a:pPr>
            <a:endParaRPr lang="en-US" sz="2000" dirty="0" smtClean="0">
              <a:latin typeface="Arial Narrow"/>
              <a:cs typeface="Arial Narrow"/>
            </a:endParaRPr>
          </a:p>
          <a:p>
            <a:pPr marL="457200" lvl="1" indent="0" defTabSz="914400" eaLnBrk="1" hangingPunct="1">
              <a:lnSpc>
                <a:spcPct val="120000"/>
              </a:lnSpc>
              <a:buFont typeface="Arial" charset="0"/>
              <a:buNone/>
            </a:pPr>
            <a:endParaRPr lang="en-US" sz="2000" dirty="0" smtClean="0">
              <a:latin typeface="Arial Narrow"/>
              <a:cs typeface="Arial Narrow"/>
            </a:endParaRPr>
          </a:p>
          <a:p>
            <a:pPr defTabSz="914400" eaLnBrk="1" hangingPunct="1">
              <a:lnSpc>
                <a:spcPct val="120000"/>
              </a:lnSpc>
            </a:pPr>
            <a:endParaRPr lang="en-US" sz="2400" dirty="0" smtClean="0">
              <a:latin typeface="Arial Narrow"/>
              <a:cs typeface="Arial Narrow"/>
            </a:endParaRPr>
          </a:p>
          <a:p>
            <a:pPr defTabSz="914400" eaLnBrk="1" hangingPunct="1">
              <a:lnSpc>
                <a:spcPct val="120000"/>
              </a:lnSpc>
            </a:pPr>
            <a:endParaRPr lang="en-US" sz="2800" dirty="0" smtClean="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Footer Placeholder 6"/>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064313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What We Have Learned So Far</a:t>
            </a:r>
            <a:br>
              <a:rPr lang="en-US" sz="3200" dirty="0" smtClean="0">
                <a:latin typeface="Arial Narrow"/>
                <a:cs typeface="Arial Narrow"/>
              </a:rPr>
            </a:br>
            <a:r>
              <a:rPr lang="en-US" sz="2400" dirty="0" smtClean="0">
                <a:latin typeface="Arial Narrow"/>
                <a:cs typeface="Arial Narrow"/>
              </a:rPr>
              <a:t>Environmental Scanning</a:t>
            </a: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46</a:t>
            </a:fld>
            <a:endParaRPr lang="en-US" dirty="0"/>
          </a:p>
        </p:txBody>
      </p:sp>
      <p:sp>
        <p:nvSpPr>
          <p:cNvPr id="5" name="Content Placeholder 2"/>
          <p:cNvSpPr txBox="1">
            <a:spLocks/>
          </p:cNvSpPr>
          <p:nvPr/>
        </p:nvSpPr>
        <p:spPr bwMode="auto">
          <a:xfrm>
            <a:off x="762000" y="1752600"/>
            <a:ext cx="7897812"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200" dirty="0" smtClean="0"/>
          </a:p>
          <a:p>
            <a:pPr marL="0" indent="0" defTabSz="914400" eaLnBrk="1" hangingPunct="1">
              <a:lnSpc>
                <a:spcPct val="120000"/>
              </a:lnSpc>
              <a:buFont typeface="Arial" charset="0"/>
              <a:buNone/>
            </a:pPr>
            <a:r>
              <a:rPr lang="en-US" sz="2400" b="1" dirty="0" smtClean="0">
                <a:latin typeface="Calibri" pitchFamily="34" charset="0"/>
              </a:rPr>
              <a:t> </a:t>
            </a:r>
            <a:endParaRPr lang="en-US" sz="2000" dirty="0" smtClean="0">
              <a:latin typeface="Calibri" pitchFamily="34" charset="0"/>
            </a:endParaRPr>
          </a:p>
          <a:p>
            <a:pPr marL="457200" lvl="1" indent="0" defTabSz="914400" eaLnBrk="1" hangingPunct="1">
              <a:lnSpc>
                <a:spcPct val="120000"/>
              </a:lnSpc>
              <a:buFont typeface="Arial" charset="0"/>
              <a:buNone/>
            </a:pPr>
            <a:endParaRPr lang="en-US" sz="2000" dirty="0" smtClean="0">
              <a:latin typeface="Calibri" pitchFamily="34" charset="0"/>
            </a:endParaRPr>
          </a:p>
          <a:p>
            <a:pPr defTabSz="914400" eaLnBrk="1" hangingPunct="1">
              <a:lnSpc>
                <a:spcPct val="120000"/>
              </a:lnSpc>
            </a:pPr>
            <a:endParaRPr lang="en-US" sz="2400" dirty="0" smtClean="0">
              <a:latin typeface="Calibri" pitchFamily="34" charset="0"/>
            </a:endParaRPr>
          </a:p>
          <a:p>
            <a:pPr defTabSz="914400" eaLnBrk="1" hangingPunct="1">
              <a:lnSpc>
                <a:spcPct val="120000"/>
              </a:lnSpc>
            </a:pPr>
            <a:endParaRPr lang="en-US" sz="2800" dirty="0" smtClean="0">
              <a:latin typeface="Calibri" pitchFamily="34" charset="0"/>
            </a:endParaRPr>
          </a:p>
        </p:txBody>
      </p:sp>
      <p:sp>
        <p:nvSpPr>
          <p:cNvPr id="7" name="TextBox 6"/>
          <p:cNvSpPr txBox="1"/>
          <p:nvPr/>
        </p:nvSpPr>
        <p:spPr>
          <a:xfrm>
            <a:off x="990600" y="1828800"/>
            <a:ext cx="8077200" cy="4524315"/>
          </a:xfrm>
          <a:prstGeom prst="rect">
            <a:avLst/>
          </a:prstGeom>
          <a:noFill/>
        </p:spPr>
        <p:txBody>
          <a:bodyPr wrap="square" rtlCol="0">
            <a:spAutoFit/>
          </a:bodyPr>
          <a:lstStyle/>
          <a:p>
            <a:pPr marL="342900" indent="-342900">
              <a:buFont typeface="Arial"/>
              <a:buChar char="•"/>
            </a:pPr>
            <a:r>
              <a:rPr lang="en-US" sz="2400" dirty="0" smtClean="0">
                <a:latin typeface="Arial Narrow"/>
                <a:cs typeface="Arial Narrow"/>
              </a:rPr>
              <a:t>Report Summaries</a:t>
            </a:r>
          </a:p>
          <a:p>
            <a:pPr marL="800100" lvl="1" indent="-342900">
              <a:buFont typeface="Lucida Grande"/>
              <a:buChar char="-"/>
            </a:pPr>
            <a:r>
              <a:rPr lang="en-US" sz="2200" dirty="0" smtClean="0">
                <a:latin typeface="Arial Narrow"/>
                <a:cs typeface="Arial Narrow"/>
              </a:rPr>
              <a:t>Administration:  PCAST, NSTC, Nat’l. Export Initiative, etc.</a:t>
            </a:r>
          </a:p>
          <a:p>
            <a:pPr marL="800100" lvl="1" indent="-342900">
              <a:buFont typeface="Lucida Grande"/>
              <a:buChar char="-"/>
            </a:pPr>
            <a:r>
              <a:rPr lang="en-US" sz="2200" dirty="0" smtClean="0">
                <a:latin typeface="Arial Narrow"/>
                <a:cs typeface="Arial Narrow"/>
              </a:rPr>
              <a:t>States:  NGA Policy Academy, GA </a:t>
            </a:r>
            <a:r>
              <a:rPr lang="en-US" sz="2200" dirty="0" err="1" smtClean="0">
                <a:latin typeface="Arial Narrow"/>
                <a:cs typeface="Arial Narrow"/>
              </a:rPr>
              <a:t>Mfg</a:t>
            </a:r>
            <a:r>
              <a:rPr lang="en-US" sz="2200" dirty="0" smtClean="0">
                <a:latin typeface="Arial Narrow"/>
                <a:cs typeface="Arial Narrow"/>
              </a:rPr>
              <a:t> Survey, etc.</a:t>
            </a:r>
          </a:p>
          <a:p>
            <a:pPr marL="800100" lvl="1" indent="-342900">
              <a:buFont typeface="Lucida Grande"/>
              <a:buChar char="-"/>
            </a:pPr>
            <a:r>
              <a:rPr lang="en-US" sz="2200" dirty="0" smtClean="0">
                <a:latin typeface="Arial Narrow"/>
                <a:cs typeface="Arial Narrow"/>
              </a:rPr>
              <a:t>Global:  World Economic Forum, KPMG, IDA, etc.</a:t>
            </a:r>
          </a:p>
          <a:p>
            <a:pPr marL="800100" lvl="1" indent="-342900">
              <a:buFont typeface="Lucida Grande"/>
              <a:buChar char="-"/>
            </a:pPr>
            <a:r>
              <a:rPr lang="en-US" sz="2200" dirty="0" smtClean="0">
                <a:latin typeface="Arial Narrow"/>
                <a:cs typeface="Arial Narrow"/>
              </a:rPr>
              <a:t>Think Tanks:  ITIF, McKinsey, </a:t>
            </a:r>
            <a:endParaRPr lang="en-US" sz="2200" dirty="0">
              <a:latin typeface="Arial Narrow"/>
              <a:cs typeface="Arial Narrow"/>
            </a:endParaRPr>
          </a:p>
          <a:p>
            <a:endParaRPr lang="en-US" sz="2400" dirty="0" smtClean="0">
              <a:latin typeface="Arial Narrow"/>
              <a:cs typeface="Arial Narrow"/>
            </a:endParaRPr>
          </a:p>
          <a:p>
            <a:pPr marL="342900" indent="-342900">
              <a:buFont typeface="Arial"/>
              <a:buChar char="•"/>
            </a:pPr>
            <a:r>
              <a:rPr lang="en-US" sz="2400" dirty="0" smtClean="0">
                <a:latin typeface="Arial Narrow"/>
                <a:cs typeface="Arial Narrow"/>
              </a:rPr>
              <a:t>Manufacturing Trends</a:t>
            </a:r>
            <a:endParaRPr lang="en-US" sz="2400" dirty="0">
              <a:latin typeface="Arial Narrow"/>
              <a:cs typeface="Arial Narrow"/>
            </a:endParaRPr>
          </a:p>
          <a:p>
            <a:pPr marL="342900" indent="-342900">
              <a:buFont typeface="Arial"/>
              <a:buChar char="•"/>
            </a:pPr>
            <a:r>
              <a:rPr lang="en-US" sz="2400" dirty="0" smtClean="0">
                <a:latin typeface="Arial Narrow"/>
                <a:cs typeface="Arial Narrow"/>
              </a:rPr>
              <a:t>Non-Manufacturing Trends</a:t>
            </a:r>
          </a:p>
          <a:p>
            <a:endParaRPr lang="en-US" sz="2400" dirty="0">
              <a:latin typeface="Arial Narrow"/>
              <a:cs typeface="Arial Narrow"/>
            </a:endParaRPr>
          </a:p>
          <a:p>
            <a:endParaRPr lang="en-US" sz="2400" dirty="0" smtClean="0">
              <a:latin typeface="Arial Narrow"/>
              <a:cs typeface="Arial Narrow"/>
            </a:endParaRPr>
          </a:p>
          <a:p>
            <a:endParaRPr lang="en-US" sz="2400" dirty="0" smtClean="0">
              <a:latin typeface="Arial Narrow"/>
              <a:cs typeface="Arial Narrow"/>
            </a:endParaRPr>
          </a:p>
          <a:p>
            <a:endParaRPr lang="en-US" sz="2400" dirty="0" smtClean="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8" name="Footer Placeholder 7"/>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238554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792" y="685800"/>
            <a:ext cx="7897812" cy="735013"/>
          </a:xfrm>
        </p:spPr>
        <p:txBody>
          <a:bodyPr>
            <a:noAutofit/>
          </a:bodyPr>
          <a:lstStyle/>
          <a:p>
            <a:pPr algn="ctr"/>
            <a:r>
              <a:rPr lang="en-US" sz="3200" dirty="0" smtClean="0">
                <a:latin typeface="Arial Narrow"/>
                <a:cs typeface="Arial Narrow"/>
              </a:rPr>
              <a:t>What</a:t>
            </a:r>
            <a:r>
              <a:rPr lang="en-US" sz="3200" dirty="0" smtClean="0">
                <a:latin typeface="Calibri" pitchFamily="34" charset="0"/>
              </a:rPr>
              <a:t> We Have Learned So Far</a:t>
            </a:r>
            <a:br>
              <a:rPr lang="en-US" sz="3200" dirty="0" smtClean="0">
                <a:latin typeface="Calibri" pitchFamily="34" charset="0"/>
              </a:rPr>
            </a:br>
            <a:endParaRPr lang="en-US" sz="2400" dirty="0">
              <a:latin typeface="Calibri" pitchFamily="34" charset="0"/>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47</a:t>
            </a:fld>
            <a:endParaRPr lang="en-US" dirty="0"/>
          </a:p>
        </p:txBody>
      </p:sp>
      <p:sp>
        <p:nvSpPr>
          <p:cNvPr id="5" name="Content Placeholder 2"/>
          <p:cNvSpPr txBox="1">
            <a:spLocks/>
          </p:cNvSpPr>
          <p:nvPr/>
        </p:nvSpPr>
        <p:spPr bwMode="auto">
          <a:xfrm>
            <a:off x="762000" y="1752600"/>
            <a:ext cx="7897812"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200" dirty="0" smtClean="0"/>
          </a:p>
          <a:p>
            <a:pPr marL="0" indent="0" defTabSz="914400" eaLnBrk="1" hangingPunct="1">
              <a:lnSpc>
                <a:spcPct val="120000"/>
              </a:lnSpc>
              <a:buFont typeface="Arial" charset="0"/>
              <a:buNone/>
            </a:pPr>
            <a:r>
              <a:rPr lang="en-US" sz="2400" b="1" dirty="0" smtClean="0">
                <a:latin typeface="Calibri" pitchFamily="34" charset="0"/>
              </a:rPr>
              <a:t> </a:t>
            </a:r>
            <a:endParaRPr lang="en-US" sz="2000" dirty="0" smtClean="0">
              <a:latin typeface="Calibri" pitchFamily="34" charset="0"/>
            </a:endParaRPr>
          </a:p>
          <a:p>
            <a:pPr marL="457200" lvl="1" indent="0" defTabSz="914400" eaLnBrk="1" hangingPunct="1">
              <a:lnSpc>
                <a:spcPct val="120000"/>
              </a:lnSpc>
              <a:buFont typeface="Arial" charset="0"/>
              <a:buNone/>
            </a:pPr>
            <a:endParaRPr lang="en-US" sz="2000" dirty="0" smtClean="0">
              <a:latin typeface="Calibri" pitchFamily="34" charset="0"/>
            </a:endParaRPr>
          </a:p>
          <a:p>
            <a:pPr defTabSz="914400" eaLnBrk="1" hangingPunct="1">
              <a:lnSpc>
                <a:spcPct val="120000"/>
              </a:lnSpc>
            </a:pPr>
            <a:endParaRPr lang="en-US" sz="2400" dirty="0" smtClean="0">
              <a:latin typeface="Calibri" pitchFamily="34" charset="0"/>
            </a:endParaRPr>
          </a:p>
          <a:p>
            <a:pPr defTabSz="914400" eaLnBrk="1" hangingPunct="1">
              <a:lnSpc>
                <a:spcPct val="120000"/>
              </a:lnSpc>
            </a:pPr>
            <a:endParaRPr lang="en-US" sz="2800" dirty="0" smtClean="0">
              <a:latin typeface="Calibri"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512963972"/>
              </p:ext>
            </p:extLst>
          </p:nvPr>
        </p:nvGraphicFramePr>
        <p:xfrm>
          <a:off x="457200" y="1143000"/>
          <a:ext cx="8202612"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8" name="Footer Placeholder 7"/>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60538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187" y="1600200"/>
            <a:ext cx="7897812" cy="4648200"/>
          </a:xfrm>
        </p:spPr>
        <p:txBody>
          <a:bodyPr>
            <a:normAutofit lnSpcReduction="10000"/>
          </a:bodyPr>
          <a:lstStyle/>
          <a:p>
            <a:pPr marL="0" indent="0">
              <a:buNone/>
            </a:pPr>
            <a:endParaRPr lang="en-US" sz="1600" b="1" u="sng" dirty="0" smtClean="0">
              <a:latin typeface="Arial Narrow"/>
              <a:cs typeface="Arial Narrow"/>
            </a:endParaRPr>
          </a:p>
          <a:p>
            <a:pPr marL="0" indent="0">
              <a:buNone/>
            </a:pPr>
            <a:r>
              <a:rPr lang="en-US" sz="1600" b="1" u="sng" dirty="0" smtClean="0">
                <a:latin typeface="Arial Narrow"/>
                <a:cs typeface="Arial Narrow"/>
              </a:rPr>
              <a:t>To Date:</a:t>
            </a:r>
          </a:p>
          <a:p>
            <a:r>
              <a:rPr lang="en-US" sz="1600" dirty="0" smtClean="0">
                <a:latin typeface="Arial Narrow"/>
                <a:cs typeface="Arial Narrow"/>
              </a:rPr>
              <a:t>NIST MEP managers have read and discussed the report</a:t>
            </a:r>
          </a:p>
          <a:p>
            <a:r>
              <a:rPr lang="en-US" sz="1600" dirty="0" smtClean="0">
                <a:latin typeface="Arial Narrow"/>
                <a:cs typeface="Arial Narrow"/>
              </a:rPr>
              <a:t>NIST MEP hosted a webinar for the benefit of MEP System with Report Chair Phil Shapira</a:t>
            </a:r>
          </a:p>
          <a:p>
            <a:r>
              <a:rPr lang="en-US" sz="1600" dirty="0" smtClean="0">
                <a:latin typeface="Arial Narrow"/>
                <a:cs typeface="Arial Narrow"/>
              </a:rPr>
              <a:t>NIST MEP management has been reviewing the recommendations, and were already working on many when the report was released</a:t>
            </a:r>
          </a:p>
          <a:p>
            <a:r>
              <a:rPr lang="en-US" sz="1600" dirty="0" smtClean="0">
                <a:latin typeface="Arial Narrow"/>
                <a:cs typeface="Arial Narrow"/>
              </a:rPr>
              <a:t>NIST MEP will use findings/recommendations as key inputs into our ongoing strategic planning effort</a:t>
            </a:r>
          </a:p>
          <a:p>
            <a:r>
              <a:rPr lang="en-US" sz="1600" dirty="0" smtClean="0">
                <a:latin typeface="Arial Narrow"/>
                <a:cs typeface="Arial Narrow"/>
              </a:rPr>
              <a:t>NIST MEP will suggest “clarifications” to Academies to correct certain items from the report</a:t>
            </a:r>
          </a:p>
          <a:p>
            <a:endParaRPr lang="en-US" sz="1600" dirty="0">
              <a:latin typeface="Arial Narrow"/>
              <a:cs typeface="Arial Narrow"/>
            </a:endParaRPr>
          </a:p>
          <a:p>
            <a:pPr marL="0" indent="0">
              <a:buNone/>
            </a:pPr>
            <a:r>
              <a:rPr lang="en-US" sz="1600" b="1" u="sng" dirty="0" smtClean="0">
                <a:latin typeface="Arial Narrow"/>
                <a:cs typeface="Arial Narrow"/>
              </a:rPr>
              <a:t>Moving Forward:</a:t>
            </a:r>
          </a:p>
          <a:p>
            <a:r>
              <a:rPr lang="en-US" sz="1600" dirty="0" smtClean="0">
                <a:latin typeface="Arial Narrow"/>
                <a:cs typeface="Arial Narrow"/>
              </a:rPr>
              <a:t>January discussion with National Advisory Board</a:t>
            </a:r>
          </a:p>
          <a:p>
            <a:r>
              <a:rPr lang="en-US" sz="1600" dirty="0" smtClean="0">
                <a:latin typeface="Arial Narrow"/>
                <a:cs typeface="Arial Narrow"/>
              </a:rPr>
              <a:t>Consult with centers on implementation of recommendations (beginning with presentation at tomorrow’s full system meeting as part of “Strategic Planning” discussion) much like we have the Center Workgroup for Reporting and Evaluation.</a:t>
            </a:r>
          </a:p>
          <a:p>
            <a:r>
              <a:rPr lang="en-US" sz="1600" dirty="0" smtClean="0">
                <a:latin typeface="Arial Narrow"/>
                <a:cs typeface="Arial Narrow"/>
              </a:rPr>
              <a:t>Formal response from Board in their Annual Report (within 30 days of President’s Proposed Budget)</a:t>
            </a:r>
          </a:p>
          <a:p>
            <a:r>
              <a:rPr lang="en-US" sz="1600" dirty="0" smtClean="0">
                <a:latin typeface="Arial Narrow"/>
                <a:cs typeface="Arial Narrow"/>
              </a:rPr>
              <a:t>This draft is intended to provide program guidance for the Board’s consideration in their formal response and begin consultation with centers</a:t>
            </a:r>
            <a:endParaRPr lang="en-US" sz="1600" dirty="0">
              <a:latin typeface="Arial Narrow"/>
              <a:cs typeface="Arial Narrow"/>
            </a:endParaRPr>
          </a:p>
        </p:txBody>
      </p:sp>
      <p:sp>
        <p:nvSpPr>
          <p:cNvPr id="4" name="Slide Number Placeholder 3"/>
          <p:cNvSpPr>
            <a:spLocks noGrp="1"/>
          </p:cNvSpPr>
          <p:nvPr>
            <p:ph type="sldNum" sz="quarter" idx="12"/>
          </p:nvPr>
        </p:nvSpPr>
        <p:spPr>
          <a:xfrm>
            <a:off x="8007684" y="6498897"/>
            <a:ext cx="819484" cy="222578"/>
          </a:xfrm>
        </p:spPr>
        <p:txBody>
          <a:bodyPr/>
          <a:lstStyle/>
          <a:p>
            <a:fld id="{91175042-3829-48DB-AD93-70020679BFC6}" type="slidenum">
              <a:rPr lang="en-US" smtClean="0"/>
              <a:t>48</a:t>
            </a:fld>
            <a:endParaRPr lang="en-US" dirty="0"/>
          </a:p>
        </p:txBody>
      </p:sp>
      <p:sp>
        <p:nvSpPr>
          <p:cNvPr id="7" name="Title 1"/>
          <p:cNvSpPr txBox="1">
            <a:spLocks/>
          </p:cNvSpPr>
          <p:nvPr/>
        </p:nvSpPr>
        <p:spPr bwMode="auto">
          <a:xfrm>
            <a:off x="767364" y="609600"/>
            <a:ext cx="8305800" cy="1470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ctr"/>
            <a:r>
              <a:rPr lang="en-US" sz="3200" dirty="0" smtClean="0">
                <a:latin typeface="Arial Narrow"/>
                <a:cs typeface="Arial Narrow"/>
              </a:rPr>
              <a:t>What We Have Learned So Far</a:t>
            </a:r>
            <a:r>
              <a:rPr lang="en-US" sz="3600" dirty="0" smtClean="0">
                <a:latin typeface="Arial Narrow"/>
                <a:cs typeface="Arial Narrow"/>
              </a:rPr>
              <a:t/>
            </a:r>
            <a:br>
              <a:rPr lang="en-US" sz="3600" dirty="0" smtClean="0">
                <a:latin typeface="Arial Narrow"/>
                <a:cs typeface="Arial Narrow"/>
              </a:rPr>
            </a:br>
            <a:r>
              <a:rPr lang="en-US" sz="2400" dirty="0" smtClean="0">
                <a:latin typeface="Arial Narrow"/>
                <a:cs typeface="Arial Narrow"/>
              </a:rPr>
              <a:t>National Academies Report on 21st Century Manufacturing</a:t>
            </a:r>
            <a:endParaRPr lang="en-US" sz="2400" i="1" dirty="0">
              <a:latin typeface="Arial Narrow"/>
              <a:cs typeface="Arial Narrow"/>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a:xfrm>
            <a:off x="3124200" y="6513271"/>
            <a:ext cx="2895600" cy="222578"/>
          </a:xfrm>
        </p:spPr>
        <p:txBody>
          <a:bodyPr/>
          <a:lstStyle/>
          <a:p>
            <a:r>
              <a:rPr lang="en-US" dirty="0" smtClean="0">
                <a:solidFill>
                  <a:prstClr val="black">
                    <a:tint val="75000"/>
                  </a:prstClr>
                </a:solidFill>
                <a:latin typeface="Calibri"/>
              </a:rPr>
              <a:t>Advisory Board Meeting</a:t>
            </a:r>
            <a:endParaRPr lang="en-US" dirty="0">
              <a:solidFill>
                <a:prstClr val="black">
                  <a:tint val="75000"/>
                </a:prstClr>
              </a:solidFill>
              <a:latin typeface="Calibri"/>
            </a:endParaRPr>
          </a:p>
        </p:txBody>
      </p:sp>
    </p:spTree>
    <p:extLst>
      <p:ext uri="{BB962C8B-B14F-4D97-AF65-F5344CB8AC3E}">
        <p14:creationId xmlns:p14="http://schemas.microsoft.com/office/powerpoint/2010/main" val="254882951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What We Have Learned So Far</a:t>
            </a:r>
            <a:br>
              <a:rPr lang="en-US" sz="3200" dirty="0" smtClean="0">
                <a:latin typeface="Arial Narrow"/>
                <a:cs typeface="Arial Narrow"/>
              </a:rPr>
            </a:br>
            <a:r>
              <a:rPr lang="en-US" sz="2400" dirty="0" smtClean="0">
                <a:latin typeface="Arial Narrow"/>
                <a:cs typeface="Arial Narrow"/>
              </a:rPr>
              <a:t>National Academies Study - Recommendations</a:t>
            </a:r>
            <a:endParaRPr lang="en-US" sz="2400" dirty="0">
              <a:latin typeface="Arial Narrow"/>
              <a:cs typeface="Arial Narrow"/>
            </a:endParaRPr>
          </a:p>
        </p:txBody>
      </p:sp>
      <p:sp>
        <p:nvSpPr>
          <p:cNvPr id="3" name="Content Placeholder 2"/>
          <p:cNvSpPr>
            <a:spLocks noGrp="1"/>
          </p:cNvSpPr>
          <p:nvPr>
            <p:ph idx="1"/>
          </p:nvPr>
        </p:nvSpPr>
        <p:spPr/>
        <p:txBody>
          <a:bodyPr>
            <a:normAutofit/>
          </a:bodyPr>
          <a:lstStyle/>
          <a:p>
            <a:pPr marL="0" indent="0">
              <a:buNone/>
            </a:pPr>
            <a:endParaRPr lang="en-US" sz="1200" dirty="0" smtClean="0"/>
          </a:p>
          <a:p>
            <a:endParaRPr lang="en-US" sz="2000" dirty="0" smtClean="0">
              <a:latin typeface="Calibri" pitchFamily="34" charset="0"/>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6" name="Slide Number Placeholder 5"/>
          <p:cNvSpPr>
            <a:spLocks noGrp="1"/>
          </p:cNvSpPr>
          <p:nvPr>
            <p:ph type="sldNum" sz="quarter" idx="11"/>
          </p:nvPr>
        </p:nvSpPr>
        <p:spPr>
          <a:prstGeom prst="rect">
            <a:avLst/>
          </a:prstGeom>
        </p:spPr>
        <p:txBody>
          <a:bodyPr/>
          <a:lstStyle/>
          <a:p>
            <a:fld id="{7C690F11-132E-E54B-AD6C-C5C68F5B319F}" type="slidenum">
              <a:rPr lang="en-US" smtClean="0"/>
              <a:pPr/>
              <a:t>49</a:t>
            </a:fld>
            <a:endParaRPr lang="en-US" dirty="0"/>
          </a:p>
        </p:txBody>
      </p:sp>
      <p:sp>
        <p:nvSpPr>
          <p:cNvPr id="7" name="Footer Placeholder 6"/>
          <p:cNvSpPr>
            <a:spLocks noGrp="1"/>
          </p:cNvSpPr>
          <p:nvPr>
            <p:ph type="ftr" sz="quarter" idx="12"/>
          </p:nvPr>
        </p:nvSpPr>
        <p:spPr/>
        <p:txBody>
          <a:bodyPr/>
          <a:lstStyle/>
          <a:p>
            <a:r>
              <a:rPr lang="en-US" dirty="0"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5" name="Content Placeholder 2"/>
          <p:cNvSpPr txBox="1">
            <a:spLocks/>
          </p:cNvSpPr>
          <p:nvPr/>
        </p:nvSpPr>
        <p:spPr bwMode="auto">
          <a:xfrm>
            <a:off x="762000" y="1600200"/>
            <a:ext cx="7897812" cy="46372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smtClean="0">
              <a:latin typeface="Arial Narrow"/>
              <a:cs typeface="Arial Narrow"/>
            </a:endParaRPr>
          </a:p>
          <a:p>
            <a:pPr marL="228600" indent="-228600">
              <a:buFont typeface="+mj-lt"/>
              <a:buAutoNum type="arabicPeriod"/>
            </a:pPr>
            <a:r>
              <a:rPr lang="en-US" sz="2000" dirty="0" smtClean="0">
                <a:latin typeface="Arial Narrow"/>
                <a:cs typeface="Arial Narrow"/>
              </a:rPr>
              <a:t>Focus more on driving the overall improvement of MEP centers rather than focusing on the outcomes of individual centers</a:t>
            </a:r>
          </a:p>
          <a:p>
            <a:pPr lvl="1" indent="-342900"/>
            <a:r>
              <a:rPr lang="en-US" sz="2000" dirty="0" smtClean="0">
                <a:latin typeface="Arial Narrow"/>
                <a:cs typeface="Arial Narrow"/>
              </a:rPr>
              <a:t>CORE, System Meetings, Center Panel Reviews, State Partnerships</a:t>
            </a:r>
          </a:p>
          <a:p>
            <a:pPr marL="228600" indent="-228600">
              <a:buFont typeface="+mj-lt"/>
              <a:buAutoNum type="arabicPeriod"/>
            </a:pPr>
            <a:r>
              <a:rPr lang="en-US" sz="2000" dirty="0" smtClean="0">
                <a:latin typeface="Arial Narrow"/>
                <a:cs typeface="Arial Narrow"/>
              </a:rPr>
              <a:t>Use resources to leverage maximum beneficial outcomes rather than reaching the maximum number of manufacturers</a:t>
            </a:r>
          </a:p>
          <a:p>
            <a:pPr lvl="1" indent="-342900"/>
            <a:r>
              <a:rPr lang="en-US" sz="2000" dirty="0" smtClean="0">
                <a:latin typeface="Arial Narrow"/>
                <a:cs typeface="Arial Narrow"/>
              </a:rPr>
              <a:t>Strategic Planning, CORE, Client Analysis, Business Model research</a:t>
            </a:r>
          </a:p>
          <a:p>
            <a:pPr marL="228600" indent="-228600">
              <a:buFont typeface="+mj-lt"/>
              <a:buAutoNum type="arabicPeriod"/>
            </a:pPr>
            <a:r>
              <a:rPr lang="en-US" sz="2000" dirty="0" smtClean="0">
                <a:latin typeface="Arial Narrow"/>
                <a:cs typeface="Arial Narrow"/>
              </a:rPr>
              <a:t>Continue to encourage lean manufacturing</a:t>
            </a:r>
          </a:p>
          <a:p>
            <a:pPr lvl="1" indent="-342900"/>
            <a:r>
              <a:rPr lang="en-US" sz="2000" dirty="0" smtClean="0">
                <a:latin typeface="Arial Narrow"/>
                <a:cs typeface="Arial Narrow"/>
              </a:rPr>
              <a:t>CORE Impact Metrics/Center Diagnostics, “Lean Integration”</a:t>
            </a:r>
          </a:p>
          <a:p>
            <a:pPr marL="228600" indent="-228600">
              <a:buFont typeface="+mj-lt"/>
              <a:buAutoNum type="arabicPeriod"/>
            </a:pPr>
            <a:r>
              <a:rPr lang="en-US" sz="2000" dirty="0" smtClean="0">
                <a:latin typeface="Arial Narrow"/>
                <a:cs typeface="Arial Narrow"/>
              </a:rPr>
              <a:t>Continue Next Generation Strategy but address challenges inherent in its transition</a:t>
            </a:r>
          </a:p>
          <a:p>
            <a:pPr lvl="1" indent="-342900"/>
            <a:r>
              <a:rPr lang="en-US" sz="2000" dirty="0" smtClean="0">
                <a:latin typeface="Arial Narrow"/>
                <a:cs typeface="Arial Narrow"/>
              </a:rPr>
              <a:t>Contracts Review, Peer Working Groups, Strategic Plan, Empowered Boards</a:t>
            </a:r>
          </a:p>
          <a:p>
            <a:pPr marL="457200" indent="-457200" defTabSz="914400" eaLnBrk="1" hangingPunct="1">
              <a:lnSpc>
                <a:spcPct val="120000"/>
              </a:lnSpc>
              <a:buFont typeface="+mj-lt"/>
              <a:buAutoNum type="arabicPeriod"/>
            </a:pPr>
            <a:endParaRPr lang="en-US" sz="1600" dirty="0" smtClean="0">
              <a:latin typeface="Arial Narrow"/>
              <a:cs typeface="Arial Narrow"/>
            </a:endParaRPr>
          </a:p>
          <a:p>
            <a:pPr marL="457200" lvl="1" indent="0" defTabSz="914400" eaLnBrk="1" hangingPunct="1">
              <a:lnSpc>
                <a:spcPct val="120000"/>
              </a:lnSpc>
              <a:buFont typeface="Arial" charset="0"/>
              <a:buNone/>
            </a:pPr>
            <a:endParaRPr lang="en-US" sz="1600" dirty="0" smtClean="0">
              <a:latin typeface="Arial Narrow"/>
              <a:cs typeface="Arial Narrow"/>
            </a:endParaRPr>
          </a:p>
          <a:p>
            <a:pPr defTabSz="914400" eaLnBrk="1" hangingPunct="1">
              <a:lnSpc>
                <a:spcPct val="120000"/>
              </a:lnSpc>
            </a:pPr>
            <a:endParaRPr lang="en-US" sz="1600" dirty="0" smtClean="0">
              <a:latin typeface="Arial Narrow"/>
              <a:cs typeface="Arial Narrow"/>
            </a:endParaRPr>
          </a:p>
          <a:p>
            <a:pPr defTabSz="914400" eaLnBrk="1" hangingPunct="1">
              <a:lnSpc>
                <a:spcPct val="120000"/>
              </a:lnSpc>
            </a:pPr>
            <a:endParaRPr lang="en-US" sz="1600" dirty="0" smtClean="0">
              <a:latin typeface="Arial Narrow"/>
              <a:cs typeface="Arial Narrow"/>
            </a:endParaRPr>
          </a:p>
        </p:txBody>
      </p:sp>
    </p:spTree>
    <p:extLst>
      <p:ext uri="{BB962C8B-B14F-4D97-AF65-F5344CB8AC3E}">
        <p14:creationId xmlns:p14="http://schemas.microsoft.com/office/powerpoint/2010/main" val="56926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404664"/>
            <a:ext cx="8763000" cy="838200"/>
          </a:xfrm>
        </p:spPr>
        <p:txBody>
          <a:bodyPr rtlCol="0">
            <a:noAutofit/>
          </a:bodyPr>
          <a:lstStyle/>
          <a:p>
            <a:pPr eaLnBrk="1" fontAlgn="auto" hangingPunct="1">
              <a:spcAft>
                <a:spcPts val="0"/>
              </a:spcAft>
              <a:defRPr/>
            </a:pPr>
            <a:r>
              <a:rPr lang="en-US" sz="2000" b="1" dirty="0" smtClean="0">
                <a:solidFill>
                  <a:schemeClr val="tx2"/>
                </a:solidFill>
                <a:effectLst>
                  <a:outerShdw blurRad="38100" dist="38100" dir="2700000" algn="tl">
                    <a:srgbClr val="C0C0C0"/>
                  </a:outerShdw>
                </a:effectLst>
                <a:ea typeface="ＭＳ Ｐゴシック" charset="-128"/>
              </a:rPr>
              <a:t>NIST FY 2014 Omnibus Appropriations Bill</a:t>
            </a:r>
            <a:br>
              <a:rPr lang="en-US" sz="2000" b="1" dirty="0" smtClean="0">
                <a:solidFill>
                  <a:schemeClr val="tx2"/>
                </a:solidFill>
                <a:effectLst>
                  <a:outerShdw blurRad="38100" dist="38100" dir="2700000" algn="tl">
                    <a:srgbClr val="C0C0C0"/>
                  </a:outerShdw>
                </a:effectLst>
                <a:ea typeface="ＭＳ Ｐゴシック" charset="-128"/>
              </a:rPr>
            </a:br>
            <a:r>
              <a:rPr lang="en-US" sz="1600" b="1" dirty="0" smtClean="0">
                <a:solidFill>
                  <a:schemeClr val="tx2"/>
                </a:solidFill>
                <a:effectLst>
                  <a:outerShdw blurRad="38100" dist="38100" dir="2700000" algn="tl">
                    <a:srgbClr val="C0C0C0"/>
                  </a:outerShdw>
                </a:effectLst>
                <a:ea typeface="ＭＳ Ｐゴシック" charset="-128"/>
              </a:rPr>
              <a:t>(Dollars in millions)</a:t>
            </a:r>
            <a:endParaRPr lang="en-US" sz="1600" dirty="0">
              <a:solidFill>
                <a:schemeClr val="tx2"/>
              </a:solidFill>
              <a:ea typeface="ＭＳ Ｐゴシック" charset="-128"/>
            </a:endParaRPr>
          </a:p>
        </p:txBody>
      </p:sp>
      <p:graphicFrame>
        <p:nvGraphicFramePr>
          <p:cNvPr id="13315" name="Object 3"/>
          <p:cNvGraphicFramePr>
            <a:graphicFrameLocks noChangeAspect="1"/>
          </p:cNvGraphicFramePr>
          <p:nvPr>
            <p:extLst>
              <p:ext uri="{D42A27DB-BD31-4B8C-83A1-F6EECF244321}">
                <p14:modId xmlns:p14="http://schemas.microsoft.com/office/powerpoint/2010/main" val="949629803"/>
              </p:ext>
            </p:extLst>
          </p:nvPr>
        </p:nvGraphicFramePr>
        <p:xfrm>
          <a:off x="683568" y="1340768"/>
          <a:ext cx="9840912" cy="5268913"/>
        </p:xfrm>
        <a:graphic>
          <a:graphicData uri="http://schemas.openxmlformats.org/presentationml/2006/ole">
            <mc:AlternateContent xmlns:mc="http://schemas.openxmlformats.org/markup-compatibility/2006">
              <mc:Choice xmlns:v="urn:schemas-microsoft-com:vml" Requires="v">
                <p:oleObj spid="_x0000_s1031" name="Worksheet" r:id="rId5" imgW="7134211" imgH="3419550" progId="Excel.Sheet.8">
                  <p:embed/>
                </p:oleObj>
              </mc:Choice>
              <mc:Fallback>
                <p:oleObj name="Worksheet" r:id="rId5" imgW="7134211" imgH="3419550" progId="Excel.Sheet.8">
                  <p:embed/>
                  <p:pic>
                    <p:nvPicPr>
                      <p:cNvPr id="0" name=""/>
                      <p:cNvPicPr>
                        <a:picLocks noChangeAspect="1" noChangeArrowheads="1"/>
                      </p:cNvPicPr>
                      <p:nvPr/>
                    </p:nvPicPr>
                    <p:blipFill>
                      <a:blip r:embed="rId6"/>
                      <a:srcRect/>
                      <a:stretch>
                        <a:fillRect/>
                      </a:stretch>
                    </p:blipFill>
                    <p:spPr bwMode="auto">
                      <a:xfrm>
                        <a:off x="683568" y="1340768"/>
                        <a:ext cx="9840912" cy="52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119318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latin typeface="Arial Narrow"/>
                <a:cs typeface="Arial Narrow"/>
              </a:rPr>
              <a:t>What We Have Learned So Far</a:t>
            </a:r>
            <a:br>
              <a:rPr lang="en-US" sz="3200" dirty="0">
                <a:latin typeface="Arial Narrow"/>
                <a:cs typeface="Arial Narrow"/>
              </a:rPr>
            </a:br>
            <a:r>
              <a:rPr lang="en-US" sz="2400" dirty="0">
                <a:latin typeface="Arial Narrow"/>
                <a:cs typeface="Arial Narrow"/>
              </a:rPr>
              <a:t>National Academies Study </a:t>
            </a:r>
            <a:r>
              <a:rPr lang="en-US" sz="2400" dirty="0" smtClean="0">
                <a:latin typeface="Arial Narrow"/>
                <a:cs typeface="Arial Narrow"/>
              </a:rPr>
              <a:t>– Recommendations, cont.</a:t>
            </a:r>
            <a:endParaRPr lang="en-US" sz="2400" dirty="0">
              <a:latin typeface="Arial Narrow"/>
              <a:cs typeface="Arial Narrow"/>
            </a:endParaRPr>
          </a:p>
        </p:txBody>
      </p:sp>
      <p:sp>
        <p:nvSpPr>
          <p:cNvPr id="3" name="Content Placeholder 2"/>
          <p:cNvSpPr>
            <a:spLocks noGrp="1"/>
          </p:cNvSpPr>
          <p:nvPr>
            <p:ph idx="1"/>
          </p:nvPr>
        </p:nvSpPr>
        <p:spPr/>
        <p:txBody>
          <a:bodyPr/>
          <a:lstStyle/>
          <a:p>
            <a:pPr marL="514350" indent="-514350">
              <a:buFont typeface="+mj-lt"/>
              <a:buAutoNum type="arabicPeriod" startAt="5"/>
            </a:pPr>
            <a:r>
              <a:rPr lang="en-US" sz="1700" dirty="0">
                <a:latin typeface="Arial Narrow"/>
                <a:cs typeface="Arial Narrow"/>
              </a:rPr>
              <a:t>Significantly improve its collection and analysis of performance </a:t>
            </a:r>
            <a:r>
              <a:rPr lang="en-US" sz="1700" dirty="0" smtClean="0">
                <a:latin typeface="Arial Narrow"/>
                <a:cs typeface="Arial Narrow"/>
              </a:rPr>
              <a:t>data</a:t>
            </a:r>
          </a:p>
          <a:p>
            <a:pPr marL="914400" lvl="1" indent="-514350"/>
            <a:r>
              <a:rPr lang="en-US" sz="1700" dirty="0" smtClean="0">
                <a:latin typeface="Arial Narrow"/>
                <a:cs typeface="Arial Narrow"/>
              </a:rPr>
              <a:t>More center sharing/collaboration, CORE, Survey Response Rates, Imputation/Modeling, “Research as Service” rather than solely “Performance Reporting”</a:t>
            </a:r>
            <a:endParaRPr lang="en-US" sz="1700" dirty="0">
              <a:latin typeface="Arial Narrow"/>
              <a:cs typeface="Arial Narrow"/>
            </a:endParaRPr>
          </a:p>
          <a:p>
            <a:pPr marL="514350" indent="-514350">
              <a:buFont typeface="+mj-lt"/>
              <a:buAutoNum type="arabicPeriod" startAt="5"/>
            </a:pPr>
            <a:r>
              <a:rPr lang="en-US" sz="1700" dirty="0">
                <a:latin typeface="Arial Narrow"/>
                <a:cs typeface="Arial Narrow"/>
              </a:rPr>
              <a:t>Federal funding for the MEP Program should be at a level commensurate with its mission, and take into account relevant international benchmarks</a:t>
            </a:r>
            <a:r>
              <a:rPr lang="en-US" sz="1700" dirty="0" smtClean="0">
                <a:latin typeface="Arial Narrow"/>
                <a:cs typeface="Arial Narrow"/>
              </a:rPr>
              <a:t>.</a:t>
            </a:r>
          </a:p>
          <a:p>
            <a:pPr marL="914400" lvl="1" indent="-514350"/>
            <a:r>
              <a:rPr lang="en-US" sz="1700" dirty="0" smtClean="0">
                <a:latin typeface="Arial Narrow"/>
                <a:cs typeface="Arial Narrow"/>
              </a:rPr>
              <a:t>Cost share recommendations, center re-application, center rebalancing, reducing reporting burden and increased operational efficiencies </a:t>
            </a:r>
            <a:endParaRPr lang="en-US" sz="1700" dirty="0">
              <a:latin typeface="Arial Narrow"/>
              <a:cs typeface="Arial Narrow"/>
            </a:endParaRPr>
          </a:p>
          <a:p>
            <a:pPr marL="514350" indent="-514350">
              <a:buFont typeface="+mj-lt"/>
              <a:buAutoNum type="arabicPeriod" startAt="5"/>
            </a:pPr>
            <a:r>
              <a:rPr lang="en-US" sz="1700" dirty="0">
                <a:latin typeface="Arial Narrow"/>
                <a:cs typeface="Arial Narrow"/>
              </a:rPr>
              <a:t>Be more flexible in the management and funding of MEP </a:t>
            </a:r>
            <a:r>
              <a:rPr lang="en-US" sz="1700" dirty="0" smtClean="0">
                <a:latin typeface="Arial Narrow"/>
                <a:cs typeface="Arial Narrow"/>
              </a:rPr>
              <a:t>centers</a:t>
            </a:r>
          </a:p>
          <a:p>
            <a:pPr marL="914400" lvl="1" indent="-514350"/>
            <a:r>
              <a:rPr lang="en-US" sz="1700" dirty="0" smtClean="0">
                <a:latin typeface="Arial Narrow"/>
                <a:cs typeface="Arial Narrow"/>
              </a:rPr>
              <a:t>Cost share recommendations</a:t>
            </a:r>
            <a:endParaRPr lang="en-US" sz="1700" dirty="0">
              <a:latin typeface="Arial Narrow"/>
              <a:cs typeface="Arial Narrow"/>
            </a:endParaRPr>
          </a:p>
          <a:p>
            <a:pPr marL="514350" indent="-514350">
              <a:buFont typeface="+mj-lt"/>
              <a:buAutoNum type="arabicPeriod" startAt="5"/>
            </a:pPr>
            <a:r>
              <a:rPr lang="en-US" sz="1700" dirty="0">
                <a:latin typeface="Arial Narrow"/>
                <a:cs typeface="Arial Narrow"/>
              </a:rPr>
              <a:t>Take into account lessons from U.S. and international best </a:t>
            </a:r>
            <a:r>
              <a:rPr lang="en-US" sz="1700" dirty="0" smtClean="0">
                <a:latin typeface="Arial Narrow"/>
                <a:cs typeface="Arial Narrow"/>
              </a:rPr>
              <a:t>practice</a:t>
            </a:r>
          </a:p>
          <a:p>
            <a:pPr marL="914400" lvl="1" indent="-514350"/>
            <a:r>
              <a:rPr lang="en-US" sz="1700" dirty="0" smtClean="0">
                <a:latin typeface="Arial Narrow"/>
                <a:cs typeface="Arial Narrow"/>
              </a:rPr>
              <a:t>Increased MEP feedback on NIST 3 Year Plan (through Advisory Board’s Annual Report)</a:t>
            </a:r>
          </a:p>
          <a:p>
            <a:pPr marL="914400" lvl="1" indent="-514350"/>
            <a:r>
              <a:rPr lang="en-US" sz="1700" dirty="0" smtClean="0">
                <a:latin typeface="Arial Narrow"/>
                <a:cs typeface="Arial Narrow"/>
              </a:rPr>
              <a:t>Overlap of board membership on policy committees (e.g. Jeff Wilcox on DOC Manufacturing Council)</a:t>
            </a:r>
            <a:endParaRPr lang="en-US" sz="1700" dirty="0">
              <a:latin typeface="Arial Narrow"/>
              <a:cs typeface="Arial Narrow"/>
            </a:endParaRPr>
          </a:p>
          <a:p>
            <a:endParaRPr lang="en-US" dirty="0">
              <a:latin typeface="Arial Narrow"/>
              <a:cs typeface="Arial Narrow"/>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pPr>
              <a:defRPr/>
            </a:pPr>
            <a:fld id="{8A429CC8-B8C2-4672-9DC9-0418F257FEC1}" type="slidenum">
              <a:rPr lang="en-US" smtClean="0">
                <a:solidFill>
                  <a:prstClr val="black">
                    <a:tint val="75000"/>
                  </a:prstClr>
                </a:solidFill>
              </a:rPr>
              <a:pPr>
                <a:defRPr/>
              </a:pPr>
              <a:t>50</a:t>
            </a:fld>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246285142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What We Have Learned So Far</a:t>
            </a:r>
            <a:br>
              <a:rPr lang="en-US" sz="3200" dirty="0" smtClean="0">
                <a:latin typeface="Arial Narrow"/>
                <a:cs typeface="Arial Narrow"/>
              </a:rPr>
            </a:br>
            <a:r>
              <a:rPr lang="en-US" sz="2400" dirty="0" smtClean="0">
                <a:latin typeface="Arial Narrow"/>
                <a:cs typeface="Arial Narrow"/>
              </a:rPr>
              <a:t>National Academies Study – Next Steps</a:t>
            </a: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51</a:t>
            </a:fld>
            <a:endParaRPr lang="en-US" dirty="0"/>
          </a:p>
        </p:txBody>
      </p:sp>
      <p:sp>
        <p:nvSpPr>
          <p:cNvPr id="5" name="Content Placeholder 2"/>
          <p:cNvSpPr txBox="1">
            <a:spLocks/>
          </p:cNvSpPr>
          <p:nvPr/>
        </p:nvSpPr>
        <p:spPr bwMode="auto">
          <a:xfrm>
            <a:off x="736270" y="1371600"/>
            <a:ext cx="7897812"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200" dirty="0" smtClean="0">
              <a:latin typeface="Arial Narrow"/>
              <a:cs typeface="Arial Narrow"/>
            </a:endParaRPr>
          </a:p>
          <a:p>
            <a:pPr defTabSz="914400" eaLnBrk="1" hangingPunct="1">
              <a:lnSpc>
                <a:spcPct val="120000"/>
              </a:lnSpc>
            </a:pPr>
            <a:r>
              <a:rPr lang="en-US" sz="2400" dirty="0" smtClean="0">
                <a:latin typeface="Arial Narrow"/>
                <a:cs typeface="Arial Narrow"/>
              </a:rPr>
              <a:t>Finalizing “program response” for consideration by Board for eventual Board response that will be included as part of Board’s Annual Report </a:t>
            </a:r>
          </a:p>
          <a:p>
            <a:pPr defTabSz="914400" eaLnBrk="1" hangingPunct="1">
              <a:lnSpc>
                <a:spcPct val="120000"/>
              </a:lnSpc>
            </a:pPr>
            <a:r>
              <a:rPr lang="en-US" sz="2400" dirty="0" smtClean="0">
                <a:latin typeface="Arial Narrow"/>
                <a:cs typeface="Arial Narrow"/>
              </a:rPr>
              <a:t>Engagement with Board and System in Charlotte January 2014</a:t>
            </a:r>
            <a:endParaRPr lang="en-US" sz="2000" dirty="0" smtClean="0">
              <a:latin typeface="Arial Narrow"/>
              <a:cs typeface="Arial Narrow"/>
            </a:endParaRPr>
          </a:p>
          <a:p>
            <a:pPr defTabSz="914400" eaLnBrk="1" hangingPunct="1">
              <a:lnSpc>
                <a:spcPct val="120000"/>
              </a:lnSpc>
            </a:pPr>
            <a:r>
              <a:rPr lang="en-US" sz="2400" dirty="0" smtClean="0">
                <a:latin typeface="Arial Narrow"/>
                <a:cs typeface="Arial Narrow"/>
              </a:rPr>
              <a:t>Use findings and recommendations in strategic planning SWOT and other inputs</a:t>
            </a:r>
          </a:p>
          <a:p>
            <a:pPr defTabSz="914400" eaLnBrk="1" hangingPunct="1">
              <a:lnSpc>
                <a:spcPct val="120000"/>
              </a:lnSpc>
            </a:pPr>
            <a:r>
              <a:rPr lang="en-US" sz="2400" dirty="0" smtClean="0">
                <a:latin typeface="Arial Narrow"/>
                <a:cs typeface="Arial Narrow"/>
              </a:rPr>
              <a:t>Offer areas in which we disagree with facts presented or to help clarify findings/recommendations to NAS authors</a:t>
            </a:r>
          </a:p>
          <a:p>
            <a:pPr marL="0" indent="0" defTabSz="914400" eaLnBrk="1" hangingPunct="1">
              <a:lnSpc>
                <a:spcPct val="120000"/>
              </a:lnSpc>
              <a:buNone/>
            </a:pPr>
            <a:endParaRPr lang="en-US" sz="2400" b="1" dirty="0" smtClean="0">
              <a:latin typeface="Arial Narrow"/>
              <a:cs typeface="Arial Narrow"/>
            </a:endParaRPr>
          </a:p>
          <a:p>
            <a:pPr defTabSz="914400" eaLnBrk="1" hangingPunct="1">
              <a:lnSpc>
                <a:spcPct val="120000"/>
              </a:lnSpc>
            </a:pPr>
            <a:endParaRPr lang="en-US" sz="2400" b="1" dirty="0" smtClean="0">
              <a:latin typeface="Arial Narrow"/>
              <a:cs typeface="Arial Narrow"/>
            </a:endParaRPr>
          </a:p>
          <a:p>
            <a:pPr marL="0" indent="0" defTabSz="914400" eaLnBrk="1" hangingPunct="1">
              <a:lnSpc>
                <a:spcPct val="120000"/>
              </a:lnSpc>
              <a:buFont typeface="Arial" charset="0"/>
              <a:buNone/>
            </a:pPr>
            <a:endParaRPr lang="en-US" sz="2400" b="1" dirty="0" smtClean="0">
              <a:latin typeface="Arial Narrow"/>
              <a:cs typeface="Arial Narrow"/>
            </a:endParaRPr>
          </a:p>
          <a:p>
            <a:pPr marL="0" indent="0" defTabSz="914400" eaLnBrk="1" hangingPunct="1">
              <a:lnSpc>
                <a:spcPct val="120000"/>
              </a:lnSpc>
              <a:buFont typeface="Arial" charset="0"/>
              <a:buNone/>
            </a:pPr>
            <a:endParaRPr lang="en-US" sz="2400" b="1" dirty="0" smtClean="0">
              <a:latin typeface="Arial Narrow"/>
              <a:cs typeface="Arial Narrow"/>
            </a:endParaRPr>
          </a:p>
          <a:p>
            <a:pPr marL="0" indent="0" defTabSz="914400" eaLnBrk="1" hangingPunct="1">
              <a:lnSpc>
                <a:spcPct val="120000"/>
              </a:lnSpc>
              <a:buFont typeface="Arial" charset="0"/>
              <a:buNone/>
            </a:pPr>
            <a:endParaRPr lang="en-US" sz="2000" dirty="0" smtClean="0">
              <a:latin typeface="Arial Narrow"/>
              <a:cs typeface="Arial Narrow"/>
            </a:endParaRPr>
          </a:p>
          <a:p>
            <a:pPr marL="457200" lvl="1" indent="0" defTabSz="914400" eaLnBrk="1" hangingPunct="1">
              <a:lnSpc>
                <a:spcPct val="120000"/>
              </a:lnSpc>
              <a:buFont typeface="Arial" charset="0"/>
              <a:buNone/>
            </a:pPr>
            <a:endParaRPr lang="en-US" sz="2000" dirty="0" smtClean="0">
              <a:latin typeface="Arial Narrow"/>
              <a:cs typeface="Arial Narrow"/>
            </a:endParaRPr>
          </a:p>
          <a:p>
            <a:pPr defTabSz="914400" eaLnBrk="1" hangingPunct="1">
              <a:lnSpc>
                <a:spcPct val="120000"/>
              </a:lnSpc>
            </a:pPr>
            <a:endParaRPr lang="en-US" sz="2400" dirty="0" smtClean="0">
              <a:latin typeface="Arial Narrow"/>
              <a:cs typeface="Arial Narrow"/>
            </a:endParaRPr>
          </a:p>
          <a:p>
            <a:pPr defTabSz="914400" eaLnBrk="1" hangingPunct="1">
              <a:lnSpc>
                <a:spcPct val="120000"/>
              </a:lnSpc>
            </a:pPr>
            <a:endParaRPr lang="en-US" sz="2800" dirty="0" smtClean="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Footer Placeholder 6"/>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19434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Visioning Exercise:  “What does success look like for the MEP System?”</a:t>
            </a: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52</a:t>
            </a:fld>
            <a:endParaRPr lang="en-US" dirty="0"/>
          </a:p>
        </p:txBody>
      </p:sp>
      <p:sp>
        <p:nvSpPr>
          <p:cNvPr id="5" name="Content Placeholder 2"/>
          <p:cNvSpPr txBox="1">
            <a:spLocks/>
          </p:cNvSpPr>
          <p:nvPr/>
        </p:nvSpPr>
        <p:spPr bwMode="auto">
          <a:xfrm>
            <a:off x="887746" y="1954313"/>
            <a:ext cx="7897812"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1" hangingPunct="1">
              <a:lnSpc>
                <a:spcPct val="120000"/>
              </a:lnSpc>
            </a:pPr>
            <a:r>
              <a:rPr lang="en-US" sz="2800" dirty="0" smtClean="0">
                <a:latin typeface="Arial Narrow"/>
                <a:cs typeface="Arial Narrow"/>
              </a:rPr>
              <a:t>Who are the stakeholders critical to the sustainability and growth of the MEP program?</a:t>
            </a:r>
          </a:p>
          <a:p>
            <a:pPr marL="0" indent="0" defTabSz="914400" eaLnBrk="1" hangingPunct="1">
              <a:lnSpc>
                <a:spcPct val="120000"/>
              </a:lnSpc>
              <a:buNone/>
            </a:pPr>
            <a:endParaRPr lang="en-US" sz="2800" dirty="0" smtClean="0">
              <a:latin typeface="Arial Narrow"/>
              <a:cs typeface="Arial Narrow"/>
            </a:endParaRPr>
          </a:p>
          <a:p>
            <a:pPr defTabSz="914400" eaLnBrk="1" hangingPunct="1">
              <a:lnSpc>
                <a:spcPct val="120000"/>
              </a:lnSpc>
            </a:pPr>
            <a:r>
              <a:rPr lang="en-US" sz="2800" dirty="0" smtClean="0">
                <a:latin typeface="Arial Narrow"/>
                <a:cs typeface="Arial Narrow"/>
              </a:rPr>
              <a:t>What measureable outcomes must we achieve to meet/exceed their expectations?</a:t>
            </a:r>
          </a:p>
          <a:p>
            <a:pPr marL="0" indent="0" defTabSz="914400" eaLnBrk="1" hangingPunct="1">
              <a:lnSpc>
                <a:spcPct val="120000"/>
              </a:lnSpc>
              <a:buNone/>
            </a:pPr>
            <a:endParaRPr lang="en-US" sz="2800" b="1" dirty="0" smtClean="0">
              <a:latin typeface="Arial Narrow"/>
              <a:cs typeface="Arial Narrow"/>
            </a:endParaRPr>
          </a:p>
          <a:p>
            <a:pPr defTabSz="914400" eaLnBrk="1" hangingPunct="1">
              <a:lnSpc>
                <a:spcPct val="120000"/>
              </a:lnSpc>
            </a:pPr>
            <a:endParaRPr lang="en-US" sz="2800" b="1" dirty="0" smtClean="0">
              <a:latin typeface="Arial Narrow"/>
              <a:cs typeface="Arial Narrow"/>
            </a:endParaRPr>
          </a:p>
          <a:p>
            <a:pPr marL="0" indent="0" defTabSz="914400" eaLnBrk="1" hangingPunct="1">
              <a:lnSpc>
                <a:spcPct val="120000"/>
              </a:lnSpc>
              <a:buFont typeface="Arial" charset="0"/>
              <a:buNone/>
            </a:pPr>
            <a:endParaRPr lang="en-US" sz="2800" b="1" dirty="0" smtClean="0">
              <a:latin typeface="Arial Narrow"/>
              <a:cs typeface="Arial Narrow"/>
            </a:endParaRPr>
          </a:p>
          <a:p>
            <a:pPr marL="0" indent="0" defTabSz="914400" eaLnBrk="1" hangingPunct="1">
              <a:lnSpc>
                <a:spcPct val="120000"/>
              </a:lnSpc>
              <a:buFont typeface="Arial" charset="0"/>
              <a:buNone/>
            </a:pPr>
            <a:endParaRPr lang="en-US" sz="2800" b="1" dirty="0" smtClean="0">
              <a:latin typeface="Arial Narrow"/>
              <a:cs typeface="Arial Narrow"/>
            </a:endParaRPr>
          </a:p>
          <a:p>
            <a:pPr marL="0" indent="0" defTabSz="914400" eaLnBrk="1" hangingPunct="1">
              <a:lnSpc>
                <a:spcPct val="120000"/>
              </a:lnSpc>
              <a:buFont typeface="Arial" charset="0"/>
              <a:buNone/>
            </a:pPr>
            <a:endParaRPr lang="en-US" sz="2800" dirty="0" smtClean="0">
              <a:latin typeface="Arial Narrow"/>
              <a:cs typeface="Arial Narrow"/>
            </a:endParaRPr>
          </a:p>
          <a:p>
            <a:pPr marL="457200" lvl="1" indent="0" defTabSz="914400" eaLnBrk="1" hangingPunct="1">
              <a:lnSpc>
                <a:spcPct val="120000"/>
              </a:lnSpc>
              <a:buFont typeface="Arial" charset="0"/>
              <a:buNone/>
            </a:pPr>
            <a:endParaRPr lang="en-US" dirty="0" smtClean="0">
              <a:latin typeface="Arial Narrow"/>
              <a:cs typeface="Arial Narrow"/>
            </a:endParaRPr>
          </a:p>
          <a:p>
            <a:pPr defTabSz="914400" eaLnBrk="1" hangingPunct="1">
              <a:lnSpc>
                <a:spcPct val="120000"/>
              </a:lnSpc>
            </a:pPr>
            <a:endParaRPr lang="en-US" sz="2800" dirty="0" smtClean="0">
              <a:latin typeface="Arial Narrow"/>
              <a:cs typeface="Arial Narrow"/>
            </a:endParaRPr>
          </a:p>
          <a:p>
            <a:pPr defTabSz="914400" eaLnBrk="1" hangingPunct="1">
              <a:lnSpc>
                <a:spcPct val="120000"/>
              </a:lnSpc>
            </a:pPr>
            <a:endParaRPr lang="en-US" sz="2800" dirty="0" smtClean="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Footer Placeholder 6"/>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27981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764729"/>
            <a:ext cx="7898524" cy="734466"/>
          </a:xfrm>
        </p:spPr>
        <p:txBody>
          <a:bodyPr>
            <a:noAutofit/>
          </a:bodyPr>
          <a:lstStyle/>
          <a:p>
            <a:pPr algn="ctr"/>
            <a:r>
              <a:rPr lang="en-US" sz="3200" dirty="0" smtClean="0">
                <a:latin typeface="Arial Narrow"/>
                <a:cs typeface="Arial Narrow"/>
              </a:rPr>
              <a:t>Visioning Exercise:  “What does success look like for an MEP center?”</a:t>
            </a: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53</a:t>
            </a:fld>
            <a:endParaRPr lang="en-US" dirty="0"/>
          </a:p>
        </p:txBody>
      </p:sp>
      <p:sp>
        <p:nvSpPr>
          <p:cNvPr id="5" name="Content Placeholder 2"/>
          <p:cNvSpPr txBox="1">
            <a:spLocks/>
          </p:cNvSpPr>
          <p:nvPr/>
        </p:nvSpPr>
        <p:spPr bwMode="auto">
          <a:xfrm>
            <a:off x="817834" y="1891475"/>
            <a:ext cx="7897812"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1" hangingPunct="1">
              <a:lnSpc>
                <a:spcPct val="120000"/>
              </a:lnSpc>
            </a:pPr>
            <a:r>
              <a:rPr lang="en-US" sz="3000" dirty="0" smtClean="0">
                <a:latin typeface="Arial Narrow"/>
                <a:cs typeface="Arial Narrow"/>
              </a:rPr>
              <a:t>What outcomes will be need to be produced by MEP centers to achieve this vision?</a:t>
            </a:r>
          </a:p>
          <a:p>
            <a:pPr marL="0" indent="0" defTabSz="914400" eaLnBrk="1" hangingPunct="1">
              <a:lnSpc>
                <a:spcPct val="120000"/>
              </a:lnSpc>
              <a:buNone/>
            </a:pPr>
            <a:endParaRPr lang="en-US" sz="3000" b="1" dirty="0" smtClean="0">
              <a:latin typeface="Arial Narrow"/>
              <a:cs typeface="Arial Narrow"/>
            </a:endParaRPr>
          </a:p>
          <a:p>
            <a:pPr defTabSz="914400" eaLnBrk="1" hangingPunct="1">
              <a:lnSpc>
                <a:spcPct val="120000"/>
              </a:lnSpc>
            </a:pPr>
            <a:endParaRPr lang="en-US" sz="3000" b="1" dirty="0" smtClean="0">
              <a:latin typeface="Arial Narrow"/>
              <a:cs typeface="Arial Narrow"/>
            </a:endParaRPr>
          </a:p>
          <a:p>
            <a:pPr marL="0" indent="0" defTabSz="914400" eaLnBrk="1" hangingPunct="1">
              <a:lnSpc>
                <a:spcPct val="120000"/>
              </a:lnSpc>
              <a:buFont typeface="Arial" charset="0"/>
              <a:buNone/>
            </a:pPr>
            <a:endParaRPr lang="en-US" sz="3000" b="1" dirty="0" smtClean="0">
              <a:latin typeface="Arial Narrow"/>
              <a:cs typeface="Arial Narrow"/>
            </a:endParaRPr>
          </a:p>
          <a:p>
            <a:pPr marL="0" indent="0" defTabSz="914400" eaLnBrk="1" hangingPunct="1">
              <a:lnSpc>
                <a:spcPct val="120000"/>
              </a:lnSpc>
              <a:buFont typeface="Arial" charset="0"/>
              <a:buNone/>
            </a:pPr>
            <a:endParaRPr lang="en-US" sz="3000" b="1" dirty="0" smtClean="0">
              <a:latin typeface="Arial Narrow"/>
              <a:cs typeface="Arial Narrow"/>
            </a:endParaRPr>
          </a:p>
          <a:p>
            <a:pPr marL="0" indent="0" defTabSz="914400" eaLnBrk="1" hangingPunct="1">
              <a:lnSpc>
                <a:spcPct val="120000"/>
              </a:lnSpc>
              <a:buFont typeface="Arial" charset="0"/>
              <a:buNone/>
            </a:pPr>
            <a:endParaRPr lang="en-US" sz="3000" dirty="0" smtClean="0">
              <a:latin typeface="Arial Narrow"/>
              <a:cs typeface="Arial Narrow"/>
            </a:endParaRPr>
          </a:p>
          <a:p>
            <a:pPr marL="457200" lvl="1" indent="0" defTabSz="914400" eaLnBrk="1" hangingPunct="1">
              <a:lnSpc>
                <a:spcPct val="120000"/>
              </a:lnSpc>
              <a:buFont typeface="Arial" charset="0"/>
              <a:buNone/>
            </a:pPr>
            <a:endParaRPr lang="en-US" sz="3000" dirty="0" smtClean="0">
              <a:latin typeface="Arial Narrow"/>
              <a:cs typeface="Arial Narrow"/>
            </a:endParaRPr>
          </a:p>
          <a:p>
            <a:pPr defTabSz="914400" eaLnBrk="1" hangingPunct="1">
              <a:lnSpc>
                <a:spcPct val="120000"/>
              </a:lnSpc>
            </a:pPr>
            <a:endParaRPr lang="en-US" sz="3000" dirty="0" smtClean="0">
              <a:latin typeface="Arial Narrow"/>
              <a:cs typeface="Arial Narrow"/>
            </a:endParaRPr>
          </a:p>
          <a:p>
            <a:pPr defTabSz="914400" eaLnBrk="1" hangingPunct="1">
              <a:lnSpc>
                <a:spcPct val="120000"/>
              </a:lnSpc>
            </a:pPr>
            <a:endParaRPr lang="en-US" sz="3000" dirty="0" smtClean="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Footer Placeholder 6"/>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124351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Set-up for SWOT Discussions</a:t>
            </a:r>
            <a:r>
              <a:rPr lang="en-US" sz="3200" dirty="0">
                <a:latin typeface="Arial Narrow"/>
                <a:cs typeface="Arial Narrow"/>
              </a:rPr>
              <a:t/>
            </a:r>
            <a:br>
              <a:rPr lang="en-US" sz="3200" dirty="0">
                <a:latin typeface="Arial Narrow"/>
                <a:cs typeface="Arial Narrow"/>
              </a:rPr>
            </a:b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54</a:t>
            </a:fld>
            <a:endParaRPr lang="en-US" dirty="0"/>
          </a:p>
        </p:txBody>
      </p:sp>
      <p:sp>
        <p:nvSpPr>
          <p:cNvPr id="5" name="Content Placeholder 2"/>
          <p:cNvSpPr txBox="1">
            <a:spLocks/>
          </p:cNvSpPr>
          <p:nvPr/>
        </p:nvSpPr>
        <p:spPr bwMode="auto">
          <a:xfrm>
            <a:off x="752104" y="1561605"/>
            <a:ext cx="7897812"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Arial Narrow"/>
                <a:cs typeface="Arial Narrow"/>
              </a:rPr>
              <a:t>Objective:  Use the SWOT Analysis to develop potential strategic responses</a:t>
            </a:r>
            <a:endParaRPr lang="en-US" sz="2400" dirty="0">
              <a:latin typeface="Arial Narrow"/>
              <a:cs typeface="Arial Narrow"/>
            </a:endParaRPr>
          </a:p>
          <a:p>
            <a:pPr lvl="1"/>
            <a:r>
              <a:rPr lang="en-US" sz="2000" dirty="0" smtClean="0">
                <a:latin typeface="Arial Narrow"/>
                <a:cs typeface="Arial Narrow"/>
              </a:rPr>
              <a:t>SWOT is a descriptive analysis</a:t>
            </a:r>
          </a:p>
          <a:p>
            <a:pPr lvl="1"/>
            <a:r>
              <a:rPr lang="en-US" sz="2000" dirty="0" smtClean="0">
                <a:latin typeface="Arial Narrow"/>
                <a:cs typeface="Arial Narrow"/>
              </a:rPr>
              <a:t>Strategy occurs through the responses to this analysis</a:t>
            </a:r>
          </a:p>
          <a:p>
            <a:pPr lvl="1"/>
            <a:r>
              <a:rPr lang="en-US" sz="2000" dirty="0" smtClean="0">
                <a:latin typeface="Arial Narrow"/>
                <a:cs typeface="Arial Narrow"/>
              </a:rPr>
              <a:t>Typically at the intersection of the Internal and External</a:t>
            </a:r>
          </a:p>
          <a:p>
            <a:pPr marL="457200" lvl="1" indent="0">
              <a:buNone/>
            </a:pPr>
            <a:endParaRPr lang="en-US" sz="2400" dirty="0">
              <a:latin typeface="Arial Narrow"/>
              <a:cs typeface="Arial Narrow"/>
            </a:endParaRPr>
          </a:p>
          <a:p>
            <a:pPr marL="57150" indent="0">
              <a:buNone/>
            </a:pPr>
            <a:r>
              <a:rPr lang="en-US" sz="2400" dirty="0" smtClean="0">
                <a:latin typeface="Arial Narrow"/>
                <a:cs typeface="Arial Narrow"/>
              </a:rPr>
              <a:t>Using your thoughts from  your pre-work you will be discussing potential strategic responses to the SWOT</a:t>
            </a:r>
          </a:p>
          <a:p>
            <a:endParaRPr lang="en-US" sz="2400" dirty="0" smtClean="0">
              <a:latin typeface="Arial Narrow"/>
              <a:cs typeface="Arial Narrow"/>
            </a:endParaRPr>
          </a:p>
          <a:p>
            <a:pPr defTabSz="914400" eaLnBrk="1" hangingPunct="1">
              <a:lnSpc>
                <a:spcPct val="120000"/>
              </a:lnSpc>
            </a:pPr>
            <a:endParaRPr lang="en-US" sz="2400" dirty="0" smtClean="0">
              <a:latin typeface="Arial Narrow"/>
              <a:cs typeface="Arial Narrow"/>
            </a:endParaRPr>
          </a:p>
          <a:p>
            <a:pPr defTabSz="914400" eaLnBrk="1" hangingPunct="1">
              <a:lnSpc>
                <a:spcPct val="120000"/>
              </a:lnSpc>
            </a:pPr>
            <a:endParaRPr lang="en-US" sz="2400" b="1" dirty="0" smtClean="0">
              <a:latin typeface="Arial Narrow"/>
              <a:cs typeface="Arial Narrow"/>
            </a:endParaRPr>
          </a:p>
          <a:p>
            <a:pPr defTabSz="914400" eaLnBrk="1" hangingPunct="1">
              <a:lnSpc>
                <a:spcPct val="120000"/>
              </a:lnSpc>
            </a:pPr>
            <a:endParaRPr lang="en-US" sz="2400" b="1" dirty="0" smtClean="0">
              <a:latin typeface="Arial Narrow"/>
              <a:cs typeface="Arial Narrow"/>
            </a:endParaRPr>
          </a:p>
          <a:p>
            <a:pPr defTabSz="914400" eaLnBrk="1" hangingPunct="1">
              <a:lnSpc>
                <a:spcPct val="120000"/>
              </a:lnSpc>
            </a:pPr>
            <a:endParaRPr lang="en-US" sz="2400" b="1" dirty="0" smtClean="0">
              <a:latin typeface="Arial Narrow"/>
              <a:cs typeface="Arial Narrow"/>
            </a:endParaRPr>
          </a:p>
          <a:p>
            <a:pPr defTabSz="914400" eaLnBrk="1" hangingPunct="1">
              <a:lnSpc>
                <a:spcPct val="120000"/>
              </a:lnSpc>
            </a:pPr>
            <a:endParaRPr lang="en-US" sz="2400" b="1" dirty="0" smtClean="0">
              <a:latin typeface="Arial Narrow"/>
              <a:cs typeface="Arial Narrow"/>
            </a:endParaRPr>
          </a:p>
          <a:p>
            <a:pPr defTabSz="914400" eaLnBrk="1" hangingPunct="1">
              <a:lnSpc>
                <a:spcPct val="120000"/>
              </a:lnSpc>
            </a:pPr>
            <a:endParaRPr lang="en-US" sz="2400" dirty="0" smtClean="0">
              <a:latin typeface="Arial Narrow"/>
              <a:cs typeface="Arial Narrow"/>
            </a:endParaRPr>
          </a:p>
          <a:p>
            <a:pPr lvl="1" defTabSz="914400" eaLnBrk="1" hangingPunct="1">
              <a:lnSpc>
                <a:spcPct val="120000"/>
              </a:lnSpc>
            </a:pPr>
            <a:endParaRPr lang="en-US" sz="2400" dirty="0" smtClean="0">
              <a:latin typeface="Arial Narrow"/>
              <a:cs typeface="Arial Narrow"/>
            </a:endParaRPr>
          </a:p>
          <a:p>
            <a:pPr defTabSz="914400" eaLnBrk="1" hangingPunct="1">
              <a:lnSpc>
                <a:spcPct val="120000"/>
              </a:lnSpc>
            </a:pPr>
            <a:endParaRPr lang="en-US" sz="2400" dirty="0" smtClean="0">
              <a:latin typeface="Arial Narrow"/>
              <a:cs typeface="Arial Narrow"/>
            </a:endParaRPr>
          </a:p>
          <a:p>
            <a:pPr marL="0" indent="0" defTabSz="914400" eaLnBrk="1" hangingPunct="1">
              <a:lnSpc>
                <a:spcPct val="120000"/>
              </a:lnSpc>
              <a:buNone/>
            </a:pPr>
            <a:endParaRPr lang="en-US" sz="2400" dirty="0" smtClean="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Footer Placeholder 6"/>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764634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Developing Strategic Responses</a:t>
            </a: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55</a:t>
            </a:fld>
            <a:endParaRPr lang="en-US" dirty="0"/>
          </a:p>
        </p:txBody>
      </p:sp>
      <p:grpSp>
        <p:nvGrpSpPr>
          <p:cNvPr id="8" name="Group 7"/>
          <p:cNvGrpSpPr/>
          <p:nvPr/>
        </p:nvGrpSpPr>
        <p:grpSpPr>
          <a:xfrm>
            <a:off x="788276" y="1549923"/>
            <a:ext cx="7772400" cy="4519102"/>
            <a:chOff x="788276" y="1549923"/>
            <a:chExt cx="7772400" cy="4519102"/>
          </a:xfrm>
        </p:grpSpPr>
        <p:pic>
          <p:nvPicPr>
            <p:cNvPr id="12" name="Picture 11"/>
            <p:cNvPicPr/>
            <p:nvPr/>
          </p:nvPicPr>
          <p:blipFill rotWithShape="1">
            <a:blip r:embed="rId3" cstate="print"/>
            <a:srcRect l="21667" t="27112" r="23889" b="11111"/>
            <a:stretch/>
          </p:blipFill>
          <p:spPr bwMode="auto">
            <a:xfrm>
              <a:off x="788276" y="1549923"/>
              <a:ext cx="7772400" cy="4519102"/>
            </a:xfrm>
            <a:prstGeom prst="rect">
              <a:avLst/>
            </a:prstGeom>
            <a:noFill/>
            <a:ln w="9525">
              <a:noFill/>
              <a:miter lim="800000"/>
              <a:headEnd/>
              <a:tailEnd/>
            </a:ln>
          </p:spPr>
        </p:pic>
        <p:sp>
          <p:nvSpPr>
            <p:cNvPr id="13" name="Text Box 2"/>
            <p:cNvSpPr txBox="1">
              <a:spLocks noChangeArrowheads="1"/>
            </p:cNvSpPr>
            <p:nvPr/>
          </p:nvSpPr>
          <p:spPr bwMode="auto">
            <a:xfrm>
              <a:off x="929024" y="1587500"/>
              <a:ext cx="2514600" cy="1486423"/>
            </a:xfrm>
            <a:prstGeom prst="rect">
              <a:avLst/>
            </a:prstGeom>
            <a:solidFill>
              <a:schemeClr val="tx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pPr>
              <a:r>
                <a:rPr lang="en-US" sz="900" b="1" dirty="0">
                  <a:effectLst/>
                  <a:latin typeface="Calibri"/>
                  <a:ea typeface="Calibri"/>
                  <a:cs typeface="Times New Roman"/>
                </a:rPr>
                <a:t> </a:t>
              </a:r>
              <a:endParaRPr lang="en-US" sz="1100" dirty="0">
                <a:effectLst/>
                <a:latin typeface="Calibri"/>
                <a:ea typeface="Calibri"/>
                <a:cs typeface="Times New Roman"/>
              </a:endParaRPr>
            </a:p>
            <a:p>
              <a:pPr marL="0" marR="0" algn="ctr">
                <a:spcBef>
                  <a:spcPts val="0"/>
                </a:spcBef>
              </a:pPr>
              <a:r>
                <a:rPr lang="en-US" sz="1600" b="1" dirty="0">
                  <a:effectLst/>
                  <a:latin typeface="Calibri"/>
                  <a:ea typeface="Calibri"/>
                  <a:cs typeface="Times New Roman"/>
                </a:rPr>
                <a:t>Generic Approach to Strategic Responses</a:t>
              </a:r>
              <a:endParaRPr lang="en-US" sz="1600" dirty="0">
                <a:effectLst/>
                <a:latin typeface="Calibri"/>
                <a:ea typeface="Calibri"/>
                <a:cs typeface="Times New Roman"/>
              </a:endParaRPr>
            </a:p>
          </p:txBody>
        </p:sp>
      </p:gr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9792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588602"/>
            <a:ext cx="7898524" cy="734466"/>
          </a:xfrm>
        </p:spPr>
        <p:txBody>
          <a:bodyPr>
            <a:noAutofit/>
          </a:bodyPr>
          <a:lstStyle/>
          <a:p>
            <a:pPr algn="ctr"/>
            <a:r>
              <a:rPr lang="en-US" sz="3200" dirty="0" smtClean="0">
                <a:latin typeface="Arial Narrow"/>
                <a:cs typeface="Arial Narrow"/>
              </a:rPr>
              <a:t>Developing Strategic Responses</a:t>
            </a: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p>
          <a:p>
            <a:endParaRPr lang="en-US" sz="2000" dirty="0" smtClean="0">
              <a:latin typeface="Calibri" pitchFamily="34" charset="0"/>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56</a:t>
            </a:fld>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481" t="19968" r="35714" b="40016"/>
          <a:stretch/>
        </p:blipFill>
        <p:spPr bwMode="auto">
          <a:xfrm>
            <a:off x="1268376" y="1290540"/>
            <a:ext cx="7010400" cy="5008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221589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Strategic Plan Format</a:t>
            </a:r>
            <a:endParaRPr lang="en-US" sz="2400" dirty="0">
              <a:latin typeface="Arial Narrow"/>
              <a:cs typeface="Arial Narrow"/>
            </a:endParaRPr>
          </a:p>
        </p:txBody>
      </p:sp>
      <p:sp>
        <p:nvSpPr>
          <p:cNvPr id="3" name="Content Placeholder 2"/>
          <p:cNvSpPr>
            <a:spLocks noGrp="1"/>
          </p:cNvSpPr>
          <p:nvPr>
            <p:ph idx="1"/>
          </p:nvPr>
        </p:nvSpPr>
        <p:spPr>
          <a:xfrm>
            <a:off x="788988" y="1219200"/>
            <a:ext cx="7897812" cy="5105400"/>
          </a:xfrm>
        </p:spPr>
        <p:txBody>
          <a:bodyPr>
            <a:normAutofit/>
          </a:bodyPr>
          <a:lstStyle/>
          <a:p>
            <a:endParaRPr lang="en-US" sz="1200" dirty="0" smtClean="0">
              <a:latin typeface="Arial Narrow"/>
              <a:cs typeface="Arial Narrow"/>
            </a:endParaRPr>
          </a:p>
          <a:p>
            <a:r>
              <a:rPr lang="en-US" sz="2000" dirty="0" smtClean="0">
                <a:latin typeface="Arial Narrow"/>
                <a:cs typeface="Arial Narrow"/>
              </a:rPr>
              <a:t>Two Pages in A3 Format</a:t>
            </a:r>
          </a:p>
          <a:p>
            <a:endParaRPr lang="en-US" sz="2000" dirty="0">
              <a:latin typeface="Arial Narrow"/>
              <a:cs typeface="Arial Narrow"/>
            </a:endParaRPr>
          </a:p>
          <a:p>
            <a:pPr marL="0" indent="0">
              <a:buNone/>
            </a:pPr>
            <a:endParaRPr lang="en-US" sz="2000" dirty="0" smtClean="0">
              <a:latin typeface="Arial Narrow"/>
              <a:cs typeface="Arial Narrow"/>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57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83421853"/>
              </p:ext>
            </p:extLst>
          </p:nvPr>
        </p:nvGraphicFramePr>
        <p:xfrm>
          <a:off x="838200" y="2057400"/>
          <a:ext cx="7848600" cy="4028440"/>
        </p:xfrm>
        <a:graphic>
          <a:graphicData uri="http://schemas.openxmlformats.org/drawingml/2006/table">
            <a:tbl>
              <a:tblPr firstRow="1" bandRow="1">
                <a:tableStyleId>{5C22544A-7EE6-4342-B048-85BDC9FD1C3A}</a:tableStyleId>
              </a:tblPr>
              <a:tblGrid>
                <a:gridCol w="3505200"/>
                <a:gridCol w="1727200"/>
                <a:gridCol w="2616200"/>
              </a:tblGrid>
              <a:tr h="370840">
                <a:tc>
                  <a:txBody>
                    <a:bodyPr/>
                    <a:lstStyle/>
                    <a:p>
                      <a:pPr algn="ctr"/>
                      <a:r>
                        <a:rPr lang="en-US" dirty="0" smtClean="0"/>
                        <a:t>Strategy</a:t>
                      </a:r>
                      <a:endParaRPr lang="en-US" dirty="0"/>
                    </a:p>
                  </a:txBody>
                  <a:tcPr/>
                </a:tc>
                <a:tc>
                  <a:txBody>
                    <a:bodyPr/>
                    <a:lstStyle/>
                    <a:p>
                      <a:pPr algn="ctr"/>
                      <a:r>
                        <a:rPr lang="en-US" dirty="0" smtClean="0"/>
                        <a:t>Metrics</a:t>
                      </a:r>
                      <a:endParaRPr lang="en-US" dirty="0"/>
                    </a:p>
                  </a:txBody>
                  <a:tcPr/>
                </a:tc>
                <a:tc>
                  <a:txBody>
                    <a:bodyPr/>
                    <a:lstStyle/>
                    <a:p>
                      <a:pPr algn="ctr"/>
                      <a:r>
                        <a:rPr lang="en-US" dirty="0" smtClean="0"/>
                        <a:t>Initiatives</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tr>
            </a:tbl>
          </a:graphicData>
        </a:graphic>
      </p:graphicFrame>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Footer Placeholder 6"/>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1284617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534562"/>
            <a:ext cx="7898524" cy="734466"/>
          </a:xfrm>
        </p:spPr>
        <p:txBody>
          <a:bodyPr>
            <a:noAutofit/>
          </a:bodyPr>
          <a:lstStyle/>
          <a:p>
            <a:pPr algn="ctr"/>
            <a:r>
              <a:rPr lang="en-US" sz="3200" dirty="0" smtClean="0">
                <a:latin typeface="Arial Narrow"/>
                <a:cs typeface="Arial Narrow"/>
              </a:rPr>
              <a:t>Strategy Development Timeline</a:t>
            </a:r>
            <a:endParaRPr lang="en-US" sz="3200" dirty="0">
              <a:latin typeface="Arial Narrow"/>
              <a:cs typeface="Arial Narrow"/>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58</a:t>
            </a:fld>
            <a:endParaRPr lang="en-US" dirty="0"/>
          </a:p>
        </p:txBody>
      </p:sp>
      <p:sp>
        <p:nvSpPr>
          <p:cNvPr id="3" name="TextBox 2"/>
          <p:cNvSpPr txBox="1"/>
          <p:nvPr/>
        </p:nvSpPr>
        <p:spPr>
          <a:xfrm>
            <a:off x="874969" y="1304050"/>
            <a:ext cx="1313922" cy="5632311"/>
          </a:xfrm>
          <a:prstGeom prst="rect">
            <a:avLst/>
          </a:prstGeom>
          <a:noFill/>
        </p:spPr>
        <p:txBody>
          <a:bodyPr wrap="square" rtlCol="0">
            <a:spAutoFit/>
          </a:bodyPr>
          <a:lstStyle/>
          <a:p>
            <a:r>
              <a:rPr lang="en-US" sz="2000" dirty="0" smtClean="0">
                <a:latin typeface="Arial Narrow"/>
                <a:cs typeface="Arial Narrow"/>
              </a:rPr>
              <a:t>Feb-Mar	</a:t>
            </a:r>
            <a:endParaRPr lang="en-US" sz="2000" dirty="0">
              <a:latin typeface="Arial Narrow"/>
              <a:cs typeface="Arial Narrow"/>
            </a:endParaRPr>
          </a:p>
          <a:p>
            <a:endParaRPr lang="en-US" sz="2000" dirty="0" smtClean="0">
              <a:latin typeface="Arial Narrow"/>
              <a:cs typeface="Arial Narrow"/>
            </a:endParaRPr>
          </a:p>
          <a:p>
            <a:endParaRPr lang="en-US" sz="2000" dirty="0">
              <a:latin typeface="Arial Narrow"/>
              <a:cs typeface="Arial Narrow"/>
            </a:endParaRPr>
          </a:p>
          <a:p>
            <a:endParaRPr lang="en-US" sz="2000" dirty="0" smtClean="0">
              <a:latin typeface="Arial Narrow"/>
              <a:cs typeface="Arial Narrow"/>
            </a:endParaRPr>
          </a:p>
          <a:p>
            <a:endParaRPr lang="en-US" sz="2000" dirty="0" smtClean="0">
              <a:latin typeface="Arial Narrow"/>
              <a:cs typeface="Arial Narrow"/>
            </a:endParaRPr>
          </a:p>
          <a:p>
            <a:endParaRPr lang="en-US" sz="2000" dirty="0">
              <a:latin typeface="Arial Narrow"/>
              <a:cs typeface="Arial Narrow"/>
            </a:endParaRPr>
          </a:p>
          <a:p>
            <a:endParaRPr lang="en-US" sz="2000" dirty="0" smtClean="0">
              <a:latin typeface="Arial Narrow"/>
              <a:cs typeface="Arial Narrow"/>
            </a:endParaRPr>
          </a:p>
          <a:p>
            <a:r>
              <a:rPr lang="en-US" sz="2000" dirty="0" smtClean="0">
                <a:latin typeface="Arial Narrow"/>
                <a:cs typeface="Arial Narrow"/>
              </a:rPr>
              <a:t>April-May		</a:t>
            </a:r>
          </a:p>
          <a:p>
            <a:endParaRPr lang="en-US" sz="2000" dirty="0" smtClean="0">
              <a:latin typeface="Arial Narrow"/>
              <a:cs typeface="Arial Narrow"/>
            </a:endParaRPr>
          </a:p>
          <a:p>
            <a:endParaRPr lang="en-US" sz="2000" dirty="0">
              <a:latin typeface="Arial Narrow"/>
              <a:cs typeface="Arial Narrow"/>
            </a:endParaRPr>
          </a:p>
          <a:p>
            <a:endParaRPr lang="en-US" sz="2000" dirty="0">
              <a:latin typeface="Arial Narrow"/>
              <a:cs typeface="Arial Narrow"/>
            </a:endParaRPr>
          </a:p>
          <a:p>
            <a:r>
              <a:rPr lang="en-US" sz="2000" dirty="0" smtClean="0">
                <a:latin typeface="Arial Narrow"/>
                <a:cs typeface="Arial Narrow"/>
              </a:rPr>
              <a:t>May 		</a:t>
            </a:r>
            <a:endParaRPr lang="en-US" sz="2000" dirty="0">
              <a:latin typeface="Arial Narrow"/>
              <a:cs typeface="Arial Narrow"/>
            </a:endParaRPr>
          </a:p>
          <a:p>
            <a:endParaRPr lang="en-US" sz="2000" dirty="0" smtClean="0">
              <a:latin typeface="Arial Narrow"/>
              <a:cs typeface="Arial Narrow"/>
            </a:endParaRPr>
          </a:p>
          <a:p>
            <a:endParaRPr lang="en-US" sz="2000" dirty="0" smtClean="0">
              <a:latin typeface="Arial Narrow"/>
              <a:cs typeface="Arial Narrow"/>
            </a:endParaRPr>
          </a:p>
          <a:p>
            <a:r>
              <a:rPr lang="en-US" sz="2000" dirty="0" smtClean="0">
                <a:latin typeface="Arial Narrow"/>
                <a:cs typeface="Arial Narrow"/>
              </a:rPr>
              <a:t>May- June	</a:t>
            </a:r>
            <a:r>
              <a:rPr lang="en-US" sz="2000" dirty="0">
                <a:latin typeface="Arial Narrow"/>
                <a:cs typeface="Arial Narrow"/>
              </a:rPr>
              <a:t>	</a:t>
            </a:r>
            <a:r>
              <a:rPr lang="en-US" sz="2000" dirty="0" smtClean="0">
                <a:latin typeface="Arial Narrow"/>
                <a:cs typeface="Arial Narrow"/>
              </a:rPr>
              <a:t>	</a:t>
            </a:r>
            <a:endParaRPr lang="en-US" sz="2000" dirty="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8" name="TextBox 7"/>
          <p:cNvSpPr txBox="1"/>
          <p:nvPr/>
        </p:nvSpPr>
        <p:spPr>
          <a:xfrm>
            <a:off x="2459174" y="1304050"/>
            <a:ext cx="5661320" cy="5324535"/>
          </a:xfrm>
          <a:prstGeom prst="rect">
            <a:avLst/>
          </a:prstGeom>
          <a:noFill/>
        </p:spPr>
        <p:txBody>
          <a:bodyPr wrap="square" rtlCol="0">
            <a:spAutoFit/>
          </a:bodyPr>
          <a:lstStyle/>
          <a:p>
            <a:r>
              <a:rPr lang="en-US" sz="2000" b="1" dirty="0" smtClean="0">
                <a:latin typeface="Arial Narrow"/>
                <a:cs typeface="Arial Narrow"/>
              </a:rPr>
              <a:t>Develop Draft Strategic Plan</a:t>
            </a:r>
          </a:p>
          <a:p>
            <a:r>
              <a:rPr lang="en-US" sz="2000" dirty="0">
                <a:latin typeface="Arial Narrow"/>
                <a:cs typeface="Arial Narrow"/>
              </a:rPr>
              <a:t>	</a:t>
            </a:r>
            <a:r>
              <a:rPr lang="en-US" sz="2000" dirty="0" smtClean="0">
                <a:latin typeface="Arial Narrow"/>
                <a:cs typeface="Arial Narrow"/>
              </a:rPr>
              <a:t>Review by:	 Staff</a:t>
            </a:r>
          </a:p>
          <a:p>
            <a:r>
              <a:rPr lang="en-US" sz="2000" dirty="0">
                <a:latin typeface="Arial Narrow"/>
                <a:cs typeface="Arial Narrow"/>
              </a:rPr>
              <a:t>	</a:t>
            </a:r>
            <a:r>
              <a:rPr lang="en-US" sz="2000" dirty="0" smtClean="0">
                <a:latin typeface="Arial Narrow"/>
                <a:cs typeface="Arial Narrow"/>
              </a:rPr>
              <a:t>			ASMC “Hill Day”</a:t>
            </a:r>
          </a:p>
          <a:p>
            <a:r>
              <a:rPr lang="en-US" sz="2000" dirty="0">
                <a:latin typeface="Arial Narrow"/>
                <a:cs typeface="Arial Narrow"/>
              </a:rPr>
              <a:t>	</a:t>
            </a:r>
            <a:r>
              <a:rPr lang="en-US" sz="2000" dirty="0" smtClean="0">
                <a:latin typeface="Arial Narrow"/>
                <a:cs typeface="Arial Narrow"/>
              </a:rPr>
              <a:t>			Engaged Stakeholders</a:t>
            </a:r>
          </a:p>
          <a:p>
            <a:r>
              <a:rPr lang="en-US" sz="2000" dirty="0">
                <a:latin typeface="Arial Narrow"/>
                <a:cs typeface="Arial Narrow"/>
              </a:rPr>
              <a:t>	</a:t>
            </a:r>
            <a:r>
              <a:rPr lang="en-US" sz="2000" dirty="0" smtClean="0">
                <a:latin typeface="Arial Narrow"/>
                <a:cs typeface="Arial Narrow"/>
              </a:rPr>
              <a:t>Revise Draft Strategic Plan</a:t>
            </a:r>
          </a:p>
          <a:p>
            <a:r>
              <a:rPr lang="en-US" sz="2000" dirty="0">
                <a:latin typeface="Arial Narrow"/>
                <a:cs typeface="Arial Narrow"/>
              </a:rPr>
              <a:t>	</a:t>
            </a:r>
            <a:r>
              <a:rPr lang="en-US" sz="2000" dirty="0" smtClean="0">
                <a:latin typeface="Arial Narrow"/>
                <a:cs typeface="Arial Narrow"/>
              </a:rPr>
              <a:t>Review by:	Advisory Board Subcommittee</a:t>
            </a:r>
          </a:p>
          <a:p>
            <a:endParaRPr lang="en-US" sz="2000" dirty="0">
              <a:latin typeface="Arial Narrow"/>
              <a:cs typeface="Arial Narrow"/>
            </a:endParaRPr>
          </a:p>
          <a:p>
            <a:r>
              <a:rPr lang="en-US" sz="2000" b="1" dirty="0" smtClean="0">
                <a:latin typeface="Arial Narrow"/>
                <a:cs typeface="Arial Narrow"/>
              </a:rPr>
              <a:t>Finalize Strategic Plan</a:t>
            </a:r>
          </a:p>
          <a:p>
            <a:r>
              <a:rPr lang="en-US" sz="2000" dirty="0">
                <a:latin typeface="Arial Narrow"/>
                <a:cs typeface="Arial Narrow"/>
              </a:rPr>
              <a:t>	</a:t>
            </a:r>
            <a:r>
              <a:rPr lang="en-US" sz="2000" dirty="0" smtClean="0">
                <a:latin typeface="Arial Narrow"/>
                <a:cs typeface="Arial Narrow"/>
              </a:rPr>
              <a:t>Share with:	Advisory Board</a:t>
            </a:r>
          </a:p>
          <a:p>
            <a:r>
              <a:rPr lang="en-US" sz="2000" dirty="0">
                <a:latin typeface="Arial Narrow"/>
                <a:cs typeface="Arial Narrow"/>
              </a:rPr>
              <a:t>	</a:t>
            </a:r>
            <a:r>
              <a:rPr lang="en-US" sz="2000" dirty="0" smtClean="0">
                <a:latin typeface="Arial Narrow"/>
                <a:cs typeface="Arial Narrow"/>
              </a:rPr>
              <a:t>			System</a:t>
            </a:r>
          </a:p>
          <a:p>
            <a:r>
              <a:rPr lang="en-US" sz="2000" dirty="0">
                <a:latin typeface="Arial Narrow"/>
                <a:cs typeface="Arial Narrow"/>
              </a:rPr>
              <a:t>	</a:t>
            </a:r>
            <a:r>
              <a:rPr lang="en-US" sz="2000" dirty="0" smtClean="0">
                <a:latin typeface="Arial Narrow"/>
                <a:cs typeface="Arial Narrow"/>
              </a:rPr>
              <a:t>			NIST/DOC</a:t>
            </a:r>
          </a:p>
          <a:p>
            <a:endParaRPr lang="en-US" sz="2000" dirty="0" smtClean="0">
              <a:latin typeface="Arial Narrow"/>
              <a:cs typeface="Arial Narrow"/>
            </a:endParaRPr>
          </a:p>
          <a:p>
            <a:r>
              <a:rPr lang="en-US" sz="2000" b="1" dirty="0" smtClean="0">
                <a:latin typeface="Arial Narrow"/>
                <a:cs typeface="Arial Narrow"/>
              </a:rPr>
              <a:t>Board </a:t>
            </a:r>
            <a:r>
              <a:rPr lang="en-US" sz="2000" b="1" dirty="0" err="1" smtClean="0">
                <a:latin typeface="Arial Narrow"/>
                <a:cs typeface="Arial Narrow"/>
              </a:rPr>
              <a:t>Mtg</a:t>
            </a:r>
            <a:r>
              <a:rPr lang="en-US" sz="2000" b="1" dirty="0" smtClean="0">
                <a:latin typeface="Arial Narrow"/>
                <a:cs typeface="Arial Narrow"/>
              </a:rPr>
              <a:t>: Review and Endorsement of Strategic Plan</a:t>
            </a:r>
          </a:p>
          <a:p>
            <a:r>
              <a:rPr lang="en-US" sz="2000" dirty="0" smtClean="0">
                <a:latin typeface="Arial Narrow"/>
                <a:cs typeface="Arial Narrow"/>
              </a:rPr>
              <a:t>Guidance on Operational Planning</a:t>
            </a:r>
          </a:p>
          <a:p>
            <a:endParaRPr lang="en-US" sz="2000" dirty="0">
              <a:latin typeface="Arial Narrow"/>
              <a:cs typeface="Arial Narrow"/>
            </a:endParaRPr>
          </a:p>
          <a:p>
            <a:r>
              <a:rPr lang="en-US" sz="2000" b="1" dirty="0" smtClean="0">
                <a:latin typeface="Arial Narrow"/>
                <a:cs typeface="Arial Narrow"/>
              </a:rPr>
              <a:t>Operational Planning and Implementation</a:t>
            </a:r>
          </a:p>
          <a:p>
            <a:r>
              <a:rPr lang="en-US" sz="2000" dirty="0">
                <a:latin typeface="Arial Narrow"/>
                <a:cs typeface="Arial Narrow"/>
              </a:rPr>
              <a:t>	</a:t>
            </a:r>
            <a:r>
              <a:rPr lang="en-US" sz="2000" dirty="0" smtClean="0">
                <a:latin typeface="Arial Narrow"/>
                <a:cs typeface="Arial Narrow"/>
              </a:rPr>
              <a:t>	</a:t>
            </a:r>
            <a:endParaRPr lang="en-US" sz="2000" dirty="0">
              <a:latin typeface="Arial Narrow"/>
              <a:cs typeface="Arial Narrow"/>
            </a:endParaRPr>
          </a:p>
        </p:txBody>
      </p:sp>
    </p:spTree>
    <p:extLst>
      <p:ext uri="{BB962C8B-B14F-4D97-AF65-F5344CB8AC3E}">
        <p14:creationId xmlns:p14="http://schemas.microsoft.com/office/powerpoint/2010/main" val="38752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Strategic Plan Review and Updates</a:t>
            </a:r>
            <a:endParaRPr lang="en-US" sz="3200" dirty="0">
              <a:latin typeface="Arial Narrow"/>
              <a:cs typeface="Arial Narrow"/>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59</a:t>
            </a:fld>
            <a:endParaRPr lang="en-US" dirty="0"/>
          </a:p>
        </p:txBody>
      </p:sp>
      <p:sp>
        <p:nvSpPr>
          <p:cNvPr id="3" name="TextBox 2"/>
          <p:cNvSpPr txBox="1"/>
          <p:nvPr/>
        </p:nvSpPr>
        <p:spPr>
          <a:xfrm>
            <a:off x="905280" y="1524000"/>
            <a:ext cx="8238720" cy="2400657"/>
          </a:xfrm>
          <a:prstGeom prst="rect">
            <a:avLst/>
          </a:prstGeom>
          <a:noFill/>
        </p:spPr>
        <p:txBody>
          <a:bodyPr wrap="square" rtlCol="0">
            <a:spAutoFit/>
          </a:bodyPr>
          <a:lstStyle/>
          <a:p>
            <a:endParaRPr lang="en-US" sz="3000" dirty="0" smtClean="0">
              <a:latin typeface="Arial Narrow"/>
              <a:cs typeface="Arial Narrow"/>
            </a:endParaRPr>
          </a:p>
          <a:p>
            <a:r>
              <a:rPr lang="en-US" sz="3000" dirty="0" smtClean="0">
                <a:latin typeface="Arial Narrow"/>
                <a:cs typeface="Arial Narrow"/>
              </a:rPr>
              <a:t>When and how should the Strategic Plan be reviewed?</a:t>
            </a:r>
          </a:p>
          <a:p>
            <a:endParaRPr lang="en-US" sz="3000" dirty="0">
              <a:latin typeface="Arial Narrow"/>
              <a:cs typeface="Arial Narrow"/>
            </a:endParaRPr>
          </a:p>
          <a:p>
            <a:r>
              <a:rPr lang="en-US" sz="3000" dirty="0" smtClean="0">
                <a:latin typeface="Arial Narrow"/>
                <a:cs typeface="Arial Narrow"/>
              </a:rPr>
              <a:t>What should be the process for updating the Strategic Plan?</a:t>
            </a:r>
            <a:endParaRPr lang="en-US" sz="3000" dirty="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55954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chemeClr val="tx2"/>
                </a:solidFill>
                <a:effectLst>
                  <a:outerShdw blurRad="38100" dist="38100" dir="2700000" algn="tl">
                    <a:srgbClr val="C0C0C0"/>
                  </a:outerShdw>
                </a:effectLst>
                <a:ea typeface="ＭＳ Ｐゴシック" charset="-128"/>
              </a:rPr>
              <a:t>NIST MEP Appropriations History </a:t>
            </a:r>
            <a:r>
              <a:rPr lang="en-US" sz="2000" b="1" dirty="0" smtClean="0">
                <a:solidFill>
                  <a:schemeClr val="tx2"/>
                </a:solidFill>
                <a:effectLst>
                  <a:outerShdw blurRad="38100" dist="38100" dir="2700000" algn="tl">
                    <a:srgbClr val="C0C0C0"/>
                  </a:outerShdw>
                </a:effectLst>
                <a:ea typeface="ＭＳ Ｐゴシック" charset="-128"/>
              </a:rPr>
              <a:t/>
            </a:r>
            <a:br>
              <a:rPr lang="en-US" sz="2000" b="1" dirty="0" smtClean="0">
                <a:solidFill>
                  <a:schemeClr val="tx2"/>
                </a:solidFill>
                <a:effectLst>
                  <a:outerShdw blurRad="38100" dist="38100" dir="2700000" algn="tl">
                    <a:srgbClr val="C0C0C0"/>
                  </a:outerShdw>
                </a:effectLst>
                <a:ea typeface="ＭＳ Ｐゴシック" charset="-128"/>
              </a:rPr>
            </a:br>
            <a:r>
              <a:rPr lang="en-US" sz="1600" b="1" dirty="0" smtClean="0">
                <a:solidFill>
                  <a:schemeClr val="tx2"/>
                </a:solidFill>
                <a:effectLst>
                  <a:outerShdw blurRad="38100" dist="38100" dir="2700000" algn="tl">
                    <a:srgbClr val="C0C0C0"/>
                  </a:outerShdw>
                </a:effectLst>
                <a:ea typeface="ＭＳ Ｐゴシック" charset="-128"/>
              </a:rPr>
              <a:t>(</a:t>
            </a:r>
            <a:r>
              <a:rPr lang="en-US" sz="1600" b="1" dirty="0">
                <a:solidFill>
                  <a:schemeClr val="tx2"/>
                </a:solidFill>
                <a:effectLst>
                  <a:outerShdw blurRad="38100" dist="38100" dir="2700000" algn="tl">
                    <a:srgbClr val="C0C0C0"/>
                  </a:outerShdw>
                </a:effectLst>
                <a:ea typeface="ＭＳ Ｐゴシック" charset="-128"/>
              </a:rPr>
              <a:t>Dollars in Millions)</a:t>
            </a:r>
          </a:p>
        </p:txBody>
      </p:sp>
      <p:sp>
        <p:nvSpPr>
          <p:cNvPr id="3" name="Content Placeholder 2"/>
          <p:cNvSpPr>
            <a:spLocks noGrp="1"/>
          </p:cNvSpPr>
          <p:nvPr>
            <p:ph idx="1"/>
          </p:nvPr>
        </p:nvSpPr>
        <p:spPr>
          <a:xfrm>
            <a:off x="1691680" y="1916832"/>
            <a:ext cx="5992398" cy="3600400"/>
          </a:xfrm>
        </p:spPr>
        <p:txBody>
          <a:bodyPr/>
          <a:lstStyle/>
          <a:p>
            <a:pPr marL="0" indent="0">
              <a:spcBef>
                <a:spcPts val="1200"/>
              </a:spcBef>
              <a:spcAft>
                <a:spcPts val="1200"/>
              </a:spcAft>
              <a:buNone/>
            </a:pPr>
            <a:r>
              <a:rPr lang="en-US" sz="2000" dirty="0" smtClean="0">
                <a:cs typeface="Arial" panose="020B0604020202020204" pitchFamily="34" charset="0"/>
              </a:rPr>
              <a:t>FY 2010				$124.7</a:t>
            </a:r>
          </a:p>
          <a:p>
            <a:pPr marL="0" indent="0">
              <a:spcBef>
                <a:spcPts val="1200"/>
              </a:spcBef>
              <a:spcAft>
                <a:spcPts val="1200"/>
              </a:spcAft>
              <a:buNone/>
            </a:pPr>
            <a:r>
              <a:rPr lang="en-US" sz="2000" dirty="0" smtClean="0">
                <a:cs typeface="Arial" panose="020B0604020202020204" pitchFamily="34" charset="0"/>
              </a:rPr>
              <a:t>FY 2011				$128.4</a:t>
            </a:r>
          </a:p>
          <a:p>
            <a:pPr marL="0" indent="0">
              <a:spcBef>
                <a:spcPts val="1200"/>
              </a:spcBef>
              <a:spcAft>
                <a:spcPts val="1200"/>
              </a:spcAft>
              <a:buNone/>
            </a:pPr>
            <a:r>
              <a:rPr lang="en-US" sz="2000" dirty="0" smtClean="0">
                <a:cs typeface="Arial" panose="020B0604020202020204" pitchFamily="34" charset="0"/>
              </a:rPr>
              <a:t>FY 2012				$128.4</a:t>
            </a:r>
          </a:p>
          <a:p>
            <a:pPr marL="0" indent="0">
              <a:spcBef>
                <a:spcPts val="1200"/>
              </a:spcBef>
              <a:spcAft>
                <a:spcPts val="1200"/>
              </a:spcAft>
              <a:buNone/>
            </a:pPr>
            <a:r>
              <a:rPr lang="en-US" sz="2000" dirty="0" smtClean="0">
                <a:cs typeface="Arial" panose="020B0604020202020204" pitchFamily="34" charset="0"/>
              </a:rPr>
              <a:t>FY 2013				$120.0</a:t>
            </a:r>
          </a:p>
          <a:p>
            <a:pPr marL="0" indent="0">
              <a:spcBef>
                <a:spcPts val="1200"/>
              </a:spcBef>
              <a:spcAft>
                <a:spcPts val="1200"/>
              </a:spcAft>
              <a:buNone/>
            </a:pPr>
            <a:r>
              <a:rPr lang="en-US" sz="2000" dirty="0" smtClean="0">
                <a:cs typeface="Arial" panose="020B0604020202020204" pitchFamily="34" charset="0"/>
              </a:rPr>
              <a:t>FY 2014				$128.0</a:t>
            </a:r>
          </a:p>
          <a:p>
            <a:pPr marL="0" indent="0">
              <a:spcBef>
                <a:spcPts val="1200"/>
              </a:spcBef>
              <a:spcAft>
                <a:spcPts val="1200"/>
              </a:spcAft>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dirty="0"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6" name="Slide Number Placeholder 5"/>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65502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Arial Narrow"/>
                <a:cs typeface="Arial Narrow"/>
              </a:rPr>
              <a:t>Wrap-up</a:t>
            </a:r>
            <a:endParaRPr lang="en-US" sz="3200" dirty="0">
              <a:latin typeface="Arial Narrow"/>
              <a:cs typeface="Arial Narrow"/>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60</a:t>
            </a:fld>
            <a:endParaRPr lang="en-US" dirty="0"/>
          </a:p>
        </p:txBody>
      </p:sp>
      <p:sp>
        <p:nvSpPr>
          <p:cNvPr id="3" name="TextBox 2"/>
          <p:cNvSpPr txBox="1"/>
          <p:nvPr/>
        </p:nvSpPr>
        <p:spPr>
          <a:xfrm>
            <a:off x="905280" y="1524000"/>
            <a:ext cx="8238720" cy="1938992"/>
          </a:xfrm>
          <a:prstGeom prst="rect">
            <a:avLst/>
          </a:prstGeom>
          <a:noFill/>
        </p:spPr>
        <p:txBody>
          <a:bodyPr wrap="square" rtlCol="0">
            <a:spAutoFit/>
          </a:bodyPr>
          <a:lstStyle/>
          <a:p>
            <a:endParaRPr lang="en-US" sz="3000" dirty="0" smtClean="0">
              <a:latin typeface="Arial Narrow"/>
              <a:cs typeface="Arial Narrow"/>
            </a:endParaRPr>
          </a:p>
          <a:p>
            <a:r>
              <a:rPr lang="en-US" sz="3000" dirty="0" smtClean="0">
                <a:latin typeface="Arial Narrow"/>
                <a:cs typeface="Arial Narrow"/>
              </a:rPr>
              <a:t>How are you feeling about the strategy effort?</a:t>
            </a:r>
          </a:p>
          <a:p>
            <a:endParaRPr lang="en-US" sz="3000" dirty="0">
              <a:latin typeface="Arial Narrow"/>
              <a:cs typeface="Arial Narrow"/>
            </a:endParaRPr>
          </a:p>
          <a:p>
            <a:r>
              <a:rPr lang="en-US" sz="3000" dirty="0" smtClean="0">
                <a:latin typeface="Arial Narrow"/>
                <a:cs typeface="Arial Narrow"/>
              </a:rPr>
              <a:t>Any final guidance as we move forward?</a:t>
            </a:r>
            <a:endParaRPr lang="en-US" sz="3000" dirty="0">
              <a:latin typeface="Arial Narrow"/>
              <a:cs typeface="Arial Narrow"/>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8879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NIST MEP Update on Recent Board Recommendations</a:t>
            </a:r>
            <a:endParaRPr lang="en-US" sz="40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Advisory Board Meeting</a:t>
            </a:r>
            <a:endParaRPr>
              <a:solidFill>
                <a:prstClr val="black">
                  <a:tint val="75000"/>
                </a:prstClr>
              </a:solidFill>
              <a:latin typeface="Calibri"/>
            </a:endParaRPr>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61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56585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3200" dirty="0">
                <a:latin typeface="Calibri" panose="020F0502020204030204" pitchFamily="34" charset="0"/>
              </a:rPr>
              <a:t>NIST </a:t>
            </a:r>
            <a:r>
              <a:rPr lang="en-US" sz="3200" dirty="0" smtClean="0">
                <a:latin typeface="Calibri" panose="020F0502020204030204" pitchFamily="34" charset="0"/>
              </a:rPr>
              <a:t>MEP Advisory Board Recommendation Follow-up</a:t>
            </a:r>
            <a:br>
              <a:rPr lang="en-US" sz="3200" dirty="0" smtClean="0">
                <a:latin typeface="Calibri" panose="020F0502020204030204" pitchFamily="34" charset="0"/>
              </a:rPr>
            </a:br>
            <a:r>
              <a:rPr lang="en-US" sz="2000" dirty="0"/>
              <a:t/>
            </a:r>
            <a:br>
              <a:rPr lang="en-US" sz="2000" dirty="0"/>
            </a:br>
            <a:r>
              <a:rPr lang="en-US" sz="2000" dirty="0">
                <a:latin typeface="Calibri" pitchFamily="34" charset="0"/>
              </a:rPr>
              <a:t/>
            </a:r>
            <a:br>
              <a:rPr lang="en-US" sz="2000" dirty="0">
                <a:latin typeface="Calibri" pitchFamily="34" charset="0"/>
              </a:rPr>
            </a:br>
            <a:endParaRPr lang="en-US" dirty="0"/>
          </a:p>
        </p:txBody>
      </p:sp>
      <p:sp>
        <p:nvSpPr>
          <p:cNvPr id="4" name="Subtitle 3"/>
          <p:cNvSpPr>
            <a:spLocks noGrp="1"/>
          </p:cNvSpPr>
          <p:nvPr>
            <p:ph type="subTitle" idx="1"/>
          </p:nvPr>
        </p:nvSpPr>
        <p:spPr>
          <a:xfrm>
            <a:off x="1371600" y="3276600"/>
            <a:ext cx="6400800" cy="1752600"/>
          </a:xfrm>
        </p:spPr>
        <p:txBody>
          <a:bodyPr/>
          <a:lstStyle/>
          <a:p>
            <a:r>
              <a:rPr lang="en-US" dirty="0">
                <a:latin typeface="Calibri" panose="020F0502020204030204" pitchFamily="34" charset="0"/>
              </a:rPr>
              <a:t/>
            </a:r>
            <a:br>
              <a:rPr lang="en-US" dirty="0">
                <a:latin typeface="Calibri" panose="020F0502020204030204" pitchFamily="34" charset="0"/>
              </a:rPr>
            </a:br>
            <a:r>
              <a:rPr lang="en-US" b="1" dirty="0">
                <a:latin typeface="Calibri" panose="020F0502020204030204" pitchFamily="34" charset="0"/>
              </a:rPr>
              <a:t>Employee Exchange Program</a:t>
            </a:r>
            <a:endParaRPr lang="en-US" dirty="0"/>
          </a:p>
        </p:txBody>
      </p:sp>
      <p:sp>
        <p:nvSpPr>
          <p:cNvPr id="6" name="Slide Number Placeholder 5"/>
          <p:cNvSpPr>
            <a:spLocks noGrp="1"/>
          </p:cNvSpPr>
          <p:nvPr>
            <p:ph type="sldNum" sz="quarter" idx="4294967295"/>
          </p:nvPr>
        </p:nvSpPr>
        <p:spPr>
          <a:xfrm>
            <a:off x="6553200" y="6499225"/>
            <a:ext cx="2133600" cy="222250"/>
          </a:xfrm>
          <a:prstGeom prst="rect">
            <a:avLst/>
          </a:prstGeom>
        </p:spPr>
        <p:txBody>
          <a:bodyPr/>
          <a:lstStyle/>
          <a:p>
            <a:fld id="{7C690F11-132E-E54B-AD6C-C5C68F5B319F}" type="slidenum">
              <a:rPr lang="en-US" smtClean="0"/>
              <a:pPr/>
              <a:t>62</a:t>
            </a:fld>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264902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Background and Potential Benefits</a:t>
            </a:r>
            <a:endParaRPr lang="en-US" sz="4000" dirty="0"/>
          </a:p>
        </p:txBody>
      </p:sp>
      <p:sp>
        <p:nvSpPr>
          <p:cNvPr id="6" name="Content Placeholder 5"/>
          <p:cNvSpPr>
            <a:spLocks noGrp="1"/>
          </p:cNvSpPr>
          <p:nvPr>
            <p:ph idx="1"/>
          </p:nvPr>
        </p:nvSpPr>
        <p:spPr>
          <a:xfrm>
            <a:off x="788988" y="1417637"/>
            <a:ext cx="7897812" cy="4525963"/>
          </a:xfrm>
        </p:spPr>
        <p:txBody>
          <a:bodyPr>
            <a:normAutofit lnSpcReduction="10000"/>
          </a:bodyPr>
          <a:lstStyle/>
          <a:p>
            <a:pPr marL="0" indent="0">
              <a:buNone/>
            </a:pPr>
            <a:r>
              <a:rPr lang="en-US" sz="1600" b="1" dirty="0" smtClean="0"/>
              <a:t>Background:</a:t>
            </a:r>
          </a:p>
          <a:p>
            <a:pPr marL="0" lvl="1" indent="0">
              <a:buNone/>
            </a:pPr>
            <a:r>
              <a:rPr lang="en-US" sz="1600" dirty="0" smtClean="0"/>
              <a:t>At the recommendation of the MEP National Advisory Board, NIST MEP developed a plan for implementing an Employee Exchange Program between the MEP Centers and NIST MEP</a:t>
            </a:r>
            <a:endParaRPr lang="en-US" sz="1600" dirty="0"/>
          </a:p>
          <a:p>
            <a:pPr marL="0" indent="0">
              <a:buNone/>
            </a:pPr>
            <a:endParaRPr lang="en-US" sz="1600" dirty="0"/>
          </a:p>
          <a:p>
            <a:pPr marL="0" indent="0">
              <a:buNone/>
            </a:pPr>
            <a:r>
              <a:rPr lang="en-US" sz="1600" b="1" dirty="0" smtClean="0"/>
              <a:t>Potential Benefits:</a:t>
            </a:r>
          </a:p>
          <a:p>
            <a:pPr lvl="1"/>
            <a:r>
              <a:rPr lang="en-US" sz="1600" dirty="0" smtClean="0"/>
              <a:t>To the MEP Centers:</a:t>
            </a:r>
            <a:endParaRPr lang="en-US" sz="1600" dirty="0"/>
          </a:p>
          <a:p>
            <a:pPr lvl="2"/>
            <a:r>
              <a:rPr lang="en-US" sz="1600" dirty="0" smtClean="0"/>
              <a:t>A better understanding of NIST’s </a:t>
            </a:r>
            <a:r>
              <a:rPr lang="en-US" sz="1600" dirty="0"/>
              <a:t>role in maintaining a </a:t>
            </a:r>
            <a:r>
              <a:rPr lang="en-US" sz="1600" dirty="0" smtClean="0"/>
              <a:t>nationwide network of MEP Centers</a:t>
            </a:r>
            <a:endParaRPr lang="en-US" sz="1600" dirty="0"/>
          </a:p>
          <a:p>
            <a:pPr lvl="2"/>
            <a:r>
              <a:rPr lang="en-US" sz="1600" dirty="0" smtClean="0"/>
              <a:t>Improved communications with NIST MEP</a:t>
            </a:r>
            <a:endParaRPr lang="en-US" sz="1600" dirty="0"/>
          </a:p>
          <a:p>
            <a:pPr lvl="2"/>
            <a:r>
              <a:rPr lang="en-US" sz="1600" dirty="0" smtClean="0"/>
              <a:t>A better understanding of the intricacies of </a:t>
            </a:r>
            <a:r>
              <a:rPr lang="en-US" sz="1600" dirty="0"/>
              <a:t>operating in a </a:t>
            </a:r>
            <a:r>
              <a:rPr lang="en-US" sz="1600" dirty="0" smtClean="0"/>
              <a:t>Federal </a:t>
            </a:r>
            <a:r>
              <a:rPr lang="en-US" sz="1600" dirty="0"/>
              <a:t>government environment with </a:t>
            </a:r>
            <a:r>
              <a:rPr lang="en-US" sz="1600" dirty="0" smtClean="0"/>
              <a:t>multiple constituencies (e.g., DOC</a:t>
            </a:r>
            <a:r>
              <a:rPr lang="en-US" sz="1600" dirty="0"/>
              <a:t>, other </a:t>
            </a:r>
            <a:r>
              <a:rPr lang="en-US" sz="1600" dirty="0" smtClean="0"/>
              <a:t>Federal </a:t>
            </a:r>
            <a:r>
              <a:rPr lang="en-US" sz="1600" dirty="0"/>
              <a:t>agencies, Congress and White </a:t>
            </a:r>
            <a:r>
              <a:rPr lang="en-US" sz="1600" dirty="0" smtClean="0"/>
              <a:t>House)</a:t>
            </a:r>
            <a:endParaRPr lang="en-US" sz="1600" dirty="0"/>
          </a:p>
          <a:p>
            <a:pPr lvl="1"/>
            <a:r>
              <a:rPr lang="en-US" sz="1600" dirty="0" smtClean="0"/>
              <a:t>To NIST MEP:</a:t>
            </a:r>
            <a:endParaRPr lang="en-US" sz="1600" dirty="0"/>
          </a:p>
          <a:p>
            <a:pPr lvl="2"/>
            <a:r>
              <a:rPr lang="en-US" sz="1600" dirty="0" smtClean="0"/>
              <a:t>Improved understanding </a:t>
            </a:r>
            <a:r>
              <a:rPr lang="en-US" sz="1600" dirty="0"/>
              <a:t>of complexities in running </a:t>
            </a:r>
            <a:r>
              <a:rPr lang="en-US" sz="1600" dirty="0" smtClean="0"/>
              <a:t>an MEP </a:t>
            </a:r>
            <a:r>
              <a:rPr lang="en-US" sz="1600" dirty="0"/>
              <a:t>Center</a:t>
            </a:r>
          </a:p>
          <a:p>
            <a:pPr lvl="2"/>
            <a:r>
              <a:rPr lang="en-US" sz="1600" dirty="0"/>
              <a:t>Better understanding of partner </a:t>
            </a:r>
            <a:r>
              <a:rPr lang="en-US" sz="1600" dirty="0" smtClean="0"/>
              <a:t>organizations </a:t>
            </a:r>
            <a:r>
              <a:rPr lang="en-US" sz="1600" dirty="0"/>
              <a:t>and stakeholder relations</a:t>
            </a:r>
          </a:p>
          <a:p>
            <a:pPr lvl="2"/>
            <a:r>
              <a:rPr lang="en-US" sz="1600" dirty="0"/>
              <a:t>Better understanding of needs, challenges and growth opportunities for U.S. manufacturers</a:t>
            </a:r>
          </a:p>
          <a:p>
            <a:pPr marL="0" indent="0">
              <a:buNone/>
            </a:pPr>
            <a:endParaRPr lang="en-US" sz="1600" dirty="0" smtClean="0"/>
          </a:p>
        </p:txBody>
      </p:sp>
      <p:sp>
        <p:nvSpPr>
          <p:cNvPr id="4" name="Slide Number Placeholder 3"/>
          <p:cNvSpPr>
            <a:spLocks noGrp="1"/>
          </p:cNvSpPr>
          <p:nvPr>
            <p:ph type="sldNum" sz="quarter" idx="12"/>
          </p:nvPr>
        </p:nvSpPr>
        <p:spPr>
          <a:xfrm>
            <a:off x="7090368" y="6498897"/>
            <a:ext cx="2895600" cy="222578"/>
          </a:xfrm>
        </p:spPr>
        <p:txBody>
          <a:bodyPr/>
          <a:lstStyle/>
          <a:p>
            <a:pPr>
              <a:defRPr/>
            </a:pPr>
            <a:fld id="{3ADE5CB4-92D8-4B83-B818-0AC341D107F7}" type="slidenum">
              <a:rPr lang="en-US" smtClean="0">
                <a:solidFill>
                  <a:prstClr val="black">
                    <a:tint val="75000"/>
                  </a:prstClr>
                </a:solidFill>
              </a:rPr>
              <a:pPr>
                <a:defRPr/>
              </a:pPr>
              <a:t>63</a:t>
            </a:fld>
            <a:endParaRPr lang="en-US" dirty="0">
              <a:solidFill>
                <a:prstClr val="black">
                  <a:tint val="75000"/>
                </a:prstClr>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3" name="Footer Placeholder 2"/>
          <p:cNvSpPr>
            <a:spLocks noGrp="1"/>
          </p:cNvSpPr>
          <p:nvPr>
            <p:ph type="ftr" sz="quarter" idx="12"/>
          </p:nvPr>
        </p:nvSpPr>
        <p:spPr>
          <a:xfrm>
            <a:off x="3124200" y="6485388"/>
            <a:ext cx="2895600" cy="222578"/>
          </a:xfrm>
        </p:spPr>
        <p:txBody>
          <a:bodyPr/>
          <a:lstStyle/>
          <a:p>
            <a:r>
              <a:rPr lang="en-US" dirty="0" smtClean="0">
                <a:solidFill>
                  <a:prstClr val="black">
                    <a:tint val="75000"/>
                  </a:prstClr>
                </a:solidFill>
                <a:latin typeface="Calibri"/>
              </a:rPr>
              <a:t>Advisory Board Meeting</a:t>
            </a:r>
            <a:endParaRPr lang="en-US" dirty="0">
              <a:solidFill>
                <a:prstClr val="black">
                  <a:tint val="75000"/>
                </a:prstClr>
              </a:solidFill>
              <a:latin typeface="Calibri"/>
            </a:endParaRPr>
          </a:p>
        </p:txBody>
      </p:sp>
    </p:spTree>
    <p:extLst>
      <p:ext uri="{BB962C8B-B14F-4D97-AF65-F5344CB8AC3E}">
        <p14:creationId xmlns:p14="http://schemas.microsoft.com/office/powerpoint/2010/main" val="386928001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Action Steps:</a:t>
            </a:r>
            <a:endParaRPr lang="en-US" dirty="0"/>
          </a:p>
        </p:txBody>
      </p:sp>
      <p:sp>
        <p:nvSpPr>
          <p:cNvPr id="6" name="Content Placeholder 5"/>
          <p:cNvSpPr>
            <a:spLocks noGrp="1"/>
          </p:cNvSpPr>
          <p:nvPr>
            <p:ph idx="1"/>
          </p:nvPr>
        </p:nvSpPr>
        <p:spPr/>
        <p:txBody>
          <a:bodyPr/>
          <a:lstStyle/>
          <a:p>
            <a:r>
              <a:rPr lang="en-US" sz="2000" b="1" dirty="0" smtClean="0"/>
              <a:t>Sep 2013 - </a:t>
            </a:r>
            <a:r>
              <a:rPr lang="en-US" sz="1600" dirty="0" smtClean="0"/>
              <a:t>Established an internal </a:t>
            </a:r>
            <a:r>
              <a:rPr lang="en-US" sz="1600" dirty="0"/>
              <a:t>t</a:t>
            </a:r>
            <a:r>
              <a:rPr lang="en-US" sz="1600" dirty="0" smtClean="0"/>
              <a:t>eam comprised of Ron Gan, Mike Simpson, Tab Wilkins and Melissa Davis.</a:t>
            </a:r>
          </a:p>
          <a:p>
            <a:pPr marL="0" indent="0">
              <a:buNone/>
            </a:pPr>
            <a:endParaRPr lang="en-US" sz="1600" dirty="0" smtClean="0"/>
          </a:p>
          <a:p>
            <a:r>
              <a:rPr lang="en-US" sz="2000" b="1" dirty="0" smtClean="0"/>
              <a:t>Nov/Dec 2013 </a:t>
            </a:r>
            <a:r>
              <a:rPr lang="en-US" sz="2000" b="1" dirty="0"/>
              <a:t>- </a:t>
            </a:r>
            <a:r>
              <a:rPr lang="en-US" sz="1600" dirty="0" smtClean="0"/>
              <a:t>Developed an Employee Exchange Model and presented this proposed program to the </a:t>
            </a:r>
            <a:r>
              <a:rPr lang="en-US" sz="1600" dirty="0"/>
              <a:t>Center Director Working </a:t>
            </a:r>
            <a:r>
              <a:rPr lang="en-US" sz="1600" dirty="0" smtClean="0"/>
              <a:t>Group.</a:t>
            </a:r>
          </a:p>
          <a:p>
            <a:pPr marL="0" indent="0">
              <a:buNone/>
            </a:pPr>
            <a:endParaRPr lang="en-US" sz="1600" dirty="0"/>
          </a:p>
          <a:p>
            <a:r>
              <a:rPr lang="en-US" sz="2000" b="1" dirty="0" smtClean="0"/>
              <a:t>Dec </a:t>
            </a:r>
            <a:r>
              <a:rPr lang="en-US" sz="2000" b="1" dirty="0"/>
              <a:t>2013/Jan2014 - </a:t>
            </a:r>
            <a:r>
              <a:rPr lang="en-US" sz="1600" dirty="0"/>
              <a:t>Made revisions to the Model based on Center Director Working Group input and </a:t>
            </a:r>
            <a:r>
              <a:rPr lang="en-US" sz="1600" dirty="0" smtClean="0"/>
              <a:t>presented the plan to the </a:t>
            </a:r>
            <a:r>
              <a:rPr lang="en-US" sz="1600" dirty="0"/>
              <a:t>National Advisory </a:t>
            </a:r>
            <a:r>
              <a:rPr lang="en-US" sz="1600" dirty="0" smtClean="0"/>
              <a:t>Board.</a:t>
            </a:r>
          </a:p>
          <a:p>
            <a:pPr marL="0" indent="0">
              <a:buNone/>
            </a:pPr>
            <a:endParaRPr lang="en-US" sz="1600" dirty="0"/>
          </a:p>
          <a:p>
            <a:r>
              <a:rPr lang="en-US" sz="2000" b="1" dirty="0" smtClean="0"/>
              <a:t>Feb/May 2014 - </a:t>
            </a:r>
            <a:r>
              <a:rPr lang="en-US" sz="1600" dirty="0" smtClean="0"/>
              <a:t>Pilot the proposed model.</a:t>
            </a:r>
          </a:p>
          <a:p>
            <a:pPr marL="0" indent="0">
              <a:buNone/>
            </a:pPr>
            <a:endParaRPr lang="en-US" sz="1600" dirty="0" smtClean="0"/>
          </a:p>
          <a:p>
            <a:r>
              <a:rPr lang="en-US" sz="2000" b="1" dirty="0" smtClean="0"/>
              <a:t>May 2014 </a:t>
            </a:r>
            <a:r>
              <a:rPr lang="en-US" sz="2000" b="1" dirty="0"/>
              <a:t>- </a:t>
            </a:r>
            <a:r>
              <a:rPr lang="en-US" sz="1600" dirty="0"/>
              <a:t>Provide the </a:t>
            </a:r>
            <a:r>
              <a:rPr lang="en-US" sz="1600" dirty="0" smtClean="0"/>
              <a:t>NIST MEP Advisory </a:t>
            </a:r>
            <a:r>
              <a:rPr lang="en-US" sz="1600" dirty="0"/>
              <a:t>Board with an update </a:t>
            </a:r>
            <a:r>
              <a:rPr lang="en-US" sz="1600" dirty="0" smtClean="0"/>
              <a:t>of the pilot </a:t>
            </a:r>
            <a:r>
              <a:rPr lang="en-US" sz="1600" dirty="0"/>
              <a:t>Employee Exchange </a:t>
            </a:r>
            <a:r>
              <a:rPr lang="en-US" sz="1600" dirty="0" smtClean="0"/>
              <a:t>program and a proposed rollout plan.</a:t>
            </a:r>
            <a:endParaRPr lang="en-US" sz="1600" dirty="0"/>
          </a:p>
        </p:txBody>
      </p:sp>
      <p:sp>
        <p:nvSpPr>
          <p:cNvPr id="4" name="Slide Number Placeholder 3"/>
          <p:cNvSpPr>
            <a:spLocks noGrp="1"/>
          </p:cNvSpPr>
          <p:nvPr>
            <p:ph type="sldNum" sz="quarter" idx="12"/>
          </p:nvPr>
        </p:nvSpPr>
        <p:spPr>
          <a:xfrm>
            <a:off x="6920969" y="6513007"/>
            <a:ext cx="2895600" cy="222578"/>
          </a:xfrm>
        </p:spPr>
        <p:txBody>
          <a:bodyPr/>
          <a:lstStyle/>
          <a:p>
            <a:pPr>
              <a:defRPr/>
            </a:pPr>
            <a:fld id="{8A429CC8-B8C2-4672-9DC9-0418F257FEC1}" type="slidenum">
              <a:rPr lang="en-US" smtClean="0">
                <a:solidFill>
                  <a:prstClr val="black">
                    <a:tint val="75000"/>
                  </a:prstClr>
                </a:solidFill>
              </a:rPr>
              <a:pPr>
                <a:defRPr/>
              </a:pPr>
              <a:t>64</a:t>
            </a:fld>
            <a:endParaRPr lang="en-US" dirty="0">
              <a:solidFill>
                <a:prstClr val="black">
                  <a:tint val="75000"/>
                </a:prstClr>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3" name="Footer Placeholder 2"/>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178231303"/>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kern="1200" dirty="0" smtClean="0">
                <a:solidFill>
                  <a:schemeClr val="tx1"/>
                </a:solidFill>
                <a:effectLst/>
              </a:rPr>
              <a:t>Proposed Pilot Approach </a:t>
            </a:r>
            <a:endParaRPr lang="en-US" sz="3600" b="1" dirty="0"/>
          </a:p>
        </p:txBody>
      </p:sp>
      <p:sp>
        <p:nvSpPr>
          <p:cNvPr id="5" name="Content Placeholder 4"/>
          <p:cNvSpPr>
            <a:spLocks noGrp="1"/>
          </p:cNvSpPr>
          <p:nvPr>
            <p:ph idx="1"/>
          </p:nvPr>
        </p:nvSpPr>
        <p:spPr/>
        <p:txBody>
          <a:bodyPr/>
          <a:lstStyle/>
          <a:p>
            <a:pPr marL="0" indent="0">
              <a:buNone/>
            </a:pPr>
            <a:r>
              <a:rPr lang="en-US" sz="2000" b="1" dirty="0" smtClean="0"/>
              <a:t>Pilot Program</a:t>
            </a:r>
            <a:r>
              <a:rPr lang="en-US" sz="2000" b="1" dirty="0"/>
              <a:t>:</a:t>
            </a:r>
          </a:p>
          <a:p>
            <a:r>
              <a:rPr lang="en-US" sz="1600" dirty="0" smtClean="0"/>
              <a:t>In conjunction with a pilot group of Centers, develop a set of topics (e.g. </a:t>
            </a:r>
            <a:r>
              <a:rPr lang="en-US" sz="1600" dirty="0"/>
              <a:t>developing a </a:t>
            </a:r>
            <a:r>
              <a:rPr lang="en-US" sz="1600" dirty="0" smtClean="0"/>
              <a:t>viable Business Model for the E3 Program, expansion of the ExporTech program in the Center system) for participants to focus on during their exchange details.</a:t>
            </a:r>
          </a:p>
          <a:p>
            <a:endParaRPr lang="en-US" sz="1600" dirty="0" smtClean="0"/>
          </a:p>
          <a:p>
            <a:r>
              <a:rPr lang="en-US" sz="1600" dirty="0" smtClean="0"/>
              <a:t>Identify a set of MEP Centers that are interested/concerned with topics that are identified.  Work with the Centers to determine a “statement of work” to be accomplished during the employee exchange detail.</a:t>
            </a:r>
          </a:p>
          <a:p>
            <a:endParaRPr lang="en-US" sz="1600" dirty="0" smtClean="0"/>
          </a:p>
          <a:p>
            <a:r>
              <a:rPr lang="en-US" sz="1600" dirty="0" smtClean="0"/>
              <a:t>NIST MEP to pay travel costs for both NIST staff and Center staff participating in the exchange program.  MEP </a:t>
            </a:r>
            <a:r>
              <a:rPr lang="en-US" sz="1600" dirty="0"/>
              <a:t>Centers and NIST MEP would </a:t>
            </a:r>
            <a:r>
              <a:rPr lang="en-US" sz="1600" dirty="0" smtClean="0"/>
              <a:t>continue to cover the salary/labor costs of their respective employees.</a:t>
            </a:r>
            <a:endParaRPr lang="en-US" sz="2000" dirty="0" smtClean="0"/>
          </a:p>
        </p:txBody>
      </p:sp>
      <p:sp>
        <p:nvSpPr>
          <p:cNvPr id="4" name="Slide Number Placeholder 3"/>
          <p:cNvSpPr>
            <a:spLocks noGrp="1"/>
          </p:cNvSpPr>
          <p:nvPr>
            <p:ph type="sldNum" sz="quarter" idx="12"/>
          </p:nvPr>
        </p:nvSpPr>
        <p:spPr/>
        <p:txBody>
          <a:bodyPr/>
          <a:lstStyle/>
          <a:p>
            <a:pPr>
              <a:defRPr/>
            </a:pPr>
            <a:fld id="{8A429CC8-B8C2-4672-9DC9-0418F257FEC1}" type="slidenum">
              <a:rPr lang="en-US" smtClean="0">
                <a:solidFill>
                  <a:prstClr val="black">
                    <a:tint val="75000"/>
                  </a:prstClr>
                </a:solidFill>
              </a:rPr>
              <a:pPr>
                <a:defRPr/>
              </a:pPr>
              <a:t>65</a:t>
            </a:fld>
            <a:endParaRPr lang="en-US"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6" name="Footer Placeholder 5"/>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411137080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kern="1200" dirty="0" smtClean="0">
                <a:solidFill>
                  <a:schemeClr val="tx1"/>
                </a:solidFill>
                <a:effectLst/>
              </a:rPr>
              <a:t>Proposed Pilot Approach  (continued)</a:t>
            </a:r>
            <a:endParaRPr lang="en-US" sz="3600" b="1" dirty="0"/>
          </a:p>
        </p:txBody>
      </p:sp>
      <p:sp>
        <p:nvSpPr>
          <p:cNvPr id="5" name="Content Placeholder 4"/>
          <p:cNvSpPr>
            <a:spLocks noGrp="1"/>
          </p:cNvSpPr>
          <p:nvPr>
            <p:ph idx="1"/>
          </p:nvPr>
        </p:nvSpPr>
        <p:spPr>
          <a:xfrm>
            <a:off x="762000" y="1447800"/>
            <a:ext cx="7897812" cy="4525963"/>
          </a:xfrm>
        </p:spPr>
        <p:txBody>
          <a:bodyPr/>
          <a:lstStyle/>
          <a:p>
            <a:pPr marL="0" indent="0">
              <a:buNone/>
            </a:pPr>
            <a:r>
              <a:rPr lang="en-US" sz="2000" dirty="0"/>
              <a:t>Model of Center staff detailed to NIST</a:t>
            </a:r>
          </a:p>
          <a:p>
            <a:pPr lvl="1"/>
            <a:r>
              <a:rPr lang="en-US" sz="1600" dirty="0"/>
              <a:t>May involve multiple visits to NIST MEP, with each visit lasting approximately 5-10 days</a:t>
            </a:r>
          </a:p>
          <a:p>
            <a:pPr lvl="1"/>
            <a:r>
              <a:rPr lang="en-US" sz="1600" dirty="0"/>
              <a:t>Topical Focus (e.g. Operating Plan Development, Survey Process, Program Development and Deployment, Panel Reviews, </a:t>
            </a:r>
            <a:r>
              <a:rPr lang="en-US" sz="1600" dirty="0" smtClean="0"/>
              <a:t>etc</a:t>
            </a:r>
            <a:r>
              <a:rPr lang="en-US" sz="1600" dirty="0"/>
              <a:t>.)</a:t>
            </a:r>
          </a:p>
          <a:p>
            <a:pPr lvl="1"/>
            <a:r>
              <a:rPr lang="en-US" sz="1600" dirty="0"/>
              <a:t>In-depth and live “walk-through” of NIST processes and organizations</a:t>
            </a:r>
          </a:p>
          <a:p>
            <a:pPr lvl="1"/>
            <a:r>
              <a:rPr lang="en-US" sz="1600" dirty="0"/>
              <a:t>Observe relevant operating approaches used by NIST</a:t>
            </a:r>
          </a:p>
          <a:p>
            <a:pPr lvl="1"/>
            <a:r>
              <a:rPr lang="en-US" sz="1600" dirty="0"/>
              <a:t>Help develop National Working Groups</a:t>
            </a:r>
          </a:p>
          <a:p>
            <a:pPr marL="0" indent="0">
              <a:buNone/>
            </a:pPr>
            <a:r>
              <a:rPr lang="en-US" sz="2000" dirty="0" smtClean="0"/>
              <a:t>Model of NIST staff detailed to MEP Centers</a:t>
            </a:r>
            <a:endParaRPr lang="en-US" sz="2000" dirty="0"/>
          </a:p>
          <a:p>
            <a:pPr lvl="1"/>
            <a:r>
              <a:rPr lang="en-US" sz="1600" dirty="0"/>
              <a:t>Visit a </a:t>
            </a:r>
            <a:r>
              <a:rPr lang="en-US" sz="1600" dirty="0" smtClean="0"/>
              <a:t>set </a:t>
            </a:r>
            <a:r>
              <a:rPr lang="en-US" sz="1600" dirty="0"/>
              <a:t>of Centers (</a:t>
            </a:r>
            <a:r>
              <a:rPr lang="en-US" sz="1600" dirty="0" smtClean="0"/>
              <a:t>2-3 </a:t>
            </a:r>
            <a:r>
              <a:rPr lang="en-US" sz="1600" dirty="0"/>
              <a:t>days </a:t>
            </a:r>
            <a:r>
              <a:rPr lang="en-US" sz="1600" dirty="0" smtClean="0"/>
              <a:t>at each MEP Center)</a:t>
            </a:r>
            <a:endParaRPr lang="en-US" sz="1600" dirty="0"/>
          </a:p>
          <a:p>
            <a:pPr lvl="1"/>
            <a:r>
              <a:rPr lang="en-US" sz="1600" dirty="0"/>
              <a:t>Topical focus (e.g</a:t>
            </a:r>
            <a:r>
              <a:rPr lang="en-US" sz="1600" dirty="0" smtClean="0"/>
              <a:t>., </a:t>
            </a:r>
            <a:r>
              <a:rPr lang="en-US" sz="1600" dirty="0"/>
              <a:t>Operating Plan Development, Survey Process, Program Development and </a:t>
            </a:r>
            <a:r>
              <a:rPr lang="en-US" sz="1600" dirty="0" smtClean="0"/>
              <a:t>Deployment, etc</a:t>
            </a:r>
            <a:r>
              <a:rPr lang="en-US" sz="1600" dirty="0"/>
              <a:t>.)</a:t>
            </a:r>
          </a:p>
          <a:p>
            <a:pPr lvl="1"/>
            <a:r>
              <a:rPr lang="en-US" sz="1600" dirty="0"/>
              <a:t>Visits </a:t>
            </a:r>
            <a:r>
              <a:rPr lang="en-US" sz="1600" dirty="0" smtClean="0"/>
              <a:t>to be conducted in “real </a:t>
            </a:r>
            <a:r>
              <a:rPr lang="en-US" sz="1600" dirty="0"/>
              <a:t>t</a:t>
            </a:r>
            <a:r>
              <a:rPr lang="en-US" sz="1600" dirty="0" smtClean="0"/>
              <a:t>ime</a:t>
            </a:r>
            <a:r>
              <a:rPr lang="en-US" sz="1600" dirty="0"/>
              <a:t>” </a:t>
            </a:r>
            <a:r>
              <a:rPr lang="en-US" sz="1600" dirty="0" smtClean="0"/>
              <a:t>(i.e., MEP staff to be integrated into actual work being done by </a:t>
            </a:r>
            <a:r>
              <a:rPr lang="en-US" sz="1600" dirty="0"/>
              <a:t>the MEP </a:t>
            </a:r>
            <a:r>
              <a:rPr lang="en-US" sz="1600" dirty="0" smtClean="0"/>
              <a:t>Center)</a:t>
            </a:r>
            <a:endParaRPr lang="en-US" sz="1600" dirty="0"/>
          </a:p>
          <a:p>
            <a:pPr lvl="1"/>
            <a:r>
              <a:rPr lang="en-US" sz="1600" dirty="0" smtClean="0"/>
              <a:t>Upon return to NIST</a:t>
            </a:r>
            <a:r>
              <a:rPr lang="en-US" sz="1600" dirty="0"/>
              <a:t>, employee exchange </a:t>
            </a:r>
            <a:r>
              <a:rPr lang="en-US" sz="1600" dirty="0" smtClean="0"/>
              <a:t>participant to debrief </a:t>
            </a:r>
            <a:r>
              <a:rPr lang="en-US" sz="1600" dirty="0"/>
              <a:t> </a:t>
            </a:r>
            <a:r>
              <a:rPr lang="en-US" sz="1600" dirty="0" smtClean="0"/>
              <a:t>fellow NIST MEP staff on the detail, including lessons learned and opportunities for improved alignment with Centers</a:t>
            </a:r>
            <a:endParaRPr lang="en-US" sz="1600" dirty="0"/>
          </a:p>
          <a:p>
            <a:pPr marL="0" indent="0">
              <a:buNone/>
            </a:pPr>
            <a:endParaRPr lang="en-US" sz="2000" dirty="0" smtClean="0"/>
          </a:p>
        </p:txBody>
      </p:sp>
      <p:sp>
        <p:nvSpPr>
          <p:cNvPr id="4" name="Slide Number Placeholder 3"/>
          <p:cNvSpPr>
            <a:spLocks noGrp="1"/>
          </p:cNvSpPr>
          <p:nvPr>
            <p:ph type="sldNum" sz="quarter" idx="12"/>
          </p:nvPr>
        </p:nvSpPr>
        <p:spPr>
          <a:xfrm>
            <a:off x="6920973" y="6567047"/>
            <a:ext cx="2895600" cy="222578"/>
          </a:xfrm>
        </p:spPr>
        <p:txBody>
          <a:bodyPr/>
          <a:lstStyle/>
          <a:p>
            <a:pPr>
              <a:defRPr/>
            </a:pPr>
            <a:fld id="{8A429CC8-B8C2-4672-9DC9-0418F257FEC1}" type="slidenum">
              <a:rPr lang="en-US" smtClean="0">
                <a:solidFill>
                  <a:prstClr val="black">
                    <a:tint val="75000"/>
                  </a:prstClr>
                </a:solidFill>
              </a:rPr>
              <a:pPr>
                <a:defRPr/>
              </a:pPr>
              <a:t>66</a:t>
            </a:fld>
            <a:endParaRPr lang="en-US"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latin typeface="Calibri"/>
              </a:rPr>
              <a:t>Advisory Board Meeting</a:t>
            </a:r>
            <a:endParaRPr lang="en-US" dirty="0">
              <a:solidFill>
                <a:prstClr val="black">
                  <a:tint val="75000"/>
                </a:prstClr>
              </a:solidFill>
              <a:latin typeface="Calibri"/>
            </a:endParaRPr>
          </a:p>
        </p:txBody>
      </p:sp>
    </p:spTree>
    <p:extLst>
      <p:ext uri="{BB962C8B-B14F-4D97-AF65-F5344CB8AC3E}">
        <p14:creationId xmlns:p14="http://schemas.microsoft.com/office/powerpoint/2010/main" val="263802302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800" dirty="0" smtClean="0">
                <a:latin typeface="Calibri" panose="020F0502020204030204" pitchFamily="34" charset="0"/>
              </a:rPr>
              <a:t>QUESTIONS?</a:t>
            </a:r>
            <a:r>
              <a:rPr lang="en-US" sz="3200" dirty="0" smtClean="0">
                <a:latin typeface="Calibri" panose="020F0502020204030204" pitchFamily="34" charset="0"/>
              </a:rPr>
              <a:t/>
            </a:r>
            <a:br>
              <a:rPr lang="en-US" sz="3200" dirty="0" smtClean="0">
                <a:latin typeface="Calibri" panose="020F0502020204030204" pitchFamily="34" charset="0"/>
              </a:rPr>
            </a:br>
            <a:r>
              <a:rPr lang="en-US" sz="2000" dirty="0"/>
              <a:t/>
            </a:r>
            <a:br>
              <a:rPr lang="en-US" sz="2000" dirty="0"/>
            </a:br>
            <a:r>
              <a:rPr lang="en-US" sz="2000" dirty="0">
                <a:latin typeface="Calibri" pitchFamily="34" charset="0"/>
              </a:rPr>
              <a:t/>
            </a:r>
            <a:br>
              <a:rPr lang="en-US" sz="2000" dirty="0">
                <a:latin typeface="Calibri" pitchFamily="34" charset="0"/>
              </a:rPr>
            </a:br>
            <a:endParaRPr lang="en-US" dirty="0"/>
          </a:p>
        </p:txBody>
      </p:sp>
      <p:sp>
        <p:nvSpPr>
          <p:cNvPr id="4" name="Subtitle 3"/>
          <p:cNvSpPr>
            <a:spLocks noGrp="1"/>
          </p:cNvSpPr>
          <p:nvPr>
            <p:ph type="subTitle" idx="1"/>
          </p:nvPr>
        </p:nvSpPr>
        <p:spPr>
          <a:xfrm>
            <a:off x="1371600" y="3276600"/>
            <a:ext cx="6400800" cy="1752600"/>
          </a:xfrm>
        </p:spPr>
        <p:txBody>
          <a:bodyPr/>
          <a:lstStyle/>
          <a:p>
            <a:r>
              <a:rPr lang="en-US" dirty="0">
                <a:latin typeface="Calibri" panose="020F0502020204030204" pitchFamily="34" charset="0"/>
              </a:rPr>
              <a:t/>
            </a:r>
            <a:br>
              <a:rPr lang="en-US" dirty="0">
                <a:latin typeface="Calibri" panose="020F0502020204030204" pitchFamily="34" charset="0"/>
              </a:rPr>
            </a:br>
            <a:r>
              <a:rPr lang="en-US" b="1" dirty="0" smtClean="0">
                <a:latin typeface="Calibri" panose="020F0502020204030204" pitchFamily="34" charset="0"/>
              </a:rPr>
              <a:t>Thank You</a:t>
            </a:r>
            <a:endParaRPr lang="en-US" dirty="0"/>
          </a:p>
        </p:txBody>
      </p:sp>
      <p:sp>
        <p:nvSpPr>
          <p:cNvPr id="6" name="Slide Number Placeholder 5"/>
          <p:cNvSpPr>
            <a:spLocks noGrp="1"/>
          </p:cNvSpPr>
          <p:nvPr>
            <p:ph type="sldNum" sz="quarter" idx="4294967295"/>
          </p:nvPr>
        </p:nvSpPr>
        <p:spPr>
          <a:xfrm>
            <a:off x="6553200" y="6499225"/>
            <a:ext cx="2133600" cy="222250"/>
          </a:xfrm>
          <a:prstGeom prst="rect">
            <a:avLst/>
          </a:prstGeom>
        </p:spPr>
        <p:txBody>
          <a:bodyPr/>
          <a:lstStyle/>
          <a:p>
            <a:fld id="{7C690F11-132E-E54B-AD6C-C5C68F5B319F}" type="slidenum">
              <a:rPr lang="en-US" smtClean="0"/>
              <a:pPr/>
              <a:t>67</a:t>
            </a:fld>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67147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Center Advisory Group</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68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8719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Purpose and Intent of Our Efforts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Reduce center burden </a:t>
            </a:r>
          </a:p>
          <a:p>
            <a:r>
              <a:rPr lang="en-US" dirty="0" smtClean="0"/>
              <a:t>Increase center flexibility </a:t>
            </a:r>
          </a:p>
          <a:p>
            <a:r>
              <a:rPr lang="en-US" dirty="0" smtClean="0"/>
              <a:t>Better inform center choices</a:t>
            </a:r>
          </a:p>
          <a:p>
            <a:r>
              <a:rPr lang="en-US" dirty="0" smtClean="0"/>
              <a:t>Better articulate program impacts, outputs, and outcomes</a:t>
            </a:r>
          </a:p>
          <a:p>
            <a:r>
              <a:rPr lang="en-US" dirty="0" smtClean="0"/>
              <a:t>Better inform national policy dialogue</a:t>
            </a:r>
          </a:p>
          <a:p>
            <a:r>
              <a:rPr lang="en-US" dirty="0" smtClean="0"/>
              <a:t>Maintain program integrity and credibility</a:t>
            </a:r>
          </a:p>
          <a:p>
            <a:r>
              <a:rPr lang="en-US" dirty="0" smtClean="0"/>
              <a:t>Gather center input as part of decision making process</a:t>
            </a:r>
          </a:p>
          <a:p>
            <a:pPr marL="457200" lvl="1" indent="0">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Slide Number Placeholder 6"/>
          <p:cNvSpPr>
            <a:spLocks noGrp="1"/>
          </p:cNvSpPr>
          <p:nvPr>
            <p:ph type="sldNum" sz="quarter" idx="11"/>
          </p:nvPr>
        </p:nvSpPr>
        <p:spPr/>
        <p:txBody>
          <a:bodyPr/>
          <a:lstStyle/>
          <a:p>
            <a:fld id="{31004791-A57A-4135-A31F-506638553692}" type="slidenum">
              <a:rPr lang="en-US" smtClean="0"/>
              <a:t>69</a:t>
            </a:fld>
            <a:endParaRPr lang="en-US"/>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193459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chemeClr val="tx2"/>
                </a:solidFill>
                <a:effectLst>
                  <a:outerShdw blurRad="38100" dist="38100" dir="2700000" algn="tl">
                    <a:srgbClr val="C0C0C0"/>
                  </a:outerShdw>
                </a:effectLst>
                <a:ea typeface="ＭＳ Ｐゴシック" charset="-128"/>
              </a:rPr>
              <a:t>NIST MEP Spend </a:t>
            </a:r>
            <a:r>
              <a:rPr lang="en-US" sz="2000" b="1" dirty="0" smtClean="0">
                <a:solidFill>
                  <a:schemeClr val="tx2"/>
                </a:solidFill>
                <a:effectLst>
                  <a:outerShdw blurRad="38100" dist="38100" dir="2700000" algn="tl">
                    <a:srgbClr val="C0C0C0"/>
                  </a:outerShdw>
                </a:effectLst>
                <a:ea typeface="ＭＳ Ｐゴシック" charset="-128"/>
              </a:rPr>
              <a:t>Plan</a:t>
            </a:r>
            <a:br>
              <a:rPr lang="en-US" sz="2000" b="1" dirty="0" smtClean="0">
                <a:solidFill>
                  <a:schemeClr val="tx2"/>
                </a:solidFill>
                <a:effectLst>
                  <a:outerShdw blurRad="38100" dist="38100" dir="2700000" algn="tl">
                    <a:srgbClr val="C0C0C0"/>
                  </a:outerShdw>
                </a:effectLst>
                <a:ea typeface="ＭＳ Ｐゴシック" charset="-128"/>
              </a:rPr>
            </a:br>
            <a:r>
              <a:rPr lang="en-US" sz="1600" b="1" dirty="0" smtClean="0">
                <a:solidFill>
                  <a:schemeClr val="tx2"/>
                </a:solidFill>
                <a:effectLst>
                  <a:outerShdw blurRad="38100" dist="38100" dir="2700000" algn="tl">
                    <a:srgbClr val="C0C0C0"/>
                  </a:outerShdw>
                </a:effectLst>
                <a:ea typeface="ＭＳ Ｐゴシック" charset="-128"/>
              </a:rPr>
              <a:t>(Dollars </a:t>
            </a:r>
            <a:r>
              <a:rPr lang="en-US" sz="1600" b="1" dirty="0">
                <a:solidFill>
                  <a:schemeClr val="tx2"/>
                </a:solidFill>
                <a:effectLst>
                  <a:outerShdw blurRad="38100" dist="38100" dir="2700000" algn="tl">
                    <a:srgbClr val="C0C0C0"/>
                  </a:outerShdw>
                </a:effectLst>
                <a:ea typeface="ＭＳ Ｐゴシック" charset="-128"/>
              </a:rPr>
              <a:t>in Millions)</a:t>
            </a:r>
          </a:p>
        </p:txBody>
      </p:sp>
      <p:sp>
        <p:nvSpPr>
          <p:cNvPr id="3" name="Content Placeholder 2"/>
          <p:cNvSpPr txBox="1">
            <a:spLocks/>
          </p:cNvSpPr>
          <p:nvPr/>
        </p:nvSpPr>
        <p:spPr>
          <a:xfrm>
            <a:off x="1050866" y="1741026"/>
            <a:ext cx="8229600" cy="47578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457200">
              <a:spcBef>
                <a:spcPts val="0"/>
              </a:spcBef>
              <a:buFont typeface="Arial" panose="020B0604020202020204" pitchFamily="34" charset="0"/>
              <a:buNone/>
            </a:pPr>
            <a:r>
              <a:rPr lang="en-US" sz="1600" dirty="0" smtClean="0"/>
              <a:t>					FY 2014</a:t>
            </a:r>
          </a:p>
          <a:p>
            <a:pPr marL="0" indent="457200">
              <a:spcBef>
                <a:spcPts val="0"/>
              </a:spcBef>
              <a:buFont typeface="Arial" panose="020B0604020202020204" pitchFamily="34" charset="0"/>
              <a:buNone/>
            </a:pPr>
            <a:r>
              <a:rPr lang="en-US" sz="1600" dirty="0" smtClean="0"/>
              <a:t>			</a:t>
            </a:r>
            <a:r>
              <a:rPr lang="en-US" sz="1200" dirty="0" smtClean="0"/>
              <a:t>		(budgeted)</a:t>
            </a:r>
          </a:p>
          <a:p>
            <a:pPr marL="0" indent="0">
              <a:spcBef>
                <a:spcPts val="400"/>
              </a:spcBef>
              <a:spcAft>
                <a:spcPts val="400"/>
              </a:spcAft>
              <a:buFont typeface="Arial" panose="020B0604020202020204" pitchFamily="34" charset="0"/>
              <a:buNone/>
            </a:pPr>
            <a:r>
              <a:rPr lang="en-US" sz="1600" dirty="0" smtClean="0"/>
              <a:t>Existing Center Renewals	 		$89.4</a:t>
            </a:r>
          </a:p>
          <a:p>
            <a:pPr marL="0" indent="0">
              <a:spcBef>
                <a:spcPts val="400"/>
              </a:spcBef>
              <a:spcAft>
                <a:spcPts val="400"/>
              </a:spcAft>
              <a:buFont typeface="Arial" panose="020B0604020202020204" pitchFamily="34" charset="0"/>
              <a:buNone/>
            </a:pPr>
            <a:r>
              <a:rPr lang="en-US" sz="1600" dirty="0" smtClean="0"/>
              <a:t>Additional Available Center Fund	 		  10.6</a:t>
            </a:r>
          </a:p>
          <a:p>
            <a:pPr marL="0" indent="0">
              <a:spcBef>
                <a:spcPts val="400"/>
              </a:spcBef>
              <a:spcAft>
                <a:spcPts val="400"/>
              </a:spcAft>
              <a:buFont typeface="Arial" panose="020B0604020202020204" pitchFamily="34" charset="0"/>
              <a:buNone/>
            </a:pPr>
            <a:r>
              <a:rPr lang="en-US" sz="1600" dirty="0" smtClean="0"/>
              <a:t>Strategic Competitions	  			    6.7</a:t>
            </a:r>
          </a:p>
          <a:p>
            <a:pPr marL="0" indent="0">
              <a:spcBef>
                <a:spcPts val="400"/>
              </a:spcBef>
              <a:spcAft>
                <a:spcPts val="400"/>
              </a:spcAft>
              <a:buFont typeface="Arial" panose="020B0604020202020204" pitchFamily="34" charset="0"/>
              <a:buNone/>
            </a:pPr>
            <a:r>
              <a:rPr lang="en-US" sz="1600" dirty="0" smtClean="0"/>
              <a:t>Support to Centers		  		    5.5</a:t>
            </a:r>
          </a:p>
          <a:p>
            <a:pPr marL="0" indent="0">
              <a:spcBef>
                <a:spcPts val="0"/>
              </a:spcBef>
              <a:buFont typeface="Arial" panose="020B0604020202020204" pitchFamily="34" charset="0"/>
              <a:buNone/>
            </a:pPr>
            <a:r>
              <a:rPr lang="en-US" sz="1200" dirty="0" smtClean="0"/>
              <a:t> 	Programmatic Support	  	    	      </a:t>
            </a:r>
            <a:r>
              <a:rPr lang="en-US" sz="1000" dirty="0" smtClean="0"/>
              <a:t>$2.4</a:t>
            </a:r>
          </a:p>
          <a:p>
            <a:pPr marL="0" indent="0">
              <a:spcBef>
                <a:spcPts val="0"/>
              </a:spcBef>
              <a:buFont typeface="Arial" panose="020B0604020202020204" pitchFamily="34" charset="0"/>
              <a:buNone/>
            </a:pPr>
            <a:r>
              <a:rPr lang="en-US" sz="1200" dirty="0"/>
              <a:t>	</a:t>
            </a:r>
            <a:r>
              <a:rPr lang="en-US" sz="1200" dirty="0" smtClean="0"/>
              <a:t>Centralized MEP System Support   </a:t>
            </a:r>
            <a:r>
              <a:rPr lang="en-US" sz="1000" dirty="0" smtClean="0"/>
              <a:t>		        $3.1	         </a:t>
            </a:r>
          </a:p>
          <a:p>
            <a:pPr marL="0" indent="0">
              <a:spcBef>
                <a:spcPts val="0"/>
              </a:spcBef>
              <a:buFont typeface="Arial" panose="020B0604020202020204" pitchFamily="34" charset="0"/>
              <a:buNone/>
            </a:pPr>
            <a:r>
              <a:rPr lang="en-US" sz="1600" dirty="0" smtClean="0"/>
              <a:t>MEP Labor + Benefits		  		    8.2</a:t>
            </a:r>
          </a:p>
          <a:p>
            <a:pPr marL="0" indent="0">
              <a:spcBef>
                <a:spcPts val="400"/>
              </a:spcBef>
              <a:spcAft>
                <a:spcPts val="400"/>
              </a:spcAft>
              <a:buFont typeface="Arial" panose="020B0604020202020204" pitchFamily="34" charset="0"/>
              <a:buNone/>
            </a:pPr>
            <a:r>
              <a:rPr lang="en-US" sz="1600" dirty="0" smtClean="0"/>
              <a:t>Other Objects		  		    1.2</a:t>
            </a:r>
          </a:p>
          <a:p>
            <a:pPr marL="0" indent="0">
              <a:spcBef>
                <a:spcPts val="400"/>
              </a:spcBef>
              <a:spcAft>
                <a:spcPts val="400"/>
              </a:spcAft>
              <a:buFont typeface="Arial" panose="020B0604020202020204" pitchFamily="34" charset="0"/>
              <a:buNone/>
            </a:pPr>
            <a:r>
              <a:rPr lang="en-US" sz="1600" dirty="0" smtClean="0"/>
              <a:t>NIST Overhead				</a:t>
            </a:r>
            <a:r>
              <a:rPr lang="en-US" sz="1600" u="sng" dirty="0" smtClean="0"/>
              <a:t>    4.3</a:t>
            </a:r>
          </a:p>
          <a:p>
            <a:pPr marL="0" indent="0">
              <a:spcBef>
                <a:spcPts val="400"/>
              </a:spcBef>
              <a:spcAft>
                <a:spcPts val="400"/>
              </a:spcAft>
              <a:buFont typeface="Arial" panose="020B0604020202020204" pitchFamily="34" charset="0"/>
              <a:buNone/>
            </a:pPr>
            <a:r>
              <a:rPr lang="en-US" sz="1600" dirty="0" smtClean="0"/>
              <a:t>			                   	                  $125.9</a:t>
            </a:r>
          </a:p>
          <a:p>
            <a:pPr marL="0" indent="0">
              <a:spcBef>
                <a:spcPts val="400"/>
              </a:spcBef>
              <a:spcAft>
                <a:spcPts val="400"/>
              </a:spcAft>
              <a:buFont typeface="Arial" panose="020B0604020202020204" pitchFamily="34" charset="0"/>
              <a:buNone/>
            </a:pPr>
            <a:r>
              <a:rPr lang="en-US" sz="1600" dirty="0" smtClean="0"/>
              <a:t>Carryover/contingency	</a:t>
            </a:r>
            <a:r>
              <a:rPr lang="en-US" sz="1600" dirty="0"/>
              <a:t>	</a:t>
            </a:r>
            <a:r>
              <a:rPr lang="en-US" sz="1600" dirty="0" smtClean="0"/>
              <a:t>	  	</a:t>
            </a:r>
            <a:r>
              <a:rPr lang="en-US" sz="1600" u="sng" dirty="0" smtClean="0"/>
              <a:t>     2.1</a:t>
            </a:r>
          </a:p>
          <a:p>
            <a:pPr marL="0" indent="0">
              <a:spcBef>
                <a:spcPts val="400"/>
              </a:spcBef>
              <a:spcAft>
                <a:spcPts val="400"/>
              </a:spcAft>
              <a:buFont typeface="Arial" panose="020B0604020202020204" pitchFamily="34" charset="0"/>
              <a:buNone/>
            </a:pPr>
            <a:r>
              <a:rPr lang="en-US" sz="1600" dirty="0"/>
              <a:t>	</a:t>
            </a:r>
            <a:r>
              <a:rPr lang="en-US" sz="1600" dirty="0" smtClean="0"/>
              <a:t>TOTAL			                  $128.0</a:t>
            </a:r>
          </a:p>
          <a:p>
            <a:pPr marL="0" indent="0">
              <a:spcBef>
                <a:spcPts val="1200"/>
              </a:spcBef>
              <a:spcAft>
                <a:spcPts val="1200"/>
              </a:spcAft>
              <a:buFont typeface="Arial" panose="020B0604020202020204" pitchFamily="34" charset="0"/>
              <a:buNone/>
            </a:pPr>
            <a:r>
              <a:rPr lang="en-US" sz="1200" dirty="0"/>
              <a:t>*Includes $3 million transfer from AMTech</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3791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777742"/>
            <a:ext cx="7898524" cy="734466"/>
          </a:xfrm>
        </p:spPr>
        <p:txBody>
          <a:bodyPr>
            <a:normAutofit fontScale="90000"/>
          </a:bodyPr>
          <a:lstStyle/>
          <a:p>
            <a:pPr algn="ctr"/>
            <a:r>
              <a:rPr lang="en-US" dirty="0" smtClean="0"/>
              <a:t>Center Advisory Group</a:t>
            </a:r>
            <a:r>
              <a:rPr lang="en-US" dirty="0"/>
              <a:t> </a:t>
            </a:r>
            <a:r>
              <a:rPr lang="en-US" dirty="0" smtClean="0"/>
              <a:t>Membership Criteria </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Diversity of</a:t>
            </a:r>
            <a:r>
              <a:rPr lang="en-US" dirty="0" smtClean="0"/>
              <a:t>:</a:t>
            </a:r>
          </a:p>
          <a:p>
            <a:r>
              <a:rPr lang="en-US" sz="2800" dirty="0" smtClean="0"/>
              <a:t>Geography</a:t>
            </a:r>
          </a:p>
          <a:p>
            <a:r>
              <a:rPr lang="en-US" sz="2800" dirty="0" smtClean="0"/>
              <a:t>State / Sub-State </a:t>
            </a:r>
          </a:p>
          <a:p>
            <a:r>
              <a:rPr lang="en-US" sz="2800" dirty="0" smtClean="0"/>
              <a:t>Business Model</a:t>
            </a:r>
          </a:p>
          <a:p>
            <a:r>
              <a:rPr lang="en-US" sz="2800" dirty="0" smtClean="0"/>
              <a:t>Size</a:t>
            </a:r>
          </a:p>
          <a:p>
            <a:r>
              <a:rPr lang="en-US" sz="2800" dirty="0" smtClean="0"/>
              <a:t>Performance</a:t>
            </a:r>
          </a:p>
          <a:p>
            <a:r>
              <a:rPr lang="en-US" sz="2800" dirty="0" smtClean="0"/>
              <a:t>Funding</a:t>
            </a:r>
          </a:p>
          <a:p>
            <a:r>
              <a:rPr lang="en-US" sz="2800" dirty="0" smtClean="0"/>
              <a:t>Center/System Experience</a:t>
            </a:r>
          </a:p>
          <a:p>
            <a:pPr>
              <a:buFontTx/>
              <a:buChar char="-"/>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Slide Number Placeholder 6"/>
          <p:cNvSpPr>
            <a:spLocks noGrp="1"/>
          </p:cNvSpPr>
          <p:nvPr>
            <p:ph type="sldNum" sz="quarter" idx="11"/>
          </p:nvPr>
        </p:nvSpPr>
        <p:spPr/>
        <p:txBody>
          <a:bodyPr/>
          <a:lstStyle/>
          <a:p>
            <a:fld id="{31004791-A57A-4135-A31F-506638553692}" type="slidenum">
              <a:rPr lang="en-US" smtClean="0"/>
              <a:t>70</a:t>
            </a:fld>
            <a:endParaRPr lang="en-US"/>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860046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561582"/>
            <a:ext cx="7898524" cy="734466"/>
          </a:xfrm>
        </p:spPr>
        <p:txBody>
          <a:bodyPr>
            <a:normAutofit fontScale="90000"/>
          </a:bodyPr>
          <a:lstStyle/>
          <a:p>
            <a:pPr algn="ctr"/>
            <a:r>
              <a:rPr lang="en-US" dirty="0" smtClean="0"/>
              <a:t>Center Workgroup Members</a:t>
            </a:r>
            <a:endParaRPr lang="en-US" dirty="0"/>
          </a:p>
        </p:txBody>
      </p:sp>
      <p:sp>
        <p:nvSpPr>
          <p:cNvPr id="3" name="Content Placeholder 2"/>
          <p:cNvSpPr>
            <a:spLocks noGrp="1"/>
          </p:cNvSpPr>
          <p:nvPr>
            <p:ph idx="1"/>
          </p:nvPr>
        </p:nvSpPr>
        <p:spPr>
          <a:xfrm>
            <a:off x="788276" y="1438080"/>
            <a:ext cx="7898524" cy="4525963"/>
          </a:xfrm>
        </p:spPr>
        <p:txBody>
          <a:bodyPr>
            <a:noAutofit/>
          </a:bodyPr>
          <a:lstStyle/>
          <a:p>
            <a:r>
              <a:rPr lang="en-US" sz="1800" dirty="0" smtClean="0"/>
              <a:t>Northeast:		Bonnie Del Conte (CT)</a:t>
            </a:r>
          </a:p>
          <a:p>
            <a:pPr marL="0" indent="0">
              <a:buNone/>
            </a:pPr>
            <a:r>
              <a:rPr lang="en-US" sz="1800" dirty="0" smtClean="0"/>
              <a:t>				Ben Rand (NY/Buffalo Region)</a:t>
            </a:r>
          </a:p>
          <a:p>
            <a:endParaRPr lang="en-US" sz="800" dirty="0" smtClean="0"/>
          </a:p>
          <a:p>
            <a:r>
              <a:rPr lang="en-US" sz="1800" dirty="0" smtClean="0"/>
              <a:t>Mid-Atlantic:	Jack </a:t>
            </a:r>
            <a:r>
              <a:rPr lang="en-US" sz="1800" dirty="0" err="1" smtClean="0"/>
              <a:t>Pfunder</a:t>
            </a:r>
            <a:r>
              <a:rPr lang="en-US" sz="1800" dirty="0" smtClean="0"/>
              <a:t> (PA - Lehigh Valley Region)</a:t>
            </a:r>
          </a:p>
          <a:p>
            <a:pPr marL="0" indent="0">
              <a:buNone/>
            </a:pPr>
            <a:r>
              <a:rPr lang="en-US" sz="1800" dirty="0" smtClean="0"/>
              <a:t>				Dave Satterfield (WV)</a:t>
            </a:r>
          </a:p>
          <a:p>
            <a:pPr marL="0" indent="0">
              <a:buNone/>
            </a:pPr>
            <a:endParaRPr lang="en-US" sz="800" dirty="0" smtClean="0"/>
          </a:p>
          <a:p>
            <a:r>
              <a:rPr lang="en-US" sz="1800" dirty="0" smtClean="0"/>
              <a:t>Southeast:		Karen Fite (GA)</a:t>
            </a:r>
          </a:p>
          <a:p>
            <a:pPr marL="0" indent="0">
              <a:buNone/>
            </a:pPr>
            <a:r>
              <a:rPr lang="en-US" sz="1800" dirty="0" smtClean="0"/>
              <a:t>				Chester </a:t>
            </a:r>
            <a:r>
              <a:rPr lang="en-US" sz="1800" dirty="0" err="1" smtClean="0"/>
              <a:t>Vrocher</a:t>
            </a:r>
            <a:r>
              <a:rPr lang="en-US" sz="1800" dirty="0" smtClean="0"/>
              <a:t> (AL)</a:t>
            </a:r>
          </a:p>
          <a:p>
            <a:endParaRPr lang="en-US" sz="800" dirty="0" smtClean="0"/>
          </a:p>
          <a:p>
            <a:r>
              <a:rPr lang="en-US" sz="1800" dirty="0" smtClean="0"/>
              <a:t>Midwest:		Bob Kill (MN)</a:t>
            </a:r>
          </a:p>
          <a:p>
            <a:pPr marL="0" indent="0">
              <a:buNone/>
            </a:pPr>
            <a:r>
              <a:rPr lang="en-US" sz="1800" dirty="0" smtClean="0"/>
              <a:t>				Dave Snow (IN)</a:t>
            </a:r>
          </a:p>
          <a:p>
            <a:endParaRPr lang="en-US" sz="800" dirty="0" smtClean="0"/>
          </a:p>
          <a:p>
            <a:r>
              <a:rPr lang="en-US" sz="1800" dirty="0" smtClean="0"/>
              <a:t>Southwest:		Ron Lehman (TX)</a:t>
            </a:r>
          </a:p>
          <a:p>
            <a:pPr marL="0" indent="0">
              <a:buNone/>
            </a:pPr>
            <a:r>
              <a:rPr lang="en-US" sz="1800" dirty="0" smtClean="0"/>
              <a:t>				Tom </a:t>
            </a:r>
            <a:r>
              <a:rPr lang="en-US" sz="1800" dirty="0" err="1" smtClean="0"/>
              <a:t>Bugnitz</a:t>
            </a:r>
            <a:r>
              <a:rPr lang="en-US" sz="1800" dirty="0" smtClean="0"/>
              <a:t> (CO)</a:t>
            </a:r>
          </a:p>
          <a:p>
            <a:pPr marL="0" indent="0">
              <a:buNone/>
            </a:pPr>
            <a:endParaRPr lang="en-US" sz="800" dirty="0" smtClean="0"/>
          </a:p>
          <a:p>
            <a:r>
              <a:rPr lang="en-US" sz="1800" dirty="0"/>
              <a:t>Northwest:		Jim Watson (CA - Southern CA)</a:t>
            </a:r>
          </a:p>
          <a:p>
            <a:pPr marL="0" indent="0">
              <a:buNone/>
            </a:pPr>
            <a:r>
              <a:rPr lang="en-US" sz="1800" dirty="0"/>
              <a:t>		</a:t>
            </a:r>
            <a:r>
              <a:rPr lang="en-US" sz="1800" dirty="0" smtClean="0"/>
              <a:t>		Sandy </a:t>
            </a:r>
            <a:r>
              <a:rPr lang="en-US" sz="1800" dirty="0" err="1"/>
              <a:t>Haslem</a:t>
            </a:r>
            <a:r>
              <a:rPr lang="en-US" sz="1800" dirty="0"/>
              <a:t> (NV)</a:t>
            </a:r>
          </a:p>
          <a:p>
            <a:pPr marL="0" indent="0">
              <a:buNone/>
            </a:pPr>
            <a:endParaRPr lang="en-US" sz="2000" dirty="0"/>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31004791-A57A-4135-A31F-506638553692}" type="slidenum">
              <a:rPr lang="en-US" smtClean="0"/>
              <a:t>71</a:t>
            </a:fld>
            <a:endParaRPr lang="en-US"/>
          </a:p>
        </p:txBody>
      </p:sp>
      <p:sp>
        <p:nvSpPr>
          <p:cNvPr id="6" name="Footer Placeholder 5"/>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94313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Center Workgroup Process</a:t>
            </a:r>
            <a:endParaRPr lang="en-US" dirty="0"/>
          </a:p>
        </p:txBody>
      </p:sp>
      <p:sp>
        <p:nvSpPr>
          <p:cNvPr id="3" name="Content Placeholder 2"/>
          <p:cNvSpPr>
            <a:spLocks noGrp="1"/>
          </p:cNvSpPr>
          <p:nvPr>
            <p:ph idx="1"/>
          </p:nvPr>
        </p:nvSpPr>
        <p:spPr/>
        <p:txBody>
          <a:bodyPr>
            <a:normAutofit/>
          </a:bodyPr>
          <a:lstStyle/>
          <a:p>
            <a:r>
              <a:rPr lang="en-US" dirty="0" smtClean="0"/>
              <a:t>September Meeting via web/phone</a:t>
            </a:r>
          </a:p>
          <a:p>
            <a:r>
              <a:rPr lang="en-US" dirty="0" smtClean="0"/>
              <a:t>November – individual center calls</a:t>
            </a:r>
          </a:p>
          <a:p>
            <a:r>
              <a:rPr lang="en-US" dirty="0" smtClean="0"/>
              <a:t>December – 2 day “in person” meeting</a:t>
            </a:r>
          </a:p>
          <a:p>
            <a:r>
              <a:rPr lang="en-US" dirty="0" smtClean="0"/>
              <a:t>Today’s Presentation – Color Commentary and Reflection </a:t>
            </a:r>
          </a:p>
          <a:p>
            <a:pPr lvl="1"/>
            <a:r>
              <a:rPr lang="en-US" dirty="0" smtClean="0"/>
              <a:t>Tom </a:t>
            </a:r>
            <a:r>
              <a:rPr lang="en-US" dirty="0" err="1" smtClean="0"/>
              <a:t>Bugnitz</a:t>
            </a:r>
            <a:r>
              <a:rPr lang="en-US" dirty="0" smtClean="0"/>
              <a:t> (CO)</a:t>
            </a:r>
          </a:p>
          <a:p>
            <a:pPr lvl="1"/>
            <a:r>
              <a:rPr lang="en-US" dirty="0" smtClean="0"/>
              <a:t>Karen Fite (GA)</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Slide Number Placeholder 6"/>
          <p:cNvSpPr>
            <a:spLocks noGrp="1"/>
          </p:cNvSpPr>
          <p:nvPr>
            <p:ph type="sldNum" sz="quarter" idx="11"/>
          </p:nvPr>
        </p:nvSpPr>
        <p:spPr/>
        <p:txBody>
          <a:bodyPr/>
          <a:lstStyle/>
          <a:p>
            <a:fld id="{31004791-A57A-4135-A31F-506638553692}" type="slidenum">
              <a:rPr lang="en-US" smtClean="0"/>
              <a:t>72</a:t>
            </a:fld>
            <a:endParaRPr lang="en-US"/>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53885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Key Decisions: Areas of Focus </a:t>
            </a:r>
            <a:endParaRPr lang="en-US" dirty="0"/>
          </a:p>
        </p:txBody>
      </p:sp>
      <p:sp>
        <p:nvSpPr>
          <p:cNvPr id="3" name="Content Placeholder 2"/>
          <p:cNvSpPr>
            <a:spLocks noGrp="1"/>
          </p:cNvSpPr>
          <p:nvPr>
            <p:ph idx="1"/>
          </p:nvPr>
        </p:nvSpPr>
        <p:spPr/>
        <p:txBody>
          <a:bodyPr>
            <a:normAutofit/>
          </a:bodyPr>
          <a:lstStyle/>
          <a:p>
            <a:pPr lvl="1">
              <a:buFont typeface="Arial"/>
              <a:buChar char="•"/>
            </a:pPr>
            <a:r>
              <a:rPr lang="en-US" dirty="0" smtClean="0"/>
              <a:t>Definition of Manufacturing </a:t>
            </a:r>
          </a:p>
          <a:p>
            <a:pPr lvl="1">
              <a:buFont typeface="Arial"/>
              <a:buChar char="•"/>
            </a:pPr>
            <a:r>
              <a:rPr lang="en-US" dirty="0" smtClean="0"/>
              <a:t>CORE</a:t>
            </a:r>
          </a:p>
          <a:p>
            <a:pPr lvl="1">
              <a:buFont typeface="Arial"/>
              <a:buChar char="•"/>
            </a:pPr>
            <a:r>
              <a:rPr lang="en-US" dirty="0" smtClean="0"/>
              <a:t>Project Coding</a:t>
            </a:r>
          </a:p>
          <a:p>
            <a:pPr lvl="1">
              <a:buFont typeface="Arial"/>
              <a:buChar char="•"/>
            </a:pPr>
            <a:r>
              <a:rPr lang="en-US" dirty="0"/>
              <a:t>Reduction of Reporting Burden</a:t>
            </a:r>
          </a:p>
          <a:p>
            <a:pPr lvl="1">
              <a:buFont typeface="Arial"/>
              <a:buChar char="•"/>
            </a:pPr>
            <a:r>
              <a:rPr lang="en-US" dirty="0" smtClean="0"/>
              <a:t>Data Sharing within MEIS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7" name="Slide Number Placeholder 6"/>
          <p:cNvSpPr>
            <a:spLocks noGrp="1"/>
          </p:cNvSpPr>
          <p:nvPr>
            <p:ph type="sldNum" sz="quarter" idx="11"/>
          </p:nvPr>
        </p:nvSpPr>
        <p:spPr/>
        <p:txBody>
          <a:bodyPr/>
          <a:lstStyle/>
          <a:p>
            <a:fld id="{31004791-A57A-4135-A31F-506638553692}" type="slidenum">
              <a:rPr lang="en-US" smtClean="0"/>
              <a:t>73</a:t>
            </a:fld>
            <a:endParaRPr lang="en-US"/>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734116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8076" y="2387115"/>
            <a:ext cx="7634707" cy="1470025"/>
          </a:xfrm>
        </p:spPr>
        <p:txBody>
          <a:bodyPr>
            <a:normAutofit fontScale="90000"/>
          </a:bodyPr>
          <a:lstStyle/>
          <a:p>
            <a:pPr marL="0" indent="0"/>
            <a:r>
              <a:rPr lang="en-US" dirty="0" smtClean="0"/>
              <a:t/>
            </a:r>
            <a:br>
              <a:rPr lang="en-US" dirty="0" smtClean="0"/>
            </a:br>
            <a:r>
              <a:rPr lang="en-US" dirty="0"/>
              <a:t/>
            </a:r>
            <a:br>
              <a:rPr lang="en-US" dirty="0"/>
            </a:br>
            <a:r>
              <a:rPr lang="en-US" dirty="0" smtClean="0"/>
              <a:t>Program </a:t>
            </a:r>
            <a:r>
              <a:rPr lang="en-US" dirty="0"/>
              <a:t>Evaluation and Management</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74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6499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t>Program Evaluation and Management</a:t>
            </a:r>
            <a:endParaRPr lang="en-US" dirty="0"/>
          </a:p>
        </p:txBody>
      </p:sp>
      <p:sp>
        <p:nvSpPr>
          <p:cNvPr id="3" name="Content Placeholder 2"/>
          <p:cNvSpPr>
            <a:spLocks noGrp="1"/>
          </p:cNvSpPr>
          <p:nvPr>
            <p:ph idx="1"/>
          </p:nvPr>
        </p:nvSpPr>
        <p:spPr/>
        <p:txBody>
          <a:bodyPr>
            <a:normAutofit fontScale="92500" lnSpcReduction="20000"/>
          </a:bodyPr>
          <a:lstStyle/>
          <a:p>
            <a:pPr marL="57150" indent="0">
              <a:buNone/>
            </a:pPr>
            <a:r>
              <a:rPr lang="en-US" dirty="0" smtClean="0"/>
              <a:t>Objective:</a:t>
            </a:r>
            <a:endParaRPr lang="en-US" dirty="0"/>
          </a:p>
          <a:p>
            <a:pPr lvl="1">
              <a:buFont typeface="Arial"/>
              <a:buChar char="•"/>
            </a:pPr>
            <a:r>
              <a:rPr lang="en-US" dirty="0"/>
              <a:t>Establish a Decision Framework </a:t>
            </a:r>
            <a:r>
              <a:rPr lang="en-US" dirty="0" smtClean="0"/>
              <a:t>Methodology</a:t>
            </a:r>
            <a:endParaRPr lang="en-US" dirty="0"/>
          </a:p>
          <a:p>
            <a:pPr lvl="2">
              <a:buFont typeface="Lucida Grande"/>
              <a:buChar char="-"/>
            </a:pPr>
            <a:r>
              <a:rPr lang="en-US" dirty="0" smtClean="0"/>
              <a:t>Effectively </a:t>
            </a:r>
            <a:r>
              <a:rPr lang="en-US" dirty="0"/>
              <a:t>support strategic initiatives</a:t>
            </a:r>
          </a:p>
          <a:p>
            <a:pPr lvl="2">
              <a:buFont typeface="Lucida Grande"/>
              <a:buChar char="-"/>
            </a:pPr>
            <a:r>
              <a:rPr lang="en-US" dirty="0"/>
              <a:t>Efficiently allocate resources </a:t>
            </a:r>
          </a:p>
          <a:p>
            <a:pPr lvl="2">
              <a:buFont typeface="Lucida Grande"/>
              <a:buChar char="-"/>
            </a:pPr>
            <a:r>
              <a:rPr lang="en-US" dirty="0"/>
              <a:t>Transparently communicate </a:t>
            </a:r>
            <a:r>
              <a:rPr lang="en-US" dirty="0" smtClean="0"/>
              <a:t>decisions</a:t>
            </a:r>
          </a:p>
          <a:p>
            <a:pPr marL="57150" indent="0">
              <a:buNone/>
            </a:pPr>
            <a:r>
              <a:rPr lang="en-US" dirty="0" smtClean="0"/>
              <a:t>Current Actions and Next Steps:</a:t>
            </a:r>
          </a:p>
          <a:p>
            <a:pPr lvl="1">
              <a:buFont typeface="Arial"/>
              <a:buChar char="•"/>
            </a:pPr>
            <a:r>
              <a:rPr lang="en-US" dirty="0"/>
              <a:t>Codify and Align Program Evaluation with Contract Management requirements</a:t>
            </a:r>
          </a:p>
          <a:p>
            <a:pPr lvl="1">
              <a:buFont typeface="Arial"/>
              <a:buChar char="•"/>
            </a:pPr>
            <a:r>
              <a:rPr lang="en-US" dirty="0" smtClean="0"/>
              <a:t>Evaluation Criteria </a:t>
            </a:r>
          </a:p>
          <a:p>
            <a:pPr lvl="1">
              <a:buFont typeface="Arial"/>
              <a:buChar char="•"/>
            </a:pPr>
            <a:r>
              <a:rPr lang="en-US" dirty="0" smtClean="0"/>
              <a:t>Current Evaluations</a:t>
            </a:r>
          </a:p>
          <a:p>
            <a:pPr lvl="1">
              <a:buFont typeface="Arial"/>
              <a:buChar char="•"/>
            </a:pPr>
            <a:r>
              <a:rPr lang="en-US" dirty="0" smtClean="0"/>
              <a:t>Alignment with Strategic Plan</a:t>
            </a:r>
            <a:endParaRPr lang="en-US" dirty="0"/>
          </a:p>
          <a:p>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smtClean="0"/>
              <a:t>Advisory Board Meeting</a:t>
            </a:r>
            <a:endParaRPr lang="en-US" dirty="0"/>
          </a:p>
        </p:txBody>
      </p:sp>
      <p:sp>
        <p:nvSpPr>
          <p:cNvPr id="4" name="Slide Number Placeholder 3"/>
          <p:cNvSpPr>
            <a:spLocks noGrp="1"/>
          </p:cNvSpPr>
          <p:nvPr>
            <p:ph type="sldNum" sz="quarter" idx="4"/>
          </p:nvPr>
        </p:nvSpPr>
        <p:spPr/>
        <p:txBody>
          <a:bodyPr/>
          <a:lstStyle/>
          <a:p>
            <a:fld id="{7C690F11-132E-E54B-AD6C-C5C68F5B319F}" type="slidenum">
              <a:rPr lang="en-US" smtClean="0"/>
              <a:pPr/>
              <a:t>75</a:t>
            </a:fld>
            <a:endParaRPr lang="en-US" dirty="0"/>
          </a:p>
        </p:txBody>
      </p:sp>
    </p:spTree>
    <p:extLst>
      <p:ext uri="{BB962C8B-B14F-4D97-AF65-F5344CB8AC3E}">
        <p14:creationId xmlns:p14="http://schemas.microsoft.com/office/powerpoint/2010/main" val="266099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777742"/>
            <a:ext cx="7898524" cy="734466"/>
          </a:xfrm>
        </p:spPr>
        <p:txBody>
          <a:bodyPr>
            <a:noAutofit/>
          </a:bodyPr>
          <a:lstStyle/>
          <a:p>
            <a:pPr marL="0" indent="0" algn="ctr"/>
            <a:r>
              <a:rPr lang="en-US" sz="3600" dirty="0"/>
              <a:t>Codify and Align and Integrate Program Evaluation with Contract Management</a:t>
            </a:r>
          </a:p>
        </p:txBody>
      </p:sp>
      <p:sp>
        <p:nvSpPr>
          <p:cNvPr id="3" name="Content Placeholder 2"/>
          <p:cNvSpPr>
            <a:spLocks noGrp="1"/>
          </p:cNvSpPr>
          <p:nvPr>
            <p:ph idx="1"/>
          </p:nvPr>
        </p:nvSpPr>
        <p:spPr>
          <a:xfrm>
            <a:off x="801788" y="1965113"/>
            <a:ext cx="7898524" cy="4525963"/>
          </a:xfrm>
        </p:spPr>
        <p:txBody>
          <a:bodyPr>
            <a:normAutofit/>
          </a:bodyPr>
          <a:lstStyle/>
          <a:p>
            <a:pPr marL="514350" indent="-457200"/>
            <a:r>
              <a:rPr lang="en-US" sz="3000" dirty="0" smtClean="0"/>
              <a:t>Document </a:t>
            </a:r>
            <a:r>
              <a:rPr lang="en-US" sz="3000" dirty="0"/>
              <a:t>a Contract Management Procedure consistent with Acquisitions Management Division requirements and regulations – October 2013</a:t>
            </a:r>
          </a:p>
          <a:p>
            <a:pPr marL="514350" indent="-457200"/>
            <a:r>
              <a:rPr lang="en-US" sz="3000" dirty="0"/>
              <a:t>Integrate the Contract Management and Program Evaluation Process – DRAFT – November </a:t>
            </a:r>
            <a:r>
              <a:rPr lang="en-US" sz="3000" dirty="0" smtClean="0"/>
              <a:t>2013</a:t>
            </a:r>
          </a:p>
        </p:txBody>
      </p:sp>
      <p:sp>
        <p:nvSpPr>
          <p:cNvPr id="4" name="Slide Number Placeholder 3"/>
          <p:cNvSpPr>
            <a:spLocks noGrp="1"/>
          </p:cNvSpPr>
          <p:nvPr>
            <p:ph type="sldNum" sz="quarter" idx="11"/>
          </p:nvPr>
        </p:nvSpPr>
        <p:spPr/>
        <p:txBody>
          <a:bodyPr/>
          <a:lstStyle/>
          <a:p>
            <a:fld id="{7C690F11-132E-E54B-AD6C-C5C68F5B319F}" type="slidenum">
              <a:rPr lang="en-US" smtClean="0"/>
              <a:pPr/>
              <a:t>76</a:t>
            </a:fld>
            <a:endParaRPr lang="en-US" dirty="0"/>
          </a:p>
        </p:txBody>
      </p:sp>
      <p:sp>
        <p:nvSpPr>
          <p:cNvPr id="5" name="Footer Placeholder 4"/>
          <p:cNvSpPr>
            <a:spLocks noGrp="1"/>
          </p:cNvSpPr>
          <p:nvPr>
            <p:ph type="ftr" sz="quarter" idx="12"/>
          </p:nvPr>
        </p:nvSpPr>
        <p:spPr/>
        <p:txBody>
          <a:bodyPr/>
          <a:lstStyle/>
          <a:p>
            <a:r>
              <a:rPr lang="en-US" smtClean="0"/>
              <a:t>Advisory Board Meeting</a:t>
            </a:r>
            <a:endParaRPr lang="en-US" dirty="0"/>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Tree>
    <p:extLst>
      <p:ext uri="{BB962C8B-B14F-4D97-AF65-F5344CB8AC3E}">
        <p14:creationId xmlns:p14="http://schemas.microsoft.com/office/powerpoint/2010/main" val="366411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Evaluation Criteria</a:t>
            </a:r>
            <a:endParaRPr lang="en-US" dirty="0"/>
          </a:p>
        </p:txBody>
      </p:sp>
      <p:sp>
        <p:nvSpPr>
          <p:cNvPr id="3" name="Content Placeholder 2"/>
          <p:cNvSpPr>
            <a:spLocks noGrp="1"/>
          </p:cNvSpPr>
          <p:nvPr>
            <p:ph idx="1"/>
          </p:nvPr>
        </p:nvSpPr>
        <p:spPr>
          <a:xfrm>
            <a:off x="788276" y="1600200"/>
            <a:ext cx="7898524" cy="4800600"/>
          </a:xfrm>
        </p:spPr>
        <p:txBody>
          <a:bodyPr>
            <a:normAutofit fontScale="62500" lnSpcReduction="20000"/>
          </a:bodyPr>
          <a:lstStyle/>
          <a:p>
            <a:pPr marL="0" indent="0">
              <a:buNone/>
            </a:pPr>
            <a:r>
              <a:rPr lang="en-US" sz="4600" dirty="0" smtClean="0"/>
              <a:t>Foundational Review Factors</a:t>
            </a:r>
          </a:p>
          <a:p>
            <a:r>
              <a:rPr lang="en-US" sz="3500" dirty="0" smtClean="0"/>
              <a:t>Fit  </a:t>
            </a:r>
            <a:r>
              <a:rPr lang="en-US" sz="4000" dirty="0"/>
              <a:t>	</a:t>
            </a:r>
            <a:r>
              <a:rPr lang="en-US" b="1" dirty="0"/>
              <a:t>		</a:t>
            </a:r>
            <a:endParaRPr lang="en-US" b="1" dirty="0" smtClean="0"/>
          </a:p>
          <a:p>
            <a:pPr lvl="1"/>
            <a:r>
              <a:rPr lang="en-US" dirty="0" smtClean="0"/>
              <a:t>Alignment </a:t>
            </a:r>
            <a:r>
              <a:rPr lang="en-US" dirty="0"/>
              <a:t>with MEP Mission</a:t>
            </a:r>
            <a:r>
              <a:rPr lang="en-US" dirty="0" smtClean="0"/>
              <a:t>?</a:t>
            </a:r>
            <a:r>
              <a:rPr lang="en-US" dirty="0"/>
              <a:t> </a:t>
            </a:r>
            <a:endParaRPr lang="en-US" dirty="0" smtClean="0"/>
          </a:p>
          <a:p>
            <a:pPr lvl="1"/>
            <a:r>
              <a:rPr lang="en-US" dirty="0" smtClean="0"/>
              <a:t>Is </a:t>
            </a:r>
            <a:r>
              <a:rPr lang="en-US" dirty="0"/>
              <a:t>there a measured demand for resource or offering? (a) centers; (b) manufacturers?  </a:t>
            </a:r>
          </a:p>
          <a:p>
            <a:r>
              <a:rPr lang="en-US" sz="3500" dirty="0" smtClean="0"/>
              <a:t>Value </a:t>
            </a:r>
            <a:r>
              <a:rPr lang="en-US" sz="3500" dirty="0"/>
              <a:t>Proposition </a:t>
            </a:r>
            <a:r>
              <a:rPr lang="en-US" b="1" dirty="0"/>
              <a:t>	</a:t>
            </a:r>
            <a:endParaRPr lang="en-US" b="1" dirty="0" smtClean="0"/>
          </a:p>
          <a:p>
            <a:pPr lvl="1"/>
            <a:r>
              <a:rPr lang="en-US" dirty="0" smtClean="0"/>
              <a:t>Does </a:t>
            </a:r>
            <a:r>
              <a:rPr lang="en-US" dirty="0"/>
              <a:t>this</a:t>
            </a:r>
            <a:r>
              <a:rPr lang="en-US" b="1" dirty="0"/>
              <a:t> </a:t>
            </a:r>
            <a:r>
              <a:rPr lang="en-US" dirty="0"/>
              <a:t>serve a gap in existing capability or capacity?</a:t>
            </a:r>
          </a:p>
          <a:p>
            <a:pPr lvl="1"/>
            <a:r>
              <a:rPr lang="en-US" dirty="0" smtClean="0"/>
              <a:t>Business model considerations Success </a:t>
            </a:r>
            <a:r>
              <a:rPr lang="en-US" dirty="0"/>
              <a:t>Measures and Impact – What happens if we don’t do it?  If ongoing activity, what has been the impact </a:t>
            </a:r>
          </a:p>
          <a:p>
            <a:r>
              <a:rPr lang="en-US" sz="3500" dirty="0"/>
              <a:t>	Complexity	</a:t>
            </a:r>
            <a:r>
              <a:rPr lang="en-US" dirty="0"/>
              <a:t>	</a:t>
            </a:r>
            <a:endParaRPr lang="en-US" dirty="0" smtClean="0"/>
          </a:p>
          <a:p>
            <a:pPr lvl="1"/>
            <a:r>
              <a:rPr lang="en-US" dirty="0" smtClean="0"/>
              <a:t>Is this proposed as a one-time </a:t>
            </a:r>
            <a:r>
              <a:rPr lang="en-US" dirty="0"/>
              <a:t>or on-going level of </a:t>
            </a:r>
            <a:r>
              <a:rPr lang="en-US" dirty="0" smtClean="0"/>
              <a:t>effort</a:t>
            </a:r>
          </a:p>
          <a:p>
            <a:pPr lvl="1"/>
            <a:r>
              <a:rPr lang="en-US" dirty="0" smtClean="0"/>
              <a:t>Economy </a:t>
            </a:r>
            <a:r>
              <a:rPr lang="en-US" dirty="0"/>
              <a:t>of scale benefit –is doing it at national level a better approach that doing it </a:t>
            </a:r>
            <a:r>
              <a:rPr lang="en-US" dirty="0" smtClean="0"/>
              <a:t>locally?</a:t>
            </a:r>
          </a:p>
          <a:p>
            <a:pPr lvl="1"/>
            <a:r>
              <a:rPr lang="en-US" dirty="0" smtClean="0"/>
              <a:t>Can </a:t>
            </a:r>
            <a:r>
              <a:rPr lang="en-US" dirty="0"/>
              <a:t>this work be done with internal resources?  </a:t>
            </a:r>
            <a:r>
              <a:rPr lang="en-US" dirty="0" smtClean="0"/>
              <a:t>Impact?</a:t>
            </a:r>
          </a:p>
          <a:p>
            <a:pPr lvl="1"/>
            <a:r>
              <a:rPr lang="en-US" dirty="0" smtClean="0"/>
              <a:t>Does </a:t>
            </a:r>
            <a:r>
              <a:rPr lang="en-US" dirty="0"/>
              <a:t>this activity require specialized expertise or focused resource(s)?  </a:t>
            </a:r>
          </a:p>
        </p:txBody>
      </p:sp>
      <p:sp>
        <p:nvSpPr>
          <p:cNvPr id="4" name="Slide Number Placeholder 3"/>
          <p:cNvSpPr>
            <a:spLocks noGrp="1"/>
          </p:cNvSpPr>
          <p:nvPr>
            <p:ph type="sldNum" sz="quarter" idx="11"/>
          </p:nvPr>
        </p:nvSpPr>
        <p:spPr/>
        <p:txBody>
          <a:bodyPr/>
          <a:lstStyle/>
          <a:p>
            <a:fld id="{7C690F11-132E-E54B-AD6C-C5C68F5B319F}" type="slidenum">
              <a:rPr lang="en-US" smtClean="0"/>
              <a:pPr/>
              <a:t>77</a:t>
            </a:fld>
            <a:endParaRPr lang="en-US" dirty="0"/>
          </a:p>
        </p:txBody>
      </p:sp>
      <p:sp>
        <p:nvSpPr>
          <p:cNvPr id="5" name="Footer Placeholder 4"/>
          <p:cNvSpPr>
            <a:spLocks noGrp="1"/>
          </p:cNvSpPr>
          <p:nvPr>
            <p:ph type="ftr" sz="quarter" idx="12"/>
          </p:nvPr>
        </p:nvSpPr>
        <p:spPr/>
        <p:txBody>
          <a:bodyPr/>
          <a:lstStyle/>
          <a:p>
            <a:r>
              <a:rPr lang="en-US" smtClean="0"/>
              <a:t>Advisory Board Meeting</a:t>
            </a:r>
            <a:endParaRPr lang="en-US" dirty="0"/>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Tree>
    <p:extLst>
      <p:ext uri="{BB962C8B-B14F-4D97-AF65-F5344CB8AC3E}">
        <p14:creationId xmlns:p14="http://schemas.microsoft.com/office/powerpoint/2010/main" val="1772873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Program Evaluation Criteria</a:t>
            </a:r>
            <a:endParaRPr lang="en-US" dirty="0"/>
          </a:p>
        </p:txBody>
      </p:sp>
      <p:sp>
        <p:nvSpPr>
          <p:cNvPr id="7" name="Content Placeholder 6"/>
          <p:cNvSpPr>
            <a:spLocks noGrp="1"/>
          </p:cNvSpPr>
          <p:nvPr>
            <p:ph idx="1"/>
          </p:nvPr>
        </p:nvSpPr>
        <p:spPr>
          <a:xfrm>
            <a:off x="788275" y="1600200"/>
            <a:ext cx="8142783" cy="4525963"/>
          </a:xfrm>
        </p:spPr>
        <p:txBody>
          <a:bodyPr>
            <a:normAutofit/>
          </a:bodyPr>
          <a:lstStyle/>
          <a:p>
            <a:pPr marL="0" indent="0">
              <a:buNone/>
            </a:pPr>
            <a:r>
              <a:rPr lang="en-US" dirty="0"/>
              <a:t>Extension of Existing </a:t>
            </a:r>
            <a:r>
              <a:rPr lang="en-US" dirty="0" smtClean="0"/>
              <a:t>Work </a:t>
            </a:r>
          </a:p>
          <a:p>
            <a:r>
              <a:rPr lang="en-US" dirty="0" smtClean="0"/>
              <a:t>Historical experience with the contractor: Contractor capacity: (other awards, proportion of the contractor’s activity that MEP represents)</a:t>
            </a:r>
          </a:p>
          <a:p>
            <a:r>
              <a:rPr lang="en-US" dirty="0" smtClean="0"/>
              <a:t>Proposed </a:t>
            </a:r>
            <a:r>
              <a:rPr lang="en-US" dirty="0"/>
              <a:t>Period of </a:t>
            </a:r>
            <a:r>
              <a:rPr lang="en-US" dirty="0" smtClean="0"/>
              <a:t>Performance</a:t>
            </a:r>
            <a:endParaRPr lang="en-US" dirty="0"/>
          </a:p>
          <a:p>
            <a:r>
              <a:rPr lang="en-US" dirty="0" smtClean="0"/>
              <a:t>Budget</a:t>
            </a:r>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pPr/>
              <a:t>78</a:t>
            </a:fld>
            <a:endParaRPr lang="en-US" dirty="0"/>
          </a:p>
        </p:txBody>
      </p:sp>
      <p:sp>
        <p:nvSpPr>
          <p:cNvPr id="4" name="Footer Placeholder 3"/>
          <p:cNvSpPr>
            <a:spLocks noGrp="1"/>
          </p:cNvSpPr>
          <p:nvPr>
            <p:ph type="ftr" sz="quarter" idx="12"/>
          </p:nvPr>
        </p:nvSpPr>
        <p:spPr/>
        <p:txBody>
          <a:bodyPr/>
          <a:lstStyle/>
          <a:p>
            <a:r>
              <a:rPr lang="en-US" smtClean="0"/>
              <a:t>Advisory Board Meeting</a:t>
            </a:r>
            <a:endParaRPr lang="en-US"/>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Tree>
    <p:extLst>
      <p:ext uri="{BB962C8B-B14F-4D97-AF65-F5344CB8AC3E}">
        <p14:creationId xmlns:p14="http://schemas.microsoft.com/office/powerpoint/2010/main" val="100450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Current Evaluations and Next Steps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Contract and Program Evaluations</a:t>
            </a:r>
          </a:p>
          <a:p>
            <a:pPr lvl="1"/>
            <a:r>
              <a:rPr lang="en-US" dirty="0" smtClean="0"/>
              <a:t>National Innovation Marketplace (NIM) Evaluation – Complete </a:t>
            </a:r>
            <a:r>
              <a:rPr lang="en-US" dirty="0" smtClean="0"/>
              <a:t>– December 2013</a:t>
            </a:r>
            <a:endParaRPr lang="en-US" dirty="0" smtClean="0"/>
          </a:p>
          <a:p>
            <a:pPr lvl="1"/>
            <a:r>
              <a:rPr lang="en-US" dirty="0" smtClean="0"/>
              <a:t>Innovation Engineering (IE) Evaluation – Complete – January 2014</a:t>
            </a:r>
          </a:p>
          <a:p>
            <a:pPr lvl="1"/>
            <a:r>
              <a:rPr lang="en-US" dirty="0"/>
              <a:t>State Science &amp; Technology Institute </a:t>
            </a:r>
            <a:r>
              <a:rPr lang="en-US" dirty="0" smtClean="0"/>
              <a:t>(SSTI) Evaluation – DRAFT - January 2014</a:t>
            </a:r>
          </a:p>
          <a:p>
            <a:pPr lvl="1"/>
            <a:r>
              <a:rPr lang="en-US" dirty="0" err="1" smtClean="0"/>
              <a:t>ExporTech</a:t>
            </a:r>
            <a:r>
              <a:rPr lang="en-US" dirty="0" smtClean="0"/>
              <a:t> – DRAFT – January 2014</a:t>
            </a:r>
          </a:p>
          <a:p>
            <a:pPr lvl="1"/>
            <a:r>
              <a:rPr lang="en-US" dirty="0"/>
              <a:t>Technology Scouting/Technology Driven Market Intelligence </a:t>
            </a:r>
            <a:r>
              <a:rPr lang="en-US" dirty="0" smtClean="0"/>
              <a:t>(TS/TDMI) – Complete – September 2013 – Evaluating future activities</a:t>
            </a:r>
          </a:p>
          <a:p>
            <a:r>
              <a:rPr lang="en-US" dirty="0" smtClean="0"/>
              <a:t>Fully Implement Contract and Performance Management Protocols – November 2013</a:t>
            </a:r>
          </a:p>
          <a:p>
            <a:r>
              <a:rPr lang="en-US" dirty="0" smtClean="0"/>
              <a:t>Incorporate and align Decision Framework Methodology with Strategic Planning activity – Concurrent with Strategic Plan Development</a:t>
            </a:r>
          </a:p>
        </p:txBody>
      </p:sp>
      <p:sp>
        <p:nvSpPr>
          <p:cNvPr id="4" name="Slide Number Placeholder 3"/>
          <p:cNvSpPr>
            <a:spLocks noGrp="1"/>
          </p:cNvSpPr>
          <p:nvPr>
            <p:ph type="sldNum" sz="quarter" idx="11"/>
          </p:nvPr>
        </p:nvSpPr>
        <p:spPr/>
        <p:txBody>
          <a:bodyPr/>
          <a:lstStyle/>
          <a:p>
            <a:fld id="{7C690F11-132E-E54B-AD6C-C5C68F5B319F}" type="slidenum">
              <a:rPr lang="en-US" smtClean="0"/>
              <a:pPr/>
              <a:t>79</a:t>
            </a:fld>
            <a:endParaRPr lang="en-US" dirty="0"/>
          </a:p>
        </p:txBody>
      </p:sp>
      <p:sp>
        <p:nvSpPr>
          <p:cNvPr id="5" name="Footer Placeholder 4"/>
          <p:cNvSpPr>
            <a:spLocks noGrp="1"/>
          </p:cNvSpPr>
          <p:nvPr>
            <p:ph type="ftr" sz="quarter" idx="12"/>
          </p:nvPr>
        </p:nvSpPr>
        <p:spPr/>
        <p:txBody>
          <a:bodyPr/>
          <a:lstStyle/>
          <a:p>
            <a:r>
              <a:rPr lang="en-US" smtClean="0"/>
              <a:t>Advisory Board Meeting</a:t>
            </a:r>
            <a:endParaRPr lang="en-US" dirty="0"/>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Tree>
    <p:extLst>
      <p:ext uri="{BB962C8B-B14F-4D97-AF65-F5344CB8AC3E}">
        <p14:creationId xmlns:p14="http://schemas.microsoft.com/office/powerpoint/2010/main" val="330524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8"/>
          <p:cNvSpPr>
            <a:spLocks noChangeShapeType="1"/>
          </p:cNvSpPr>
          <p:nvPr/>
        </p:nvSpPr>
        <p:spPr bwMode="auto">
          <a:xfrm>
            <a:off x="228600" y="2514600"/>
            <a:ext cx="8001000" cy="0"/>
          </a:xfrm>
          <a:prstGeom prst="line">
            <a:avLst/>
          </a:prstGeom>
          <a:noFill/>
          <a:ln w="9525">
            <a:solidFill>
              <a:schemeClr val="tx1"/>
            </a:solidFill>
            <a:round/>
            <a:headEnd/>
            <a:tailEnd/>
          </a:ln>
        </p:spPr>
        <p:txBody>
          <a:bodyPr/>
          <a:lstStyle/>
          <a:p>
            <a:pPr defTabSz="914400"/>
            <a:endParaRPr lang="en-US" dirty="0">
              <a:solidFill>
                <a:prstClr val="black"/>
              </a:solidFill>
              <a:latin typeface="Calibri"/>
            </a:endParaRPr>
          </a:p>
        </p:txBody>
      </p:sp>
      <p:sp>
        <p:nvSpPr>
          <p:cNvPr id="18434" name="Rectangle 5"/>
          <p:cNvSpPr>
            <a:spLocks noChangeArrowheads="1"/>
          </p:cNvSpPr>
          <p:nvPr/>
        </p:nvSpPr>
        <p:spPr bwMode="auto">
          <a:xfrm>
            <a:off x="457200" y="1588"/>
            <a:ext cx="8686800" cy="228600"/>
          </a:xfrm>
          <a:prstGeom prst="rect">
            <a:avLst/>
          </a:prstGeom>
          <a:gradFill rotWithShape="0">
            <a:gsLst>
              <a:gs pos="0">
                <a:srgbClr val="008E9F"/>
              </a:gs>
              <a:gs pos="100000">
                <a:srgbClr val="B6B6B8"/>
              </a:gs>
            </a:gsLst>
            <a:lin ang="0" scaled="1"/>
          </a:gradFill>
          <a:ln w="9525">
            <a:noFill/>
            <a:miter lim="800000"/>
            <a:headEnd/>
            <a:tailEnd/>
          </a:ln>
        </p:spPr>
        <p:txBody>
          <a:bodyPr wrap="none" anchor="ctr"/>
          <a:lstStyle/>
          <a:p>
            <a:pPr defTabSz="914400" eaLnBrk="0" hangingPunct="0"/>
            <a:endParaRPr lang="en-US" dirty="0">
              <a:solidFill>
                <a:prstClr val="black"/>
              </a:solidFill>
              <a:latin typeface="Calibri"/>
            </a:endParaRPr>
          </a:p>
        </p:txBody>
      </p:sp>
      <p:sp>
        <p:nvSpPr>
          <p:cNvPr id="18435" name="Rectangle 7"/>
          <p:cNvSpPr>
            <a:spLocks noChangeArrowheads="1"/>
          </p:cNvSpPr>
          <p:nvPr/>
        </p:nvSpPr>
        <p:spPr bwMode="auto">
          <a:xfrm>
            <a:off x="8915400" y="228600"/>
            <a:ext cx="228600" cy="6629400"/>
          </a:xfrm>
          <a:prstGeom prst="rect">
            <a:avLst/>
          </a:prstGeom>
          <a:gradFill rotWithShape="0">
            <a:gsLst>
              <a:gs pos="0">
                <a:srgbClr val="021C88"/>
              </a:gs>
              <a:gs pos="100000">
                <a:srgbClr val="008E9F"/>
              </a:gs>
            </a:gsLst>
            <a:lin ang="5400000" scaled="1"/>
          </a:gradFill>
          <a:ln w="9525">
            <a:noFill/>
            <a:miter lim="800000"/>
            <a:headEnd/>
            <a:tailEnd/>
          </a:ln>
        </p:spPr>
        <p:txBody>
          <a:bodyPr wrap="none" anchor="ctr"/>
          <a:lstStyle/>
          <a:p>
            <a:pPr defTabSz="914400" eaLnBrk="0" hangingPunct="0"/>
            <a:endParaRPr lang="en-US" dirty="0">
              <a:solidFill>
                <a:prstClr val="black"/>
              </a:solidFill>
              <a:latin typeface="Calibri"/>
            </a:endParaRPr>
          </a:p>
        </p:txBody>
      </p:sp>
      <p:pic>
        <p:nvPicPr>
          <p:cNvPr id="18436" name="Picture 4" descr="ppt_graphic"/>
          <p:cNvPicPr>
            <a:picLocks noChangeAspect="1" noChangeArrowheads="1"/>
          </p:cNvPicPr>
          <p:nvPr/>
        </p:nvPicPr>
        <p:blipFill>
          <a:blip r:embed="rId3" cstate="print"/>
          <a:srcRect/>
          <a:stretch>
            <a:fillRect/>
          </a:stretch>
        </p:blipFill>
        <p:spPr bwMode="auto">
          <a:xfrm>
            <a:off x="6488113" y="0"/>
            <a:ext cx="2655887" cy="6629400"/>
          </a:xfrm>
          <a:prstGeom prst="rect">
            <a:avLst/>
          </a:prstGeom>
          <a:noFill/>
          <a:ln w="9525">
            <a:noFill/>
            <a:miter lim="800000"/>
            <a:headEnd/>
            <a:tailEnd/>
          </a:ln>
        </p:spPr>
      </p:pic>
      <p:sp>
        <p:nvSpPr>
          <p:cNvPr id="240642" name="Text Box 2"/>
          <p:cNvSpPr txBox="1">
            <a:spLocks noChangeArrowheads="1"/>
          </p:cNvSpPr>
          <p:nvPr/>
        </p:nvSpPr>
        <p:spPr bwMode="auto">
          <a:xfrm>
            <a:off x="279763" y="999482"/>
            <a:ext cx="6261651" cy="2677656"/>
          </a:xfrm>
          <a:prstGeom prst="rect">
            <a:avLst/>
          </a:prstGeom>
          <a:noFill/>
          <a:ln w="9525">
            <a:noFill/>
            <a:miter lim="800000"/>
            <a:headEnd/>
            <a:tailEnd/>
          </a:ln>
          <a:effectLst/>
        </p:spPr>
        <p:txBody>
          <a:bodyPr wrap="none">
            <a:spAutoFit/>
          </a:bodyPr>
          <a:lstStyle/>
          <a:p>
            <a:pPr defTabSz="914400">
              <a:defRPr/>
            </a:pPr>
            <a:r>
              <a:rPr lang="en-US" sz="3200" b="1" dirty="0">
                <a:solidFill>
                  <a:prstClr val="black"/>
                </a:solidFill>
                <a:latin typeface="Arial" pitchFamily="34" charset="0"/>
                <a:cs typeface="Arial" pitchFamily="34" charset="0"/>
              </a:rPr>
              <a:t>Working with </a:t>
            </a:r>
            <a:r>
              <a:rPr lang="en-US" sz="3200" b="1" dirty="0" smtClean="0">
                <a:solidFill>
                  <a:prstClr val="black"/>
                </a:solidFill>
                <a:latin typeface="Arial" pitchFamily="34" charset="0"/>
                <a:cs typeface="Arial" pitchFamily="34" charset="0"/>
              </a:rPr>
              <a:t>Industry to</a:t>
            </a:r>
            <a:endParaRPr lang="en-US" sz="3200" b="1" dirty="0">
              <a:solidFill>
                <a:prstClr val="black"/>
              </a:solidFill>
              <a:latin typeface="Arial" pitchFamily="34" charset="0"/>
              <a:cs typeface="Arial" pitchFamily="34" charset="0"/>
            </a:endParaRPr>
          </a:p>
          <a:p>
            <a:pPr defTabSz="914400">
              <a:defRPr/>
            </a:pPr>
            <a:r>
              <a:rPr lang="en-US" sz="3200" b="1" dirty="0" smtClean="0">
                <a:solidFill>
                  <a:prstClr val="black"/>
                </a:solidFill>
                <a:latin typeface="Arial" pitchFamily="34" charset="0"/>
                <a:cs typeface="Arial" pitchFamily="34" charset="0"/>
              </a:rPr>
              <a:t>Promote </a:t>
            </a:r>
            <a:r>
              <a:rPr lang="en-US" sz="3200" b="1" dirty="0">
                <a:solidFill>
                  <a:prstClr val="black"/>
                </a:solidFill>
                <a:latin typeface="Arial" pitchFamily="34" charset="0"/>
                <a:cs typeface="Arial" pitchFamily="34" charset="0"/>
              </a:rPr>
              <a:t>U.S. Innovation</a:t>
            </a:r>
          </a:p>
          <a:p>
            <a:pPr defTabSz="914400">
              <a:defRPr/>
            </a:pPr>
            <a:r>
              <a:rPr lang="en-US" sz="3200" b="1" dirty="0">
                <a:solidFill>
                  <a:prstClr val="black"/>
                </a:solidFill>
                <a:latin typeface="Arial" pitchFamily="34" charset="0"/>
              </a:rPr>
              <a:t>and Industrial Competitiveness</a:t>
            </a:r>
          </a:p>
          <a:p>
            <a:pPr defTabSz="914400">
              <a:defRPr/>
            </a:pPr>
            <a:endParaRPr lang="en-US" sz="3600" b="1" dirty="0">
              <a:solidFill>
                <a:prstClr val="black">
                  <a:lumMod val="65000"/>
                  <a:lumOff val="35000"/>
                </a:prstClr>
              </a:solidFill>
              <a:effectLst>
                <a:outerShdw blurRad="38100" dist="38100" dir="2700000" algn="tl">
                  <a:srgbClr val="C0C0C0"/>
                </a:outerShdw>
              </a:effectLst>
              <a:latin typeface="Arial" pitchFamily="34" charset="0"/>
            </a:endParaRPr>
          </a:p>
          <a:p>
            <a:pPr defTabSz="914400">
              <a:defRPr/>
            </a:pPr>
            <a:endParaRPr lang="en-US" sz="3600" b="1" dirty="0">
              <a:solidFill>
                <a:prstClr val="black">
                  <a:lumMod val="65000"/>
                  <a:lumOff val="35000"/>
                </a:prstClr>
              </a:solidFill>
              <a:effectLst>
                <a:outerShdw blurRad="38100" dist="38100" dir="2700000" algn="tl">
                  <a:srgbClr val="C0C0C0"/>
                </a:outerShdw>
              </a:effectLst>
              <a:latin typeface="Arial" pitchFamily="34" charset="0"/>
            </a:endParaRPr>
          </a:p>
        </p:txBody>
      </p:sp>
      <p:pic>
        <p:nvPicPr>
          <p:cNvPr id="18438" name="Picture 9" descr="nistident_fleft_300ppi"/>
          <p:cNvPicPr>
            <a:picLocks noChangeAspect="1" noChangeArrowheads="1"/>
          </p:cNvPicPr>
          <p:nvPr/>
        </p:nvPicPr>
        <p:blipFill>
          <a:blip r:embed="rId4" cstate="print"/>
          <a:srcRect/>
          <a:stretch>
            <a:fillRect/>
          </a:stretch>
        </p:blipFill>
        <p:spPr bwMode="auto">
          <a:xfrm>
            <a:off x="304800" y="5486400"/>
            <a:ext cx="1905000" cy="874713"/>
          </a:xfrm>
          <a:prstGeom prst="rect">
            <a:avLst/>
          </a:prstGeom>
          <a:noFill/>
          <a:ln w="9525">
            <a:noFill/>
            <a:miter lim="800000"/>
            <a:headEnd/>
            <a:tailEnd/>
          </a:ln>
        </p:spPr>
      </p:pic>
      <p:sp>
        <p:nvSpPr>
          <p:cNvPr id="18439" name="Rectangle 10"/>
          <p:cNvSpPr>
            <a:spLocks noChangeArrowheads="1"/>
          </p:cNvSpPr>
          <p:nvPr/>
        </p:nvSpPr>
        <p:spPr bwMode="auto">
          <a:xfrm>
            <a:off x="654996" y="2960148"/>
            <a:ext cx="6096000" cy="1538883"/>
          </a:xfrm>
          <a:prstGeom prst="rect">
            <a:avLst/>
          </a:prstGeom>
          <a:noFill/>
          <a:ln w="9525">
            <a:noFill/>
            <a:miter lim="800000"/>
            <a:headEnd/>
            <a:tailEnd/>
          </a:ln>
        </p:spPr>
        <p:txBody>
          <a:bodyPr>
            <a:spAutoFit/>
          </a:bodyPr>
          <a:lstStyle/>
          <a:p>
            <a:pPr defTabSz="914400" eaLnBrk="0" hangingPunct="0"/>
            <a:r>
              <a:rPr lang="en-US" sz="2000" b="1" dirty="0" smtClean="0">
                <a:solidFill>
                  <a:srgbClr val="EEECE1">
                    <a:lumMod val="25000"/>
                  </a:srgbClr>
                </a:solidFill>
                <a:latin typeface="Arial" pitchFamily="34" charset="0"/>
                <a:cs typeface="Arial" pitchFamily="34" charset="0"/>
              </a:rPr>
              <a:t>Roger D. Kilmer</a:t>
            </a:r>
          </a:p>
          <a:p>
            <a:pPr defTabSz="914400" eaLnBrk="0" hangingPunct="0"/>
            <a:r>
              <a:rPr lang="en-US" sz="2000" b="1" dirty="0" smtClean="0">
                <a:solidFill>
                  <a:srgbClr val="EEECE1">
                    <a:lumMod val="25000"/>
                  </a:srgbClr>
                </a:solidFill>
                <a:latin typeface="Arial" pitchFamily="34" charset="0"/>
                <a:cs typeface="Arial" pitchFamily="34" charset="0"/>
              </a:rPr>
              <a:t>Chief Manufacturing Officer</a:t>
            </a:r>
            <a:endParaRPr lang="en-US" b="1" dirty="0">
              <a:solidFill>
                <a:srgbClr val="EEECE1">
                  <a:lumMod val="25000"/>
                </a:srgbClr>
              </a:solidFill>
              <a:latin typeface="Arial" pitchFamily="34" charset="0"/>
              <a:cs typeface="Arial" pitchFamily="34" charset="0"/>
            </a:endParaRPr>
          </a:p>
          <a:p>
            <a:pPr defTabSz="914400" eaLnBrk="0" hangingPunct="0"/>
            <a:endParaRPr lang="en-US" b="1" dirty="0" smtClean="0">
              <a:solidFill>
                <a:srgbClr val="EEECE1">
                  <a:lumMod val="25000"/>
                </a:srgbClr>
              </a:solidFill>
              <a:latin typeface="Arial" pitchFamily="34" charset="0"/>
              <a:cs typeface="Arial" pitchFamily="34" charset="0"/>
            </a:endParaRPr>
          </a:p>
          <a:p>
            <a:pPr defTabSz="914400" eaLnBrk="0" hangingPunct="0"/>
            <a:r>
              <a:rPr lang="en-US" b="1" dirty="0" smtClean="0">
                <a:solidFill>
                  <a:srgbClr val="EEECE1">
                    <a:lumMod val="25000"/>
                  </a:srgbClr>
                </a:solidFill>
                <a:latin typeface="Arial" pitchFamily="34" charset="0"/>
                <a:cs typeface="Arial" pitchFamily="34" charset="0"/>
              </a:rPr>
              <a:t>National </a:t>
            </a:r>
            <a:r>
              <a:rPr lang="en-US" b="1" dirty="0">
                <a:solidFill>
                  <a:srgbClr val="EEECE1">
                    <a:lumMod val="25000"/>
                  </a:srgbClr>
                </a:solidFill>
                <a:latin typeface="Arial" pitchFamily="34" charset="0"/>
                <a:cs typeface="Arial" pitchFamily="34" charset="0"/>
              </a:rPr>
              <a:t>Institute of Standards and Technology</a:t>
            </a:r>
          </a:p>
          <a:p>
            <a:pPr defTabSz="914400" eaLnBrk="0" hangingPunct="0"/>
            <a:r>
              <a:rPr lang="en-US" b="1" dirty="0">
                <a:solidFill>
                  <a:srgbClr val="EEECE1">
                    <a:lumMod val="25000"/>
                  </a:srgbClr>
                </a:solidFill>
                <a:latin typeface="Arial" pitchFamily="34" charset="0"/>
                <a:cs typeface="Arial" pitchFamily="34" charset="0"/>
              </a:rPr>
              <a:t>Department of Commerce</a:t>
            </a:r>
          </a:p>
        </p:txBody>
      </p:sp>
      <p:sp>
        <p:nvSpPr>
          <p:cNvPr id="2" name="Slide Number Placeholder 1"/>
          <p:cNvSpPr>
            <a:spLocks noGrp="1"/>
          </p:cNvSpPr>
          <p:nvPr>
            <p:ph type="sldNum" sz="quarter" idx="10"/>
          </p:nvPr>
        </p:nvSpPr>
        <p:spPr/>
        <p:txBody>
          <a:bodyPr/>
          <a:lstStyle/>
          <a:p>
            <a:pPr>
              <a:defRPr/>
            </a:pPr>
            <a:fld id="{C5318C75-B970-4D3A-919C-A74E3B76FC70}" type="slidenum">
              <a:rPr lang="en-US" smtClean="0">
                <a:solidFill>
                  <a:prstClr val="black">
                    <a:tint val="75000"/>
                  </a:prstClr>
                </a:solidFill>
                <a:latin typeface="Calibri"/>
              </a:rPr>
              <a:pPr>
                <a:defRPr/>
              </a:pPr>
              <a:t>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447045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Next Steps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FY-2014 Funding Decisions made on:</a:t>
            </a:r>
          </a:p>
          <a:p>
            <a:pPr lvl="1"/>
            <a:r>
              <a:rPr lang="en-US" dirty="0" smtClean="0"/>
              <a:t>SSTI</a:t>
            </a:r>
          </a:p>
          <a:p>
            <a:pPr lvl="1"/>
            <a:r>
              <a:rPr lang="en-US" dirty="0" err="1" smtClean="0"/>
              <a:t>ExporTech</a:t>
            </a:r>
            <a:endParaRPr lang="en-US" dirty="0" smtClean="0"/>
          </a:p>
          <a:p>
            <a:pPr lvl="1"/>
            <a:r>
              <a:rPr lang="en-US" dirty="0" smtClean="0"/>
              <a:t>TS/TDMI</a:t>
            </a:r>
          </a:p>
          <a:p>
            <a:r>
              <a:rPr lang="en-US" dirty="0" smtClean="0"/>
              <a:t>Complete revision to evaluation methodology – February 2014</a:t>
            </a:r>
          </a:p>
          <a:p>
            <a:r>
              <a:rPr lang="en-US" dirty="0" smtClean="0"/>
              <a:t>Implement revised Evaluation and Contract Management methodology – February 2014</a:t>
            </a:r>
          </a:p>
          <a:p>
            <a:r>
              <a:rPr lang="en-US" dirty="0" smtClean="0"/>
              <a:t>Incorporate and align Decision Framework Methodology with Strategic Planning activity – Concurrent with Strategic Plan Development</a:t>
            </a:r>
          </a:p>
        </p:txBody>
      </p:sp>
      <p:sp>
        <p:nvSpPr>
          <p:cNvPr id="4" name="Slide Number Placeholder 3"/>
          <p:cNvSpPr>
            <a:spLocks noGrp="1"/>
          </p:cNvSpPr>
          <p:nvPr>
            <p:ph type="sldNum" sz="quarter" idx="11"/>
          </p:nvPr>
        </p:nvSpPr>
        <p:spPr/>
        <p:txBody>
          <a:bodyPr/>
          <a:lstStyle/>
          <a:p>
            <a:fld id="{7C690F11-132E-E54B-AD6C-C5C68F5B319F}" type="slidenum">
              <a:rPr lang="en-US" smtClean="0"/>
              <a:pPr/>
              <a:t>80</a:t>
            </a:fld>
            <a:endParaRPr lang="en-US" dirty="0"/>
          </a:p>
        </p:txBody>
      </p:sp>
      <p:sp>
        <p:nvSpPr>
          <p:cNvPr id="5" name="Footer Placeholder 4"/>
          <p:cNvSpPr>
            <a:spLocks noGrp="1"/>
          </p:cNvSpPr>
          <p:nvPr>
            <p:ph type="ftr" sz="quarter" idx="12"/>
          </p:nvPr>
        </p:nvSpPr>
        <p:spPr/>
        <p:txBody>
          <a:bodyPr/>
          <a:lstStyle/>
          <a:p>
            <a:r>
              <a:rPr lang="en-US" smtClean="0"/>
              <a:t>Advisory Board Meeting</a:t>
            </a:r>
            <a:endParaRPr lang="en-US" dirty="0"/>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January 28, 2014</a:t>
            </a:r>
            <a:endParaRPr lang="en-US" dirty="0">
              <a:solidFill>
                <a:prstClr val="black">
                  <a:tint val="75000"/>
                </a:prstClr>
              </a:solidFill>
              <a:latin typeface="Calibri"/>
            </a:endParaRPr>
          </a:p>
        </p:txBody>
      </p:sp>
    </p:spTree>
    <p:extLst>
      <p:ext uri="{BB962C8B-B14F-4D97-AF65-F5344CB8AC3E}">
        <p14:creationId xmlns:p14="http://schemas.microsoft.com/office/powerpoint/2010/main" val="294197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Advisory Board Meeting</a:t>
            </a:r>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81</a:t>
            </a:fld>
            <a:endParaRPr lang="en-US" dirty="0"/>
          </a:p>
        </p:txBody>
      </p:sp>
      <p:sp>
        <p:nvSpPr>
          <p:cNvPr id="6" name="Title 1"/>
          <p:cNvSpPr>
            <a:spLocks noGrp="1"/>
          </p:cNvSpPr>
          <p:nvPr>
            <p:ph type="ctrTitle"/>
          </p:nvPr>
        </p:nvSpPr>
        <p:spPr/>
        <p:txBody>
          <a:bodyPr/>
          <a:lstStyle/>
          <a:p>
            <a:r>
              <a:rPr lang="en-US" dirty="0" smtClean="0"/>
              <a:t>Questions/Discussion</a:t>
            </a:r>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January 28, 2014</a:t>
            </a:r>
            <a:endParaRPr lang="en-US">
              <a:solidFill>
                <a:prstClr val="black">
                  <a:tint val="75000"/>
                </a:prstClr>
              </a:solidFill>
              <a:latin typeface="Calibri"/>
            </a:endParaRPr>
          </a:p>
        </p:txBody>
      </p:sp>
    </p:spTree>
    <p:extLst>
      <p:ext uri="{BB962C8B-B14F-4D97-AF65-F5344CB8AC3E}">
        <p14:creationId xmlns:p14="http://schemas.microsoft.com/office/powerpoint/2010/main" val="370723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8600" y="476317"/>
            <a:ext cx="8077200" cy="457200"/>
          </a:xfrm>
        </p:spPr>
        <p:txBody>
          <a:bodyPr>
            <a:spAutoFit/>
          </a:bodyPr>
          <a:lstStyle/>
          <a:p>
            <a:pPr>
              <a:defRPr/>
            </a:pPr>
            <a:r>
              <a:rPr lang="en-US" sz="3600" dirty="0" smtClean="0">
                <a:solidFill>
                  <a:schemeClr val="tx1"/>
                </a:solidFill>
                <a:ea typeface="ＭＳ Ｐゴシック" charset="-128"/>
              </a:rPr>
              <a:t>NIST</a:t>
            </a:r>
            <a:r>
              <a:rPr lang="ja-JP" altLang="en-US" sz="3600" dirty="0" smtClean="0">
                <a:solidFill>
                  <a:schemeClr val="tx1"/>
                </a:solidFill>
                <a:ea typeface="ＭＳ Ｐゴシック" charset="-128"/>
              </a:rPr>
              <a:t>’</a:t>
            </a:r>
            <a:r>
              <a:rPr lang="en-US" altLang="ja-JP" sz="3600" dirty="0" smtClean="0">
                <a:solidFill>
                  <a:schemeClr val="tx1"/>
                </a:solidFill>
                <a:ea typeface="ＭＳ Ｐゴシック" charset="-128"/>
              </a:rPr>
              <a:t>s Mission</a:t>
            </a:r>
            <a:endParaRPr lang="en-US" sz="3600" dirty="0" smtClean="0">
              <a:solidFill>
                <a:schemeClr val="tx1"/>
              </a:solidFill>
              <a:ea typeface="ＭＳ Ｐゴシック" charset="-128"/>
            </a:endParaRPr>
          </a:p>
        </p:txBody>
      </p:sp>
      <p:sp>
        <p:nvSpPr>
          <p:cNvPr id="10" name="Content Placeholder 9"/>
          <p:cNvSpPr>
            <a:spLocks noGrp="1"/>
          </p:cNvSpPr>
          <p:nvPr>
            <p:ph sz="half" idx="1"/>
          </p:nvPr>
        </p:nvSpPr>
        <p:spPr>
          <a:xfrm>
            <a:off x="276223" y="1216463"/>
            <a:ext cx="4986241" cy="4650937"/>
          </a:xfrm>
        </p:spPr>
        <p:txBody>
          <a:bodyPr>
            <a:noAutofit/>
          </a:bodyPr>
          <a:lstStyle/>
          <a:p>
            <a:pPr marL="0" indent="0">
              <a:lnSpc>
                <a:spcPct val="150000"/>
              </a:lnSpc>
            </a:pPr>
            <a:r>
              <a:rPr lang="en-US" sz="2400" b="1" dirty="0" smtClean="0">
                <a:solidFill>
                  <a:schemeClr val="tx1"/>
                </a:solidFill>
              </a:rPr>
              <a:t>To promote U.S. </a:t>
            </a:r>
            <a:br>
              <a:rPr lang="en-US" sz="2400" b="1" dirty="0" smtClean="0">
                <a:solidFill>
                  <a:schemeClr val="tx1"/>
                </a:solidFill>
              </a:rPr>
            </a:br>
            <a:r>
              <a:rPr lang="en-US" sz="2400" b="1" dirty="0" smtClean="0">
                <a:solidFill>
                  <a:schemeClr val="tx1"/>
                </a:solidFill>
              </a:rPr>
              <a:t>innovation and industrial </a:t>
            </a:r>
            <a:br>
              <a:rPr lang="en-US" sz="2400" b="1" dirty="0" smtClean="0">
                <a:solidFill>
                  <a:schemeClr val="tx1"/>
                </a:solidFill>
              </a:rPr>
            </a:br>
            <a:r>
              <a:rPr lang="en-US" sz="2400" b="1" dirty="0" smtClean="0">
                <a:solidFill>
                  <a:schemeClr val="tx1"/>
                </a:solidFill>
              </a:rPr>
              <a:t>competitiveness by </a:t>
            </a:r>
            <a:br>
              <a:rPr lang="en-US" sz="2400" b="1" dirty="0" smtClean="0">
                <a:solidFill>
                  <a:schemeClr val="tx1"/>
                </a:solidFill>
              </a:rPr>
            </a:br>
            <a:r>
              <a:rPr lang="en-US" sz="2400" b="1" dirty="0" smtClean="0">
                <a:solidFill>
                  <a:schemeClr val="tx1"/>
                </a:solidFill>
              </a:rPr>
              <a:t>advancing </a:t>
            </a:r>
            <a:r>
              <a:rPr lang="en-US" sz="2400" b="1" dirty="0" smtClean="0">
                <a:solidFill>
                  <a:srgbClr val="FF0000"/>
                </a:solidFill>
              </a:rPr>
              <a:t>measurement </a:t>
            </a:r>
            <a:br>
              <a:rPr lang="en-US" sz="2400" b="1" dirty="0" smtClean="0">
                <a:solidFill>
                  <a:srgbClr val="FF0000"/>
                </a:solidFill>
              </a:rPr>
            </a:br>
            <a:r>
              <a:rPr lang="en-US" sz="2400" b="1" dirty="0" smtClean="0">
                <a:solidFill>
                  <a:srgbClr val="FF0000"/>
                </a:solidFill>
              </a:rPr>
              <a:t>science, standards, </a:t>
            </a:r>
            <a:br>
              <a:rPr lang="en-US" sz="2400" b="1" dirty="0" smtClean="0">
                <a:solidFill>
                  <a:srgbClr val="FF0000"/>
                </a:solidFill>
              </a:rPr>
            </a:br>
            <a:r>
              <a:rPr lang="en-US" sz="2400" b="1" dirty="0" smtClean="0">
                <a:solidFill>
                  <a:srgbClr val="FF0000"/>
                </a:solidFill>
              </a:rPr>
              <a:t>and technology </a:t>
            </a:r>
            <a:r>
              <a:rPr lang="en-US" sz="2400" b="1" dirty="0" smtClean="0">
                <a:solidFill>
                  <a:schemeClr val="tx1"/>
                </a:solidFill>
              </a:rPr>
              <a:t>in ways that enhance economic security </a:t>
            </a:r>
            <a:br>
              <a:rPr lang="en-US" sz="2400" b="1" dirty="0" smtClean="0">
                <a:solidFill>
                  <a:schemeClr val="tx1"/>
                </a:solidFill>
              </a:rPr>
            </a:br>
            <a:r>
              <a:rPr lang="en-US" sz="2400" b="1" dirty="0" smtClean="0">
                <a:solidFill>
                  <a:schemeClr val="tx1"/>
                </a:solidFill>
              </a:rPr>
              <a:t>and improve our quality of life.</a:t>
            </a:r>
            <a:endParaRPr lang="en-US" sz="2400" dirty="0"/>
          </a:p>
        </p:txBody>
      </p:sp>
      <p:pic>
        <p:nvPicPr>
          <p:cNvPr id="2" name="Picture 2" descr="O:\Gallery\Rathe 12-2010\_DSC3451_M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05451" y="1222314"/>
            <a:ext cx="3135051" cy="4723547"/>
          </a:xfrm>
          <a:prstGeom prst="roundRect">
            <a:avLst>
              <a:gd name="adj" fmla="val 8594"/>
            </a:avLst>
          </a:prstGeom>
          <a:solidFill>
            <a:srgbClr val="FFFFFF">
              <a:shade val="85000"/>
            </a:srgbClr>
          </a:solidFill>
          <a:ln>
            <a:noFill/>
          </a:ln>
          <a:effectLs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53908" y="5533485"/>
            <a:ext cx="1889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4880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isory Board Webcast_May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TotalTime>
  <Words>6488</Words>
  <Application>Microsoft Macintosh PowerPoint</Application>
  <PresentationFormat>On-screen Show (4:3)</PresentationFormat>
  <Paragraphs>1089</Paragraphs>
  <Slides>81</Slides>
  <Notes>49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81</vt:i4>
      </vt:variant>
    </vt:vector>
  </HeadingPairs>
  <TitlesOfParts>
    <vt:vector size="86" baseType="lpstr">
      <vt:lpstr>Advisory Board Webcast_May 2011</vt:lpstr>
      <vt:lpstr>1_Office Theme</vt:lpstr>
      <vt:lpstr>Office Theme</vt:lpstr>
      <vt:lpstr>Content slides</vt:lpstr>
      <vt:lpstr>Worksheet</vt:lpstr>
      <vt:lpstr>MEP Advisory Board  Meeting</vt:lpstr>
      <vt:lpstr>PowerPoint Presentation</vt:lpstr>
      <vt:lpstr>NIST MEP Director Update</vt:lpstr>
      <vt:lpstr>Budget Update</vt:lpstr>
      <vt:lpstr>NIST FY 2014 Omnibus Appropriations Bill (Dollars in millions)</vt:lpstr>
      <vt:lpstr>NIST MEP Appropriations History  (Dollars in Millions)</vt:lpstr>
      <vt:lpstr>NIST MEP Spend Plan (Dollars in Millions)</vt:lpstr>
      <vt:lpstr>PowerPoint Presentation</vt:lpstr>
      <vt:lpstr>NIST’s Mission</vt:lpstr>
      <vt:lpstr>PowerPoint Presentation</vt:lpstr>
      <vt:lpstr>NIST Programs</vt:lpstr>
      <vt:lpstr>NIST Strategic Framework</vt:lpstr>
      <vt:lpstr>Advanced Manufacturing</vt:lpstr>
      <vt:lpstr>PowerPoint Presentation</vt:lpstr>
      <vt:lpstr>NIST’s Support for Technological Innovation</vt:lpstr>
      <vt:lpstr>PowerPoint Presentation</vt:lpstr>
      <vt:lpstr>NIST Chief Manufacturing Officer</vt:lpstr>
      <vt:lpstr>PowerPoint Presentation</vt:lpstr>
      <vt:lpstr>NIST Laboratories</vt:lpstr>
      <vt:lpstr>NIST Metrology Laboratories </vt:lpstr>
      <vt:lpstr>NIST Technology Laboratories</vt:lpstr>
      <vt:lpstr>NIST – Research User Facilities</vt:lpstr>
      <vt:lpstr>NEW – NIST Laboratory</vt:lpstr>
      <vt:lpstr>  National Cybersecurity Center of Excellence (NCCoE) </vt:lpstr>
      <vt:lpstr>Advanced Materials Center of Excellence</vt:lpstr>
      <vt:lpstr>Advanced Manufacturing: Precision Measurements</vt:lpstr>
      <vt:lpstr>PowerPoint Presentation</vt:lpstr>
      <vt:lpstr>Advanced Manufacturing: Measurement Science and Standards to Support Emerging Technologies in Bio- and Nano-manufacturing </vt:lpstr>
      <vt:lpstr>Advanced Manufacturing: Measurement Science and Data Infrastructure for Advanced Materials </vt:lpstr>
      <vt:lpstr>Advanced Manufacturing: Smart Manufacturing </vt:lpstr>
      <vt:lpstr>High impact partnerships with manufacturers</vt:lpstr>
      <vt:lpstr>NIST Advanced Manufacturing Office (AMO)</vt:lpstr>
      <vt:lpstr>PowerPoint Presentation</vt:lpstr>
      <vt:lpstr>National Network for Manufacturing Innovation - NNMI</vt:lpstr>
      <vt:lpstr>PowerPoint Presentation</vt:lpstr>
      <vt:lpstr>PowerPoint Presentation</vt:lpstr>
      <vt:lpstr>Generic Strategic Planning Process</vt:lpstr>
      <vt:lpstr>Guiding Principles – Advisory Board Subcommittee </vt:lpstr>
      <vt:lpstr>Guiding Principles – Centers</vt:lpstr>
      <vt:lpstr>Actions to Date</vt:lpstr>
      <vt:lpstr>High Level Timeline Moving Forward</vt:lpstr>
      <vt:lpstr>Data Collection – External Sources</vt:lpstr>
      <vt:lpstr>What We Have Learned So Far Calls with Center Board Chairs</vt:lpstr>
      <vt:lpstr>What We Have Learned So Far Center Workgroup for Reporting and Evaluation  </vt:lpstr>
      <vt:lpstr>What We Have Learned So Far State Partners – NIST  sponsored NGA Academy</vt:lpstr>
      <vt:lpstr>What We Have Learned So Far Environmental Scanning</vt:lpstr>
      <vt:lpstr>What We Have Learned So Far </vt:lpstr>
      <vt:lpstr>PowerPoint Presentation</vt:lpstr>
      <vt:lpstr>What We Have Learned So Far National Academies Study - Recommendations</vt:lpstr>
      <vt:lpstr>What We Have Learned So Far National Academies Study – Recommendations, cont.</vt:lpstr>
      <vt:lpstr>What We Have Learned So Far National Academies Study – Next Steps</vt:lpstr>
      <vt:lpstr>Visioning Exercise:  “What does success look like for the MEP System?”</vt:lpstr>
      <vt:lpstr>Visioning Exercise:  “What does success look like for an MEP center?”</vt:lpstr>
      <vt:lpstr>Set-up for SWOT Discussions </vt:lpstr>
      <vt:lpstr>Developing Strategic Responses</vt:lpstr>
      <vt:lpstr>Developing Strategic Responses</vt:lpstr>
      <vt:lpstr>Strategic Plan Format</vt:lpstr>
      <vt:lpstr>Strategy Development Timeline</vt:lpstr>
      <vt:lpstr>Strategic Plan Review and Updates</vt:lpstr>
      <vt:lpstr>Wrap-up</vt:lpstr>
      <vt:lpstr>NIST MEP Update on Recent Board Recommendations</vt:lpstr>
      <vt:lpstr>NIST MEP Advisory Board Recommendation Follow-up   </vt:lpstr>
      <vt:lpstr>Background and Potential Benefits</vt:lpstr>
      <vt:lpstr>Action Steps:</vt:lpstr>
      <vt:lpstr>Proposed Pilot Approach </vt:lpstr>
      <vt:lpstr>Proposed Pilot Approach  (continued)</vt:lpstr>
      <vt:lpstr>QUESTIONS?   </vt:lpstr>
      <vt:lpstr>Center Advisory Group</vt:lpstr>
      <vt:lpstr>Purpose and Intent of Our Efforts </vt:lpstr>
      <vt:lpstr>Center Advisory Group Membership Criteria </vt:lpstr>
      <vt:lpstr>Center Workgroup Members</vt:lpstr>
      <vt:lpstr>Center Workgroup Process</vt:lpstr>
      <vt:lpstr>Key Decisions: Areas of Focus </vt:lpstr>
      <vt:lpstr>  Program Evaluation and Management  </vt:lpstr>
      <vt:lpstr>Program Evaluation and Management</vt:lpstr>
      <vt:lpstr>Codify and Align and Integrate Program Evaluation with Contract Management</vt:lpstr>
      <vt:lpstr>Evaluation Criteria</vt:lpstr>
      <vt:lpstr>Program Evaluation Criteria</vt:lpstr>
      <vt:lpstr>Current Evaluations and Next Steps</vt:lpstr>
      <vt:lpstr>Next Steps</vt:lpstr>
      <vt:lpstr>Questions/Discussion</vt:lpstr>
    </vt:vector>
  </TitlesOfParts>
  <Company>NIST MEP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Advisory Board  Webcast</dc:title>
  <dc:creator>Karen Lellock</dc:creator>
  <cp:lastModifiedBy>Karen Lellock</cp:lastModifiedBy>
  <cp:revision>44</cp:revision>
  <cp:lastPrinted>2014-01-24T21:46:17Z</cp:lastPrinted>
  <dcterms:created xsi:type="dcterms:W3CDTF">2014-01-20T12:20:55Z</dcterms:created>
  <dcterms:modified xsi:type="dcterms:W3CDTF">2014-02-03T20:53:25Z</dcterms:modified>
</cp:coreProperties>
</file>