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327" r:id="rId6"/>
    <p:sldId id="328" r:id="rId7"/>
    <p:sldId id="329" r:id="rId8"/>
    <p:sldId id="330" r:id="rId9"/>
    <p:sldId id="393" r:id="rId10"/>
    <p:sldId id="394" r:id="rId11"/>
    <p:sldId id="395" r:id="rId12"/>
    <p:sldId id="331" r:id="rId13"/>
    <p:sldId id="396" r:id="rId14"/>
    <p:sldId id="398" r:id="rId15"/>
    <p:sldId id="397" r:id="rId16"/>
    <p:sldId id="399" r:id="rId17"/>
    <p:sldId id="400" r:id="rId18"/>
    <p:sldId id="434" r:id="rId19"/>
    <p:sldId id="402" r:id="rId20"/>
    <p:sldId id="403" r:id="rId21"/>
    <p:sldId id="404" r:id="rId22"/>
    <p:sldId id="405" r:id="rId23"/>
    <p:sldId id="406" r:id="rId24"/>
    <p:sldId id="407" r:id="rId25"/>
    <p:sldId id="408" r:id="rId26"/>
    <p:sldId id="435" r:id="rId27"/>
    <p:sldId id="332" r:id="rId28"/>
    <p:sldId id="333" r:id="rId29"/>
    <p:sldId id="334" r:id="rId30"/>
    <p:sldId id="335" r:id="rId31"/>
    <p:sldId id="336" r:id="rId32"/>
    <p:sldId id="337" r:id="rId33"/>
    <p:sldId id="338" r:id="rId34"/>
    <p:sldId id="339" r:id="rId35"/>
    <p:sldId id="409"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7" d="100"/>
          <a:sy n="77" d="100"/>
        </p:scale>
        <p:origin x="-212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4" d="100"/>
        <a:sy n="24"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1" Type="http://schemas.openxmlformats.org/officeDocument/2006/relationships/image" Target="../media/image24.wmf"/><Relationship Id="rId2"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48A253E-7291-8E49-BE77-8EA819064185}" type="datetime1">
              <a:rPr lang="en-US"/>
              <a:pPr>
                <a:defRPr/>
              </a:pPr>
              <a:t>3/18/13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CA399F7-2CF6-0C45-A78F-F9F412B8C621}" type="slidenum">
              <a:rPr lang="en-US"/>
              <a:pPr>
                <a:defRPr/>
              </a:pPr>
              <a:t>‹#›</a:t>
            </a:fld>
            <a:endParaRPr lang="en-US"/>
          </a:p>
        </p:txBody>
      </p:sp>
    </p:spTree>
    <p:extLst>
      <p:ext uri="{BB962C8B-B14F-4D97-AF65-F5344CB8AC3E}">
        <p14:creationId xmlns:p14="http://schemas.microsoft.com/office/powerpoint/2010/main" val="1748757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smtClean="0">
                <a:ea typeface="+mn-ea"/>
                <a:cs typeface="+mn-cs"/>
              </a:rPr>
              <a:t>The Department of Veterans Affairs (VA) is the largest health care system in the United States, providing care to approximately 6 million veterans at over 1,400 points of care. At the core of virtually all care processes is a broadly scoped and extensively used electronic health record system known as the Veterans Information System Technology Architecture (</a:t>
            </a:r>
            <a:r>
              <a:rPr lang="en-US" dirty="0" err="1" smtClean="0">
                <a:ea typeface="+mn-ea"/>
                <a:cs typeface="+mn-cs"/>
              </a:rPr>
              <a:t>VistA</a:t>
            </a:r>
            <a:r>
              <a:rPr lang="en-US" dirty="0" smtClean="0">
                <a:ea typeface="+mn-ea"/>
                <a:cs typeface="+mn-cs"/>
              </a:rPr>
              <a:t>). </a:t>
            </a:r>
            <a:r>
              <a:rPr lang="en-US" dirty="0" err="1" smtClean="0">
                <a:ea typeface="+mn-ea"/>
                <a:cs typeface="+mn-cs"/>
              </a:rPr>
              <a:t>VistA</a:t>
            </a:r>
            <a:r>
              <a:rPr lang="en-US" dirty="0" smtClean="0">
                <a:ea typeface="+mn-ea"/>
                <a:cs typeface="+mn-cs"/>
              </a:rPr>
              <a:t> provides a longitudinal view for patients receiving care nationwide including diagnosis, procedures, pharmacy, orders, labs, microbiology, physiologic measurements, and text documents.  The data from patient encounters is collected in more than 20 different VA Integrated Service Network (VISN) regions.  Each VISN individually grants data access for IRB-approved studies to VA-affiliated researchers.</a:t>
            </a:r>
          </a:p>
          <a:p>
            <a:pPr>
              <a:defRPr/>
            </a:pPr>
            <a:endParaRPr lang="en-US" dirty="0" smtClean="0">
              <a:ea typeface="+mn-ea"/>
              <a:cs typeface="+mn-cs"/>
            </a:endParaRPr>
          </a:p>
          <a:p>
            <a:pPr>
              <a:defRPr/>
            </a:pPr>
            <a:r>
              <a:rPr lang="en-US" dirty="0" smtClean="0">
                <a:ea typeface="+mn-ea"/>
                <a:cs typeface="+mn-cs"/>
              </a:rPr>
              <a:t>There are approximately 6 million veterans receiving care in the VA system and more than 20 million patient records (for both living and deceased veterans).</a:t>
            </a:r>
          </a:p>
          <a:p>
            <a:pPr>
              <a:defRPr/>
            </a:pPr>
            <a:endParaRPr lang="en-US" dirty="0" smtClean="0">
              <a:ea typeface="+mn-ea"/>
              <a:cs typeface="+mn-cs"/>
            </a:endParaRPr>
          </a:p>
          <a:p>
            <a:pPr>
              <a:defRPr/>
            </a:pPr>
            <a:r>
              <a:rPr lang="en-US" dirty="0" smtClean="0">
                <a:ea typeface="+mn-ea"/>
                <a:cs typeface="+mn-cs"/>
              </a:rPr>
              <a:t>The population of the VA reflects an older, mostly male set of persons who served as US soldiers.</a:t>
            </a:r>
          </a:p>
          <a:p>
            <a:pPr>
              <a:defRPr/>
            </a:pPr>
            <a:r>
              <a:rPr lang="en-US" dirty="0" smtClean="0">
                <a:ea typeface="+mn-ea"/>
                <a:cs typeface="+mn-cs"/>
              </a:rPr>
              <a:t>Mean age: 64.5</a:t>
            </a:r>
          </a:p>
          <a:p>
            <a:pPr>
              <a:defRPr/>
            </a:pPr>
            <a:r>
              <a:rPr lang="en-US" dirty="0" smtClean="0">
                <a:ea typeface="+mn-ea"/>
                <a:cs typeface="+mn-cs"/>
              </a:rPr>
              <a:t>5.1% female</a:t>
            </a:r>
          </a:p>
          <a:p>
            <a:pPr>
              <a:defRPr/>
            </a:pPr>
            <a:r>
              <a:rPr lang="en-US" dirty="0" smtClean="0">
                <a:ea typeface="+mn-ea"/>
                <a:cs typeface="+mn-cs"/>
              </a:rPr>
              <a:t>69.5% Caucasian</a:t>
            </a:r>
          </a:p>
          <a:p>
            <a:pPr>
              <a:defRPr/>
            </a:pPr>
            <a:endParaRPr lang="en-US" dirty="0" smtClean="0">
              <a:ea typeface="+mn-ea"/>
              <a:cs typeface="+mn-cs"/>
            </a:endParaRPr>
          </a:p>
          <a:p>
            <a:pPr>
              <a:defRPr/>
            </a:pPr>
            <a:r>
              <a:rPr lang="en-US" dirty="0" smtClean="0">
                <a:ea typeface="+mn-ea"/>
                <a:cs typeface="+mn-cs"/>
              </a:rPr>
              <a:t>Females are the fastest growing demographic in the VA, representing 15.8% of patients under the age of 50 and 18.3% of patients under the age of 40.</a:t>
            </a:r>
            <a:endParaRPr 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AA62E8-82E6-0046-B103-70C78919E8D1}" type="slidenum">
              <a:rPr lang="en-US" sz="1200"/>
              <a:pPr eaLnBrk="1" hangingPunct="1"/>
              <a:t>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300" dirty="0"/>
              <a:t>NOW has been  in EVERY…for 15 years </a:t>
            </a:r>
          </a:p>
        </p:txBody>
      </p:sp>
      <p:sp>
        <p:nvSpPr>
          <p:cNvPr id="4" name="Slide Number Placeholder 3"/>
          <p:cNvSpPr>
            <a:spLocks noGrp="1"/>
          </p:cNvSpPr>
          <p:nvPr>
            <p:ph type="sldNum" sz="quarter" idx="10"/>
          </p:nvPr>
        </p:nvSpPr>
        <p:spPr/>
        <p:txBody>
          <a:bodyPr/>
          <a:lstStyle/>
          <a:p>
            <a:fld id="{053ABA1A-759C-4B2C-8A26-F3975F1204C7}"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271005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p>
          <a:p>
            <a:endParaRPr lang="en-US" dirty="0" smtClean="0"/>
          </a:p>
          <a:p>
            <a:r>
              <a:rPr lang="en-US" dirty="0" smtClean="0"/>
              <a:t>Honor</a:t>
            </a:r>
            <a:r>
              <a:rPr lang="en-US" baseline="0" dirty="0" smtClean="0"/>
              <a:t> to be here</a:t>
            </a:r>
          </a:p>
          <a:p>
            <a:endParaRPr lang="en-US" dirty="0" smtClean="0"/>
          </a:p>
          <a:p>
            <a:r>
              <a:rPr lang="en-US" dirty="0" smtClean="0"/>
              <a:t>Share the story of VA’s award winning EHR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ABA1A-759C-4B2C-8A26-F3975F1204C7}"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238978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Known as VistA, .. Combines text and MULTI-MEDIA IMAGES of all types – For the first time, on their Clinical DESKTOP, clinicians NOT only had could access a patient’s </a:t>
            </a:r>
            <a:r>
              <a:rPr lang="en-US" dirty="0" err="1"/>
              <a:t>b&amp;w</a:t>
            </a:r>
            <a:r>
              <a:rPr lang="en-US" dirty="0"/>
              <a:t> radiology </a:t>
            </a:r>
            <a:r>
              <a:rPr lang="en-US" dirty="0" err="1"/>
              <a:t>xrays</a:t>
            </a:r>
            <a:r>
              <a:rPr lang="en-US" dirty="0"/>
              <a:t> and CT’s, but also color images of pathology slides, pictures of lesions from colonoscopy exams, images of abnormalities of their eye and retina, wounds photos from home visits – and even video clips of their cardiac catheterization.</a:t>
            </a:r>
          </a:p>
          <a:p>
            <a:endParaRPr lang="en-US" dirty="0"/>
          </a:p>
          <a:p>
            <a:r>
              <a:rPr lang="en-US" dirty="0"/>
              <a:t>Other medical centers that had EHRs at that time used different brands in their ambulatory, inpatient, and long-term care settings that did not talk to one another***</a:t>
            </a:r>
          </a:p>
          <a:p>
            <a:endParaRPr lang="en-US" dirty="0"/>
          </a:p>
          <a:p>
            <a:r>
              <a:rPr lang="en-US" dirty="0"/>
              <a:t>CPRS – the “clinical desktop”</a:t>
            </a:r>
          </a:p>
          <a:p>
            <a:endParaRPr lang="en-US" dirty="0"/>
          </a:p>
          <a:p>
            <a:r>
              <a:rPr lang="en-US" dirty="0"/>
              <a:t>VistA Imaging – a broad range of multi-media medical images </a:t>
            </a:r>
          </a:p>
          <a:p>
            <a:pPr lvl="1"/>
            <a:r>
              <a:rPr lang="en-US" dirty="0"/>
              <a:t>X-rays, pathology slides, video views, scanned documents, cardiology exam results, wound photos, endoscopies, etc.</a:t>
            </a:r>
          </a:p>
          <a:p>
            <a:endParaRPr lang="en-US" dirty="0"/>
          </a:p>
          <a:p>
            <a:r>
              <a:rPr lang="en-US" dirty="0"/>
              <a:t>Patient’s data retrievable from any VA facilities where they received treatment</a:t>
            </a:r>
          </a:p>
          <a:p>
            <a:endParaRPr lang="en-US" dirty="0"/>
          </a:p>
        </p:txBody>
      </p:sp>
      <p:sp>
        <p:nvSpPr>
          <p:cNvPr id="4" name="Slide Number Placeholder 3"/>
          <p:cNvSpPr>
            <a:spLocks noGrp="1"/>
          </p:cNvSpPr>
          <p:nvPr>
            <p:ph type="sldNum" sz="quarter" idx="10"/>
          </p:nvPr>
        </p:nvSpPr>
        <p:spPr/>
        <p:txBody>
          <a:bodyPr/>
          <a:lstStyle/>
          <a:p>
            <a:fld id="{053ABA1A-759C-4B2C-8A26-F3975F1204C7}"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29998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ABA1A-759C-4B2C-8A26-F3975F1204C7}"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256900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 non-video, message-based service</a:t>
            </a:r>
          </a:p>
          <a:p>
            <a:r>
              <a:rPr lang="en-US" dirty="0" smtClean="0"/>
              <a:t>PTSD Coach app – PTSD, Mental Health lead</a:t>
            </a:r>
            <a:endParaRPr lang="en-US" dirty="0"/>
          </a:p>
        </p:txBody>
      </p:sp>
      <p:sp>
        <p:nvSpPr>
          <p:cNvPr id="4" name="Slide Number Placeholder 3"/>
          <p:cNvSpPr>
            <a:spLocks noGrp="1"/>
          </p:cNvSpPr>
          <p:nvPr>
            <p:ph type="sldNum" sz="quarter" idx="10"/>
          </p:nvPr>
        </p:nvSpPr>
        <p:spPr/>
        <p:txBody>
          <a:bodyPr/>
          <a:lstStyle/>
          <a:p>
            <a:fld id="{053ABA1A-759C-4B2C-8A26-F3975F1204C7}"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72152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technology problem</a:t>
            </a:r>
          </a:p>
          <a:p>
            <a:r>
              <a:rPr lang="en-US" dirty="0" smtClean="0"/>
              <a:t>A Socio-technical problem</a:t>
            </a:r>
            <a:endParaRPr lang="en-US" dirty="0"/>
          </a:p>
        </p:txBody>
      </p:sp>
      <p:sp>
        <p:nvSpPr>
          <p:cNvPr id="4" name="Slide Number Placeholder 3"/>
          <p:cNvSpPr>
            <a:spLocks noGrp="1"/>
          </p:cNvSpPr>
          <p:nvPr>
            <p:ph type="sldNum" sz="quarter" idx="10"/>
          </p:nvPr>
        </p:nvSpPr>
        <p:spPr/>
        <p:txBody>
          <a:bodyPr/>
          <a:lstStyle/>
          <a:p>
            <a:fld id="{053ABA1A-759C-4B2C-8A26-F3975F1204C7}" type="slidenum">
              <a:rPr lang="en-US" smtClean="0">
                <a:solidFill>
                  <a:srgbClr val="000000"/>
                </a:solidFill>
              </a:rPr>
              <a:pPr/>
              <a:t>32</a:t>
            </a:fld>
            <a:endParaRPr lang="en-US">
              <a:solidFill>
                <a:srgbClr val="000000"/>
              </a:solidFill>
            </a:endParaRPr>
          </a:p>
        </p:txBody>
      </p:sp>
    </p:spTree>
    <p:extLst>
      <p:ext uri="{BB962C8B-B14F-4D97-AF65-F5344CB8AC3E}">
        <p14:creationId xmlns:p14="http://schemas.microsoft.com/office/powerpoint/2010/main" val="333339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http://www.arge.com/UserFiles/Image/quality%20mngmnt.jpg"/>
          <p:cNvPicPr>
            <a:picLocks noChangeAspect="1" noChangeArrowheads="1"/>
          </p:cNvPicPr>
          <p:nvPr userDrawn="1"/>
        </p:nvPicPr>
        <p:blipFill>
          <a:blip r:embed="rId2">
            <a:lum bright="54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1DE1EF8B-A944-3D4F-8F3E-C6962DBB7D10}" type="datetime1">
              <a:rPr lang="en-US"/>
              <a:pPr>
                <a:defRPr/>
              </a:pPr>
              <a:t>3/18/13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0D67CB-F64A-8548-9596-DE5F5B7204B9}" type="slidenum">
              <a:rPr lang="en-US"/>
              <a:pPr>
                <a:defRPr/>
              </a:pPr>
              <a:t>‹#›</a:t>
            </a:fld>
            <a:endParaRPr lang="en-US"/>
          </a:p>
        </p:txBody>
      </p:sp>
    </p:spTree>
    <p:extLst>
      <p:ext uri="{BB962C8B-B14F-4D97-AF65-F5344CB8AC3E}">
        <p14:creationId xmlns:p14="http://schemas.microsoft.com/office/powerpoint/2010/main" val="95810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80EB10-C115-D142-A9CF-C6C012393E5B}" type="datetime1">
              <a:rPr lang="en-US"/>
              <a:pPr>
                <a:defRPr/>
              </a:pPr>
              <a:t>3/18/13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982524-36B0-D14B-B187-C48C63489225}" type="slidenum">
              <a:rPr lang="en-US"/>
              <a:pPr>
                <a:defRPr/>
              </a:pPr>
              <a:t>‹#›</a:t>
            </a:fld>
            <a:endParaRPr lang="en-US"/>
          </a:p>
        </p:txBody>
      </p:sp>
    </p:spTree>
    <p:extLst>
      <p:ext uri="{BB962C8B-B14F-4D97-AF65-F5344CB8AC3E}">
        <p14:creationId xmlns:p14="http://schemas.microsoft.com/office/powerpoint/2010/main" val="280519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3063AB-0FB1-B648-BD68-4C8FB84E718A}" type="datetime1">
              <a:rPr lang="en-US"/>
              <a:pPr>
                <a:defRPr/>
              </a:pPr>
              <a:t>3/18/13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5BA688-D547-F548-97A0-4F95537A401A}" type="slidenum">
              <a:rPr lang="en-US"/>
              <a:pPr>
                <a:defRPr/>
              </a:pPr>
              <a:t>‹#›</a:t>
            </a:fld>
            <a:endParaRPr lang="en-US"/>
          </a:p>
        </p:txBody>
      </p:sp>
    </p:spTree>
    <p:extLst>
      <p:ext uri="{BB962C8B-B14F-4D97-AF65-F5344CB8AC3E}">
        <p14:creationId xmlns:p14="http://schemas.microsoft.com/office/powerpoint/2010/main" val="282029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9259"/>
            <a:ext cx="8229600" cy="639762"/>
          </a:xfrm>
        </p:spPr>
        <p:txBody>
          <a:bodyPr/>
          <a:lstStyle>
            <a:lvl1pPr>
              <a:defRPr sz="4000">
                <a:solidFill>
                  <a:schemeClr val="bg1"/>
                </a:solidFill>
                <a:effectLst>
                  <a:outerShdw blurRad="50800" dist="38100" dir="2700000">
                    <a:srgbClr val="000000">
                      <a:alpha val="43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CBC2C33-AE6C-F145-A6E7-837236B8F38E}" type="datetime1">
              <a:rPr lang="en-US"/>
              <a:pPr>
                <a:defRPr/>
              </a:pPr>
              <a:t>3/18/13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7E8E5D-D7E9-804A-BEFF-716937D4E9B9}" type="slidenum">
              <a:rPr lang="en-US"/>
              <a:pPr>
                <a:defRPr/>
              </a:pPr>
              <a:t>‹#›</a:t>
            </a:fld>
            <a:endParaRPr lang="en-US"/>
          </a:p>
        </p:txBody>
      </p:sp>
    </p:spTree>
    <p:extLst>
      <p:ext uri="{BB962C8B-B14F-4D97-AF65-F5344CB8AC3E}">
        <p14:creationId xmlns:p14="http://schemas.microsoft.com/office/powerpoint/2010/main" val="421183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62EAA7-582E-3645-8D98-05592A5A4E7A}" type="datetime1">
              <a:rPr lang="en-US"/>
              <a:pPr>
                <a:defRPr/>
              </a:pPr>
              <a:t>3/18/13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4F08A6-3A46-C64E-89BA-211B0D6FBC80}" type="slidenum">
              <a:rPr lang="en-US"/>
              <a:pPr>
                <a:defRPr/>
              </a:pPr>
              <a:t>‹#›</a:t>
            </a:fld>
            <a:endParaRPr lang="en-US"/>
          </a:p>
        </p:txBody>
      </p:sp>
    </p:spTree>
    <p:extLst>
      <p:ext uri="{BB962C8B-B14F-4D97-AF65-F5344CB8AC3E}">
        <p14:creationId xmlns:p14="http://schemas.microsoft.com/office/powerpoint/2010/main" val="111596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44AB74-9B43-4F49-B98B-7B9631A4A027}" type="datetime1">
              <a:rPr lang="en-US"/>
              <a:pPr>
                <a:defRPr/>
              </a:pPr>
              <a:t>3/18/13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45AE95-32D9-984A-AFB7-680F316F8F6D}" type="slidenum">
              <a:rPr lang="en-US"/>
              <a:pPr>
                <a:defRPr/>
              </a:pPr>
              <a:t>‹#›</a:t>
            </a:fld>
            <a:endParaRPr lang="en-US"/>
          </a:p>
        </p:txBody>
      </p:sp>
    </p:spTree>
    <p:extLst>
      <p:ext uri="{BB962C8B-B14F-4D97-AF65-F5344CB8AC3E}">
        <p14:creationId xmlns:p14="http://schemas.microsoft.com/office/powerpoint/2010/main" val="185555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EC9935-FE05-624A-A116-B0D7C8F6F8E8}" type="datetime1">
              <a:rPr lang="en-US"/>
              <a:pPr>
                <a:defRPr/>
              </a:pPr>
              <a:t>3/18/13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4DBA4D-4513-E148-9CA8-8E30E7F2752B}" type="slidenum">
              <a:rPr lang="en-US"/>
              <a:pPr>
                <a:defRPr/>
              </a:pPr>
              <a:t>‹#›</a:t>
            </a:fld>
            <a:endParaRPr lang="en-US"/>
          </a:p>
        </p:txBody>
      </p:sp>
    </p:spTree>
    <p:extLst>
      <p:ext uri="{BB962C8B-B14F-4D97-AF65-F5344CB8AC3E}">
        <p14:creationId xmlns:p14="http://schemas.microsoft.com/office/powerpoint/2010/main" val="250988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6462AA5-02CC-9749-A2AB-60BAFBDD1EB3}" type="datetime1">
              <a:rPr lang="en-US"/>
              <a:pPr>
                <a:defRPr/>
              </a:pPr>
              <a:t>3/18/13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00D025-9765-074D-9037-FD96CBEA7ED1}" type="slidenum">
              <a:rPr lang="en-US"/>
              <a:pPr>
                <a:defRPr/>
              </a:pPr>
              <a:t>‹#›</a:t>
            </a:fld>
            <a:endParaRPr lang="en-US"/>
          </a:p>
        </p:txBody>
      </p:sp>
    </p:spTree>
    <p:extLst>
      <p:ext uri="{BB962C8B-B14F-4D97-AF65-F5344CB8AC3E}">
        <p14:creationId xmlns:p14="http://schemas.microsoft.com/office/powerpoint/2010/main" val="56947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C4440-3071-8343-BF2D-FB3086F898B6}" type="datetime1">
              <a:rPr lang="en-US"/>
              <a:pPr>
                <a:defRPr/>
              </a:pPr>
              <a:t>3/18/13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5E4A6D-921E-8842-A821-0DB6F6DEA69B}" type="slidenum">
              <a:rPr lang="en-US"/>
              <a:pPr>
                <a:defRPr/>
              </a:pPr>
              <a:t>‹#›</a:t>
            </a:fld>
            <a:endParaRPr lang="en-US"/>
          </a:p>
        </p:txBody>
      </p:sp>
    </p:spTree>
    <p:extLst>
      <p:ext uri="{BB962C8B-B14F-4D97-AF65-F5344CB8AC3E}">
        <p14:creationId xmlns:p14="http://schemas.microsoft.com/office/powerpoint/2010/main" val="405918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F8F027-E04D-1B4D-8AF8-2F557B22EE55}" type="datetime1">
              <a:rPr lang="en-US"/>
              <a:pPr>
                <a:defRPr/>
              </a:pPr>
              <a:t>3/18/13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C4BFB2-C235-A043-A37C-545B5E43E027}" type="slidenum">
              <a:rPr lang="en-US"/>
              <a:pPr>
                <a:defRPr/>
              </a:pPr>
              <a:t>‹#›</a:t>
            </a:fld>
            <a:endParaRPr lang="en-US"/>
          </a:p>
        </p:txBody>
      </p:sp>
    </p:spTree>
    <p:extLst>
      <p:ext uri="{BB962C8B-B14F-4D97-AF65-F5344CB8AC3E}">
        <p14:creationId xmlns:p14="http://schemas.microsoft.com/office/powerpoint/2010/main" val="367911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0ACBB2-3F64-CB4B-B74B-498AF14B613A}" type="datetime1">
              <a:rPr lang="en-US"/>
              <a:pPr>
                <a:defRPr/>
              </a:pPr>
              <a:t>3/18/13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FAFA1E-FD50-434F-8D38-FF16A69590C2}" type="slidenum">
              <a:rPr lang="en-US"/>
              <a:pPr>
                <a:defRPr/>
              </a:pPr>
              <a:t>‹#›</a:t>
            </a:fld>
            <a:endParaRPr lang="en-US"/>
          </a:p>
        </p:txBody>
      </p:sp>
    </p:spTree>
    <p:extLst>
      <p:ext uri="{BB962C8B-B14F-4D97-AF65-F5344CB8AC3E}">
        <p14:creationId xmlns:p14="http://schemas.microsoft.com/office/powerpoint/2010/main" val="24762311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onstantia" charset="0"/>
              </a:defRPr>
            </a:lvl1pPr>
          </a:lstStyle>
          <a:p>
            <a:pPr>
              <a:defRPr/>
            </a:pPr>
            <a:fld id="{8D3F1D64-EC6C-7844-9F69-C94901BA9969}" type="datetime1">
              <a:rPr lang="en-US"/>
              <a:pPr>
                <a:defRPr/>
              </a:pPr>
              <a:t>3/18/13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onstantia" charset="0"/>
              </a:defRPr>
            </a:lvl1pPr>
          </a:lstStyle>
          <a:p>
            <a:pPr>
              <a:defRPr/>
            </a:pPr>
            <a:fld id="{2D7F2858-A8CA-2041-A194-36E437C4D8DF}" type="slidenum">
              <a:rPr lang="en-US"/>
              <a:pPr>
                <a:defRPr/>
              </a:pPr>
              <a:t>‹#›</a:t>
            </a:fld>
            <a:endParaRPr lang="en-US"/>
          </a:p>
        </p:txBody>
      </p:sp>
      <p:pic>
        <p:nvPicPr>
          <p:cNvPr id="1031" name="Picture 4" descr="http://www.arge.com/UserFiles/Image/quality%20mngmnt.jpg"/>
          <p:cNvPicPr>
            <a:picLocks noChangeAspect="1" noChangeArrowheads="1"/>
          </p:cNvPicPr>
          <p:nvPr userDrawn="1"/>
        </p:nvPicPr>
        <p:blipFill>
          <a:blip r:embed="rId14">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http://www.arge.com/UserFiles/Image/quality%20mngmnt.jpg"/>
          <p:cNvPicPr>
            <a:picLocks noChangeAspect="1" noChangeArrowheads="1"/>
          </p:cNvPicPr>
          <p:nvPr userDrawn="1"/>
        </p:nvPicPr>
        <p:blipFill>
          <a:blip r:embed="rId14">
            <a:lum bright="60000" contrast="-6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onstantia"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onstantia"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onstantia"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onstantia" pitchFamily="18"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onstantia" pitchFamily="18" charset="0"/>
        </a:defRPr>
      </a:lvl6pPr>
      <a:lvl7pPr marL="914400" algn="ctr" rtl="0" fontAlgn="base">
        <a:spcBef>
          <a:spcPct val="0"/>
        </a:spcBef>
        <a:spcAft>
          <a:spcPct val="0"/>
        </a:spcAft>
        <a:defRPr sz="4400">
          <a:solidFill>
            <a:schemeClr val="tx1"/>
          </a:solidFill>
          <a:latin typeface="Constantia" pitchFamily="18" charset="0"/>
        </a:defRPr>
      </a:lvl7pPr>
      <a:lvl8pPr marL="1371600" algn="ctr" rtl="0" fontAlgn="base">
        <a:spcBef>
          <a:spcPct val="0"/>
        </a:spcBef>
        <a:spcAft>
          <a:spcPct val="0"/>
        </a:spcAft>
        <a:defRPr sz="4400">
          <a:solidFill>
            <a:schemeClr val="tx1"/>
          </a:solidFill>
          <a:latin typeface="Constantia" pitchFamily="18" charset="0"/>
        </a:defRPr>
      </a:lvl8pPr>
      <a:lvl9pPr marL="1828800" algn="ctr" rtl="0" fontAlgn="base">
        <a:spcBef>
          <a:spcPct val="0"/>
        </a:spcBef>
        <a:spcAft>
          <a:spcPct val="0"/>
        </a:spcAft>
        <a:defRPr sz="4400">
          <a:solidFill>
            <a:schemeClr val="tx1"/>
          </a:solidFill>
          <a:latin typeface="Constanti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28.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4.wmf"/><Relationship Id="rId5" Type="http://schemas.openxmlformats.org/officeDocument/2006/relationships/oleObject" Target="../embeddings/oleObject2.bin"/><Relationship Id="rId6" Type="http://schemas.openxmlformats.org/officeDocument/2006/relationships/image" Target="../media/image25.wmf"/><Relationship Id="rId7" Type="http://schemas.openxmlformats.org/officeDocument/2006/relationships/oleObject" Target="../embeddings/oleObject3.bin"/><Relationship Id="rId8" Type="http://schemas.openxmlformats.org/officeDocument/2006/relationships/image" Target="../media/image26.wmf"/><Relationship Id="rId9" Type="http://schemas.openxmlformats.org/officeDocument/2006/relationships/oleObject" Target="../embeddings/oleObject4.bin"/><Relationship Id="rId10" Type="http://schemas.openxmlformats.org/officeDocument/2006/relationships/image" Target="../media/image2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8" name="Picture 7" descr="NIST VA Screen Capture.tiff"/>
          <p:cNvPicPr>
            <a:picLocks noChangeAspect="1"/>
          </p:cNvPicPr>
          <p:nvPr/>
        </p:nvPicPr>
        <p:blipFill rotWithShape="1">
          <a:blip r:embed="rId3">
            <a:extLst>
              <a:ext uri="{28A0092B-C50C-407E-A947-70E740481C1C}">
                <a14:useLocalDpi xmlns:a14="http://schemas.microsoft.com/office/drawing/2010/main" val="0"/>
              </a:ext>
            </a:extLst>
          </a:blip>
          <a:srcRect b="42394"/>
          <a:stretch/>
        </p:blipFill>
        <p:spPr>
          <a:xfrm>
            <a:off x="-152400" y="1143000"/>
            <a:ext cx="9144000" cy="3492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n-US" dirty="0"/>
          </a:p>
        </p:txBody>
      </p:sp>
      <p:sp>
        <p:nvSpPr>
          <p:cNvPr id="3" name="Content Placeholder 2"/>
          <p:cNvSpPr>
            <a:spLocks noGrp="1"/>
          </p:cNvSpPr>
          <p:nvPr>
            <p:ph idx="1"/>
          </p:nvPr>
        </p:nvSpPr>
        <p:spPr/>
        <p:txBody>
          <a:bodyPr/>
          <a:lstStyle/>
          <a:p>
            <a:r>
              <a:rPr lang="en-US" sz="3200" dirty="0" smtClean="0"/>
              <a:t>Developed using M or MUMPS language/database</a:t>
            </a:r>
          </a:p>
          <a:p>
            <a:pPr lvl="1"/>
            <a:r>
              <a:rPr lang="en-US" sz="2400" dirty="0" smtClean="0"/>
              <a:t>Runs on </a:t>
            </a:r>
            <a:r>
              <a:rPr lang="en-US" sz="2400" dirty="0" err="1" smtClean="0"/>
              <a:t>InterSystems</a:t>
            </a:r>
            <a:r>
              <a:rPr lang="en-US" sz="2400" dirty="0" smtClean="0"/>
              <a:t> Cache version of MUMPS</a:t>
            </a:r>
          </a:p>
          <a:p>
            <a:pPr lvl="1"/>
            <a:r>
              <a:rPr lang="en-US" sz="2400" dirty="0" smtClean="0"/>
              <a:t>Open source engine called GT.M for Linux and Unix computers is available</a:t>
            </a:r>
            <a:endParaRPr lang="en-US" sz="2400" dirty="0"/>
          </a:p>
        </p:txBody>
      </p:sp>
      <p:sp>
        <p:nvSpPr>
          <p:cNvPr id="4" name="Slide Number Placeholder 3"/>
          <p:cNvSpPr>
            <a:spLocks noGrp="1"/>
          </p:cNvSpPr>
          <p:nvPr>
            <p:ph type="sldNum" sz="quarter" idx="10"/>
          </p:nvPr>
        </p:nvSpPr>
        <p:spPr/>
        <p:txBody>
          <a:bodyPr/>
          <a:lstStyle/>
          <a:p>
            <a:fld id="{88ACFCC8-E5D0-44AF-892F-3C235E4A94E5}"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655823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149259"/>
            <a:ext cx="7543800" cy="639762"/>
          </a:xfrm>
        </p:spPr>
        <p:txBody>
          <a:bodyPr/>
          <a:lstStyle/>
          <a:p>
            <a:r>
              <a:rPr lang="en-US" sz="2800" dirty="0"/>
              <a:t>VistA: </a:t>
            </a:r>
            <a:br>
              <a:rPr lang="en-US" sz="2800" dirty="0"/>
            </a:br>
            <a:r>
              <a:rPr lang="en-US" sz="2800" dirty="0" smtClean="0"/>
              <a:t>A Chart </a:t>
            </a:r>
            <a:r>
              <a:rPr lang="en-US" sz="2800" dirty="0"/>
              <a:t>Metaphor </a:t>
            </a:r>
            <a:r>
              <a:rPr lang="en-US" sz="2800" dirty="0" smtClean="0"/>
              <a:t>Combining </a:t>
            </a:r>
            <a:r>
              <a:rPr lang="en-US" sz="2800" dirty="0"/>
              <a:t>Text and Images</a:t>
            </a:r>
          </a:p>
        </p:txBody>
      </p:sp>
      <p:sp>
        <p:nvSpPr>
          <p:cNvPr id="3" name="Slide Number Placeholder 2"/>
          <p:cNvSpPr>
            <a:spLocks noGrp="1"/>
          </p:cNvSpPr>
          <p:nvPr>
            <p:ph type="sldNum" sz="quarter" idx="10"/>
          </p:nvPr>
        </p:nvSpPr>
        <p:spPr/>
        <p:txBody>
          <a:bodyPr/>
          <a:lstStyle/>
          <a:p>
            <a:fld id="{EB40E2A1-49A3-4AA1-B86D-C90B1BB9D232}" type="slidenum">
              <a:rPr lang="en-US" smtClean="0">
                <a:solidFill>
                  <a:prstClr val="black">
                    <a:tint val="75000"/>
                  </a:prstClr>
                </a:solidFill>
              </a:rPr>
              <a:pPr/>
              <a:t>11</a:t>
            </a:fld>
            <a:endParaRPr lang="en-US">
              <a:solidFill>
                <a:prstClr val="black">
                  <a:tint val="75000"/>
                </a:prstClr>
              </a:solidFill>
            </a:endParaRPr>
          </a:p>
        </p:txBody>
      </p:sp>
      <p:grpSp>
        <p:nvGrpSpPr>
          <p:cNvPr id="6" name="Group 7"/>
          <p:cNvGrpSpPr>
            <a:grpSpLocks/>
          </p:cNvGrpSpPr>
          <p:nvPr/>
        </p:nvGrpSpPr>
        <p:grpSpPr bwMode="auto">
          <a:xfrm>
            <a:off x="914400" y="1676400"/>
            <a:ext cx="7391400" cy="4652963"/>
            <a:chOff x="0" y="432"/>
            <a:chExt cx="5760" cy="3747"/>
          </a:xfrm>
        </p:grpSpPr>
        <p:pic>
          <p:nvPicPr>
            <p:cNvPr id="7" name="Picture 8" descr="GUI CP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2"/>
              <a:ext cx="5760" cy="374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3456" y="1824"/>
              <a:ext cx="528" cy="113"/>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tIns="27432">
              <a:spAutoFit/>
            </a:bodyPr>
            <a:lstStyle/>
            <a:p>
              <a:pPr defTabSz="914400" fontAlgn="base">
                <a:spcBef>
                  <a:spcPct val="50000"/>
                </a:spcBef>
                <a:spcAft>
                  <a:spcPct val="0"/>
                </a:spcAft>
              </a:pPr>
              <a:r>
                <a:rPr lang="en-US" sz="700" b="1">
                  <a:solidFill>
                    <a:prstClr val="black"/>
                  </a:solidFill>
                  <a:latin typeface="Arial" charset="0"/>
                </a:rPr>
                <a:t>000-50-5000</a:t>
              </a:r>
            </a:p>
          </p:txBody>
        </p:sp>
        <p:sp>
          <p:nvSpPr>
            <p:cNvPr id="9" name="Text Box 10"/>
            <p:cNvSpPr txBox="1">
              <a:spLocks noChangeArrowheads="1"/>
            </p:cNvSpPr>
            <p:nvPr/>
          </p:nvSpPr>
          <p:spPr bwMode="auto">
            <a:xfrm>
              <a:off x="720" y="943"/>
              <a:ext cx="384" cy="123"/>
            </a:xfrm>
            <a:prstGeom prst="rect">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27432" rIns="0">
              <a:spAutoFit/>
            </a:bodyPr>
            <a:lstStyle/>
            <a:p>
              <a:pPr defTabSz="914400" fontAlgn="base">
                <a:spcBef>
                  <a:spcPct val="50000"/>
                </a:spcBef>
                <a:spcAft>
                  <a:spcPct val="0"/>
                </a:spcAft>
              </a:pPr>
              <a:r>
                <a:rPr lang="en-US" sz="800" b="1">
                  <a:solidFill>
                    <a:prstClr val="black"/>
                  </a:solidFill>
                  <a:latin typeface="Arial" charset="0"/>
                </a:rPr>
                <a:t>000-50-5000</a:t>
              </a:r>
            </a:p>
          </p:txBody>
        </p:sp>
      </p:grpSp>
      <p:sp>
        <p:nvSpPr>
          <p:cNvPr id="10" name="Text Box 8"/>
          <p:cNvSpPr txBox="1">
            <a:spLocks noChangeArrowheads="1"/>
          </p:cNvSpPr>
          <p:nvPr/>
        </p:nvSpPr>
        <p:spPr bwMode="auto">
          <a:xfrm>
            <a:off x="2514600" y="3093184"/>
            <a:ext cx="4114800" cy="1631216"/>
          </a:xfrm>
          <a:prstGeom prst="rect">
            <a:avLst/>
          </a:prstGeom>
          <a:solidFill>
            <a:srgbClr val="FFFF00">
              <a:alpha val="70000"/>
            </a:srgbClr>
          </a:solidFill>
          <a:ln w="3175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0"/>
              </a:spcBef>
              <a:spcAft>
                <a:spcPct val="0"/>
              </a:spcAft>
            </a:pPr>
            <a:r>
              <a:rPr lang="en-US" sz="2000" dirty="0">
                <a:solidFill>
                  <a:srgbClr val="3333CC"/>
                </a:solidFill>
                <a:latin typeface="Calibri"/>
                <a:ea typeface="ＭＳ Ｐゴシック"/>
              </a:rPr>
              <a:t>Single longitudinal health record is immediately available in</a:t>
            </a:r>
          </a:p>
          <a:p>
            <a:pPr lvl="2" defTabSz="914400" fontAlgn="base">
              <a:spcBef>
                <a:spcPct val="0"/>
              </a:spcBef>
              <a:spcAft>
                <a:spcPct val="0"/>
              </a:spcAft>
              <a:buFontTx/>
              <a:buChar char="•"/>
            </a:pPr>
            <a:r>
              <a:rPr lang="en-US" sz="2000" dirty="0">
                <a:solidFill>
                  <a:srgbClr val="3333CC"/>
                </a:solidFill>
                <a:latin typeface="Calibri"/>
                <a:ea typeface="ＭＳ Ｐゴシック"/>
              </a:rPr>
              <a:t>Outpatient </a:t>
            </a:r>
          </a:p>
          <a:p>
            <a:pPr lvl="2" defTabSz="914400" fontAlgn="base">
              <a:spcBef>
                <a:spcPct val="0"/>
              </a:spcBef>
              <a:spcAft>
                <a:spcPct val="0"/>
              </a:spcAft>
              <a:buFontTx/>
              <a:buChar char="•"/>
            </a:pPr>
            <a:r>
              <a:rPr lang="en-US" sz="2000" dirty="0">
                <a:solidFill>
                  <a:srgbClr val="3333CC"/>
                </a:solidFill>
                <a:latin typeface="Calibri"/>
                <a:ea typeface="ＭＳ Ｐゴシック"/>
              </a:rPr>
              <a:t>Inpatient &amp;</a:t>
            </a:r>
          </a:p>
          <a:p>
            <a:pPr lvl="2" defTabSz="914400" fontAlgn="base">
              <a:spcBef>
                <a:spcPct val="0"/>
              </a:spcBef>
              <a:spcAft>
                <a:spcPct val="0"/>
              </a:spcAft>
              <a:buFontTx/>
              <a:buChar char="•"/>
            </a:pPr>
            <a:r>
              <a:rPr lang="en-US" sz="2000" dirty="0">
                <a:solidFill>
                  <a:srgbClr val="3333CC"/>
                </a:solidFill>
                <a:latin typeface="Calibri"/>
                <a:ea typeface="ＭＳ Ｐゴシック"/>
              </a:rPr>
              <a:t>Long-term care settings</a:t>
            </a:r>
          </a:p>
        </p:txBody>
      </p:sp>
    </p:spTree>
    <p:extLst>
      <p:ext uri="{BB962C8B-B14F-4D97-AF65-F5344CB8AC3E}">
        <p14:creationId xmlns:p14="http://schemas.microsoft.com/office/powerpoint/2010/main" val="1910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VistA</a:t>
            </a:r>
            <a:r>
              <a:rPr lang="en-US" dirty="0" smtClean="0"/>
              <a:t> Imaging</a:t>
            </a:r>
            <a:endParaRPr lang="en-US" dirty="0"/>
          </a:p>
        </p:txBody>
      </p:sp>
      <p:sp>
        <p:nvSpPr>
          <p:cNvPr id="3" name="Content Placeholder 2"/>
          <p:cNvSpPr>
            <a:spLocks noGrp="1"/>
          </p:cNvSpPr>
          <p:nvPr>
            <p:ph idx="1"/>
          </p:nvPr>
        </p:nvSpPr>
        <p:spPr>
          <a:xfrm>
            <a:off x="533400" y="1219200"/>
            <a:ext cx="8229600" cy="4830763"/>
          </a:xfrm>
        </p:spPr>
        <p:txBody>
          <a:bodyPr/>
          <a:lstStyle/>
          <a:p>
            <a:r>
              <a:rPr lang="en-US" sz="2200" dirty="0" smtClean="0"/>
              <a:t>Integrates images with the electronic medical record</a:t>
            </a:r>
          </a:p>
          <a:p>
            <a:r>
              <a:rPr lang="en-US" sz="2200" dirty="0" smtClean="0"/>
              <a:t>Can be used independently or integrated into </a:t>
            </a:r>
            <a:r>
              <a:rPr lang="en-US" sz="2200" dirty="0" err="1" smtClean="0"/>
              <a:t>VistA</a:t>
            </a:r>
            <a:endParaRPr lang="en-US" sz="2200" dirty="0" smtClean="0"/>
          </a:p>
          <a:p>
            <a:r>
              <a:rPr lang="en-US" sz="2200" dirty="0" smtClean="0"/>
              <a:t>Includes</a:t>
            </a:r>
          </a:p>
          <a:p>
            <a:pPr lvl="1"/>
            <a:r>
              <a:rPr lang="en-US" sz="2200" dirty="0" smtClean="0">
                <a:solidFill>
                  <a:srgbClr val="FF0000"/>
                </a:solidFill>
              </a:rPr>
              <a:t>Radiology</a:t>
            </a:r>
          </a:p>
          <a:p>
            <a:pPr lvl="1"/>
            <a:r>
              <a:rPr lang="en-US" sz="2200" dirty="0" smtClean="0"/>
              <a:t>EKG’s</a:t>
            </a:r>
          </a:p>
          <a:p>
            <a:pPr lvl="1"/>
            <a:r>
              <a:rPr lang="en-US" sz="2200" dirty="0" smtClean="0"/>
              <a:t>Pathology</a:t>
            </a:r>
          </a:p>
          <a:p>
            <a:pPr lvl="1"/>
            <a:r>
              <a:rPr lang="en-US" sz="2200" dirty="0" smtClean="0"/>
              <a:t>GI lab</a:t>
            </a:r>
          </a:p>
          <a:p>
            <a:pPr lvl="1"/>
            <a:r>
              <a:rPr lang="en-US" sz="2200" dirty="0" smtClean="0"/>
              <a:t>Dermatology</a:t>
            </a:r>
          </a:p>
          <a:p>
            <a:pPr lvl="1"/>
            <a:r>
              <a:rPr lang="en-US" sz="2200" dirty="0" smtClean="0"/>
              <a:t>Wound Care</a:t>
            </a:r>
          </a:p>
          <a:p>
            <a:pPr lvl="1"/>
            <a:r>
              <a:rPr lang="en-US" sz="2200" dirty="0" smtClean="0"/>
              <a:t>Scanned Documents</a:t>
            </a:r>
            <a:endParaRPr lang="en-US" sz="2200" dirty="0"/>
          </a:p>
        </p:txBody>
      </p:sp>
      <p:sp>
        <p:nvSpPr>
          <p:cNvPr id="4" name="Slide Number Placeholder 3"/>
          <p:cNvSpPr>
            <a:spLocks noGrp="1"/>
          </p:cNvSpPr>
          <p:nvPr>
            <p:ph type="sldNum" sz="quarter" idx="10"/>
          </p:nvPr>
        </p:nvSpPr>
        <p:spPr/>
        <p:txBody>
          <a:bodyPr/>
          <a:lstStyle/>
          <a:p>
            <a:fld id="{88ACFCC8-E5D0-44AF-892F-3C235E4A94E5}" type="slidenum">
              <a:rPr lang="en-US" smtClean="0">
                <a:solidFill>
                  <a:prstClr val="black">
                    <a:tint val="75000"/>
                  </a:prstClr>
                </a:solidFill>
              </a:rPr>
              <a:pPr/>
              <a:t>12</a:t>
            </a:fld>
            <a:endParaRPr lang="en-US" dirty="0">
              <a:solidFill>
                <a:prstClr val="black">
                  <a:tint val="75000"/>
                </a:prstClr>
              </a:solidFill>
            </a:endParaRPr>
          </a:p>
        </p:txBody>
      </p:sp>
      <p:pic>
        <p:nvPicPr>
          <p:cNvPr id="5" name="Picture 4"/>
          <p:cNvPicPr>
            <a:picLocks noChangeAspect="1"/>
          </p:cNvPicPr>
          <p:nvPr/>
        </p:nvPicPr>
        <p:blipFill rotWithShape="1">
          <a:blip r:embed="rId2"/>
          <a:srcRect b="13376"/>
          <a:stretch/>
        </p:blipFill>
        <p:spPr>
          <a:xfrm>
            <a:off x="3962400" y="2209800"/>
            <a:ext cx="5031943" cy="3764748"/>
          </a:xfrm>
          <a:prstGeom prst="rect">
            <a:avLst/>
          </a:prstGeom>
        </p:spPr>
      </p:pic>
    </p:spTree>
    <p:extLst>
      <p:ext uri="{BB962C8B-B14F-4D97-AF65-F5344CB8AC3E}">
        <p14:creationId xmlns:p14="http://schemas.microsoft.com/office/powerpoint/2010/main" val="117584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
            <a:ext cx="8877785" cy="639762"/>
          </a:xfrm>
        </p:spPr>
        <p:txBody>
          <a:bodyPr/>
          <a:lstStyle/>
          <a:p>
            <a:r>
              <a:rPr lang="en-US" sz="3200" b="1" dirty="0">
                <a:solidFill>
                  <a:srgbClr val="FFFF00"/>
                </a:solidFill>
              </a:rPr>
              <a:t>From A Few Sites To The Largest Health Care System In The </a:t>
            </a:r>
            <a:r>
              <a:rPr lang="en-US" sz="3200" b="1" dirty="0" smtClean="0">
                <a:solidFill>
                  <a:srgbClr val="FFFF00"/>
                </a:solidFill>
              </a:rPr>
              <a:t>U.S. </a:t>
            </a:r>
            <a:r>
              <a:rPr lang="en-US" sz="3200" b="1" dirty="0">
                <a:solidFill>
                  <a:srgbClr val="FFFF00"/>
                </a:solidFill>
              </a:rPr>
              <a:t>Under One Management</a:t>
            </a:r>
          </a:p>
        </p:txBody>
      </p:sp>
      <p:sp>
        <p:nvSpPr>
          <p:cNvPr id="3" name="Content Placeholder 2"/>
          <p:cNvSpPr>
            <a:spLocks noGrp="1"/>
          </p:cNvSpPr>
          <p:nvPr>
            <p:ph idx="1"/>
          </p:nvPr>
        </p:nvSpPr>
        <p:spPr>
          <a:xfrm>
            <a:off x="304800" y="2057400"/>
            <a:ext cx="8229600" cy="4190513"/>
          </a:xfrm>
        </p:spPr>
        <p:txBody>
          <a:bodyPr>
            <a:normAutofit fontScale="92500" lnSpcReduction="10000"/>
          </a:bodyPr>
          <a:lstStyle/>
          <a:p>
            <a:pPr marL="0" indent="0">
              <a:lnSpc>
                <a:spcPct val="80000"/>
              </a:lnSpc>
              <a:spcBef>
                <a:spcPts val="1176"/>
              </a:spcBef>
              <a:buNone/>
            </a:pPr>
            <a:r>
              <a:rPr lang="en-US" sz="2000" b="1" dirty="0" smtClean="0">
                <a:latin typeface="+mj-lt"/>
                <a:ea typeface="ＭＳ Ｐゴシック" charset="0"/>
                <a:cs typeface="ＭＳ Ｐゴシック" charset="0"/>
              </a:rPr>
              <a:t>In The Beginning</a:t>
            </a:r>
          </a:p>
          <a:p>
            <a:pPr marL="0" indent="0">
              <a:lnSpc>
                <a:spcPct val="80000"/>
              </a:lnSpc>
              <a:spcBef>
                <a:spcPts val="1176"/>
              </a:spcBef>
              <a:buNone/>
            </a:pPr>
            <a:r>
              <a:rPr lang="en-US" dirty="0" smtClean="0">
                <a:latin typeface="+mj-lt"/>
                <a:ea typeface="ＭＳ Ｐゴシック" charset="0"/>
                <a:cs typeface="ＭＳ Ｐゴシック" charset="0"/>
              </a:rPr>
              <a:t>NIST (Then NBS) was asked to turn the existing systems-technology strategy into a systems-architecture design</a:t>
            </a:r>
          </a:p>
          <a:p>
            <a:pPr marL="400050" lvl="1" indent="0">
              <a:lnSpc>
                <a:spcPct val="80000"/>
              </a:lnSpc>
              <a:spcBef>
                <a:spcPts val="1176"/>
              </a:spcBef>
              <a:buNone/>
            </a:pPr>
            <a:r>
              <a:rPr lang="en-US" sz="2000" dirty="0" smtClean="0">
                <a:latin typeface="+mj-lt"/>
                <a:ea typeface="ＭＳ Ｐゴシック" charset="0"/>
                <a:cs typeface="ＭＳ Ｐゴシック" charset="0"/>
              </a:rPr>
              <a:t>Dr. John Chase, the VA’s Medical Director agreed to deploy the system at the VA Hospitals</a:t>
            </a:r>
          </a:p>
          <a:p>
            <a:pPr marL="400050" lvl="1" indent="0">
              <a:lnSpc>
                <a:spcPct val="80000"/>
              </a:lnSpc>
              <a:spcBef>
                <a:spcPts val="1176"/>
              </a:spcBef>
              <a:buNone/>
            </a:pPr>
            <a:r>
              <a:rPr lang="en-US" sz="2000" dirty="0" smtClean="0">
                <a:latin typeface="+mj-lt"/>
                <a:ea typeface="ＭＳ Ｐゴシック" charset="0"/>
                <a:cs typeface="ＭＳ Ｐゴシック" charset="0"/>
              </a:rPr>
              <a:t>Dr. Robert </a:t>
            </a:r>
            <a:r>
              <a:rPr lang="en-US" sz="2000" dirty="0" err="1" smtClean="0">
                <a:latin typeface="+mj-lt"/>
                <a:ea typeface="ＭＳ Ｐゴシック" charset="0"/>
                <a:cs typeface="ＭＳ Ｐゴシック" charset="0"/>
              </a:rPr>
              <a:t>Kolodner</a:t>
            </a:r>
            <a:r>
              <a:rPr lang="en-US" sz="2000" dirty="0" smtClean="0">
                <a:latin typeface="+mj-lt"/>
                <a:ea typeface="ＭＳ Ｐゴシック" charset="0"/>
                <a:cs typeface="ＭＳ Ｐゴシック" charset="0"/>
              </a:rPr>
              <a:t> (later the National Health Information Technology Coordinator) and George </a:t>
            </a:r>
            <a:r>
              <a:rPr lang="en-US" sz="2000" dirty="0" err="1" smtClean="0">
                <a:latin typeface="+mj-lt"/>
                <a:ea typeface="ＭＳ Ｐゴシック" charset="0"/>
                <a:cs typeface="ＭＳ Ｐゴシック" charset="0"/>
              </a:rPr>
              <a:t>Timson</a:t>
            </a:r>
            <a:r>
              <a:rPr lang="en-US" sz="2000" dirty="0" smtClean="0">
                <a:latin typeface="+mj-lt"/>
                <a:ea typeface="ＭＳ Ｐゴシック" charset="0"/>
                <a:cs typeface="ＭＳ Ｐゴシック" charset="0"/>
              </a:rPr>
              <a:t> were involved since 1977 </a:t>
            </a:r>
            <a:endParaRPr lang="en-US" sz="1600" dirty="0" smtClean="0">
              <a:latin typeface="+mj-lt"/>
              <a:ea typeface="ＭＳ Ｐゴシック" charset="0"/>
              <a:cs typeface="ＭＳ Ｐゴシック" charset="0"/>
            </a:endParaRPr>
          </a:p>
          <a:p>
            <a:pPr lvl="1">
              <a:lnSpc>
                <a:spcPct val="80000"/>
              </a:lnSpc>
              <a:spcBef>
                <a:spcPct val="30000"/>
              </a:spcBef>
            </a:pPr>
            <a:r>
              <a:rPr lang="en-US" dirty="0">
                <a:latin typeface="+mj-lt"/>
                <a:ea typeface="ＭＳ Ｐゴシック" charset="0"/>
                <a:cs typeface="ＭＳ Ｐゴシック" charset="0"/>
              </a:rPr>
              <a:t>1978 - Minicomputers sent to </a:t>
            </a:r>
            <a:r>
              <a:rPr lang="en-US" dirty="0" smtClean="0">
                <a:latin typeface="+mj-lt"/>
                <a:ea typeface="ＭＳ Ｐゴシック" charset="0"/>
                <a:cs typeface="ＭＳ Ｐゴシック" charset="0"/>
              </a:rPr>
              <a:t>about 20 VA </a:t>
            </a:r>
            <a:r>
              <a:rPr lang="en-US" dirty="0">
                <a:latin typeface="+mj-lt"/>
                <a:ea typeface="ＭＳ Ｐゴシック" charset="0"/>
                <a:cs typeface="ＭＳ Ｐゴシック" charset="0"/>
              </a:rPr>
              <a:t>Medical Centers</a:t>
            </a:r>
          </a:p>
          <a:p>
            <a:pPr lvl="1">
              <a:lnSpc>
                <a:spcPct val="80000"/>
              </a:lnSpc>
              <a:spcBef>
                <a:spcPct val="30000"/>
              </a:spcBef>
            </a:pPr>
            <a:r>
              <a:rPr lang="en-US" dirty="0">
                <a:latin typeface="+mj-lt"/>
                <a:ea typeface="ＭＳ Ｐゴシック" charset="0"/>
                <a:cs typeface="ＭＳ Ｐゴシック" charset="0"/>
              </a:rPr>
              <a:t>1979 - “Underground Railroad” </a:t>
            </a:r>
            <a:r>
              <a:rPr lang="en-US" dirty="0" smtClean="0">
                <a:latin typeface="+mj-lt"/>
                <a:ea typeface="ＭＳ Ｐゴシック" charset="0"/>
                <a:cs typeface="ＭＳ Ｐゴシック" charset="0"/>
              </a:rPr>
              <a:t>formed referred to as conspirators against the enemy</a:t>
            </a:r>
            <a:endParaRPr lang="en-US" dirty="0">
              <a:latin typeface="+mj-lt"/>
              <a:ea typeface="ＭＳ Ｐゴシック" charset="0"/>
              <a:cs typeface="ＭＳ Ｐゴシック" charset="0"/>
            </a:endParaRPr>
          </a:p>
          <a:p>
            <a:pPr marL="0" indent="0">
              <a:spcBef>
                <a:spcPts val="1000"/>
              </a:spcBef>
              <a:buNone/>
            </a:pPr>
            <a:endParaRPr lang="en-US" sz="2000" b="1" dirty="0" smtClean="0">
              <a:solidFill>
                <a:srgbClr val="3366FF"/>
              </a:solidFill>
              <a:latin typeface="+mj-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88ACFCC8-E5D0-44AF-892F-3C235E4A94E5}" type="slidenum">
              <a:rPr lang="en-US" smtClean="0">
                <a:solidFill>
                  <a:prstClr val="black">
                    <a:tint val="75000"/>
                  </a:prstClr>
                </a:solidFill>
              </a:rPr>
              <a:pPr/>
              <a:t>13</a:t>
            </a:fld>
            <a:endParaRPr lang="en-US" dirty="0">
              <a:solidFill>
                <a:prstClr val="black">
                  <a:tint val="75000"/>
                </a:prstClr>
              </a:solidFill>
            </a:endParaRPr>
          </a:p>
        </p:txBody>
      </p:sp>
      <p:pic>
        <p:nvPicPr>
          <p:cNvPr id="2" name="Picture 1"/>
          <p:cNvPicPr>
            <a:picLocks noChangeAspect="1"/>
          </p:cNvPicPr>
          <p:nvPr/>
        </p:nvPicPr>
        <p:blipFill>
          <a:blip r:embed="rId3"/>
          <a:stretch>
            <a:fillRect/>
          </a:stretch>
        </p:blipFill>
        <p:spPr>
          <a:xfrm>
            <a:off x="5700653" y="990600"/>
            <a:ext cx="3443347" cy="1371600"/>
          </a:xfrm>
          <a:prstGeom prst="rect">
            <a:avLst/>
          </a:prstGeom>
        </p:spPr>
      </p:pic>
    </p:spTree>
    <p:extLst>
      <p:ext uri="{BB962C8B-B14F-4D97-AF65-F5344CB8AC3E}">
        <p14:creationId xmlns:p14="http://schemas.microsoft.com/office/powerpoint/2010/main" val="23949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spcBef>
                <a:spcPts val="1000"/>
              </a:spcBef>
              <a:buNone/>
            </a:pPr>
            <a:r>
              <a:rPr lang="en-US" sz="2400" dirty="0">
                <a:solidFill>
                  <a:srgbClr val="3366FF"/>
                </a:solidFill>
                <a:ea typeface="ＭＳ Ｐゴシック" charset="0"/>
                <a:cs typeface="ＭＳ Ｐゴシック" charset="0"/>
              </a:rPr>
              <a:t>DHCP - Hospital Information System – 1981 </a:t>
            </a:r>
          </a:p>
          <a:p>
            <a:pPr marL="0" indent="0">
              <a:spcBef>
                <a:spcPts val="1000"/>
              </a:spcBef>
              <a:buNone/>
            </a:pPr>
            <a:r>
              <a:rPr lang="en-US" sz="2400" dirty="0">
                <a:solidFill>
                  <a:srgbClr val="3366FF"/>
                </a:solidFill>
                <a:ea typeface="ＭＳ Ｐゴシック" charset="0"/>
                <a:cs typeface="ＭＳ Ｐゴシック" charset="0"/>
              </a:rPr>
              <a:t>Congressman Sunny Montgomery arranged for DHCP to be written into law as a program at the </a:t>
            </a:r>
            <a:r>
              <a:rPr lang="en-US" sz="2400" dirty="0" smtClean="0">
                <a:solidFill>
                  <a:srgbClr val="3366FF"/>
                </a:solidFill>
                <a:ea typeface="ＭＳ Ｐゴシック" charset="0"/>
                <a:cs typeface="ＭＳ Ｐゴシック" charset="0"/>
              </a:rPr>
              <a:t>VA</a:t>
            </a:r>
            <a:endParaRPr lang="en-US" sz="2400" dirty="0">
              <a:solidFill>
                <a:srgbClr val="3366FF"/>
              </a:solidFill>
              <a:ea typeface="ＭＳ Ｐゴシック" charset="0"/>
              <a:cs typeface="ＭＳ Ｐゴシック" charset="0"/>
            </a:endParaRPr>
          </a:p>
          <a:p>
            <a:pPr lvl="1">
              <a:spcBef>
                <a:spcPts val="0"/>
              </a:spcBef>
            </a:pPr>
            <a:r>
              <a:rPr lang="en-US" sz="2000" dirty="0">
                <a:ea typeface="ＭＳ Ｐゴシック" charset="0"/>
                <a:cs typeface="ＭＳ Ｐゴシック" charset="0"/>
              </a:rPr>
              <a:t>1982 - Official deployment of core applications</a:t>
            </a:r>
          </a:p>
          <a:p>
            <a:pPr lvl="1">
              <a:lnSpc>
                <a:spcPct val="80000"/>
              </a:lnSpc>
              <a:spcBef>
                <a:spcPct val="30000"/>
              </a:spcBef>
            </a:pPr>
            <a:r>
              <a:rPr lang="en-US" sz="2000" dirty="0" smtClean="0">
                <a:ea typeface="ＭＳ Ｐゴシック" charset="0"/>
                <a:cs typeface="ＭＳ Ｐゴシック" charset="0"/>
              </a:rPr>
              <a:t>1993 </a:t>
            </a:r>
            <a:r>
              <a:rPr lang="en-US" sz="2000" dirty="0">
                <a:ea typeface="ＭＳ Ｐゴシック" charset="0"/>
                <a:cs typeface="ＭＳ Ｐゴシック" charset="0"/>
              </a:rPr>
              <a:t>- Order Entry / Results </a:t>
            </a:r>
            <a:r>
              <a:rPr lang="en-US" sz="2000" dirty="0" smtClean="0">
                <a:ea typeface="ＭＳ Ｐゴシック" charset="0"/>
                <a:cs typeface="ＭＳ Ｐゴシック" charset="0"/>
              </a:rPr>
              <a:t>Reporting</a:t>
            </a:r>
          </a:p>
          <a:p>
            <a:pPr marL="0" indent="0">
              <a:lnSpc>
                <a:spcPct val="80000"/>
              </a:lnSpc>
              <a:spcBef>
                <a:spcPct val="30000"/>
              </a:spcBef>
              <a:buNone/>
            </a:pPr>
            <a:r>
              <a:rPr lang="en-US" sz="2400" dirty="0" smtClean="0">
                <a:ea typeface="ＭＳ Ｐゴシック" charset="0"/>
                <a:cs typeface="ＭＳ Ｐゴシック" charset="0"/>
              </a:rPr>
              <a:t>The four major adopters of </a:t>
            </a:r>
            <a:r>
              <a:rPr lang="en-US" sz="2400" dirty="0" err="1" smtClean="0">
                <a:ea typeface="ＭＳ Ｐゴシック" charset="0"/>
                <a:cs typeface="ＭＳ Ｐゴシック" charset="0"/>
              </a:rPr>
              <a:t>VistA</a:t>
            </a:r>
            <a:r>
              <a:rPr lang="en-US" sz="2400" dirty="0" smtClean="0">
                <a:ea typeface="ＭＳ Ｐゴシック" charset="0"/>
                <a:cs typeface="ＭＳ Ｐゴシック" charset="0"/>
              </a:rPr>
              <a:t> (VA, </a:t>
            </a:r>
            <a:r>
              <a:rPr lang="en-US" sz="2400" dirty="0" err="1" smtClean="0">
                <a:ea typeface="ＭＳ Ｐゴシック" charset="0"/>
                <a:cs typeface="ＭＳ Ｐゴシック" charset="0"/>
              </a:rPr>
              <a:t>DoD</a:t>
            </a:r>
            <a:r>
              <a:rPr lang="en-US" sz="2400" dirty="0" smtClean="0">
                <a:ea typeface="ＭＳ Ｐゴシック" charset="0"/>
                <a:cs typeface="ＭＳ Ｐゴシック" charset="0"/>
              </a:rPr>
              <a:t>, HIS, and the Finnish Consortium) each took </a:t>
            </a:r>
            <a:r>
              <a:rPr lang="en-US" sz="2400" dirty="0" err="1" smtClean="0">
                <a:ea typeface="ＭＳ Ｐゴシック" charset="0"/>
                <a:cs typeface="ＭＳ Ｐゴシック" charset="0"/>
              </a:rPr>
              <a:t>VistA</a:t>
            </a:r>
            <a:r>
              <a:rPr lang="en-US" sz="2400" dirty="0" smtClean="0">
                <a:ea typeface="ＭＳ Ｐゴシック" charset="0"/>
                <a:cs typeface="ＭＳ Ｐゴシック" charset="0"/>
              </a:rPr>
              <a:t> in a slightly different direction</a:t>
            </a:r>
          </a:p>
          <a:p>
            <a:pPr marL="0" indent="0">
              <a:lnSpc>
                <a:spcPct val="80000"/>
              </a:lnSpc>
              <a:spcBef>
                <a:spcPct val="30000"/>
              </a:spcBef>
              <a:buNone/>
            </a:pPr>
            <a:r>
              <a:rPr lang="en-US" sz="2400" dirty="0"/>
              <a:t>	</a:t>
            </a:r>
            <a:r>
              <a:rPr lang="en-US" sz="2400" dirty="0" smtClean="0"/>
              <a:t>The Finns actually were the first major adopter</a:t>
            </a:r>
            <a:endParaRPr lang="en-US" sz="2400" dirty="0">
              <a:solidFill>
                <a:srgbClr val="3366FF"/>
              </a:solidFill>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88ACFCC8-E5D0-44AF-892F-3C235E4A94E5}"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89628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nSpc>
                <a:spcPct val="80000"/>
              </a:lnSpc>
              <a:spcBef>
                <a:spcPts val="1000"/>
              </a:spcBef>
              <a:buNone/>
            </a:pPr>
            <a:r>
              <a:rPr lang="en-US" dirty="0" err="1" smtClean="0">
                <a:solidFill>
                  <a:srgbClr val="3366FF"/>
                </a:solidFill>
              </a:rPr>
              <a:t>VistA</a:t>
            </a:r>
            <a:endParaRPr lang="en-US" dirty="0" smtClean="0">
              <a:solidFill>
                <a:srgbClr val="3366FF"/>
              </a:solidFill>
            </a:endParaRPr>
          </a:p>
          <a:p>
            <a:pPr marL="0" indent="0">
              <a:lnSpc>
                <a:spcPct val="80000"/>
              </a:lnSpc>
              <a:spcBef>
                <a:spcPts val="1000"/>
              </a:spcBef>
              <a:buNone/>
            </a:pPr>
            <a:r>
              <a:rPr lang="en-US" dirty="0">
                <a:solidFill>
                  <a:srgbClr val="3366FF"/>
                </a:solidFill>
              </a:rPr>
              <a:t>	</a:t>
            </a:r>
            <a:r>
              <a:rPr lang="en-US" dirty="0" smtClean="0">
                <a:solidFill>
                  <a:srgbClr val="3366FF"/>
                </a:solidFill>
              </a:rPr>
              <a:t>Electronic </a:t>
            </a:r>
            <a:r>
              <a:rPr lang="en-US" dirty="0">
                <a:solidFill>
                  <a:srgbClr val="3366FF"/>
                </a:solidFill>
              </a:rPr>
              <a:t>Health Record (EHR) – The </a:t>
            </a:r>
            <a:r>
              <a:rPr lang="en-US" dirty="0" smtClean="0">
                <a:solidFill>
                  <a:srgbClr val="3366FF"/>
                </a:solidFill>
              </a:rPr>
              <a:t>	name </a:t>
            </a:r>
            <a:r>
              <a:rPr lang="en-US" dirty="0">
                <a:solidFill>
                  <a:srgbClr val="3366FF"/>
                </a:solidFill>
              </a:rPr>
              <a:t>was adopted in 1994 under Ken </a:t>
            </a:r>
            <a:r>
              <a:rPr lang="en-US" dirty="0" smtClean="0">
                <a:solidFill>
                  <a:srgbClr val="3366FF"/>
                </a:solidFill>
              </a:rPr>
              <a:t>	</a:t>
            </a:r>
            <a:r>
              <a:rPr lang="en-US" dirty="0" err="1" smtClean="0">
                <a:solidFill>
                  <a:srgbClr val="3366FF"/>
                </a:solidFill>
              </a:rPr>
              <a:t>Kizer</a:t>
            </a:r>
            <a:endParaRPr lang="en-US" dirty="0">
              <a:solidFill>
                <a:srgbClr val="3366FF"/>
              </a:solidFill>
            </a:endParaRPr>
          </a:p>
          <a:p>
            <a:pPr lvl="1">
              <a:lnSpc>
                <a:spcPct val="80000"/>
              </a:lnSpc>
              <a:spcBef>
                <a:spcPct val="30000"/>
              </a:spcBef>
            </a:pPr>
            <a:r>
              <a:rPr lang="en-US" dirty="0">
                <a:cs typeface="ＭＳ Ｐゴシック" charset="0"/>
              </a:rPr>
              <a:t>1996-99 - CPRS (</a:t>
            </a:r>
            <a:r>
              <a:rPr lang="ja-JP" altLang="en-US" dirty="0">
                <a:cs typeface="ＭＳ Ｐゴシック" charset="0"/>
              </a:rPr>
              <a:t>“</a:t>
            </a:r>
            <a:r>
              <a:rPr lang="en-US" altLang="ja-JP" dirty="0">
                <a:cs typeface="ＭＳ Ｐゴシック" charset="0"/>
              </a:rPr>
              <a:t>Clinical Desktop</a:t>
            </a:r>
            <a:r>
              <a:rPr lang="ja-JP" altLang="en-US" dirty="0">
                <a:cs typeface="ＭＳ Ｐゴシック" charset="0"/>
              </a:rPr>
              <a:t>”</a:t>
            </a:r>
            <a:r>
              <a:rPr lang="en-US" altLang="ja-JP" dirty="0">
                <a:cs typeface="ＭＳ Ｐゴシック" charset="0"/>
              </a:rPr>
              <a:t>)</a:t>
            </a:r>
          </a:p>
          <a:p>
            <a:pPr lvl="1">
              <a:lnSpc>
                <a:spcPct val="80000"/>
              </a:lnSpc>
              <a:spcBef>
                <a:spcPct val="30000"/>
              </a:spcBef>
            </a:pPr>
            <a:r>
              <a:rPr lang="en-US" dirty="0">
                <a:cs typeface="ＭＳ Ｐゴシック" charset="0"/>
              </a:rPr>
              <a:t>2000 - Bar Code Medication Administration</a:t>
            </a:r>
          </a:p>
          <a:p>
            <a:pPr lvl="1">
              <a:lnSpc>
                <a:spcPct val="80000"/>
              </a:lnSpc>
              <a:spcBef>
                <a:spcPct val="30000"/>
              </a:spcBef>
            </a:pPr>
            <a:endParaRPr lang="en-US" b="1" dirty="0">
              <a:solidFill>
                <a:prstClr val="black"/>
              </a:solidFill>
              <a:latin typeface="Calibri"/>
              <a:cs typeface="ＭＳ Ｐゴシック" charset="0"/>
            </a:endParaRPr>
          </a:p>
          <a:p>
            <a:pPr lvl="1">
              <a:lnSpc>
                <a:spcPct val="80000"/>
              </a:lnSpc>
              <a:spcBef>
                <a:spcPct val="30000"/>
              </a:spcBef>
            </a:pPr>
            <a:r>
              <a:rPr lang="en-US" b="1" dirty="0">
                <a:solidFill>
                  <a:prstClr val="black"/>
                </a:solidFill>
                <a:latin typeface="Calibri"/>
                <a:cs typeface="ＭＳ Ｐゴシック" charset="0"/>
              </a:rPr>
              <a:t>2004 – My </a:t>
            </a:r>
            <a:r>
              <a:rPr lang="en-US" b="1" dirty="0" err="1">
                <a:solidFill>
                  <a:prstClr val="black"/>
                </a:solidFill>
                <a:latin typeface="Calibri"/>
                <a:cs typeface="ＭＳ Ｐゴシック" charset="0"/>
              </a:rPr>
              <a:t>Health</a:t>
            </a:r>
            <a:r>
              <a:rPr lang="en-US" b="1" i="1" u="sng" dirty="0" err="1">
                <a:solidFill>
                  <a:prstClr val="black"/>
                </a:solidFill>
                <a:latin typeface="Calibri"/>
                <a:cs typeface="ＭＳ Ｐゴシック" charset="0"/>
              </a:rPr>
              <a:t>e</a:t>
            </a:r>
            <a:r>
              <a:rPr lang="en-US" b="1" dirty="0" err="1">
                <a:solidFill>
                  <a:prstClr val="black"/>
                </a:solidFill>
                <a:latin typeface="Calibri"/>
                <a:cs typeface="ＭＳ Ｐゴシック" charset="0"/>
              </a:rPr>
              <a:t>Vet</a:t>
            </a:r>
            <a:r>
              <a:rPr lang="en-US" b="1" dirty="0">
                <a:solidFill>
                  <a:prstClr val="black"/>
                </a:solidFill>
                <a:latin typeface="Calibri"/>
                <a:cs typeface="ＭＳ Ｐゴシック" charset="0"/>
              </a:rPr>
              <a:t> </a:t>
            </a:r>
            <a:br>
              <a:rPr lang="en-US" b="1" dirty="0">
                <a:solidFill>
                  <a:prstClr val="black"/>
                </a:solidFill>
                <a:latin typeface="Calibri"/>
                <a:cs typeface="ＭＳ Ｐゴシック" charset="0"/>
              </a:rPr>
            </a:br>
            <a:r>
              <a:rPr lang="en-US" dirty="0">
                <a:solidFill>
                  <a:prstClr val="black"/>
                </a:solidFill>
                <a:latin typeface="Calibri"/>
                <a:cs typeface="ＭＳ Ｐゴシック" charset="0"/>
              </a:rPr>
              <a:t>           (Personal Health Record – PHR)</a:t>
            </a:r>
            <a:r>
              <a:rPr lang="en-US" b="1" dirty="0">
                <a:solidFill>
                  <a:prstClr val="black"/>
                </a:solidFill>
                <a:latin typeface="Calibri"/>
                <a:cs typeface="ＭＳ Ｐゴシック" charset="0"/>
              </a:rPr>
              <a:t> </a:t>
            </a:r>
          </a:p>
          <a:p>
            <a:pPr lvl="1">
              <a:lnSpc>
                <a:spcPct val="80000"/>
              </a:lnSpc>
              <a:spcBef>
                <a:spcPct val="30000"/>
              </a:spcBef>
            </a:pPr>
            <a:r>
              <a:rPr lang="en-US" b="1" dirty="0">
                <a:solidFill>
                  <a:prstClr val="black"/>
                </a:solidFill>
                <a:latin typeface="Calibri"/>
                <a:cs typeface="ＭＳ Ｐゴシック" charset="0"/>
              </a:rPr>
              <a:t>2010 – Blue Button  </a:t>
            </a:r>
            <a:r>
              <a:rPr lang="en-US" dirty="0">
                <a:solidFill>
                  <a:prstClr val="black"/>
                </a:solidFill>
                <a:latin typeface="Calibri"/>
                <a:cs typeface="ＭＳ Ｐゴシック" charset="0"/>
              </a:rPr>
              <a:t>(Data Download)</a:t>
            </a:r>
          </a:p>
          <a:p>
            <a:pPr lvl="1">
              <a:lnSpc>
                <a:spcPct val="80000"/>
              </a:lnSpc>
              <a:spcBef>
                <a:spcPct val="30000"/>
              </a:spcBef>
            </a:pPr>
            <a:endParaRPr lang="en-US" dirty="0">
              <a:cs typeface="ＭＳ Ｐゴシック" charset="0"/>
            </a:endParaRPr>
          </a:p>
          <a:p>
            <a:endParaRPr lang="en-US" dirty="0"/>
          </a:p>
          <a:p>
            <a:endParaRPr lang="en-US" sz="4000" dirty="0"/>
          </a:p>
        </p:txBody>
      </p:sp>
    </p:spTree>
    <p:extLst>
      <p:ext uri="{BB962C8B-B14F-4D97-AF65-F5344CB8AC3E}">
        <p14:creationId xmlns:p14="http://schemas.microsoft.com/office/powerpoint/2010/main" val="124748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8ACFCC8-E5D0-44AF-892F-3C235E4A94E5}" type="slidenum">
              <a:rPr lang="en-US" smtClean="0">
                <a:solidFill>
                  <a:prstClr val="black">
                    <a:tint val="75000"/>
                  </a:prstClr>
                </a:solidFill>
              </a:rPr>
              <a:pPr/>
              <a:t>16</a:t>
            </a:fld>
            <a:endParaRPr lang="en-US" dirty="0">
              <a:solidFill>
                <a:prstClr val="black">
                  <a:tint val="75000"/>
                </a:prstClr>
              </a:solidFill>
            </a:endParaRPr>
          </a:p>
        </p:txBody>
      </p:sp>
      <p:sp>
        <p:nvSpPr>
          <p:cNvPr id="5" name="Content Placeholder 2"/>
          <p:cNvSpPr txBox="1">
            <a:spLocks/>
          </p:cNvSpPr>
          <p:nvPr/>
        </p:nvSpPr>
        <p:spPr>
          <a:xfrm>
            <a:off x="152400" y="1722437"/>
            <a:ext cx="8210551" cy="56356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kern="1200">
                <a:solidFill>
                  <a:schemeClr val="tx1"/>
                </a:solidFill>
                <a:latin typeface="+mn-lt"/>
                <a:ea typeface="Georgia" pitchFamily="18" charset="0"/>
                <a:cs typeface="Georgia"/>
              </a:defRPr>
            </a:lvl1pPr>
            <a:lvl2pPr marL="742950" indent="-285750" algn="l" defTabSz="457200" rtl="0" eaLnBrk="1" fontAlgn="base" hangingPunct="1">
              <a:spcBef>
                <a:spcPct val="20000"/>
              </a:spcBef>
              <a:spcAft>
                <a:spcPct val="0"/>
              </a:spcAft>
              <a:buFont typeface="Arial" charset="0"/>
              <a:buChar char="–"/>
              <a:defRPr sz="1600" kern="1200">
                <a:solidFill>
                  <a:schemeClr val="tx1"/>
                </a:solidFill>
                <a:latin typeface="+mn-lt"/>
                <a:ea typeface="Georgia" pitchFamily="18" charset="0"/>
                <a:cs typeface="Georgia"/>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Georgia" pitchFamily="18" charset="0"/>
                <a:cs typeface="Georgia"/>
              </a:defRPr>
            </a:lvl3pPr>
            <a:lvl4pPr marL="1600200" indent="-228600" algn="l" defTabSz="457200" rtl="0" eaLnBrk="1" fontAlgn="base" hangingPunct="1">
              <a:spcBef>
                <a:spcPct val="20000"/>
              </a:spcBef>
              <a:spcAft>
                <a:spcPct val="0"/>
              </a:spcAft>
              <a:buFont typeface="Arial" charset="0"/>
              <a:buChar char="–"/>
              <a:defRPr sz="1200" kern="1200">
                <a:solidFill>
                  <a:schemeClr val="tx1"/>
                </a:solidFill>
                <a:latin typeface="+mn-lt"/>
                <a:ea typeface="Georgia" pitchFamily="18" charset="0"/>
                <a:cs typeface="Georgia"/>
              </a:defRPr>
            </a:lvl4pPr>
            <a:lvl5pPr marL="2057400" indent="-228600" algn="l" defTabSz="457200" rtl="0" eaLnBrk="1" fontAlgn="base" hangingPunct="1">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b="1" dirty="0" smtClean="0">
                <a:solidFill>
                  <a:prstClr val="black"/>
                </a:solidFill>
                <a:latin typeface="Calibri"/>
              </a:rPr>
              <a:t>Virtually Eliminates Errors at the Point of Administration</a:t>
            </a:r>
          </a:p>
        </p:txBody>
      </p:sp>
      <p:pic>
        <p:nvPicPr>
          <p:cNvPr id="6" name="Picture 3" descr="barcode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98962" y="2286000"/>
            <a:ext cx="2459038" cy="3278188"/>
          </a:xfrm>
          <a:prstGeom prst="rect">
            <a:avLst/>
          </a:prstGeom>
          <a:noFill/>
          <a:ln>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Barcod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7487" y="2613025"/>
            <a:ext cx="4049713" cy="3330575"/>
          </a:xfrm>
          <a:prstGeom prst="rect">
            <a:avLst/>
          </a:prstGeom>
          <a:noFill/>
          <a:ln>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6705600" y="2625078"/>
            <a:ext cx="2362200" cy="317009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53975" algn="l">
              <a:tabLst>
                <a:tab pos="463550" algn="l"/>
              </a:tabLst>
              <a:defRPr sz="2400">
                <a:solidFill>
                  <a:schemeClr val="tx1"/>
                </a:solidFill>
                <a:latin typeface="Times New Roman" charset="0"/>
                <a:ea typeface="ＭＳ Ｐゴシック" charset="0"/>
              </a:defRPr>
            </a:lvl1pPr>
            <a:lvl2pPr marL="687388" algn="l">
              <a:tabLst>
                <a:tab pos="463550" algn="l"/>
              </a:tabLst>
              <a:defRPr sz="2400">
                <a:solidFill>
                  <a:schemeClr val="tx1"/>
                </a:solidFill>
                <a:latin typeface="Times New Roman" charset="0"/>
                <a:ea typeface="ＭＳ Ｐゴシック" charset="0"/>
              </a:defRPr>
            </a:lvl2pPr>
            <a:lvl3pPr algn="l">
              <a:tabLst>
                <a:tab pos="463550" algn="l"/>
              </a:tabLst>
              <a:defRPr sz="2400">
                <a:solidFill>
                  <a:schemeClr val="tx1"/>
                </a:solidFill>
                <a:latin typeface="Times New Roman" charset="0"/>
                <a:ea typeface="ＭＳ Ｐゴシック" charset="0"/>
              </a:defRPr>
            </a:lvl3pPr>
            <a:lvl4pPr algn="l">
              <a:tabLst>
                <a:tab pos="463550" algn="l"/>
              </a:tabLst>
              <a:defRPr sz="2400">
                <a:solidFill>
                  <a:schemeClr val="tx1"/>
                </a:solidFill>
                <a:latin typeface="Times New Roman" charset="0"/>
                <a:ea typeface="ＭＳ Ｐゴシック" charset="0"/>
              </a:defRPr>
            </a:lvl4pPr>
            <a:lvl5pPr algn="l">
              <a:tabLst>
                <a:tab pos="463550" algn="l"/>
              </a:tabLst>
              <a:defRPr sz="2400">
                <a:solidFill>
                  <a:schemeClr val="tx1"/>
                </a:solidFill>
                <a:latin typeface="Times New Roman" charset="0"/>
                <a:ea typeface="ＭＳ Ｐゴシック" charset="0"/>
              </a:defRPr>
            </a:lvl5pPr>
            <a:lvl6pPr fontAlgn="base">
              <a:spcBef>
                <a:spcPct val="0"/>
              </a:spcBef>
              <a:spcAft>
                <a:spcPct val="0"/>
              </a:spcAft>
              <a:tabLst>
                <a:tab pos="463550" algn="l"/>
              </a:tabLst>
              <a:defRPr sz="2400">
                <a:solidFill>
                  <a:schemeClr val="tx1"/>
                </a:solidFill>
                <a:latin typeface="Times New Roman" charset="0"/>
                <a:ea typeface="ＭＳ Ｐゴシック" charset="0"/>
              </a:defRPr>
            </a:lvl6pPr>
            <a:lvl7pPr fontAlgn="base">
              <a:spcBef>
                <a:spcPct val="0"/>
              </a:spcBef>
              <a:spcAft>
                <a:spcPct val="0"/>
              </a:spcAft>
              <a:tabLst>
                <a:tab pos="463550" algn="l"/>
              </a:tabLst>
              <a:defRPr sz="2400">
                <a:solidFill>
                  <a:schemeClr val="tx1"/>
                </a:solidFill>
                <a:latin typeface="Times New Roman" charset="0"/>
                <a:ea typeface="ＭＳ Ｐゴシック" charset="0"/>
              </a:defRPr>
            </a:lvl7pPr>
            <a:lvl8pPr fontAlgn="base">
              <a:spcBef>
                <a:spcPct val="0"/>
              </a:spcBef>
              <a:spcAft>
                <a:spcPct val="0"/>
              </a:spcAft>
              <a:tabLst>
                <a:tab pos="463550" algn="l"/>
              </a:tabLst>
              <a:defRPr sz="2400">
                <a:solidFill>
                  <a:schemeClr val="tx1"/>
                </a:solidFill>
                <a:latin typeface="Times New Roman" charset="0"/>
                <a:ea typeface="ＭＳ Ｐゴシック" charset="0"/>
              </a:defRPr>
            </a:lvl8pPr>
            <a:lvl9pPr fontAlgn="base">
              <a:spcBef>
                <a:spcPct val="0"/>
              </a:spcBef>
              <a:spcAft>
                <a:spcPct val="0"/>
              </a:spcAft>
              <a:tabLst>
                <a:tab pos="463550" algn="l"/>
              </a:tabLst>
              <a:defRPr sz="2400">
                <a:solidFill>
                  <a:schemeClr val="tx1"/>
                </a:solidFill>
                <a:latin typeface="Times New Roman" charset="0"/>
                <a:ea typeface="ＭＳ Ｐゴシック" charset="0"/>
              </a:defRPr>
            </a:lvl9pPr>
          </a:lstStyle>
          <a:p>
            <a:pPr algn="ctr" defTabSz="914400" fontAlgn="base">
              <a:spcBef>
                <a:spcPct val="0"/>
              </a:spcBef>
              <a:spcAft>
                <a:spcPct val="0"/>
              </a:spcAft>
            </a:pPr>
            <a:r>
              <a:rPr kumimoji="1" lang="en-US" sz="1600" b="1" u="sng" dirty="0">
                <a:solidFill>
                  <a:srgbClr val="000000"/>
                </a:solidFill>
                <a:latin typeface="Calibri"/>
              </a:rPr>
              <a:t>BCMA </a:t>
            </a:r>
            <a:r>
              <a:rPr kumimoji="1" lang="en-US" sz="1600" b="1" u="sng" dirty="0" smtClean="0">
                <a:solidFill>
                  <a:srgbClr val="000000"/>
                </a:solidFill>
                <a:latin typeface="Calibri"/>
              </a:rPr>
              <a:t>Assures the</a:t>
            </a:r>
            <a:r>
              <a:rPr kumimoji="1" lang="en-US" sz="1600" dirty="0" smtClean="0">
                <a:solidFill>
                  <a:srgbClr val="000000"/>
                </a:solidFill>
                <a:latin typeface="Calibri"/>
              </a:rPr>
              <a:t>:</a:t>
            </a:r>
            <a:endParaRPr kumimoji="1" lang="en-US" sz="1600" dirty="0">
              <a:solidFill>
                <a:srgbClr val="000000"/>
              </a:solidFill>
              <a:latin typeface="Calibri"/>
            </a:endParaRPr>
          </a:p>
          <a:p>
            <a:pPr algn="ctr" defTabSz="914400" fontAlgn="base">
              <a:spcBef>
                <a:spcPct val="0"/>
              </a:spcBef>
              <a:spcAft>
                <a:spcPct val="0"/>
              </a:spcAft>
            </a:pPr>
            <a:endParaRPr kumimoji="1" lang="en-US" sz="1600" dirty="0">
              <a:solidFill>
                <a:srgbClr val="000000"/>
              </a:solidFill>
              <a:latin typeface="Calibri"/>
            </a:endParaRPr>
          </a:p>
          <a:p>
            <a:pPr defTabSz="914400" fontAlgn="base">
              <a:spcBef>
                <a:spcPct val="0"/>
              </a:spcBef>
              <a:spcAft>
                <a:spcPct val="0"/>
              </a:spcAft>
            </a:pPr>
            <a:r>
              <a:rPr kumimoji="1" lang="en-US" sz="1600" dirty="0">
                <a:solidFill>
                  <a:srgbClr val="000000"/>
                </a:solidFill>
                <a:latin typeface="Calibri"/>
              </a:rPr>
              <a:t> 	</a:t>
            </a:r>
            <a:r>
              <a:rPr kumimoji="1" lang="en-US" sz="1600" dirty="0" smtClean="0">
                <a:solidFill>
                  <a:srgbClr val="000000"/>
                </a:solidFill>
                <a:latin typeface="Calibri"/>
              </a:rPr>
              <a:t>  Right </a:t>
            </a:r>
            <a:r>
              <a:rPr kumimoji="1" lang="en-US" sz="1600" dirty="0">
                <a:solidFill>
                  <a:srgbClr val="000000"/>
                </a:solidFill>
                <a:latin typeface="Calibri"/>
              </a:rPr>
              <a:t>Medication</a:t>
            </a:r>
          </a:p>
          <a:p>
            <a:pPr defTabSz="914400" fontAlgn="base">
              <a:spcBef>
                <a:spcPct val="0"/>
              </a:spcBef>
              <a:spcAft>
                <a:spcPct val="0"/>
              </a:spcAft>
            </a:pPr>
            <a:endParaRPr kumimoji="1" lang="en-US" sz="1600" dirty="0">
              <a:solidFill>
                <a:srgbClr val="000000"/>
              </a:solidFill>
              <a:latin typeface="Calibri"/>
            </a:endParaRPr>
          </a:p>
          <a:p>
            <a:pPr defTabSz="914400" fontAlgn="base">
              <a:spcBef>
                <a:spcPct val="0"/>
              </a:spcBef>
              <a:spcAft>
                <a:spcPct val="0"/>
              </a:spcAft>
            </a:pPr>
            <a:r>
              <a:rPr kumimoji="1" lang="en-US" sz="1600" dirty="0">
                <a:solidFill>
                  <a:srgbClr val="000000"/>
                </a:solidFill>
                <a:latin typeface="Calibri"/>
              </a:rPr>
              <a:t> 	</a:t>
            </a:r>
            <a:r>
              <a:rPr kumimoji="1" lang="en-US" sz="1600" dirty="0" smtClean="0">
                <a:solidFill>
                  <a:srgbClr val="000000"/>
                </a:solidFill>
                <a:latin typeface="Calibri"/>
              </a:rPr>
              <a:t>  Right </a:t>
            </a:r>
            <a:r>
              <a:rPr kumimoji="1" lang="en-US" sz="1600" dirty="0">
                <a:solidFill>
                  <a:srgbClr val="000000"/>
                </a:solidFill>
                <a:latin typeface="Calibri"/>
              </a:rPr>
              <a:t>Dose</a:t>
            </a:r>
          </a:p>
          <a:p>
            <a:pPr defTabSz="914400" fontAlgn="base">
              <a:spcBef>
                <a:spcPct val="0"/>
              </a:spcBef>
              <a:spcAft>
                <a:spcPct val="0"/>
              </a:spcAft>
            </a:pPr>
            <a:endParaRPr kumimoji="1" lang="en-US" sz="1600" dirty="0">
              <a:solidFill>
                <a:srgbClr val="000000"/>
              </a:solidFill>
              <a:latin typeface="Calibri"/>
            </a:endParaRPr>
          </a:p>
          <a:p>
            <a:pPr defTabSz="914400" fontAlgn="base">
              <a:spcBef>
                <a:spcPct val="0"/>
              </a:spcBef>
              <a:spcAft>
                <a:spcPct val="0"/>
              </a:spcAft>
            </a:pPr>
            <a:r>
              <a:rPr kumimoji="1" lang="en-US" sz="1600" dirty="0">
                <a:solidFill>
                  <a:srgbClr val="000000"/>
                </a:solidFill>
                <a:latin typeface="Calibri"/>
              </a:rPr>
              <a:t> 	</a:t>
            </a:r>
            <a:r>
              <a:rPr kumimoji="1" lang="en-US" sz="1600" dirty="0" smtClean="0">
                <a:solidFill>
                  <a:srgbClr val="000000"/>
                </a:solidFill>
                <a:latin typeface="Calibri"/>
              </a:rPr>
              <a:t>  Right </a:t>
            </a:r>
            <a:r>
              <a:rPr kumimoji="1" lang="en-US" sz="1600" dirty="0">
                <a:solidFill>
                  <a:srgbClr val="000000"/>
                </a:solidFill>
                <a:latin typeface="Calibri"/>
              </a:rPr>
              <a:t>Patient</a:t>
            </a:r>
          </a:p>
          <a:p>
            <a:pPr defTabSz="914400" fontAlgn="base">
              <a:spcBef>
                <a:spcPct val="0"/>
              </a:spcBef>
              <a:spcAft>
                <a:spcPct val="0"/>
              </a:spcAft>
            </a:pPr>
            <a:endParaRPr kumimoji="1" lang="en-US" sz="1600" dirty="0">
              <a:solidFill>
                <a:srgbClr val="000000"/>
              </a:solidFill>
              <a:latin typeface="Calibri"/>
            </a:endParaRPr>
          </a:p>
          <a:p>
            <a:pPr defTabSz="914400" fontAlgn="base">
              <a:spcBef>
                <a:spcPct val="0"/>
              </a:spcBef>
              <a:spcAft>
                <a:spcPct val="0"/>
              </a:spcAft>
            </a:pPr>
            <a:r>
              <a:rPr kumimoji="1" lang="en-US" sz="1600" dirty="0">
                <a:solidFill>
                  <a:srgbClr val="000000"/>
                </a:solidFill>
                <a:latin typeface="Calibri"/>
              </a:rPr>
              <a:t> 	</a:t>
            </a:r>
            <a:r>
              <a:rPr kumimoji="1" lang="en-US" sz="1600" dirty="0" smtClean="0">
                <a:solidFill>
                  <a:srgbClr val="000000"/>
                </a:solidFill>
                <a:latin typeface="Calibri"/>
              </a:rPr>
              <a:t>  Right </a:t>
            </a:r>
            <a:r>
              <a:rPr kumimoji="1" lang="en-US" sz="1600" dirty="0">
                <a:solidFill>
                  <a:srgbClr val="000000"/>
                </a:solidFill>
                <a:latin typeface="Calibri"/>
              </a:rPr>
              <a:t>Provider</a:t>
            </a:r>
          </a:p>
          <a:p>
            <a:pPr defTabSz="914400" fontAlgn="base">
              <a:spcBef>
                <a:spcPct val="0"/>
              </a:spcBef>
              <a:spcAft>
                <a:spcPct val="0"/>
              </a:spcAft>
            </a:pPr>
            <a:endParaRPr kumimoji="1" lang="en-US" sz="1600" dirty="0">
              <a:solidFill>
                <a:srgbClr val="000000"/>
              </a:solidFill>
              <a:latin typeface="Calibri"/>
            </a:endParaRPr>
          </a:p>
          <a:p>
            <a:pPr defTabSz="914400" fontAlgn="base">
              <a:spcBef>
                <a:spcPct val="0"/>
              </a:spcBef>
              <a:spcAft>
                <a:spcPct val="0"/>
              </a:spcAft>
            </a:pPr>
            <a:r>
              <a:rPr kumimoji="1" lang="en-US" sz="1600" dirty="0">
                <a:solidFill>
                  <a:srgbClr val="000000"/>
                </a:solidFill>
                <a:latin typeface="Calibri"/>
              </a:rPr>
              <a:t> 	</a:t>
            </a:r>
            <a:r>
              <a:rPr kumimoji="1" lang="en-US" sz="1600" dirty="0" smtClean="0">
                <a:solidFill>
                  <a:srgbClr val="000000"/>
                </a:solidFill>
                <a:latin typeface="Calibri"/>
              </a:rPr>
              <a:t>  Right </a:t>
            </a:r>
            <a:r>
              <a:rPr kumimoji="1" lang="en-US" sz="1600" dirty="0">
                <a:solidFill>
                  <a:srgbClr val="000000"/>
                </a:solidFill>
                <a:latin typeface="Calibri"/>
              </a:rPr>
              <a:t>Time</a:t>
            </a:r>
          </a:p>
          <a:p>
            <a:pPr defTabSz="914400" fontAlgn="base">
              <a:spcBef>
                <a:spcPct val="0"/>
              </a:spcBef>
              <a:spcAft>
                <a:spcPct val="0"/>
              </a:spcAft>
            </a:pPr>
            <a:endParaRPr lang="en-US" sz="2000" dirty="0">
              <a:solidFill>
                <a:srgbClr val="000000"/>
              </a:solidFill>
              <a:latin typeface="Calibri"/>
            </a:endParaRPr>
          </a:p>
        </p:txBody>
      </p:sp>
      <p:sp>
        <p:nvSpPr>
          <p:cNvPr id="9" name="Title 8"/>
          <p:cNvSpPr>
            <a:spLocks noGrp="1"/>
          </p:cNvSpPr>
          <p:nvPr>
            <p:ph type="title"/>
          </p:nvPr>
        </p:nvSpPr>
        <p:spPr>
          <a:xfrm>
            <a:off x="762000" y="762000"/>
            <a:ext cx="8229600" cy="1143000"/>
          </a:xfrm>
        </p:spPr>
        <p:txBody>
          <a:bodyPr/>
          <a:lstStyle/>
          <a:p>
            <a:r>
              <a:rPr lang="en-US" sz="2800" dirty="0" smtClean="0"/>
              <a:t>Bar </a:t>
            </a:r>
            <a:r>
              <a:rPr lang="en-US" sz="2800" dirty="0"/>
              <a:t>Code Medication Administration (BCMA)</a:t>
            </a:r>
          </a:p>
        </p:txBody>
      </p:sp>
    </p:spTree>
    <p:extLst>
      <p:ext uri="{BB962C8B-B14F-4D97-AF65-F5344CB8AC3E}">
        <p14:creationId xmlns:p14="http://schemas.microsoft.com/office/powerpoint/2010/main" val="413279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8ACFCC8-E5D0-44AF-892F-3C235E4A94E5}" type="slidenum">
              <a:rPr lang="en-US" smtClean="0">
                <a:solidFill>
                  <a:prstClr val="black">
                    <a:tint val="75000"/>
                  </a:prstClr>
                </a:solidFill>
              </a:rPr>
              <a:pPr/>
              <a:t>17</a:t>
            </a:fld>
            <a:endParaRPr lang="en-US" dirty="0">
              <a:solidFill>
                <a:prstClr val="black">
                  <a:tint val="75000"/>
                </a:prstClr>
              </a:solidFill>
            </a:endParaRPr>
          </a:p>
        </p:txBody>
      </p:sp>
      <p:grpSp>
        <p:nvGrpSpPr>
          <p:cNvPr id="5" name="Group 4"/>
          <p:cNvGrpSpPr>
            <a:grpSpLocks/>
          </p:cNvGrpSpPr>
          <p:nvPr/>
        </p:nvGrpSpPr>
        <p:grpSpPr bwMode="auto">
          <a:xfrm>
            <a:off x="1143000" y="1752600"/>
            <a:ext cx="6858000" cy="4572000"/>
            <a:chOff x="0" y="467"/>
            <a:chExt cx="5772" cy="3901"/>
          </a:xfrm>
        </p:grpSpPr>
        <p:pic>
          <p:nvPicPr>
            <p:cNvPr id="6" name="Picture 5" descr="Home Tele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
              <a:ext cx="5772" cy="3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ealth Bud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56"/>
              <a:ext cx="2400" cy="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a:grpSpLocks/>
          </p:cNvGrpSpPr>
          <p:nvPr/>
        </p:nvGrpSpPr>
        <p:grpSpPr bwMode="auto">
          <a:xfrm>
            <a:off x="3048697" y="2819401"/>
            <a:ext cx="3047303" cy="1828668"/>
            <a:chOff x="1822" y="1776"/>
            <a:chExt cx="2018" cy="1202"/>
          </a:xfrm>
        </p:grpSpPr>
        <p:sp>
          <p:nvSpPr>
            <p:cNvPr id="9" name="Oval 8"/>
            <p:cNvSpPr>
              <a:spLocks noChangeArrowheads="1"/>
            </p:cNvSpPr>
            <p:nvPr/>
          </p:nvSpPr>
          <p:spPr bwMode="auto">
            <a:xfrm>
              <a:off x="1822" y="1776"/>
              <a:ext cx="2018" cy="120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a:solidFill>
                  <a:prstClr val="black"/>
                </a:solidFill>
                <a:latin typeface="Arial" charset="0"/>
              </a:endParaRPr>
            </a:p>
          </p:txBody>
        </p:sp>
        <p:sp>
          <p:nvSpPr>
            <p:cNvPr id="10" name="Text Box 9"/>
            <p:cNvSpPr txBox="1">
              <a:spLocks noChangeArrowheads="1"/>
            </p:cNvSpPr>
            <p:nvPr/>
          </p:nvSpPr>
          <p:spPr bwMode="auto">
            <a:xfrm>
              <a:off x="1920" y="2016"/>
              <a:ext cx="1872" cy="75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50000"/>
                </a:spcBef>
                <a:spcAft>
                  <a:spcPct val="0"/>
                </a:spcAft>
              </a:pPr>
              <a:r>
                <a:rPr lang="en-US" sz="1600" i="1" dirty="0">
                  <a:solidFill>
                    <a:prstClr val="black"/>
                  </a:solidFill>
                  <a:latin typeface="Arial" charset="0"/>
                </a:rPr>
                <a:t>Largest </a:t>
              </a:r>
              <a:r>
                <a:rPr lang="en-US" sz="1600" i="1" dirty="0" err="1">
                  <a:solidFill>
                    <a:prstClr val="black"/>
                  </a:solidFill>
                  <a:latin typeface="Arial" charset="0"/>
                </a:rPr>
                <a:t>telehealth</a:t>
              </a:r>
              <a:r>
                <a:rPr lang="en-US" sz="1600" i="1" dirty="0">
                  <a:solidFill>
                    <a:prstClr val="black"/>
                  </a:solidFill>
                  <a:latin typeface="Arial" charset="0"/>
                </a:rPr>
                <a:t> program</a:t>
              </a:r>
              <a:br>
                <a:rPr lang="en-US" sz="1600" i="1" dirty="0">
                  <a:solidFill>
                    <a:prstClr val="black"/>
                  </a:solidFill>
                  <a:latin typeface="Arial" charset="0"/>
                </a:rPr>
              </a:br>
              <a:r>
                <a:rPr lang="en-US" sz="1600" i="1" dirty="0">
                  <a:solidFill>
                    <a:prstClr val="black"/>
                  </a:solidFill>
                  <a:latin typeface="Arial" charset="0"/>
                </a:rPr>
                <a:t>in the world</a:t>
              </a:r>
            </a:p>
            <a:p>
              <a:pPr algn="ctr" defTabSz="914400" fontAlgn="base">
                <a:spcBef>
                  <a:spcPts val="600"/>
                </a:spcBef>
                <a:spcAft>
                  <a:spcPct val="0"/>
                </a:spcAft>
              </a:pPr>
              <a:r>
                <a:rPr lang="en-US" sz="1600" dirty="0">
                  <a:solidFill>
                    <a:prstClr val="black"/>
                  </a:solidFill>
                  <a:latin typeface="Arial" charset="0"/>
                </a:rPr>
                <a:t>60,000 veterans received </a:t>
              </a:r>
              <a:r>
                <a:rPr lang="en-US" sz="1600" dirty="0" err="1">
                  <a:solidFill>
                    <a:prstClr val="black"/>
                  </a:solidFill>
                  <a:latin typeface="Arial" charset="0"/>
                </a:rPr>
                <a:t>telehealth</a:t>
              </a:r>
              <a:r>
                <a:rPr lang="en-US" sz="1600" dirty="0">
                  <a:solidFill>
                    <a:prstClr val="black"/>
                  </a:solidFill>
                  <a:latin typeface="Arial" charset="0"/>
                </a:rPr>
                <a:t> services in 2011</a:t>
              </a:r>
            </a:p>
          </p:txBody>
        </p:sp>
      </p:grpSp>
      <p:sp>
        <p:nvSpPr>
          <p:cNvPr id="12" name="Title 11"/>
          <p:cNvSpPr>
            <a:spLocks noGrp="1"/>
          </p:cNvSpPr>
          <p:nvPr>
            <p:ph type="title"/>
          </p:nvPr>
        </p:nvSpPr>
        <p:spPr>
          <a:xfrm>
            <a:off x="457200" y="685800"/>
            <a:ext cx="8229600" cy="1143000"/>
          </a:xfrm>
        </p:spPr>
        <p:txBody>
          <a:bodyPr/>
          <a:lstStyle/>
          <a:p>
            <a:r>
              <a:rPr lang="en-US" dirty="0" smtClean="0"/>
              <a:t>Home </a:t>
            </a:r>
            <a:r>
              <a:rPr lang="en-US" dirty="0" err="1"/>
              <a:t>Telehealth</a:t>
            </a:r>
            <a:endParaRPr lang="en-US" dirty="0"/>
          </a:p>
        </p:txBody>
      </p:sp>
    </p:spTree>
    <p:extLst>
      <p:ext uri="{BB962C8B-B14F-4D97-AF65-F5344CB8AC3E}">
        <p14:creationId xmlns:p14="http://schemas.microsoft.com/office/powerpoint/2010/main" val="109585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style.rotation</p:attrName>
                                        </p:attrNameLst>
                                      </p:cBhvr>
                                      <p:tavLst>
                                        <p:tav tm="0">
                                          <p:val>
                                            <p:fltVal val="720"/>
                                          </p:val>
                                        </p:tav>
                                        <p:tav tm="100000">
                                          <p:val>
                                            <p:fltVal val="0"/>
                                          </p:val>
                                        </p:tav>
                                      </p:tavLst>
                                    </p:anim>
                                    <p:anim calcmode="lin" valueType="num">
                                      <p:cBhvr>
                                        <p:cTn id="9" dur="1000" fill="hold"/>
                                        <p:tgtEl>
                                          <p:spTgt spid="8"/>
                                        </p:tgtEl>
                                        <p:attrNameLst>
                                          <p:attrName>ppt_h</p:attrName>
                                        </p:attrNameLst>
                                      </p:cBhvr>
                                      <p:tavLst>
                                        <p:tav tm="0">
                                          <p:val>
                                            <p:fltVal val="0"/>
                                          </p:val>
                                        </p:tav>
                                        <p:tav tm="100000">
                                          <p:val>
                                            <p:strVal val="#ppt_h"/>
                                          </p:val>
                                        </p:tav>
                                      </p:tavLst>
                                    </p:anim>
                                    <p:anim calcmode="lin" valueType="num">
                                      <p:cBhvr>
                                        <p:cTn id="10" dur="1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8ACFCC8-E5D0-44AF-892F-3C235E4A94E5}" type="slidenum">
              <a:rPr lang="en-US" smtClean="0">
                <a:solidFill>
                  <a:prstClr val="black">
                    <a:tint val="75000"/>
                  </a:prstClr>
                </a:solidFill>
              </a:rPr>
              <a:pPr/>
              <a:t>18</a:t>
            </a:fld>
            <a:endParaRPr lang="en-US" dirty="0">
              <a:solidFill>
                <a:prstClr val="black">
                  <a:tint val="75000"/>
                </a:prstClr>
              </a:solidFill>
            </a:endParaRPr>
          </a:p>
        </p:txBody>
      </p:sp>
      <p:pic>
        <p:nvPicPr>
          <p:cNvPr id="18" name="Picture 17" descr="MyHealtheVet URAC Award 20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981200"/>
            <a:ext cx="5791200" cy="4327104"/>
          </a:xfrm>
          <a:prstGeom prst="rect">
            <a:avLst/>
          </a:prstGeom>
        </p:spPr>
      </p:pic>
      <p:sp>
        <p:nvSpPr>
          <p:cNvPr id="19" name="Title 18"/>
          <p:cNvSpPr>
            <a:spLocks noGrp="1"/>
          </p:cNvSpPr>
          <p:nvPr>
            <p:ph type="title"/>
          </p:nvPr>
        </p:nvSpPr>
        <p:spPr>
          <a:xfrm>
            <a:off x="457200" y="838200"/>
            <a:ext cx="8229600" cy="1143000"/>
          </a:xfrm>
        </p:spPr>
        <p:txBody>
          <a:bodyPr/>
          <a:lstStyle/>
          <a:p>
            <a:r>
              <a:rPr lang="en-US" sz="3200" dirty="0"/>
              <a:t>VA Provides My </a:t>
            </a:r>
            <a:r>
              <a:rPr lang="en-US" sz="3200" dirty="0" err="1"/>
              <a:t>Health</a:t>
            </a:r>
            <a:r>
              <a:rPr lang="en-US" sz="3200" i="1" u="sng" dirty="0" err="1"/>
              <a:t>e</a:t>
            </a:r>
            <a:r>
              <a:rPr lang="en-US" sz="3200" dirty="0" err="1"/>
              <a:t>Vet</a:t>
            </a:r>
            <a:r>
              <a:rPr lang="en-US" sz="3200" dirty="0"/>
              <a:t>: </a:t>
            </a:r>
            <a:br>
              <a:rPr lang="en-US" sz="3200" dirty="0"/>
            </a:br>
            <a:r>
              <a:rPr lang="en-US" sz="3200" dirty="0"/>
              <a:t>A Personal Health Record For Veterans</a:t>
            </a:r>
          </a:p>
        </p:txBody>
      </p:sp>
    </p:spTree>
    <p:extLst>
      <p:ext uri="{BB962C8B-B14F-4D97-AF65-F5344CB8AC3E}">
        <p14:creationId xmlns:p14="http://schemas.microsoft.com/office/powerpoint/2010/main" val="381862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B40E2A1-49A3-4AA1-B86D-C90B1BB9D232}" type="slidenum">
              <a:rPr lang="en-US" smtClean="0">
                <a:solidFill>
                  <a:prstClr val="black">
                    <a:tint val="75000"/>
                  </a:prstClr>
                </a:solidFill>
              </a:rPr>
              <a:pPr/>
              <a:t>19</a:t>
            </a:fld>
            <a:endParaRPr lang="en-US">
              <a:solidFill>
                <a:prstClr val="black">
                  <a:tint val="75000"/>
                </a:prstClr>
              </a:solidFill>
            </a:endParaRPr>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0800" y="0"/>
            <a:ext cx="9038446" cy="6858000"/>
          </a:xfrm>
          <a:prstGeom prst="rect">
            <a:avLst/>
          </a:prstGeom>
        </p:spPr>
      </p:pic>
      <p:sp>
        <p:nvSpPr>
          <p:cNvPr id="6" name="Freeform 5"/>
          <p:cNvSpPr/>
          <p:nvPr/>
        </p:nvSpPr>
        <p:spPr>
          <a:xfrm>
            <a:off x="4398412" y="3963932"/>
            <a:ext cx="579582" cy="331029"/>
          </a:xfrm>
          <a:custGeom>
            <a:avLst/>
            <a:gdLst>
              <a:gd name="connsiteX0" fmla="*/ 113574 w 579582"/>
              <a:gd name="connsiteY0" fmla="*/ 41945 h 331029"/>
              <a:gd name="connsiteX1" fmla="*/ 61950 w 579582"/>
              <a:gd name="connsiteY1" fmla="*/ 52270 h 331029"/>
              <a:gd name="connsiteX2" fmla="*/ 30975 w 579582"/>
              <a:gd name="connsiteY2" fmla="*/ 62594 h 331029"/>
              <a:gd name="connsiteX3" fmla="*/ 20650 w 579582"/>
              <a:gd name="connsiteY3" fmla="*/ 93567 h 331029"/>
              <a:gd name="connsiteX4" fmla="*/ 0 w 579582"/>
              <a:gd name="connsiteY4" fmla="*/ 124541 h 331029"/>
              <a:gd name="connsiteX5" fmla="*/ 41300 w 579582"/>
              <a:gd name="connsiteY5" fmla="*/ 258758 h 331029"/>
              <a:gd name="connsiteX6" fmla="*/ 82600 w 579582"/>
              <a:gd name="connsiteY6" fmla="*/ 279407 h 331029"/>
              <a:gd name="connsiteX7" fmla="*/ 113574 w 579582"/>
              <a:gd name="connsiteY7" fmla="*/ 300056 h 331029"/>
              <a:gd name="connsiteX8" fmla="*/ 206499 w 579582"/>
              <a:gd name="connsiteY8" fmla="*/ 331029 h 331029"/>
              <a:gd name="connsiteX9" fmla="*/ 361372 w 579582"/>
              <a:gd name="connsiteY9" fmla="*/ 320705 h 331029"/>
              <a:gd name="connsiteX10" fmla="*/ 412997 w 579582"/>
              <a:gd name="connsiteY10" fmla="*/ 279407 h 331029"/>
              <a:gd name="connsiteX11" fmla="*/ 526571 w 579582"/>
              <a:gd name="connsiteY11" fmla="*/ 248434 h 331029"/>
              <a:gd name="connsiteX12" fmla="*/ 557546 w 579582"/>
              <a:gd name="connsiteY12" fmla="*/ 238109 h 331029"/>
              <a:gd name="connsiteX13" fmla="*/ 567871 w 579582"/>
              <a:gd name="connsiteY13" fmla="*/ 114216 h 331029"/>
              <a:gd name="connsiteX14" fmla="*/ 536896 w 579582"/>
              <a:gd name="connsiteY14" fmla="*/ 83243 h 331029"/>
              <a:gd name="connsiteX15" fmla="*/ 505921 w 579582"/>
              <a:gd name="connsiteY15" fmla="*/ 72919 h 331029"/>
              <a:gd name="connsiteX16" fmla="*/ 443972 w 579582"/>
              <a:gd name="connsiteY16" fmla="*/ 41945 h 331029"/>
              <a:gd name="connsiteX17" fmla="*/ 412997 w 579582"/>
              <a:gd name="connsiteY17" fmla="*/ 21296 h 331029"/>
              <a:gd name="connsiteX18" fmla="*/ 268448 w 579582"/>
              <a:gd name="connsiteY18" fmla="*/ 10972 h 331029"/>
              <a:gd name="connsiteX19" fmla="*/ 175524 w 579582"/>
              <a:gd name="connsiteY19" fmla="*/ 648 h 331029"/>
              <a:gd name="connsiteX20" fmla="*/ 30975 w 579582"/>
              <a:gd name="connsiteY20" fmla="*/ 41945 h 331029"/>
              <a:gd name="connsiteX21" fmla="*/ 30975 w 579582"/>
              <a:gd name="connsiteY21" fmla="*/ 52270 h 33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9582" h="331029">
                <a:moveTo>
                  <a:pt x="113574" y="41945"/>
                </a:moveTo>
                <a:cubicBezTo>
                  <a:pt x="96366" y="45387"/>
                  <a:pt x="78975" y="48014"/>
                  <a:pt x="61950" y="52270"/>
                </a:cubicBezTo>
                <a:cubicBezTo>
                  <a:pt x="51392" y="54910"/>
                  <a:pt x="38671" y="54899"/>
                  <a:pt x="30975" y="62594"/>
                </a:cubicBezTo>
                <a:cubicBezTo>
                  <a:pt x="23279" y="70289"/>
                  <a:pt x="25517" y="83833"/>
                  <a:pt x="20650" y="93567"/>
                </a:cubicBezTo>
                <a:cubicBezTo>
                  <a:pt x="15100" y="104666"/>
                  <a:pt x="6883" y="114216"/>
                  <a:pt x="0" y="124541"/>
                </a:cubicBezTo>
                <a:cubicBezTo>
                  <a:pt x="7738" y="201916"/>
                  <a:pt x="-12426" y="220384"/>
                  <a:pt x="41300" y="258758"/>
                </a:cubicBezTo>
                <a:cubicBezTo>
                  <a:pt x="53825" y="267704"/>
                  <a:pt x="69236" y="271771"/>
                  <a:pt x="82600" y="279407"/>
                </a:cubicBezTo>
                <a:cubicBezTo>
                  <a:pt x="93374" y="285563"/>
                  <a:pt x="102120" y="295284"/>
                  <a:pt x="113574" y="300056"/>
                </a:cubicBezTo>
                <a:cubicBezTo>
                  <a:pt x="143713" y="312613"/>
                  <a:pt x="206499" y="331029"/>
                  <a:pt x="206499" y="331029"/>
                </a:cubicBezTo>
                <a:cubicBezTo>
                  <a:pt x="258123" y="327588"/>
                  <a:pt x="309950" y="326418"/>
                  <a:pt x="361372" y="320705"/>
                </a:cubicBezTo>
                <a:cubicBezTo>
                  <a:pt x="425487" y="313581"/>
                  <a:pt x="361947" y="311312"/>
                  <a:pt x="412997" y="279407"/>
                </a:cubicBezTo>
                <a:cubicBezTo>
                  <a:pt x="442534" y="260947"/>
                  <a:pt x="493157" y="256787"/>
                  <a:pt x="526571" y="248434"/>
                </a:cubicBezTo>
                <a:cubicBezTo>
                  <a:pt x="537130" y="245794"/>
                  <a:pt x="547221" y="241551"/>
                  <a:pt x="557546" y="238109"/>
                </a:cubicBezTo>
                <a:cubicBezTo>
                  <a:pt x="574489" y="187281"/>
                  <a:pt x="591704" y="167839"/>
                  <a:pt x="567871" y="114216"/>
                </a:cubicBezTo>
                <a:cubicBezTo>
                  <a:pt x="561941" y="100873"/>
                  <a:pt x="549045" y="91342"/>
                  <a:pt x="536896" y="83243"/>
                </a:cubicBezTo>
                <a:cubicBezTo>
                  <a:pt x="527840" y="77206"/>
                  <a:pt x="516246" y="76360"/>
                  <a:pt x="505921" y="72919"/>
                </a:cubicBezTo>
                <a:cubicBezTo>
                  <a:pt x="417150" y="13741"/>
                  <a:pt x="529466" y="84691"/>
                  <a:pt x="443972" y="41945"/>
                </a:cubicBezTo>
                <a:cubicBezTo>
                  <a:pt x="432873" y="36396"/>
                  <a:pt x="425217" y="23452"/>
                  <a:pt x="412997" y="21296"/>
                </a:cubicBezTo>
                <a:cubicBezTo>
                  <a:pt x="365426" y="12902"/>
                  <a:pt x="316572" y="15156"/>
                  <a:pt x="268448" y="10972"/>
                </a:cubicBezTo>
                <a:cubicBezTo>
                  <a:pt x="237400" y="8272"/>
                  <a:pt x="206499" y="4089"/>
                  <a:pt x="175524" y="648"/>
                </a:cubicBezTo>
                <a:cubicBezTo>
                  <a:pt x="77283" y="8834"/>
                  <a:pt x="63230" y="-22561"/>
                  <a:pt x="30975" y="41945"/>
                </a:cubicBezTo>
                <a:cubicBezTo>
                  <a:pt x="29436" y="45023"/>
                  <a:pt x="30975" y="48828"/>
                  <a:pt x="30975" y="52270"/>
                </a:cubicBezTo>
              </a:path>
            </a:pathLst>
          </a:cu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6195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a:xfrm>
            <a:off x="457200" y="149225"/>
            <a:ext cx="8229600" cy="639763"/>
          </a:xfrm>
        </p:spPr>
        <p:txBody>
          <a:bodyPr/>
          <a:lstStyle/>
          <a:p>
            <a:pPr>
              <a:defRPr/>
            </a:pPr>
            <a:r>
              <a:rPr lang="en-US" dirty="0"/>
              <a:t>VA Organization</a:t>
            </a:r>
          </a:p>
        </p:txBody>
      </p:sp>
      <p:grpSp>
        <p:nvGrpSpPr>
          <p:cNvPr id="27650" name="Group 7"/>
          <p:cNvGrpSpPr>
            <a:grpSpLocks noGrp="1" noChangeAspect="1"/>
          </p:cNvGrpSpPr>
          <p:nvPr/>
        </p:nvGrpSpPr>
        <p:grpSpPr bwMode="auto">
          <a:xfrm>
            <a:off x="685800" y="1676400"/>
            <a:ext cx="7772400" cy="4114800"/>
            <a:chOff x="432" y="1248"/>
            <a:chExt cx="2880" cy="720"/>
          </a:xfrm>
        </p:grpSpPr>
        <p:sp>
          <p:nvSpPr>
            <p:cNvPr id="27652" name="AutoShape 6"/>
            <p:cNvSpPr>
              <a:spLocks noChangeAspect="1" noChangeArrowheads="1" noTextEdit="1"/>
            </p:cNvSpPr>
            <p:nvPr/>
          </p:nvSpPr>
          <p:spPr bwMode="auto">
            <a:xfrm>
              <a:off x="432" y="1248"/>
              <a:ext cx="28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cxnSp>
          <p:nvCxnSpPr>
            <p:cNvPr id="27653" name="_s92174"/>
            <p:cNvCxnSpPr>
              <a:cxnSpLocks noChangeShapeType="1"/>
              <a:stCxn id="27659" idx="0"/>
              <a:endCxn id="27656" idx="3"/>
            </p:cNvCxnSpPr>
            <p:nvPr/>
          </p:nvCxnSpPr>
          <p:spPr bwMode="auto">
            <a:xfrm rot="16200000" flipV="1">
              <a:off x="2336" y="1104"/>
              <a:ext cx="144" cy="100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7654" name="_s92173"/>
            <p:cNvCxnSpPr>
              <a:cxnSpLocks noChangeShapeType="1"/>
              <a:stCxn id="27658" idx="0"/>
              <a:endCxn id="27656" idx="3"/>
            </p:cNvCxnSpPr>
            <p:nvPr/>
          </p:nvCxnSpPr>
          <p:spPr bwMode="auto">
            <a:xfrm rot="16200000" flipV="1">
              <a:off x="1832" y="1608"/>
              <a:ext cx="144" cy="1"/>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27655" name="_s92172"/>
            <p:cNvCxnSpPr>
              <a:cxnSpLocks noChangeShapeType="1"/>
              <a:stCxn id="27657" idx="0"/>
              <a:endCxn id="27656" idx="3"/>
            </p:cNvCxnSpPr>
            <p:nvPr/>
          </p:nvCxnSpPr>
          <p:spPr bwMode="auto">
            <a:xfrm rot="5400000" flipH="1" flipV="1">
              <a:off x="1328" y="1104"/>
              <a:ext cx="144" cy="100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7656" name="_s92168"/>
            <p:cNvSpPr>
              <a:spLocks noChangeArrowheads="1"/>
            </p:cNvSpPr>
            <p:nvPr/>
          </p:nvSpPr>
          <p:spPr bwMode="auto">
            <a:xfrm>
              <a:off x="1505" y="1248"/>
              <a:ext cx="864" cy="288"/>
            </a:xfrm>
            <a:prstGeom prst="cube">
              <a:avLst>
                <a:gd name="adj" fmla="val 10764"/>
              </a:avLst>
            </a:prstGeom>
            <a:gradFill rotWithShape="0">
              <a:gsLst>
                <a:gs pos="0">
                  <a:schemeClr val="accent1">
                    <a:alpha val="39998"/>
                  </a:schemeClr>
                </a:gs>
                <a:gs pos="100000">
                  <a:schemeClr val="bg1"/>
                </a:gs>
              </a:gsLst>
              <a:lin ang="5400000" scaled="1"/>
            </a:gradFill>
            <a:ln w="9525">
              <a:solidFill>
                <a:schemeClr val="accent1"/>
              </a:solidFill>
              <a:miter lim="800000"/>
              <a:headEnd/>
              <a:tailEnd/>
            </a:ln>
          </p:spPr>
          <p:txBody>
            <a:bodyPr wrap="none" lIns="0" tIns="0" rIns="0" bIns="0" anchor="ctr"/>
            <a:lstStyle/>
            <a:p>
              <a:pPr algn="ctr"/>
              <a:r>
                <a:rPr lang="en-US" sz="2000"/>
                <a:t>Department of</a:t>
              </a:r>
            </a:p>
            <a:p>
              <a:pPr algn="ctr"/>
              <a:r>
                <a:rPr lang="en-US" sz="2000"/>
                <a:t>Veterans Affairs</a:t>
              </a:r>
            </a:p>
            <a:p>
              <a:pPr algn="ctr"/>
              <a:r>
                <a:rPr lang="en-US" sz="2000"/>
                <a:t>(VA)</a:t>
              </a:r>
            </a:p>
          </p:txBody>
        </p:sp>
        <p:sp>
          <p:nvSpPr>
            <p:cNvPr id="27657" name="_s92169"/>
            <p:cNvSpPr>
              <a:spLocks noChangeArrowheads="1"/>
            </p:cNvSpPr>
            <p:nvPr/>
          </p:nvSpPr>
          <p:spPr bwMode="auto">
            <a:xfrm>
              <a:off x="432" y="1680"/>
              <a:ext cx="864" cy="288"/>
            </a:xfrm>
            <a:prstGeom prst="cube">
              <a:avLst>
                <a:gd name="adj" fmla="val 10764"/>
              </a:avLst>
            </a:prstGeom>
            <a:gradFill rotWithShape="0">
              <a:gsLst>
                <a:gs pos="0">
                  <a:schemeClr val="accent2">
                    <a:alpha val="39998"/>
                  </a:schemeClr>
                </a:gs>
                <a:gs pos="100000">
                  <a:schemeClr val="bg1"/>
                </a:gs>
              </a:gsLst>
              <a:lin ang="5400000" scaled="1"/>
            </a:gradFill>
            <a:ln w="9525">
              <a:solidFill>
                <a:schemeClr val="accent2"/>
              </a:solidFill>
              <a:miter lim="800000"/>
              <a:headEnd/>
              <a:tailEnd/>
            </a:ln>
          </p:spPr>
          <p:txBody>
            <a:bodyPr wrap="none" lIns="0" tIns="0" rIns="0" bIns="0" anchor="ctr"/>
            <a:lstStyle/>
            <a:p>
              <a:pPr algn="ctr"/>
              <a:r>
                <a:rPr lang="en-US" sz="2000"/>
                <a:t>Veteran’s Benefits</a:t>
              </a:r>
            </a:p>
            <a:p>
              <a:pPr algn="ctr"/>
              <a:r>
                <a:rPr lang="en-US" sz="2000"/>
                <a:t>Administration</a:t>
              </a:r>
            </a:p>
            <a:p>
              <a:pPr algn="ctr"/>
              <a:r>
                <a:rPr lang="en-US" sz="2000"/>
                <a:t>(VBA)</a:t>
              </a:r>
            </a:p>
          </p:txBody>
        </p:sp>
        <p:sp>
          <p:nvSpPr>
            <p:cNvPr id="27658" name="_s92170"/>
            <p:cNvSpPr>
              <a:spLocks noChangeArrowheads="1"/>
            </p:cNvSpPr>
            <p:nvPr/>
          </p:nvSpPr>
          <p:spPr bwMode="auto">
            <a:xfrm>
              <a:off x="1440" y="1680"/>
              <a:ext cx="864" cy="288"/>
            </a:xfrm>
            <a:prstGeom prst="cube">
              <a:avLst>
                <a:gd name="adj" fmla="val 10764"/>
              </a:avLst>
            </a:prstGeom>
            <a:gradFill rotWithShape="0">
              <a:gsLst>
                <a:gs pos="0">
                  <a:schemeClr val="accent2">
                    <a:alpha val="39998"/>
                  </a:schemeClr>
                </a:gs>
                <a:gs pos="100000">
                  <a:schemeClr val="bg1"/>
                </a:gs>
              </a:gsLst>
              <a:lin ang="5400000" scaled="1"/>
            </a:gradFill>
            <a:ln w="9525">
              <a:solidFill>
                <a:schemeClr val="accent2"/>
              </a:solidFill>
              <a:miter lim="800000"/>
              <a:headEnd/>
              <a:tailEnd/>
            </a:ln>
          </p:spPr>
          <p:txBody>
            <a:bodyPr wrap="none" lIns="0" tIns="0" rIns="0" bIns="0" anchor="ctr"/>
            <a:lstStyle/>
            <a:p>
              <a:pPr algn="ctr"/>
              <a:r>
                <a:rPr lang="en-US" sz="2000"/>
                <a:t>Veteran’s Health</a:t>
              </a:r>
            </a:p>
            <a:p>
              <a:pPr algn="ctr"/>
              <a:r>
                <a:rPr lang="en-US" sz="2000"/>
                <a:t>Administration</a:t>
              </a:r>
            </a:p>
            <a:p>
              <a:pPr algn="ctr"/>
              <a:r>
                <a:rPr lang="en-US" sz="2000"/>
                <a:t>(VHA)</a:t>
              </a:r>
            </a:p>
          </p:txBody>
        </p:sp>
        <p:sp>
          <p:nvSpPr>
            <p:cNvPr id="27659" name="_s92171"/>
            <p:cNvSpPr>
              <a:spLocks noChangeArrowheads="1"/>
            </p:cNvSpPr>
            <p:nvPr/>
          </p:nvSpPr>
          <p:spPr bwMode="auto">
            <a:xfrm>
              <a:off x="2448" y="1680"/>
              <a:ext cx="864" cy="288"/>
            </a:xfrm>
            <a:prstGeom prst="cube">
              <a:avLst>
                <a:gd name="adj" fmla="val 10764"/>
              </a:avLst>
            </a:prstGeom>
            <a:gradFill rotWithShape="0">
              <a:gsLst>
                <a:gs pos="0">
                  <a:schemeClr val="accent2">
                    <a:alpha val="39998"/>
                  </a:schemeClr>
                </a:gs>
                <a:gs pos="100000">
                  <a:schemeClr val="bg1"/>
                </a:gs>
              </a:gsLst>
              <a:lin ang="5400000" scaled="1"/>
            </a:gradFill>
            <a:ln w="9525">
              <a:solidFill>
                <a:schemeClr val="accent2"/>
              </a:solidFill>
              <a:miter lim="800000"/>
              <a:headEnd/>
              <a:tailEnd/>
            </a:ln>
          </p:spPr>
          <p:txBody>
            <a:bodyPr wrap="none" lIns="0" tIns="0" rIns="0" bIns="0" anchor="ctr"/>
            <a:lstStyle/>
            <a:p>
              <a:pPr algn="ctr"/>
              <a:r>
                <a:rPr lang="en-US" sz="2000"/>
                <a:t>National Cemetery</a:t>
              </a:r>
            </a:p>
            <a:p>
              <a:pPr algn="ctr"/>
              <a:r>
                <a:rPr lang="en-US" sz="2000"/>
                <a:t>Administration</a:t>
              </a:r>
            </a:p>
            <a:p>
              <a:pPr algn="ctr"/>
              <a:r>
                <a:rPr lang="en-US" sz="2000"/>
                <a:t>(NCA)</a:t>
              </a:r>
            </a:p>
          </p:txBody>
        </p:sp>
      </p:grpSp>
      <p:sp>
        <p:nvSpPr>
          <p:cNvPr id="12" name="TextBox 11"/>
          <p:cNvSpPr txBox="1"/>
          <p:nvPr/>
        </p:nvSpPr>
        <p:spPr>
          <a:xfrm>
            <a:off x="5181600" y="6324600"/>
            <a:ext cx="3895725" cy="461963"/>
          </a:xfrm>
          <a:prstGeom prst="rect">
            <a:avLst/>
          </a:prstGeom>
          <a:noFill/>
          <a:effectLst>
            <a:outerShdw blurRad="50800" dist="38100" dir="2700000">
              <a:srgbClr val="000000">
                <a:alpha val="43000"/>
              </a:srgbClr>
            </a:outerShdw>
          </a:effectLst>
        </p:spPr>
        <p:txBody>
          <a:bodyPr wrap="none">
            <a:spAutoFit/>
          </a:bodyPr>
          <a:lstStyle/>
          <a:p>
            <a:pPr>
              <a:defRPr/>
            </a:pPr>
            <a:r>
              <a:rPr lang="en-US" dirty="0">
                <a:solidFill>
                  <a:schemeClr val="bg1"/>
                </a:solidFill>
              </a:rPr>
              <a:t>Courtesy of Kevin Meldrum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B40E2A1-49A3-4AA1-B86D-C90B1BB9D232}" type="slidenum">
              <a:rPr lang="en-US" smtClean="0">
                <a:solidFill>
                  <a:prstClr val="black">
                    <a:tint val="75000"/>
                  </a:prstClr>
                </a:solidFill>
              </a:rPr>
              <a:pPr/>
              <a:t>20</a:t>
            </a:fld>
            <a:endParaRPr lang="en-US">
              <a:solidFill>
                <a:prstClr val="black">
                  <a:tint val="75000"/>
                </a:prstClr>
              </a:solidFill>
            </a:endParaRPr>
          </a:p>
        </p:txBody>
      </p:sp>
      <p:pic>
        <p:nvPicPr>
          <p:cNvPr id="2" name="Picture 1" descr="Blue Button - Pi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52600"/>
            <a:ext cx="5943600" cy="1618120"/>
          </a:xfrm>
          <a:prstGeom prst="rect">
            <a:avLst/>
          </a:prstGeom>
        </p:spPr>
      </p:pic>
      <p:pic>
        <p:nvPicPr>
          <p:cNvPr id="6" name="Picture 5" descr="Blue Button - Committ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752600"/>
            <a:ext cx="2133600" cy="5071560"/>
          </a:xfrm>
          <a:prstGeom prst="rect">
            <a:avLst/>
          </a:prstGeom>
        </p:spPr>
      </p:pic>
      <p:pic>
        <p:nvPicPr>
          <p:cNvPr id="7" name="Picture 6" descr="Blue Button - Obama Quo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3733800"/>
            <a:ext cx="3584882" cy="2184400"/>
          </a:xfrm>
          <a:prstGeom prst="rect">
            <a:avLst/>
          </a:prstGeom>
        </p:spPr>
      </p:pic>
      <p:sp>
        <p:nvSpPr>
          <p:cNvPr id="8" name="Title 7"/>
          <p:cNvSpPr>
            <a:spLocks noGrp="1"/>
          </p:cNvSpPr>
          <p:nvPr>
            <p:ph type="title"/>
          </p:nvPr>
        </p:nvSpPr>
        <p:spPr/>
        <p:txBody>
          <a:bodyPr/>
          <a:lstStyle/>
          <a:p>
            <a:r>
              <a:rPr lang="en-US" dirty="0"/>
              <a:t>VA Conceived of and Provides:</a:t>
            </a:r>
            <a:br>
              <a:rPr lang="en-US" dirty="0"/>
            </a:br>
            <a:r>
              <a:rPr lang="en-US" dirty="0"/>
              <a:t>“Blue Button”</a:t>
            </a:r>
          </a:p>
        </p:txBody>
      </p:sp>
    </p:spTree>
    <p:extLst>
      <p:ext uri="{BB962C8B-B14F-4D97-AF65-F5344CB8AC3E}">
        <p14:creationId xmlns:p14="http://schemas.microsoft.com/office/powerpoint/2010/main" val="212199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B40E2A1-49A3-4AA1-B86D-C90B1BB9D232}" type="slidenum">
              <a:rPr lang="en-US" smtClean="0">
                <a:solidFill>
                  <a:prstClr val="black">
                    <a:tint val="75000"/>
                  </a:prstClr>
                </a:solidFill>
              </a:rPr>
              <a:pPr/>
              <a:t>21</a:t>
            </a:fld>
            <a:endParaRPr lang="en-US">
              <a:solidFill>
                <a:prstClr val="black">
                  <a:tint val="75000"/>
                </a:prstClr>
              </a:solidFill>
            </a:endParaRPr>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409700" y="0"/>
            <a:ext cx="6303523" cy="6858000"/>
          </a:xfrm>
          <a:prstGeom prst="rect">
            <a:avLst/>
          </a:prstGeom>
        </p:spPr>
      </p:pic>
    </p:spTree>
    <p:extLst>
      <p:ext uri="{BB962C8B-B14F-4D97-AF65-F5344CB8AC3E}">
        <p14:creationId xmlns:p14="http://schemas.microsoft.com/office/powerpoint/2010/main" val="1294620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B40E2A1-49A3-4AA1-B86D-C90B1BB9D232}" type="slidenum">
              <a:rPr lang="en-US" smtClean="0">
                <a:solidFill>
                  <a:prstClr val="black">
                    <a:tint val="75000"/>
                  </a:prstClr>
                </a:solidFill>
              </a:rPr>
              <a:pPr/>
              <a:t>22</a:t>
            </a:fld>
            <a:endParaRPr lang="en-US">
              <a:solidFill>
                <a:prstClr val="black">
                  <a:tint val="75000"/>
                </a:prstClr>
              </a:solidFill>
            </a:endParaRPr>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rotWithShape="1">
          <a:blip r:embed="rId2"/>
          <a:srcRect t="35680" b="40835"/>
          <a:stretch/>
        </p:blipFill>
        <p:spPr>
          <a:xfrm>
            <a:off x="0" y="0"/>
            <a:ext cx="8826352" cy="2255218"/>
          </a:xfrm>
          <a:prstGeom prst="rect">
            <a:avLst/>
          </a:prstGeom>
        </p:spPr>
      </p:pic>
      <p:pic>
        <p:nvPicPr>
          <p:cNvPr id="5" name="Picture 4"/>
          <p:cNvPicPr>
            <a:picLocks noChangeAspect="1"/>
          </p:cNvPicPr>
          <p:nvPr/>
        </p:nvPicPr>
        <p:blipFill rotWithShape="1">
          <a:blip r:embed="rId2"/>
          <a:srcRect t="59164"/>
          <a:stretch/>
        </p:blipFill>
        <p:spPr>
          <a:xfrm>
            <a:off x="0" y="2255218"/>
            <a:ext cx="8991650" cy="3994770"/>
          </a:xfrm>
          <a:prstGeom prst="rect">
            <a:avLst/>
          </a:prstGeom>
        </p:spPr>
      </p:pic>
    </p:spTree>
    <p:extLst>
      <p:ext uri="{BB962C8B-B14F-4D97-AF65-F5344CB8AC3E}">
        <p14:creationId xmlns:p14="http://schemas.microsoft.com/office/powerpoint/2010/main" val="4041654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solidFill>
                  <a:schemeClr val="bg1"/>
                </a:solidFill>
              </a:rPr>
              <a:t>Blue Button Apps Competition</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1600200" y="1143000"/>
            <a:ext cx="6731000" cy="4864100"/>
          </a:xfrm>
          <a:prstGeom prst="rect">
            <a:avLst/>
          </a:prstGeom>
        </p:spPr>
      </p:pic>
    </p:spTree>
    <p:extLst>
      <p:ext uri="{BB962C8B-B14F-4D97-AF65-F5344CB8AC3E}">
        <p14:creationId xmlns:p14="http://schemas.microsoft.com/office/powerpoint/2010/main" val="2041718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1026"/>
          <p:cNvGraphicFramePr>
            <a:graphicFrameLocks noChangeAspect="1"/>
          </p:cNvGraphicFramePr>
          <p:nvPr/>
        </p:nvGraphicFramePr>
        <p:xfrm>
          <a:off x="1814513" y="4953000"/>
          <a:ext cx="5410200" cy="941388"/>
        </p:xfrm>
        <a:graphic>
          <a:graphicData uri="http://schemas.openxmlformats.org/presentationml/2006/ole">
            <mc:AlternateContent xmlns:mc="http://schemas.openxmlformats.org/markup-compatibility/2006">
              <mc:Choice xmlns:v="urn:schemas-microsoft-com:vml" Requires="v">
                <p:oleObj spid="_x0000_s33907" name="Visio" r:id="rId3" imgW="8718804" imgH="1517904" progId="">
                  <p:embed/>
                </p:oleObj>
              </mc:Choice>
              <mc:Fallback>
                <p:oleObj name="Visio" r:id="rId3" imgW="8718804" imgH="1517904" progId="">
                  <p:embed/>
                  <p:pic>
                    <p:nvPicPr>
                      <p:cNvPr id="0" name="Object 10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4953000"/>
                        <a:ext cx="541020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4755" name="Object 1027"/>
          <p:cNvGraphicFramePr>
            <a:graphicFrameLocks noChangeAspect="1"/>
          </p:cNvGraphicFramePr>
          <p:nvPr/>
        </p:nvGraphicFramePr>
        <p:xfrm>
          <a:off x="1814513" y="3962400"/>
          <a:ext cx="5410200" cy="941388"/>
        </p:xfrm>
        <a:graphic>
          <a:graphicData uri="http://schemas.openxmlformats.org/presentationml/2006/ole">
            <mc:AlternateContent xmlns:mc="http://schemas.openxmlformats.org/markup-compatibility/2006">
              <mc:Choice xmlns:v="urn:schemas-microsoft-com:vml" Requires="v">
                <p:oleObj spid="_x0000_s33908" name="Visio" r:id="rId5" imgW="8718804" imgH="1517904" progId="">
                  <p:embed/>
                </p:oleObj>
              </mc:Choice>
              <mc:Fallback>
                <p:oleObj name="Visio" r:id="rId5" imgW="8718804" imgH="1517904" progId="">
                  <p:embed/>
                  <p:pic>
                    <p:nvPicPr>
                      <p:cNvPr id="0" name="Object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4513" y="3962400"/>
                        <a:ext cx="5410200"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4756" name="Object 1028"/>
          <p:cNvGraphicFramePr>
            <a:graphicFrameLocks noChangeAspect="1"/>
          </p:cNvGraphicFramePr>
          <p:nvPr/>
        </p:nvGraphicFramePr>
        <p:xfrm>
          <a:off x="1816100" y="2971800"/>
          <a:ext cx="5407025" cy="941388"/>
        </p:xfrm>
        <a:graphic>
          <a:graphicData uri="http://schemas.openxmlformats.org/presentationml/2006/ole">
            <mc:AlternateContent xmlns:mc="http://schemas.openxmlformats.org/markup-compatibility/2006">
              <mc:Choice xmlns:v="urn:schemas-microsoft-com:vml" Requires="v">
                <p:oleObj spid="_x0000_s33909" name="Visio" r:id="rId7" imgW="8722233" imgH="1521333" progId="">
                  <p:embed/>
                </p:oleObj>
              </mc:Choice>
              <mc:Fallback>
                <p:oleObj name="Visio" r:id="rId7" imgW="8722233" imgH="1521333" progId="">
                  <p:embed/>
                  <p:pic>
                    <p:nvPicPr>
                      <p:cNvPr id="0" name="Object 10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6100" y="2971800"/>
                        <a:ext cx="5407025"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4757" name="Object 1029"/>
          <p:cNvGraphicFramePr>
            <a:graphicFrameLocks noChangeAspect="1"/>
          </p:cNvGraphicFramePr>
          <p:nvPr/>
        </p:nvGraphicFramePr>
        <p:xfrm>
          <a:off x="1817688" y="1905000"/>
          <a:ext cx="5402262" cy="939800"/>
        </p:xfrm>
        <a:graphic>
          <a:graphicData uri="http://schemas.openxmlformats.org/presentationml/2006/ole">
            <mc:AlternateContent xmlns:mc="http://schemas.openxmlformats.org/markup-compatibility/2006">
              <mc:Choice xmlns:v="urn:schemas-microsoft-com:vml" Requires="v">
                <p:oleObj spid="_x0000_s33910" name="Visio" r:id="rId9" imgW="8718804" imgH="1517904" progId="">
                  <p:embed/>
                </p:oleObj>
              </mc:Choice>
              <mc:Fallback>
                <p:oleObj name="Visio" r:id="rId9" imgW="8718804" imgH="1517904" progId="">
                  <p:embed/>
                  <p:pic>
                    <p:nvPicPr>
                      <p:cNvPr id="0" name="Object 10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7688" y="1905000"/>
                        <a:ext cx="5402262"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4758" name="Object 1030"/>
          <p:cNvGraphicFramePr>
            <a:graphicFrameLocks noChangeAspect="1"/>
          </p:cNvGraphicFramePr>
          <p:nvPr/>
        </p:nvGraphicFramePr>
        <p:xfrm>
          <a:off x="1828800" y="1371600"/>
          <a:ext cx="5381625" cy="301625"/>
        </p:xfrm>
        <a:graphic>
          <a:graphicData uri="http://schemas.openxmlformats.org/presentationml/2006/ole">
            <mc:AlternateContent xmlns:mc="http://schemas.openxmlformats.org/markup-compatibility/2006">
              <mc:Choice xmlns:v="urn:schemas-microsoft-com:vml" Requires="v">
                <p:oleObj spid="_x0000_s33911" name="Visio" r:id="rId11" imgW="8718804" imgH="489204" progId="">
                  <p:embed/>
                </p:oleObj>
              </mc:Choice>
              <mc:Fallback>
                <p:oleObj name="Visio" r:id="rId11" imgW="8718804" imgH="489204" progId="">
                  <p:embed/>
                  <p:pic>
                    <p:nvPicPr>
                      <p:cNvPr id="0" name="Object 103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1371600"/>
                        <a:ext cx="53816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TextBox 6"/>
          <p:cNvSpPr txBox="1"/>
          <p:nvPr/>
        </p:nvSpPr>
        <p:spPr>
          <a:xfrm>
            <a:off x="5181600" y="6324600"/>
            <a:ext cx="3895725" cy="461963"/>
          </a:xfrm>
          <a:prstGeom prst="rect">
            <a:avLst/>
          </a:prstGeom>
          <a:noFill/>
          <a:effectLst>
            <a:outerShdw blurRad="50800" dist="38100" dir="2700000">
              <a:srgbClr val="000000">
                <a:alpha val="43000"/>
              </a:srgbClr>
            </a:outerShdw>
          </a:effectLst>
        </p:spPr>
        <p:txBody>
          <a:bodyPr wrap="none">
            <a:spAutoFit/>
          </a:bodyPr>
          <a:lstStyle/>
          <a:p>
            <a:pPr>
              <a:defRPr/>
            </a:pPr>
            <a:r>
              <a:rPr lang="en-US" dirty="0">
                <a:solidFill>
                  <a:schemeClr val="bg1"/>
                </a:solidFill>
              </a:rPr>
              <a:t>Courtesy of Kevin Meldrum</a:t>
            </a:r>
          </a:p>
        </p:txBody>
      </p:sp>
      <p:sp>
        <p:nvSpPr>
          <p:cNvPr id="10" name="Title 9"/>
          <p:cNvSpPr>
            <a:spLocks noGrp="1"/>
          </p:cNvSpPr>
          <p:nvPr>
            <p:ph type="title"/>
          </p:nvPr>
        </p:nvSpPr>
        <p:spPr>
          <a:xfrm>
            <a:off x="457200" y="149225"/>
            <a:ext cx="8229600" cy="639763"/>
          </a:xfrm>
        </p:spPr>
        <p:txBody>
          <a:bodyPr/>
          <a:lstStyle/>
          <a:p>
            <a:pPr>
              <a:defRPr/>
            </a:pPr>
            <a:r>
              <a:rPr lang="en-US" dirty="0" smtClean="0"/>
              <a:t>VISTA Layered Approach</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0-#ppt_w/2"/>
                                          </p:val>
                                        </p:tav>
                                        <p:tav tm="100000">
                                          <p:val>
                                            <p:strVal val="#ppt_x"/>
                                          </p:val>
                                        </p:tav>
                                      </p:tavLst>
                                    </p:anim>
                                    <p:anim calcmode="lin" valueType="num">
                                      <p:cBhvr additive="base">
                                        <p:cTn id="8" dur="500" fill="hold"/>
                                        <p:tgtEl>
                                          <p:spTgt spid="747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4755"/>
                                        </p:tgtEl>
                                        <p:attrNameLst>
                                          <p:attrName>style.visibility</p:attrName>
                                        </p:attrNameLst>
                                      </p:cBhvr>
                                      <p:to>
                                        <p:strVal val="visible"/>
                                      </p:to>
                                    </p:set>
                                    <p:anim calcmode="lin" valueType="num">
                                      <p:cBhvr additive="base">
                                        <p:cTn id="13" dur="500" fill="hold"/>
                                        <p:tgtEl>
                                          <p:spTgt spid="74755"/>
                                        </p:tgtEl>
                                        <p:attrNameLst>
                                          <p:attrName>ppt_x</p:attrName>
                                        </p:attrNameLst>
                                      </p:cBhvr>
                                      <p:tavLst>
                                        <p:tav tm="0">
                                          <p:val>
                                            <p:strVal val="0-#ppt_w/2"/>
                                          </p:val>
                                        </p:tav>
                                        <p:tav tm="100000">
                                          <p:val>
                                            <p:strVal val="#ppt_x"/>
                                          </p:val>
                                        </p:tav>
                                      </p:tavLst>
                                    </p:anim>
                                    <p:anim calcmode="lin" valueType="num">
                                      <p:cBhvr additive="base">
                                        <p:cTn id="14" dur="500" fill="hold"/>
                                        <p:tgtEl>
                                          <p:spTgt spid="747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4756"/>
                                        </p:tgtEl>
                                        <p:attrNameLst>
                                          <p:attrName>style.visibility</p:attrName>
                                        </p:attrNameLst>
                                      </p:cBhvr>
                                      <p:to>
                                        <p:strVal val="visible"/>
                                      </p:to>
                                    </p:set>
                                    <p:anim calcmode="lin" valueType="num">
                                      <p:cBhvr additive="base">
                                        <p:cTn id="19" dur="500" fill="hold"/>
                                        <p:tgtEl>
                                          <p:spTgt spid="74756"/>
                                        </p:tgtEl>
                                        <p:attrNameLst>
                                          <p:attrName>ppt_x</p:attrName>
                                        </p:attrNameLst>
                                      </p:cBhvr>
                                      <p:tavLst>
                                        <p:tav tm="0">
                                          <p:val>
                                            <p:strVal val="0-#ppt_w/2"/>
                                          </p:val>
                                        </p:tav>
                                        <p:tav tm="100000">
                                          <p:val>
                                            <p:strVal val="#ppt_x"/>
                                          </p:val>
                                        </p:tav>
                                      </p:tavLst>
                                    </p:anim>
                                    <p:anim calcmode="lin" valueType="num">
                                      <p:cBhvr additive="base">
                                        <p:cTn id="20" dur="500" fill="hold"/>
                                        <p:tgtEl>
                                          <p:spTgt spid="7475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4757"/>
                                        </p:tgtEl>
                                        <p:attrNameLst>
                                          <p:attrName>style.visibility</p:attrName>
                                        </p:attrNameLst>
                                      </p:cBhvr>
                                      <p:to>
                                        <p:strVal val="visible"/>
                                      </p:to>
                                    </p:set>
                                    <p:anim calcmode="lin" valueType="num">
                                      <p:cBhvr additive="base">
                                        <p:cTn id="25" dur="500" fill="hold"/>
                                        <p:tgtEl>
                                          <p:spTgt spid="74757"/>
                                        </p:tgtEl>
                                        <p:attrNameLst>
                                          <p:attrName>ppt_x</p:attrName>
                                        </p:attrNameLst>
                                      </p:cBhvr>
                                      <p:tavLst>
                                        <p:tav tm="0">
                                          <p:val>
                                            <p:strVal val="0-#ppt_w/2"/>
                                          </p:val>
                                        </p:tav>
                                        <p:tav tm="100000">
                                          <p:val>
                                            <p:strVal val="#ppt_x"/>
                                          </p:val>
                                        </p:tav>
                                      </p:tavLst>
                                    </p:anim>
                                    <p:anim calcmode="lin" valueType="num">
                                      <p:cBhvr additive="base">
                                        <p:cTn id="26" dur="500" fill="hold"/>
                                        <p:tgtEl>
                                          <p:spTgt spid="7475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4758"/>
                                        </p:tgtEl>
                                        <p:attrNameLst>
                                          <p:attrName>style.visibility</p:attrName>
                                        </p:attrNameLst>
                                      </p:cBhvr>
                                      <p:to>
                                        <p:strVal val="visible"/>
                                      </p:to>
                                    </p:set>
                                    <p:anim calcmode="lin" valueType="num">
                                      <p:cBhvr additive="base">
                                        <p:cTn id="31" dur="500" fill="hold"/>
                                        <p:tgtEl>
                                          <p:spTgt spid="74758"/>
                                        </p:tgtEl>
                                        <p:attrNameLst>
                                          <p:attrName>ppt_x</p:attrName>
                                        </p:attrNameLst>
                                      </p:cBhvr>
                                      <p:tavLst>
                                        <p:tav tm="0">
                                          <p:val>
                                            <p:strVal val="0-#ppt_w/2"/>
                                          </p:val>
                                        </p:tav>
                                        <p:tav tm="100000">
                                          <p:val>
                                            <p:strVal val="#ppt_x"/>
                                          </p:val>
                                        </p:tav>
                                      </p:tavLst>
                                    </p:anim>
                                    <p:anim calcmode="lin" valueType="num">
                                      <p:cBhvr additive="base">
                                        <p:cTn id="32" dur="500" fill="hold"/>
                                        <p:tgtEl>
                                          <p:spTgt spid="747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Oval 3"/>
          <p:cNvSpPr>
            <a:spLocks noChangeArrowheads="1"/>
          </p:cNvSpPr>
          <p:nvPr/>
        </p:nvSpPr>
        <p:spPr bwMode="auto">
          <a:xfrm>
            <a:off x="0" y="376238"/>
            <a:ext cx="9144000" cy="6248400"/>
          </a:xfrm>
          <a:prstGeom prst="ellipse">
            <a:avLst/>
          </a:prstGeom>
          <a:solidFill>
            <a:srgbClr val="0000FF"/>
          </a:solidFill>
          <a:ln w="9525">
            <a:solidFill>
              <a:schemeClr val="tx1"/>
            </a:solidFill>
            <a:round/>
            <a:headEnd/>
            <a:tailEnd/>
          </a:ln>
        </p:spPr>
        <p:txBody>
          <a:bodyPr wrap="none" anchor="ctr"/>
          <a:lstStyle/>
          <a:p>
            <a:pPr algn="ctr" eaLnBrk="0" hangingPunct="0"/>
            <a:endParaRPr lang="en-US" sz="900"/>
          </a:p>
        </p:txBody>
      </p:sp>
      <p:sp>
        <p:nvSpPr>
          <p:cNvPr id="34818" name="Rectangle 4"/>
          <p:cNvSpPr>
            <a:spLocks noChangeArrowheads="1"/>
          </p:cNvSpPr>
          <p:nvPr/>
        </p:nvSpPr>
        <p:spPr bwMode="auto">
          <a:xfrm>
            <a:off x="1619250" y="168275"/>
            <a:ext cx="63277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19" name="Rectangle 6"/>
          <p:cNvSpPr>
            <a:spLocks noChangeArrowheads="1"/>
          </p:cNvSpPr>
          <p:nvPr/>
        </p:nvSpPr>
        <p:spPr bwMode="auto">
          <a:xfrm>
            <a:off x="914400" y="1744663"/>
            <a:ext cx="846137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900"/>
          </a:p>
        </p:txBody>
      </p:sp>
      <p:sp>
        <p:nvSpPr>
          <p:cNvPr id="34820" name="Oval 7"/>
          <p:cNvSpPr>
            <a:spLocks noChangeArrowheads="1"/>
          </p:cNvSpPr>
          <p:nvPr/>
        </p:nvSpPr>
        <p:spPr bwMode="auto">
          <a:xfrm>
            <a:off x="2463800" y="1927225"/>
            <a:ext cx="4486275" cy="3343275"/>
          </a:xfrm>
          <a:prstGeom prst="ellipse">
            <a:avLst/>
          </a:prstGeom>
          <a:solidFill>
            <a:srgbClr val="FF9900"/>
          </a:solidFill>
          <a:ln w="12700">
            <a:solidFill>
              <a:srgbClr val="FFFFFF"/>
            </a:solidFill>
            <a:round/>
            <a:headEnd/>
            <a:tailEnd/>
          </a:ln>
        </p:spPr>
        <p:txBody>
          <a:bodyPr/>
          <a:lstStyle/>
          <a:p>
            <a:endParaRPr lang="en-US"/>
          </a:p>
        </p:txBody>
      </p:sp>
      <p:sp>
        <p:nvSpPr>
          <p:cNvPr id="34821" name="Rectangle 8"/>
          <p:cNvSpPr>
            <a:spLocks noChangeArrowheads="1"/>
          </p:cNvSpPr>
          <p:nvPr/>
        </p:nvSpPr>
        <p:spPr bwMode="auto">
          <a:xfrm>
            <a:off x="0" y="0"/>
            <a:ext cx="857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2" name="Oval 9"/>
          <p:cNvSpPr>
            <a:spLocks noChangeArrowheads="1"/>
          </p:cNvSpPr>
          <p:nvPr/>
        </p:nvSpPr>
        <p:spPr bwMode="auto">
          <a:xfrm>
            <a:off x="1219200" y="833438"/>
            <a:ext cx="7010400" cy="5105400"/>
          </a:xfrm>
          <a:prstGeom prst="ellipse">
            <a:avLst/>
          </a:prstGeom>
          <a:solidFill>
            <a:srgbClr val="0000FF"/>
          </a:solidFill>
          <a:ln w="12700">
            <a:solidFill>
              <a:srgbClr val="FFFFFF"/>
            </a:solidFill>
            <a:round/>
            <a:headEnd/>
            <a:tailEnd/>
          </a:ln>
        </p:spPr>
        <p:txBody>
          <a:bodyPr/>
          <a:lstStyle/>
          <a:p>
            <a:pPr eaLnBrk="0" hangingPunct="0"/>
            <a:endParaRPr lang="en-US" sz="900"/>
          </a:p>
        </p:txBody>
      </p:sp>
      <p:sp>
        <p:nvSpPr>
          <p:cNvPr id="34823" name="Oval 10"/>
          <p:cNvSpPr>
            <a:spLocks noChangeArrowheads="1"/>
          </p:cNvSpPr>
          <p:nvPr/>
        </p:nvSpPr>
        <p:spPr bwMode="auto">
          <a:xfrm>
            <a:off x="2286000" y="1698625"/>
            <a:ext cx="4953000" cy="3402013"/>
          </a:xfrm>
          <a:prstGeom prst="ellipse">
            <a:avLst/>
          </a:prstGeom>
          <a:solidFill>
            <a:srgbClr val="0000FF"/>
          </a:solidFill>
          <a:ln w="12700">
            <a:solidFill>
              <a:srgbClr val="FFFFFF"/>
            </a:solidFill>
            <a:round/>
            <a:headEnd/>
            <a:tailEnd/>
          </a:ln>
        </p:spPr>
        <p:txBody>
          <a:bodyPr/>
          <a:lstStyle/>
          <a:p>
            <a:endParaRPr lang="en-US"/>
          </a:p>
        </p:txBody>
      </p:sp>
      <p:sp>
        <p:nvSpPr>
          <p:cNvPr id="34824" name="Oval 11"/>
          <p:cNvSpPr>
            <a:spLocks noChangeArrowheads="1"/>
          </p:cNvSpPr>
          <p:nvPr/>
        </p:nvSpPr>
        <p:spPr bwMode="auto">
          <a:xfrm>
            <a:off x="3352800" y="2586038"/>
            <a:ext cx="2895600" cy="1676400"/>
          </a:xfrm>
          <a:prstGeom prst="ellipse">
            <a:avLst/>
          </a:prstGeom>
          <a:solidFill>
            <a:srgbClr val="0000FF"/>
          </a:solidFill>
          <a:ln w="12700">
            <a:solidFill>
              <a:srgbClr val="FFFFFF"/>
            </a:solidFill>
            <a:round/>
            <a:headEnd/>
            <a:tailEnd/>
          </a:ln>
        </p:spPr>
        <p:txBody>
          <a:bodyPr/>
          <a:lstStyle/>
          <a:p>
            <a:pPr eaLnBrk="0" hangingPunct="0"/>
            <a:endParaRPr lang="en-US"/>
          </a:p>
        </p:txBody>
      </p:sp>
      <p:sp>
        <p:nvSpPr>
          <p:cNvPr id="34825" name="Rectangle 12"/>
          <p:cNvSpPr>
            <a:spLocks noChangeArrowheads="1"/>
          </p:cNvSpPr>
          <p:nvPr/>
        </p:nvSpPr>
        <p:spPr bwMode="auto">
          <a:xfrm>
            <a:off x="4079875" y="3200400"/>
            <a:ext cx="86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6" name="Rectangle 13"/>
          <p:cNvSpPr>
            <a:spLocks noChangeArrowheads="1"/>
          </p:cNvSpPr>
          <p:nvPr/>
        </p:nvSpPr>
        <p:spPr bwMode="auto">
          <a:xfrm>
            <a:off x="5946775" y="3067050"/>
            <a:ext cx="184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7" name="Rectangle 14"/>
          <p:cNvSpPr>
            <a:spLocks noChangeArrowheads="1"/>
          </p:cNvSpPr>
          <p:nvPr/>
        </p:nvSpPr>
        <p:spPr bwMode="auto">
          <a:xfrm>
            <a:off x="4117975" y="1924050"/>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8" name="Rectangle 15"/>
          <p:cNvSpPr>
            <a:spLocks noChangeArrowheads="1"/>
          </p:cNvSpPr>
          <p:nvPr/>
        </p:nvSpPr>
        <p:spPr bwMode="auto">
          <a:xfrm>
            <a:off x="2708275" y="2381250"/>
            <a:ext cx="1025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9" name="Rectangle 16"/>
          <p:cNvSpPr>
            <a:spLocks noChangeArrowheads="1"/>
          </p:cNvSpPr>
          <p:nvPr/>
        </p:nvSpPr>
        <p:spPr bwMode="auto">
          <a:xfrm>
            <a:off x="6391275" y="3524250"/>
            <a:ext cx="3841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0" name="Rectangle 17"/>
          <p:cNvSpPr>
            <a:spLocks noChangeArrowheads="1"/>
          </p:cNvSpPr>
          <p:nvPr/>
        </p:nvSpPr>
        <p:spPr bwMode="auto">
          <a:xfrm>
            <a:off x="2593975" y="2990850"/>
            <a:ext cx="184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1" name="Rectangle 18"/>
          <p:cNvSpPr>
            <a:spLocks noChangeArrowheads="1"/>
          </p:cNvSpPr>
          <p:nvPr/>
        </p:nvSpPr>
        <p:spPr bwMode="auto">
          <a:xfrm>
            <a:off x="4727575" y="4514850"/>
            <a:ext cx="184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2" name="Rectangle 19"/>
          <p:cNvSpPr>
            <a:spLocks noChangeArrowheads="1"/>
          </p:cNvSpPr>
          <p:nvPr/>
        </p:nvSpPr>
        <p:spPr bwMode="auto">
          <a:xfrm>
            <a:off x="6248400" y="3444875"/>
            <a:ext cx="1873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3" name="Rectangle 20"/>
          <p:cNvSpPr>
            <a:spLocks noChangeArrowheads="1"/>
          </p:cNvSpPr>
          <p:nvPr/>
        </p:nvSpPr>
        <p:spPr bwMode="auto">
          <a:xfrm>
            <a:off x="4784725" y="3365500"/>
            <a:ext cx="1873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4" name="Rectangle 21"/>
          <p:cNvSpPr>
            <a:spLocks noChangeArrowheads="1"/>
          </p:cNvSpPr>
          <p:nvPr/>
        </p:nvSpPr>
        <p:spPr bwMode="auto">
          <a:xfrm>
            <a:off x="4540250" y="3171825"/>
            <a:ext cx="831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5" name="Line 22"/>
          <p:cNvSpPr>
            <a:spLocks noChangeShapeType="1"/>
          </p:cNvSpPr>
          <p:nvPr/>
        </p:nvSpPr>
        <p:spPr bwMode="auto">
          <a:xfrm flipH="1">
            <a:off x="3505200" y="3500438"/>
            <a:ext cx="990600" cy="2286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6" name="Rectangle 23"/>
          <p:cNvSpPr>
            <a:spLocks noChangeArrowheads="1"/>
          </p:cNvSpPr>
          <p:nvPr/>
        </p:nvSpPr>
        <p:spPr bwMode="auto">
          <a:xfrm>
            <a:off x="5232400" y="3571875"/>
            <a:ext cx="777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7" name="Rectangle 24"/>
          <p:cNvSpPr>
            <a:spLocks noChangeArrowheads="1"/>
          </p:cNvSpPr>
          <p:nvPr/>
        </p:nvSpPr>
        <p:spPr bwMode="auto">
          <a:xfrm>
            <a:off x="5467350" y="3619500"/>
            <a:ext cx="317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USER</a:t>
            </a:r>
            <a:endParaRPr lang="en-US"/>
          </a:p>
        </p:txBody>
      </p:sp>
      <p:sp>
        <p:nvSpPr>
          <p:cNvPr id="34838" name="Rectangle 25"/>
          <p:cNvSpPr>
            <a:spLocks noChangeArrowheads="1"/>
          </p:cNvSpPr>
          <p:nvPr/>
        </p:nvSpPr>
        <p:spPr bwMode="auto">
          <a:xfrm>
            <a:off x="5324475" y="3756025"/>
            <a:ext cx="577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SECURITY</a:t>
            </a:r>
            <a:endParaRPr lang="en-US"/>
          </a:p>
        </p:txBody>
      </p:sp>
      <p:sp>
        <p:nvSpPr>
          <p:cNvPr id="34839" name="Rectangle 26"/>
          <p:cNvSpPr>
            <a:spLocks noChangeArrowheads="1"/>
          </p:cNvSpPr>
          <p:nvPr/>
        </p:nvSpPr>
        <p:spPr bwMode="auto">
          <a:xfrm>
            <a:off x="4546600" y="3736975"/>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0" name="Rectangle 27"/>
          <p:cNvSpPr>
            <a:spLocks noChangeArrowheads="1"/>
          </p:cNvSpPr>
          <p:nvPr/>
        </p:nvSpPr>
        <p:spPr bwMode="auto">
          <a:xfrm>
            <a:off x="4038600" y="2814638"/>
            <a:ext cx="771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1" name="Rectangle 28"/>
          <p:cNvSpPr>
            <a:spLocks noChangeArrowheads="1"/>
          </p:cNvSpPr>
          <p:nvPr/>
        </p:nvSpPr>
        <p:spPr bwMode="auto">
          <a:xfrm>
            <a:off x="4232275" y="2882900"/>
            <a:ext cx="539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MAILMAN</a:t>
            </a:r>
            <a:endParaRPr lang="en-US"/>
          </a:p>
        </p:txBody>
      </p:sp>
      <p:sp>
        <p:nvSpPr>
          <p:cNvPr id="34842" name="Rectangle 29"/>
          <p:cNvSpPr>
            <a:spLocks noChangeArrowheads="1"/>
          </p:cNvSpPr>
          <p:nvPr/>
        </p:nvSpPr>
        <p:spPr bwMode="auto">
          <a:xfrm>
            <a:off x="5461000" y="3114675"/>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3" name="Rectangle 30"/>
          <p:cNvSpPr>
            <a:spLocks noChangeArrowheads="1"/>
          </p:cNvSpPr>
          <p:nvPr/>
        </p:nvSpPr>
        <p:spPr bwMode="auto">
          <a:xfrm>
            <a:off x="5619750" y="3162300"/>
            <a:ext cx="457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DEVICE </a:t>
            </a:r>
            <a:endParaRPr lang="en-US"/>
          </a:p>
        </p:txBody>
      </p:sp>
      <p:sp>
        <p:nvSpPr>
          <p:cNvPr id="34844" name="Rectangle 31"/>
          <p:cNvSpPr>
            <a:spLocks noChangeArrowheads="1"/>
          </p:cNvSpPr>
          <p:nvPr/>
        </p:nvSpPr>
        <p:spPr bwMode="auto">
          <a:xfrm>
            <a:off x="5553075" y="3298825"/>
            <a:ext cx="590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MANAGER</a:t>
            </a:r>
            <a:endParaRPr lang="en-US"/>
          </a:p>
        </p:txBody>
      </p:sp>
      <p:sp>
        <p:nvSpPr>
          <p:cNvPr id="34845" name="Rectangle 32"/>
          <p:cNvSpPr>
            <a:spLocks noChangeArrowheads="1"/>
          </p:cNvSpPr>
          <p:nvPr/>
        </p:nvSpPr>
        <p:spPr bwMode="auto">
          <a:xfrm>
            <a:off x="3632200" y="3152775"/>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6" name="Rectangle 33"/>
          <p:cNvSpPr>
            <a:spLocks noChangeArrowheads="1"/>
          </p:cNvSpPr>
          <p:nvPr/>
        </p:nvSpPr>
        <p:spPr bwMode="auto">
          <a:xfrm>
            <a:off x="3873500" y="3597275"/>
            <a:ext cx="79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900"/>
              <a:t>MENU </a:t>
            </a:r>
          </a:p>
          <a:p>
            <a:pPr eaLnBrk="0" hangingPunct="0"/>
            <a:r>
              <a:rPr lang="en-US" sz="900"/>
              <a:t>MANAGER</a:t>
            </a:r>
          </a:p>
        </p:txBody>
      </p:sp>
      <p:sp>
        <p:nvSpPr>
          <p:cNvPr id="34847" name="Rectangle 34"/>
          <p:cNvSpPr>
            <a:spLocks noChangeArrowheads="1"/>
          </p:cNvSpPr>
          <p:nvPr/>
        </p:nvSpPr>
        <p:spPr bwMode="auto">
          <a:xfrm>
            <a:off x="4984750" y="2809875"/>
            <a:ext cx="682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8" name="Rectangle 35"/>
          <p:cNvSpPr>
            <a:spLocks noChangeArrowheads="1"/>
          </p:cNvSpPr>
          <p:nvPr/>
        </p:nvSpPr>
        <p:spPr bwMode="auto">
          <a:xfrm>
            <a:off x="5029200" y="2814638"/>
            <a:ext cx="495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RPC</a:t>
            </a:r>
          </a:p>
          <a:p>
            <a:pPr eaLnBrk="0" hangingPunct="0"/>
            <a:r>
              <a:rPr lang="en-US" sz="900" b="1">
                <a:solidFill>
                  <a:srgbClr val="FFFFFF"/>
                </a:solidFill>
              </a:rPr>
              <a:t>BROKER</a:t>
            </a:r>
            <a:endParaRPr lang="en-US"/>
          </a:p>
        </p:txBody>
      </p:sp>
      <p:sp>
        <p:nvSpPr>
          <p:cNvPr id="34849" name="Line 36"/>
          <p:cNvSpPr>
            <a:spLocks noChangeShapeType="1"/>
          </p:cNvSpPr>
          <p:nvPr/>
        </p:nvSpPr>
        <p:spPr bwMode="auto">
          <a:xfrm>
            <a:off x="3657600" y="2967038"/>
            <a:ext cx="838200" cy="304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0" name="Line 37"/>
          <p:cNvSpPr>
            <a:spLocks noChangeShapeType="1"/>
          </p:cNvSpPr>
          <p:nvPr/>
        </p:nvSpPr>
        <p:spPr bwMode="auto">
          <a:xfrm flipV="1">
            <a:off x="5270500" y="2959100"/>
            <a:ext cx="673100" cy="3302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1" name="Line 38"/>
          <p:cNvSpPr>
            <a:spLocks noChangeShapeType="1"/>
          </p:cNvSpPr>
          <p:nvPr/>
        </p:nvSpPr>
        <p:spPr bwMode="auto">
          <a:xfrm flipV="1">
            <a:off x="4876800" y="2662238"/>
            <a:ext cx="1588" cy="6096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2" name="Line 39"/>
          <p:cNvSpPr>
            <a:spLocks noChangeShapeType="1"/>
          </p:cNvSpPr>
          <p:nvPr/>
        </p:nvSpPr>
        <p:spPr bwMode="auto">
          <a:xfrm flipH="1">
            <a:off x="4419600" y="3576638"/>
            <a:ext cx="304800" cy="6096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3" name="Line 40"/>
          <p:cNvSpPr>
            <a:spLocks noChangeShapeType="1"/>
          </p:cNvSpPr>
          <p:nvPr/>
        </p:nvSpPr>
        <p:spPr bwMode="auto">
          <a:xfrm>
            <a:off x="5308600" y="3470275"/>
            <a:ext cx="863600" cy="1873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4" name="Line 41"/>
          <p:cNvSpPr>
            <a:spLocks noChangeShapeType="1"/>
          </p:cNvSpPr>
          <p:nvPr/>
        </p:nvSpPr>
        <p:spPr bwMode="auto">
          <a:xfrm>
            <a:off x="5029200" y="3576638"/>
            <a:ext cx="381000" cy="6096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5" name="Rectangle 42"/>
          <p:cNvSpPr>
            <a:spLocks noChangeArrowheads="1"/>
          </p:cNvSpPr>
          <p:nvPr/>
        </p:nvSpPr>
        <p:spPr bwMode="auto">
          <a:xfrm>
            <a:off x="4257675" y="2289175"/>
            <a:ext cx="12541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56" name="Rectangle 43"/>
          <p:cNvSpPr>
            <a:spLocks noChangeArrowheads="1"/>
          </p:cNvSpPr>
          <p:nvPr/>
        </p:nvSpPr>
        <p:spPr bwMode="auto">
          <a:xfrm>
            <a:off x="5705475" y="2489200"/>
            <a:ext cx="536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57" name="Rectangle 44"/>
          <p:cNvSpPr>
            <a:spLocks noChangeArrowheads="1"/>
          </p:cNvSpPr>
          <p:nvPr/>
        </p:nvSpPr>
        <p:spPr bwMode="auto">
          <a:xfrm>
            <a:off x="6248400" y="3140075"/>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58" name="Rectangle 45"/>
          <p:cNvSpPr>
            <a:spLocks noChangeArrowheads="1"/>
          </p:cNvSpPr>
          <p:nvPr/>
        </p:nvSpPr>
        <p:spPr bwMode="auto">
          <a:xfrm>
            <a:off x="5753100" y="3889375"/>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59" name="Rectangle 46"/>
          <p:cNvSpPr>
            <a:spLocks noChangeArrowheads="1"/>
          </p:cNvSpPr>
          <p:nvPr/>
        </p:nvSpPr>
        <p:spPr bwMode="auto">
          <a:xfrm>
            <a:off x="3568700" y="3911600"/>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60" name="Rectangle 47"/>
          <p:cNvSpPr>
            <a:spLocks noChangeArrowheads="1"/>
          </p:cNvSpPr>
          <p:nvPr/>
        </p:nvSpPr>
        <p:spPr bwMode="auto">
          <a:xfrm>
            <a:off x="3035300" y="3263900"/>
            <a:ext cx="539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61" name="Rectangle 48"/>
          <p:cNvSpPr>
            <a:spLocks noChangeArrowheads="1"/>
          </p:cNvSpPr>
          <p:nvPr/>
        </p:nvSpPr>
        <p:spPr bwMode="auto">
          <a:xfrm>
            <a:off x="8213725" y="1460500"/>
            <a:ext cx="1873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62" name="Rectangle 49"/>
          <p:cNvSpPr>
            <a:spLocks noChangeArrowheads="1"/>
          </p:cNvSpPr>
          <p:nvPr/>
        </p:nvSpPr>
        <p:spPr bwMode="auto">
          <a:xfrm>
            <a:off x="3886200" y="1803400"/>
            <a:ext cx="2190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63" name="Rectangle 50"/>
          <p:cNvSpPr>
            <a:spLocks noChangeArrowheads="1"/>
          </p:cNvSpPr>
          <p:nvPr/>
        </p:nvSpPr>
        <p:spPr bwMode="auto">
          <a:xfrm>
            <a:off x="3935413" y="1854200"/>
            <a:ext cx="19637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FFFFFF"/>
                </a:solidFill>
              </a:rPr>
              <a:t>INTEGRATED DATABASE</a:t>
            </a:r>
            <a:r>
              <a:rPr lang="en-US" sz="1200" b="1">
                <a:solidFill>
                  <a:srgbClr val="FF3300"/>
                </a:solidFill>
              </a:rPr>
              <a:t> </a:t>
            </a:r>
            <a:r>
              <a:rPr lang="en-US" sz="1200" b="1">
                <a:solidFill>
                  <a:srgbClr val="FFFFFF"/>
                </a:solidFill>
              </a:rPr>
              <a:t> </a:t>
            </a:r>
            <a:endParaRPr lang="en-US"/>
          </a:p>
        </p:txBody>
      </p:sp>
      <p:sp>
        <p:nvSpPr>
          <p:cNvPr id="34864" name="Rectangle 51"/>
          <p:cNvSpPr>
            <a:spLocks noChangeArrowheads="1"/>
          </p:cNvSpPr>
          <p:nvPr/>
        </p:nvSpPr>
        <p:spPr bwMode="auto">
          <a:xfrm>
            <a:off x="2971800" y="2433638"/>
            <a:ext cx="904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65" name="Rectangle 52"/>
          <p:cNvSpPr>
            <a:spLocks noChangeArrowheads="1"/>
          </p:cNvSpPr>
          <p:nvPr/>
        </p:nvSpPr>
        <p:spPr bwMode="auto">
          <a:xfrm>
            <a:off x="3124200" y="2433638"/>
            <a:ext cx="7461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FFFFFF"/>
                </a:solidFill>
              </a:rPr>
              <a:t>PATIENTS</a:t>
            </a:r>
            <a:endParaRPr lang="en-US"/>
          </a:p>
        </p:txBody>
      </p:sp>
      <p:sp>
        <p:nvSpPr>
          <p:cNvPr id="34866" name="Rectangle 53"/>
          <p:cNvSpPr>
            <a:spLocks noChangeArrowheads="1"/>
          </p:cNvSpPr>
          <p:nvPr/>
        </p:nvSpPr>
        <p:spPr bwMode="auto">
          <a:xfrm>
            <a:off x="2244725" y="3267075"/>
            <a:ext cx="73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67" name="Rectangle 54"/>
          <p:cNvSpPr>
            <a:spLocks noChangeArrowheads="1"/>
          </p:cNvSpPr>
          <p:nvPr/>
        </p:nvSpPr>
        <p:spPr bwMode="auto">
          <a:xfrm>
            <a:off x="2514600" y="3271838"/>
            <a:ext cx="566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FFFFFF"/>
                </a:solidFill>
              </a:rPr>
              <a:t>WARDS</a:t>
            </a:r>
            <a:endParaRPr lang="en-US"/>
          </a:p>
        </p:txBody>
      </p:sp>
      <p:sp>
        <p:nvSpPr>
          <p:cNvPr id="34868" name="Rectangle 55"/>
          <p:cNvSpPr>
            <a:spLocks noChangeArrowheads="1"/>
          </p:cNvSpPr>
          <p:nvPr/>
        </p:nvSpPr>
        <p:spPr bwMode="auto">
          <a:xfrm>
            <a:off x="5994400" y="2276475"/>
            <a:ext cx="977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69" name="Rectangle 56"/>
          <p:cNvSpPr>
            <a:spLocks noChangeArrowheads="1"/>
          </p:cNvSpPr>
          <p:nvPr/>
        </p:nvSpPr>
        <p:spPr bwMode="auto">
          <a:xfrm>
            <a:off x="6096000" y="2586038"/>
            <a:ext cx="549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FFFFFF"/>
                </a:solidFill>
              </a:rPr>
              <a:t>DRUGS</a:t>
            </a:r>
            <a:endParaRPr lang="en-US"/>
          </a:p>
        </p:txBody>
      </p:sp>
      <p:sp>
        <p:nvSpPr>
          <p:cNvPr id="34870" name="Rectangle 57"/>
          <p:cNvSpPr>
            <a:spLocks noChangeArrowheads="1"/>
          </p:cNvSpPr>
          <p:nvPr/>
        </p:nvSpPr>
        <p:spPr bwMode="auto">
          <a:xfrm>
            <a:off x="6305550" y="4105275"/>
            <a:ext cx="854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71" name="Rectangle 58"/>
          <p:cNvSpPr>
            <a:spLocks noChangeArrowheads="1"/>
          </p:cNvSpPr>
          <p:nvPr/>
        </p:nvSpPr>
        <p:spPr bwMode="auto">
          <a:xfrm>
            <a:off x="4953000" y="2281238"/>
            <a:ext cx="744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FFFFFF"/>
                </a:solidFill>
              </a:rPr>
              <a:t>PERSONS</a:t>
            </a:r>
            <a:endParaRPr lang="en-US"/>
          </a:p>
        </p:txBody>
      </p:sp>
      <p:sp>
        <p:nvSpPr>
          <p:cNvPr id="34872" name="Rectangle 59"/>
          <p:cNvSpPr>
            <a:spLocks noChangeArrowheads="1"/>
          </p:cNvSpPr>
          <p:nvPr/>
        </p:nvSpPr>
        <p:spPr bwMode="auto">
          <a:xfrm>
            <a:off x="2698750" y="4267200"/>
            <a:ext cx="1114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73" name="Rectangle 60"/>
          <p:cNvSpPr>
            <a:spLocks noChangeArrowheads="1"/>
          </p:cNvSpPr>
          <p:nvPr/>
        </p:nvSpPr>
        <p:spPr bwMode="auto">
          <a:xfrm>
            <a:off x="5638800" y="4338638"/>
            <a:ext cx="889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FFFFFF"/>
                </a:solidFill>
              </a:rPr>
              <a:t>INVENTORY</a:t>
            </a:r>
            <a:endParaRPr lang="en-US"/>
          </a:p>
        </p:txBody>
      </p:sp>
      <p:sp>
        <p:nvSpPr>
          <p:cNvPr id="34874" name="Rectangle 61"/>
          <p:cNvSpPr>
            <a:spLocks noChangeArrowheads="1"/>
          </p:cNvSpPr>
          <p:nvPr/>
        </p:nvSpPr>
        <p:spPr bwMode="auto">
          <a:xfrm>
            <a:off x="6804025" y="3216275"/>
            <a:ext cx="72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75" name="Rectangle 62"/>
          <p:cNvSpPr>
            <a:spLocks noChangeArrowheads="1"/>
          </p:cNvSpPr>
          <p:nvPr/>
        </p:nvSpPr>
        <p:spPr bwMode="auto">
          <a:xfrm>
            <a:off x="2971800" y="4338638"/>
            <a:ext cx="137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a:solidFill>
                  <a:srgbClr val="FFFFFF"/>
                </a:solidFill>
              </a:rPr>
              <a:t>PRESCRIPTIONS</a:t>
            </a:r>
            <a:endParaRPr lang="en-US"/>
          </a:p>
        </p:txBody>
      </p:sp>
      <p:sp>
        <p:nvSpPr>
          <p:cNvPr id="34876" name="Rectangle 63"/>
          <p:cNvSpPr>
            <a:spLocks noChangeArrowheads="1"/>
          </p:cNvSpPr>
          <p:nvPr/>
        </p:nvSpPr>
        <p:spPr bwMode="auto">
          <a:xfrm>
            <a:off x="3987800" y="4762500"/>
            <a:ext cx="1047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77" name="Rectangle 64"/>
          <p:cNvSpPr>
            <a:spLocks noChangeArrowheads="1"/>
          </p:cNvSpPr>
          <p:nvPr/>
        </p:nvSpPr>
        <p:spPr bwMode="auto">
          <a:xfrm>
            <a:off x="4495800" y="4719638"/>
            <a:ext cx="593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FFFFFF"/>
                </a:solidFill>
              </a:rPr>
              <a:t>IMAGES</a:t>
            </a:r>
            <a:endParaRPr lang="en-US"/>
          </a:p>
        </p:txBody>
      </p:sp>
      <p:sp>
        <p:nvSpPr>
          <p:cNvPr id="34878" name="Rectangle 65"/>
          <p:cNvSpPr>
            <a:spLocks noChangeArrowheads="1"/>
          </p:cNvSpPr>
          <p:nvPr/>
        </p:nvSpPr>
        <p:spPr bwMode="auto">
          <a:xfrm>
            <a:off x="5349875" y="4572000"/>
            <a:ext cx="11906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79" name="Rectangle 66"/>
          <p:cNvSpPr>
            <a:spLocks noChangeArrowheads="1"/>
          </p:cNvSpPr>
          <p:nvPr/>
        </p:nvSpPr>
        <p:spPr bwMode="auto">
          <a:xfrm>
            <a:off x="6477000" y="3348038"/>
            <a:ext cx="7016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solidFill>
                  <a:srgbClr val="FFFFFF"/>
                </a:solidFill>
              </a:rPr>
              <a:t>LAB </a:t>
            </a:r>
          </a:p>
          <a:p>
            <a:pPr eaLnBrk="0" hangingPunct="0"/>
            <a:r>
              <a:rPr lang="en-US" sz="1200">
                <a:solidFill>
                  <a:srgbClr val="FFFFFF"/>
                </a:solidFill>
              </a:rPr>
              <a:t>RESULTS</a:t>
            </a:r>
            <a:endParaRPr lang="en-US"/>
          </a:p>
        </p:txBody>
      </p:sp>
      <p:sp>
        <p:nvSpPr>
          <p:cNvPr id="34880" name="Rectangle 67"/>
          <p:cNvSpPr>
            <a:spLocks noChangeArrowheads="1"/>
          </p:cNvSpPr>
          <p:nvPr/>
        </p:nvSpPr>
        <p:spPr bwMode="auto">
          <a:xfrm>
            <a:off x="3911600" y="879475"/>
            <a:ext cx="212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81" name="Rectangle 68"/>
          <p:cNvSpPr>
            <a:spLocks noChangeArrowheads="1"/>
          </p:cNvSpPr>
          <p:nvPr/>
        </p:nvSpPr>
        <p:spPr bwMode="auto">
          <a:xfrm>
            <a:off x="3657600" y="985838"/>
            <a:ext cx="22701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FFFFFF"/>
                </a:solidFill>
              </a:rPr>
              <a:t>VISTA SOFTWARE PACKAGES</a:t>
            </a:r>
            <a:endParaRPr lang="en-US" sz="1200" b="1"/>
          </a:p>
        </p:txBody>
      </p:sp>
      <p:sp>
        <p:nvSpPr>
          <p:cNvPr id="34882" name="Rectangle 69"/>
          <p:cNvSpPr>
            <a:spLocks noChangeArrowheads="1"/>
          </p:cNvSpPr>
          <p:nvPr/>
        </p:nvSpPr>
        <p:spPr bwMode="auto">
          <a:xfrm>
            <a:off x="3616325" y="5337175"/>
            <a:ext cx="9747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83" name="Rectangle 70"/>
          <p:cNvSpPr>
            <a:spLocks noChangeArrowheads="1"/>
          </p:cNvSpPr>
          <p:nvPr/>
        </p:nvSpPr>
        <p:spPr bwMode="auto">
          <a:xfrm>
            <a:off x="3124200" y="5329238"/>
            <a:ext cx="9302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900" b="1">
                <a:solidFill>
                  <a:srgbClr val="FFFFFF"/>
                </a:solidFill>
              </a:rPr>
              <a:t>SCHEDULING</a:t>
            </a:r>
            <a:endParaRPr lang="en-US"/>
          </a:p>
        </p:txBody>
      </p:sp>
      <p:sp>
        <p:nvSpPr>
          <p:cNvPr id="34884" name="Rectangle 71"/>
          <p:cNvSpPr>
            <a:spLocks noChangeArrowheads="1"/>
          </p:cNvSpPr>
          <p:nvPr/>
        </p:nvSpPr>
        <p:spPr bwMode="auto">
          <a:xfrm>
            <a:off x="6251575" y="4895850"/>
            <a:ext cx="1130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85" name="Rectangle 72"/>
          <p:cNvSpPr>
            <a:spLocks noChangeArrowheads="1"/>
          </p:cNvSpPr>
          <p:nvPr/>
        </p:nvSpPr>
        <p:spPr bwMode="auto">
          <a:xfrm>
            <a:off x="6781800" y="4643438"/>
            <a:ext cx="6604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INPATIENT</a:t>
            </a:r>
          </a:p>
          <a:p>
            <a:pPr eaLnBrk="0" hangingPunct="0"/>
            <a:r>
              <a:rPr lang="en-US" sz="900" b="1">
                <a:solidFill>
                  <a:srgbClr val="FFFFFF"/>
                </a:solidFill>
              </a:rPr>
              <a:t>PHARMACY</a:t>
            </a:r>
            <a:endParaRPr lang="en-US"/>
          </a:p>
        </p:txBody>
      </p:sp>
      <p:sp>
        <p:nvSpPr>
          <p:cNvPr id="34886" name="Rectangle 73"/>
          <p:cNvSpPr>
            <a:spLocks noChangeArrowheads="1"/>
          </p:cNvSpPr>
          <p:nvPr/>
        </p:nvSpPr>
        <p:spPr bwMode="auto">
          <a:xfrm>
            <a:off x="4616450" y="5502275"/>
            <a:ext cx="10064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87" name="Rectangle 74"/>
          <p:cNvSpPr>
            <a:spLocks noChangeArrowheads="1"/>
          </p:cNvSpPr>
          <p:nvPr/>
        </p:nvSpPr>
        <p:spPr bwMode="auto">
          <a:xfrm>
            <a:off x="1371600" y="2967038"/>
            <a:ext cx="806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LABORATORY</a:t>
            </a:r>
            <a:endParaRPr lang="en-US"/>
          </a:p>
        </p:txBody>
      </p:sp>
      <p:sp>
        <p:nvSpPr>
          <p:cNvPr id="34888" name="Rectangle 75"/>
          <p:cNvSpPr>
            <a:spLocks noChangeArrowheads="1"/>
          </p:cNvSpPr>
          <p:nvPr/>
        </p:nvSpPr>
        <p:spPr bwMode="auto">
          <a:xfrm>
            <a:off x="1752600" y="4206875"/>
            <a:ext cx="7461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89" name="Rectangle 76"/>
          <p:cNvSpPr>
            <a:spLocks noChangeArrowheads="1"/>
          </p:cNvSpPr>
          <p:nvPr/>
        </p:nvSpPr>
        <p:spPr bwMode="auto">
          <a:xfrm>
            <a:off x="1447800" y="3881438"/>
            <a:ext cx="565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SURGERY</a:t>
            </a:r>
            <a:endParaRPr lang="en-US"/>
          </a:p>
        </p:txBody>
      </p:sp>
      <p:sp>
        <p:nvSpPr>
          <p:cNvPr id="34890" name="Rectangle 77"/>
          <p:cNvSpPr>
            <a:spLocks noChangeArrowheads="1"/>
          </p:cNvSpPr>
          <p:nvPr/>
        </p:nvSpPr>
        <p:spPr bwMode="auto">
          <a:xfrm>
            <a:off x="2419350" y="4911725"/>
            <a:ext cx="7842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91" name="Rectangle 78"/>
          <p:cNvSpPr>
            <a:spLocks noChangeArrowheads="1"/>
          </p:cNvSpPr>
          <p:nvPr/>
        </p:nvSpPr>
        <p:spPr bwMode="auto">
          <a:xfrm>
            <a:off x="2057400" y="4872038"/>
            <a:ext cx="558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MEDICINE</a:t>
            </a:r>
            <a:endParaRPr lang="en-US"/>
          </a:p>
        </p:txBody>
      </p:sp>
      <p:sp>
        <p:nvSpPr>
          <p:cNvPr id="34892" name="Rectangle 79"/>
          <p:cNvSpPr>
            <a:spLocks noChangeArrowheads="1"/>
          </p:cNvSpPr>
          <p:nvPr/>
        </p:nvSpPr>
        <p:spPr bwMode="auto">
          <a:xfrm>
            <a:off x="7239000" y="2814638"/>
            <a:ext cx="825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SOCIAL WORK</a:t>
            </a:r>
            <a:endParaRPr lang="en-US"/>
          </a:p>
        </p:txBody>
      </p:sp>
      <p:sp>
        <p:nvSpPr>
          <p:cNvPr id="34893" name="Rectangle 80"/>
          <p:cNvSpPr>
            <a:spLocks noChangeArrowheads="1"/>
          </p:cNvSpPr>
          <p:nvPr/>
        </p:nvSpPr>
        <p:spPr bwMode="auto">
          <a:xfrm>
            <a:off x="7010400" y="4511675"/>
            <a:ext cx="6635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94" name="Rectangle 81"/>
          <p:cNvSpPr>
            <a:spLocks noChangeArrowheads="1"/>
          </p:cNvSpPr>
          <p:nvPr/>
        </p:nvSpPr>
        <p:spPr bwMode="auto">
          <a:xfrm>
            <a:off x="1371600" y="3500438"/>
            <a:ext cx="463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900" b="1">
                <a:solidFill>
                  <a:srgbClr val="FFFFFF"/>
                </a:solidFill>
              </a:rPr>
              <a:t>DENTAL</a:t>
            </a:r>
            <a:endParaRPr lang="en-US"/>
          </a:p>
        </p:txBody>
      </p:sp>
      <p:sp>
        <p:nvSpPr>
          <p:cNvPr id="34895" name="Rectangle 82"/>
          <p:cNvSpPr>
            <a:spLocks noChangeArrowheads="1"/>
          </p:cNvSpPr>
          <p:nvPr/>
        </p:nvSpPr>
        <p:spPr bwMode="auto">
          <a:xfrm>
            <a:off x="7315200" y="3576638"/>
            <a:ext cx="800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ENGINEERING</a:t>
            </a:r>
            <a:endParaRPr lang="en-US"/>
          </a:p>
        </p:txBody>
      </p:sp>
      <p:sp>
        <p:nvSpPr>
          <p:cNvPr id="34896" name="Rectangle 83"/>
          <p:cNvSpPr>
            <a:spLocks noChangeArrowheads="1"/>
          </p:cNvSpPr>
          <p:nvPr/>
        </p:nvSpPr>
        <p:spPr bwMode="auto">
          <a:xfrm>
            <a:off x="7467600" y="2454275"/>
            <a:ext cx="5365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97" name="Rectangle 84"/>
          <p:cNvSpPr>
            <a:spLocks noChangeArrowheads="1"/>
          </p:cNvSpPr>
          <p:nvPr/>
        </p:nvSpPr>
        <p:spPr bwMode="auto">
          <a:xfrm>
            <a:off x="5105400" y="5176838"/>
            <a:ext cx="990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INTEGRATED </a:t>
            </a:r>
          </a:p>
          <a:p>
            <a:pPr eaLnBrk="0" hangingPunct="0"/>
            <a:r>
              <a:rPr lang="en-US" sz="900" b="1">
                <a:solidFill>
                  <a:srgbClr val="FFFFFF"/>
                </a:solidFill>
              </a:rPr>
              <a:t>FUNDS CONTROL</a:t>
            </a:r>
          </a:p>
          <a:p>
            <a:pPr eaLnBrk="0" hangingPunct="0"/>
            <a:r>
              <a:rPr lang="en-US" sz="900" b="1">
                <a:solidFill>
                  <a:srgbClr val="FFFFFF"/>
                </a:solidFill>
              </a:rPr>
              <a:t>ACCOUNTING &amp;</a:t>
            </a:r>
          </a:p>
          <a:p>
            <a:pPr eaLnBrk="0" hangingPunct="0"/>
            <a:r>
              <a:rPr lang="en-US" sz="900" b="1">
                <a:solidFill>
                  <a:srgbClr val="FFFFFF"/>
                </a:solidFill>
              </a:rPr>
              <a:t>PROCUREMENT</a:t>
            </a:r>
            <a:endParaRPr lang="en-US"/>
          </a:p>
        </p:txBody>
      </p:sp>
      <p:sp>
        <p:nvSpPr>
          <p:cNvPr id="34898" name="Rectangle 85"/>
          <p:cNvSpPr>
            <a:spLocks noChangeArrowheads="1"/>
          </p:cNvSpPr>
          <p:nvPr/>
        </p:nvSpPr>
        <p:spPr bwMode="auto">
          <a:xfrm>
            <a:off x="2057400" y="1824038"/>
            <a:ext cx="6858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900" b="1">
                <a:solidFill>
                  <a:srgbClr val="FFFFFF"/>
                </a:solidFill>
              </a:rPr>
              <a:t>ADMISSION</a:t>
            </a:r>
          </a:p>
          <a:p>
            <a:pPr eaLnBrk="0" hangingPunct="0"/>
            <a:r>
              <a:rPr lang="en-US" sz="900" b="1">
                <a:solidFill>
                  <a:srgbClr val="FFFFFF"/>
                </a:solidFill>
              </a:rPr>
              <a:t>DISCHARGE</a:t>
            </a:r>
          </a:p>
          <a:p>
            <a:pPr eaLnBrk="0" hangingPunct="0"/>
            <a:r>
              <a:rPr lang="en-US" sz="900" b="1">
                <a:solidFill>
                  <a:srgbClr val="FFFFFF"/>
                </a:solidFill>
              </a:rPr>
              <a:t>TRANSFER</a:t>
            </a:r>
            <a:endParaRPr lang="en-US"/>
          </a:p>
        </p:txBody>
      </p:sp>
      <p:sp>
        <p:nvSpPr>
          <p:cNvPr id="34899" name="Rectangle 86"/>
          <p:cNvSpPr>
            <a:spLocks noChangeArrowheads="1"/>
          </p:cNvSpPr>
          <p:nvPr/>
        </p:nvSpPr>
        <p:spPr bwMode="auto">
          <a:xfrm>
            <a:off x="1447800" y="3752850"/>
            <a:ext cx="809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00" name="Rectangle 87"/>
          <p:cNvSpPr>
            <a:spLocks noChangeArrowheads="1"/>
          </p:cNvSpPr>
          <p:nvPr/>
        </p:nvSpPr>
        <p:spPr bwMode="auto">
          <a:xfrm>
            <a:off x="7162800" y="4338638"/>
            <a:ext cx="596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DIETETICS</a:t>
            </a:r>
            <a:endParaRPr lang="en-US"/>
          </a:p>
        </p:txBody>
      </p:sp>
      <p:sp>
        <p:nvSpPr>
          <p:cNvPr id="34901" name="Rectangle 88"/>
          <p:cNvSpPr>
            <a:spLocks noChangeArrowheads="1"/>
          </p:cNvSpPr>
          <p:nvPr/>
        </p:nvSpPr>
        <p:spPr bwMode="auto">
          <a:xfrm>
            <a:off x="7543800" y="3119438"/>
            <a:ext cx="4762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MENTAL</a:t>
            </a:r>
          </a:p>
          <a:p>
            <a:pPr eaLnBrk="0" hangingPunct="0"/>
            <a:r>
              <a:rPr lang="en-US" sz="900" b="1">
                <a:solidFill>
                  <a:srgbClr val="FFFFFF"/>
                </a:solidFill>
              </a:rPr>
              <a:t>HEALTH</a:t>
            </a:r>
            <a:endParaRPr lang="en-US"/>
          </a:p>
        </p:txBody>
      </p:sp>
      <p:sp>
        <p:nvSpPr>
          <p:cNvPr id="34902" name="Rectangle 89"/>
          <p:cNvSpPr>
            <a:spLocks noChangeArrowheads="1"/>
          </p:cNvSpPr>
          <p:nvPr/>
        </p:nvSpPr>
        <p:spPr bwMode="auto">
          <a:xfrm>
            <a:off x="8229600" y="3957638"/>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b="1">
                <a:solidFill>
                  <a:srgbClr val="FFFFFF"/>
                </a:solidFill>
              </a:rPr>
              <a:t>HEALTH</a:t>
            </a:r>
          </a:p>
          <a:p>
            <a:pPr eaLnBrk="0" hangingPunct="0"/>
            <a:r>
              <a:rPr lang="en-US" sz="1000" b="1">
                <a:solidFill>
                  <a:srgbClr val="FFFFFF"/>
                </a:solidFill>
              </a:rPr>
              <a:t>SUMMARY</a:t>
            </a:r>
            <a:endParaRPr lang="en-US" sz="1000"/>
          </a:p>
        </p:txBody>
      </p:sp>
      <p:sp>
        <p:nvSpPr>
          <p:cNvPr id="34903" name="Rectangle 90"/>
          <p:cNvSpPr>
            <a:spLocks noChangeArrowheads="1"/>
          </p:cNvSpPr>
          <p:nvPr/>
        </p:nvSpPr>
        <p:spPr bwMode="auto">
          <a:xfrm>
            <a:off x="7010400" y="2073275"/>
            <a:ext cx="7143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04" name="Rectangle 91"/>
          <p:cNvSpPr>
            <a:spLocks noChangeArrowheads="1"/>
          </p:cNvSpPr>
          <p:nvPr/>
        </p:nvSpPr>
        <p:spPr bwMode="auto">
          <a:xfrm>
            <a:off x="6629400" y="1671638"/>
            <a:ext cx="527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NURSING</a:t>
            </a:r>
            <a:endParaRPr lang="en-US"/>
          </a:p>
        </p:txBody>
      </p:sp>
      <p:sp>
        <p:nvSpPr>
          <p:cNvPr id="34905" name="Rectangle 92"/>
          <p:cNvSpPr>
            <a:spLocks noChangeArrowheads="1"/>
          </p:cNvSpPr>
          <p:nvPr/>
        </p:nvSpPr>
        <p:spPr bwMode="auto">
          <a:xfrm>
            <a:off x="6629400" y="1692275"/>
            <a:ext cx="7143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06" name="Rectangle 93"/>
          <p:cNvSpPr>
            <a:spLocks noChangeArrowheads="1"/>
          </p:cNvSpPr>
          <p:nvPr/>
        </p:nvSpPr>
        <p:spPr bwMode="auto">
          <a:xfrm>
            <a:off x="6096000" y="1519238"/>
            <a:ext cx="508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LIBRARY</a:t>
            </a:r>
            <a:endParaRPr lang="en-US"/>
          </a:p>
        </p:txBody>
      </p:sp>
      <p:sp>
        <p:nvSpPr>
          <p:cNvPr id="34907" name="Rectangle 94"/>
          <p:cNvSpPr>
            <a:spLocks noChangeArrowheads="1"/>
          </p:cNvSpPr>
          <p:nvPr/>
        </p:nvSpPr>
        <p:spPr bwMode="auto">
          <a:xfrm>
            <a:off x="1600200" y="2682875"/>
            <a:ext cx="695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08" name="Rectangle 95"/>
          <p:cNvSpPr>
            <a:spLocks noChangeArrowheads="1"/>
          </p:cNvSpPr>
          <p:nvPr/>
        </p:nvSpPr>
        <p:spPr bwMode="auto">
          <a:xfrm>
            <a:off x="1600200" y="2357438"/>
            <a:ext cx="4889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PATIENT</a:t>
            </a:r>
          </a:p>
          <a:p>
            <a:pPr eaLnBrk="0" hangingPunct="0"/>
            <a:r>
              <a:rPr lang="en-US" sz="900" b="1">
                <a:solidFill>
                  <a:srgbClr val="FFFFFF"/>
                </a:solidFill>
              </a:rPr>
              <a:t>FUNDS</a:t>
            </a:r>
            <a:endParaRPr lang="en-US"/>
          </a:p>
        </p:txBody>
      </p:sp>
      <p:sp>
        <p:nvSpPr>
          <p:cNvPr id="34909" name="Rectangle 96"/>
          <p:cNvSpPr>
            <a:spLocks noChangeArrowheads="1"/>
          </p:cNvSpPr>
          <p:nvPr/>
        </p:nvSpPr>
        <p:spPr bwMode="auto">
          <a:xfrm>
            <a:off x="2590800" y="1463675"/>
            <a:ext cx="987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10" name="Rectangle 97"/>
          <p:cNvSpPr>
            <a:spLocks noChangeArrowheads="1"/>
          </p:cNvSpPr>
          <p:nvPr/>
        </p:nvSpPr>
        <p:spPr bwMode="auto">
          <a:xfrm>
            <a:off x="2682875" y="1511300"/>
            <a:ext cx="520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MEDICAL</a:t>
            </a:r>
            <a:endParaRPr lang="en-US"/>
          </a:p>
        </p:txBody>
      </p:sp>
      <p:sp>
        <p:nvSpPr>
          <p:cNvPr id="34911" name="Rectangle 98"/>
          <p:cNvSpPr>
            <a:spLocks noChangeArrowheads="1"/>
          </p:cNvSpPr>
          <p:nvPr/>
        </p:nvSpPr>
        <p:spPr bwMode="auto">
          <a:xfrm>
            <a:off x="2797175" y="1647825"/>
            <a:ext cx="571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RECORDS</a:t>
            </a:r>
            <a:endParaRPr lang="en-US"/>
          </a:p>
        </p:txBody>
      </p:sp>
      <p:sp>
        <p:nvSpPr>
          <p:cNvPr id="34912" name="Rectangle 99"/>
          <p:cNvSpPr>
            <a:spLocks noChangeArrowheads="1"/>
          </p:cNvSpPr>
          <p:nvPr/>
        </p:nvSpPr>
        <p:spPr bwMode="auto">
          <a:xfrm>
            <a:off x="2854325" y="1784350"/>
            <a:ext cx="603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TRACKING</a:t>
            </a:r>
            <a:endParaRPr lang="en-US"/>
          </a:p>
        </p:txBody>
      </p:sp>
      <p:sp>
        <p:nvSpPr>
          <p:cNvPr id="34913" name="Rectangle 100"/>
          <p:cNvSpPr>
            <a:spLocks noChangeArrowheads="1"/>
          </p:cNvSpPr>
          <p:nvPr/>
        </p:nvSpPr>
        <p:spPr bwMode="auto">
          <a:xfrm>
            <a:off x="5638800" y="1311275"/>
            <a:ext cx="94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14" name="Rectangle 101"/>
          <p:cNvSpPr>
            <a:spLocks noChangeArrowheads="1"/>
          </p:cNvSpPr>
          <p:nvPr/>
        </p:nvSpPr>
        <p:spPr bwMode="auto">
          <a:xfrm>
            <a:off x="5257800" y="1290638"/>
            <a:ext cx="736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ACCOUNTS</a:t>
            </a:r>
          </a:p>
          <a:p>
            <a:pPr eaLnBrk="0" hangingPunct="0"/>
            <a:r>
              <a:rPr lang="en-US" sz="900" b="1">
                <a:solidFill>
                  <a:srgbClr val="FFFFFF"/>
                </a:solidFill>
              </a:rPr>
              <a:t>RECEIVABLE</a:t>
            </a:r>
            <a:endParaRPr lang="en-US"/>
          </a:p>
        </p:txBody>
      </p:sp>
      <p:sp>
        <p:nvSpPr>
          <p:cNvPr id="34915" name="Rectangle 102"/>
          <p:cNvSpPr>
            <a:spLocks noChangeArrowheads="1"/>
          </p:cNvSpPr>
          <p:nvPr/>
        </p:nvSpPr>
        <p:spPr bwMode="auto">
          <a:xfrm>
            <a:off x="3514725" y="1282700"/>
            <a:ext cx="923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16" name="Rectangle 103"/>
          <p:cNvSpPr>
            <a:spLocks noChangeArrowheads="1"/>
          </p:cNvSpPr>
          <p:nvPr/>
        </p:nvSpPr>
        <p:spPr bwMode="auto">
          <a:xfrm>
            <a:off x="3505200" y="1290638"/>
            <a:ext cx="7112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VOLUNTARY</a:t>
            </a:r>
          </a:p>
          <a:p>
            <a:pPr eaLnBrk="0" hangingPunct="0"/>
            <a:r>
              <a:rPr lang="en-US" sz="900" b="1"/>
              <a:t>SERVICE</a:t>
            </a:r>
          </a:p>
        </p:txBody>
      </p:sp>
      <p:sp>
        <p:nvSpPr>
          <p:cNvPr id="34917" name="Rectangle 104"/>
          <p:cNvSpPr>
            <a:spLocks noChangeArrowheads="1"/>
          </p:cNvSpPr>
          <p:nvPr/>
        </p:nvSpPr>
        <p:spPr bwMode="auto">
          <a:xfrm>
            <a:off x="4648200" y="1235075"/>
            <a:ext cx="784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18" name="Rectangle 105"/>
          <p:cNvSpPr>
            <a:spLocks noChangeArrowheads="1"/>
          </p:cNvSpPr>
          <p:nvPr/>
        </p:nvSpPr>
        <p:spPr bwMode="auto">
          <a:xfrm>
            <a:off x="4419600" y="1290638"/>
            <a:ext cx="558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REHAB</a:t>
            </a:r>
          </a:p>
          <a:p>
            <a:pPr eaLnBrk="0" hangingPunct="0"/>
            <a:r>
              <a:rPr lang="en-US" sz="900" b="1">
                <a:solidFill>
                  <a:srgbClr val="FFFFFF"/>
                </a:solidFill>
              </a:rPr>
              <a:t>MEDICINE</a:t>
            </a:r>
            <a:endParaRPr lang="en-US"/>
          </a:p>
        </p:txBody>
      </p:sp>
      <p:sp>
        <p:nvSpPr>
          <p:cNvPr id="34919" name="Rectangle 106"/>
          <p:cNvSpPr>
            <a:spLocks noChangeArrowheads="1"/>
          </p:cNvSpPr>
          <p:nvPr/>
        </p:nvSpPr>
        <p:spPr bwMode="auto">
          <a:xfrm>
            <a:off x="2209800" y="4578350"/>
            <a:ext cx="3905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20" name="Rectangle 107"/>
          <p:cNvSpPr>
            <a:spLocks noChangeArrowheads="1"/>
          </p:cNvSpPr>
          <p:nvPr/>
        </p:nvSpPr>
        <p:spPr bwMode="auto">
          <a:xfrm>
            <a:off x="6934200" y="2052638"/>
            <a:ext cx="692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RADIOLOGY</a:t>
            </a:r>
            <a:endParaRPr lang="en-US"/>
          </a:p>
        </p:txBody>
      </p:sp>
      <p:sp>
        <p:nvSpPr>
          <p:cNvPr id="34921" name="Rectangle 108"/>
          <p:cNvSpPr>
            <a:spLocks noChangeArrowheads="1"/>
          </p:cNvSpPr>
          <p:nvPr/>
        </p:nvSpPr>
        <p:spPr bwMode="auto">
          <a:xfrm>
            <a:off x="7239000" y="4130675"/>
            <a:ext cx="866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22" name="Rectangle 109"/>
          <p:cNvSpPr>
            <a:spLocks noChangeArrowheads="1"/>
          </p:cNvSpPr>
          <p:nvPr/>
        </p:nvSpPr>
        <p:spPr bwMode="auto">
          <a:xfrm>
            <a:off x="7391400" y="3957638"/>
            <a:ext cx="666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ONCOLOGY</a:t>
            </a:r>
            <a:endParaRPr lang="en-US"/>
          </a:p>
        </p:txBody>
      </p:sp>
      <p:sp>
        <p:nvSpPr>
          <p:cNvPr id="34923" name="Rectangle 110"/>
          <p:cNvSpPr>
            <a:spLocks noChangeArrowheads="1"/>
          </p:cNvSpPr>
          <p:nvPr/>
        </p:nvSpPr>
        <p:spPr bwMode="auto">
          <a:xfrm>
            <a:off x="3067050" y="5245100"/>
            <a:ext cx="485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24" name="Rectangle 111"/>
          <p:cNvSpPr>
            <a:spLocks noChangeArrowheads="1"/>
          </p:cNvSpPr>
          <p:nvPr/>
        </p:nvSpPr>
        <p:spPr bwMode="auto">
          <a:xfrm>
            <a:off x="152400" y="3195638"/>
            <a:ext cx="1371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000" b="1">
                <a:solidFill>
                  <a:srgbClr val="FFFFFF"/>
                </a:solidFill>
              </a:rPr>
              <a:t>COMPUTERIZED</a:t>
            </a:r>
          </a:p>
          <a:p>
            <a:pPr eaLnBrk="0" hangingPunct="0"/>
            <a:r>
              <a:rPr lang="en-US" sz="1000" b="1">
                <a:solidFill>
                  <a:srgbClr val="FFFFFF"/>
                </a:solidFill>
              </a:rPr>
              <a:t>PATIENT </a:t>
            </a:r>
          </a:p>
          <a:p>
            <a:pPr eaLnBrk="0" hangingPunct="0"/>
            <a:r>
              <a:rPr lang="en-US" sz="1000" b="1">
                <a:solidFill>
                  <a:srgbClr val="FFFFFF"/>
                </a:solidFill>
              </a:rPr>
              <a:t>RECORD</a:t>
            </a:r>
          </a:p>
          <a:p>
            <a:pPr eaLnBrk="0" hangingPunct="0"/>
            <a:r>
              <a:rPr lang="en-US" sz="1000" b="1">
                <a:solidFill>
                  <a:srgbClr val="FFFFFF"/>
                </a:solidFill>
              </a:rPr>
              <a:t>SYSTEM</a:t>
            </a:r>
          </a:p>
          <a:p>
            <a:pPr eaLnBrk="0" hangingPunct="0"/>
            <a:r>
              <a:rPr lang="en-US" sz="1200" b="1">
                <a:solidFill>
                  <a:srgbClr val="FFFFFF"/>
                </a:solidFill>
              </a:rPr>
              <a:t>(CPRS)</a:t>
            </a:r>
            <a:endParaRPr lang="en-US" sz="1200"/>
          </a:p>
        </p:txBody>
      </p:sp>
      <p:sp>
        <p:nvSpPr>
          <p:cNvPr id="34925" name="Line 112"/>
          <p:cNvSpPr>
            <a:spLocks noChangeShapeType="1"/>
          </p:cNvSpPr>
          <p:nvPr/>
        </p:nvSpPr>
        <p:spPr bwMode="auto">
          <a:xfrm flipH="1">
            <a:off x="2362200" y="4719638"/>
            <a:ext cx="685800" cy="4572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6" name="Line 113"/>
          <p:cNvSpPr>
            <a:spLocks noChangeShapeType="1"/>
          </p:cNvSpPr>
          <p:nvPr/>
        </p:nvSpPr>
        <p:spPr bwMode="auto">
          <a:xfrm flipH="1">
            <a:off x="1905000" y="4491038"/>
            <a:ext cx="990600" cy="3810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7" name="Line 114"/>
          <p:cNvSpPr>
            <a:spLocks noChangeShapeType="1"/>
          </p:cNvSpPr>
          <p:nvPr/>
        </p:nvSpPr>
        <p:spPr bwMode="auto">
          <a:xfrm>
            <a:off x="3733800" y="4940300"/>
            <a:ext cx="1588" cy="158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8" name="Line 115"/>
          <p:cNvSpPr>
            <a:spLocks noChangeShapeType="1"/>
          </p:cNvSpPr>
          <p:nvPr/>
        </p:nvSpPr>
        <p:spPr bwMode="auto">
          <a:xfrm flipH="1">
            <a:off x="2895600" y="4948238"/>
            <a:ext cx="555625" cy="6096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29" name="Line 116"/>
          <p:cNvSpPr>
            <a:spLocks noChangeShapeType="1"/>
          </p:cNvSpPr>
          <p:nvPr/>
        </p:nvSpPr>
        <p:spPr bwMode="auto">
          <a:xfrm flipH="1">
            <a:off x="3810000" y="5176838"/>
            <a:ext cx="304800" cy="685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0" name="Line 117"/>
          <p:cNvSpPr>
            <a:spLocks noChangeShapeType="1"/>
          </p:cNvSpPr>
          <p:nvPr/>
        </p:nvSpPr>
        <p:spPr bwMode="auto">
          <a:xfrm>
            <a:off x="5029200" y="5176838"/>
            <a:ext cx="0" cy="7620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1" name="Line 118"/>
          <p:cNvSpPr>
            <a:spLocks noChangeShapeType="1"/>
          </p:cNvSpPr>
          <p:nvPr/>
        </p:nvSpPr>
        <p:spPr bwMode="auto">
          <a:xfrm>
            <a:off x="6553200" y="4795838"/>
            <a:ext cx="609600" cy="47625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2" name="Line 119"/>
          <p:cNvSpPr>
            <a:spLocks noChangeShapeType="1"/>
          </p:cNvSpPr>
          <p:nvPr/>
        </p:nvSpPr>
        <p:spPr bwMode="auto">
          <a:xfrm>
            <a:off x="6934200" y="4414838"/>
            <a:ext cx="838200" cy="304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3" name="Line 120"/>
          <p:cNvSpPr>
            <a:spLocks noChangeShapeType="1"/>
          </p:cNvSpPr>
          <p:nvPr/>
        </p:nvSpPr>
        <p:spPr bwMode="auto">
          <a:xfrm>
            <a:off x="7086600" y="4110038"/>
            <a:ext cx="914400" cy="2286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4" name="Line 121"/>
          <p:cNvSpPr>
            <a:spLocks noChangeShapeType="1"/>
          </p:cNvSpPr>
          <p:nvPr/>
        </p:nvSpPr>
        <p:spPr bwMode="auto">
          <a:xfrm>
            <a:off x="7315200" y="3729038"/>
            <a:ext cx="884238" cy="14605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5" name="Line 122"/>
          <p:cNvSpPr>
            <a:spLocks noChangeShapeType="1"/>
          </p:cNvSpPr>
          <p:nvPr/>
        </p:nvSpPr>
        <p:spPr bwMode="auto">
          <a:xfrm>
            <a:off x="7239000" y="3424238"/>
            <a:ext cx="941388" cy="158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6" name="Line 123"/>
          <p:cNvSpPr>
            <a:spLocks noChangeShapeType="1"/>
          </p:cNvSpPr>
          <p:nvPr/>
        </p:nvSpPr>
        <p:spPr bwMode="auto">
          <a:xfrm flipV="1">
            <a:off x="6858000" y="2128838"/>
            <a:ext cx="896938" cy="3048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7" name="Line 124"/>
          <p:cNvSpPr>
            <a:spLocks noChangeShapeType="1"/>
          </p:cNvSpPr>
          <p:nvPr/>
        </p:nvSpPr>
        <p:spPr bwMode="auto">
          <a:xfrm flipH="1">
            <a:off x="1447800" y="3957638"/>
            <a:ext cx="990600" cy="2286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8" name="Line 125"/>
          <p:cNvSpPr>
            <a:spLocks noChangeShapeType="1"/>
          </p:cNvSpPr>
          <p:nvPr/>
        </p:nvSpPr>
        <p:spPr bwMode="auto">
          <a:xfrm flipH="1">
            <a:off x="1295400" y="3652838"/>
            <a:ext cx="990600" cy="1524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39" name="Line 126"/>
          <p:cNvSpPr>
            <a:spLocks noChangeShapeType="1"/>
          </p:cNvSpPr>
          <p:nvPr/>
        </p:nvSpPr>
        <p:spPr bwMode="auto">
          <a:xfrm flipH="1">
            <a:off x="1219200" y="3348038"/>
            <a:ext cx="1066800"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0" name="Line 127"/>
          <p:cNvSpPr>
            <a:spLocks noChangeShapeType="1"/>
          </p:cNvSpPr>
          <p:nvPr/>
        </p:nvSpPr>
        <p:spPr bwMode="auto">
          <a:xfrm flipH="1" flipV="1">
            <a:off x="1371600" y="2738438"/>
            <a:ext cx="1066800" cy="762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1" name="Line 128"/>
          <p:cNvSpPr>
            <a:spLocks noChangeShapeType="1"/>
          </p:cNvSpPr>
          <p:nvPr/>
        </p:nvSpPr>
        <p:spPr bwMode="auto">
          <a:xfrm>
            <a:off x="1676400" y="2128838"/>
            <a:ext cx="914400" cy="3810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2" name="Line 129"/>
          <p:cNvSpPr>
            <a:spLocks noChangeShapeType="1"/>
          </p:cNvSpPr>
          <p:nvPr/>
        </p:nvSpPr>
        <p:spPr bwMode="auto">
          <a:xfrm>
            <a:off x="2362200" y="1595438"/>
            <a:ext cx="781050" cy="5365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3" name="Line 130"/>
          <p:cNvSpPr>
            <a:spLocks noChangeShapeType="1"/>
          </p:cNvSpPr>
          <p:nvPr/>
        </p:nvSpPr>
        <p:spPr bwMode="auto">
          <a:xfrm>
            <a:off x="3194050" y="1127125"/>
            <a:ext cx="492125" cy="7524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4" name="Line 131"/>
          <p:cNvSpPr>
            <a:spLocks noChangeShapeType="1"/>
          </p:cNvSpPr>
          <p:nvPr/>
        </p:nvSpPr>
        <p:spPr bwMode="auto">
          <a:xfrm>
            <a:off x="4267200" y="1214438"/>
            <a:ext cx="76200" cy="5334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5" name="Line 132"/>
          <p:cNvSpPr>
            <a:spLocks noChangeShapeType="1"/>
          </p:cNvSpPr>
          <p:nvPr/>
        </p:nvSpPr>
        <p:spPr bwMode="auto">
          <a:xfrm flipH="1">
            <a:off x="5105400" y="1138238"/>
            <a:ext cx="142875" cy="57785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6" name="Line 133"/>
          <p:cNvSpPr>
            <a:spLocks noChangeShapeType="1"/>
          </p:cNvSpPr>
          <p:nvPr/>
        </p:nvSpPr>
        <p:spPr bwMode="auto">
          <a:xfrm flipH="1">
            <a:off x="5791200" y="1214438"/>
            <a:ext cx="522288" cy="6445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7" name="Line 134"/>
          <p:cNvSpPr>
            <a:spLocks noChangeShapeType="1"/>
          </p:cNvSpPr>
          <p:nvPr/>
        </p:nvSpPr>
        <p:spPr bwMode="auto">
          <a:xfrm flipV="1">
            <a:off x="6248400" y="1443038"/>
            <a:ext cx="574675" cy="5334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8" name="Line 135"/>
          <p:cNvSpPr>
            <a:spLocks noChangeShapeType="1"/>
          </p:cNvSpPr>
          <p:nvPr/>
        </p:nvSpPr>
        <p:spPr bwMode="auto">
          <a:xfrm flipV="1">
            <a:off x="6553200" y="1747838"/>
            <a:ext cx="787400" cy="46672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9" name="Rectangle 136"/>
          <p:cNvSpPr>
            <a:spLocks noChangeArrowheads="1"/>
          </p:cNvSpPr>
          <p:nvPr/>
        </p:nvSpPr>
        <p:spPr bwMode="auto">
          <a:xfrm>
            <a:off x="130175" y="5133975"/>
            <a:ext cx="21367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50" name="Rectangle 137"/>
          <p:cNvSpPr>
            <a:spLocks noChangeArrowheads="1"/>
          </p:cNvSpPr>
          <p:nvPr/>
        </p:nvSpPr>
        <p:spPr bwMode="auto">
          <a:xfrm>
            <a:off x="3581400" y="6407150"/>
            <a:ext cx="330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51" name="Rectangle 138"/>
          <p:cNvSpPr>
            <a:spLocks noChangeArrowheads="1"/>
          </p:cNvSpPr>
          <p:nvPr/>
        </p:nvSpPr>
        <p:spPr bwMode="auto">
          <a:xfrm>
            <a:off x="136525" y="5534025"/>
            <a:ext cx="187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52" name="Rectangle 139"/>
          <p:cNvSpPr>
            <a:spLocks noChangeArrowheads="1"/>
          </p:cNvSpPr>
          <p:nvPr/>
        </p:nvSpPr>
        <p:spPr bwMode="auto">
          <a:xfrm>
            <a:off x="1279525" y="5762625"/>
            <a:ext cx="187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53" name="Rectangle 140"/>
          <p:cNvSpPr>
            <a:spLocks noChangeArrowheads="1"/>
          </p:cNvSpPr>
          <p:nvPr/>
        </p:nvSpPr>
        <p:spPr bwMode="auto">
          <a:xfrm>
            <a:off x="1143000" y="5862638"/>
            <a:ext cx="2117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54" name="Rectangle 141"/>
          <p:cNvSpPr>
            <a:spLocks noChangeArrowheads="1"/>
          </p:cNvSpPr>
          <p:nvPr/>
        </p:nvSpPr>
        <p:spPr bwMode="auto">
          <a:xfrm>
            <a:off x="6985000" y="5873750"/>
            <a:ext cx="15779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955" name="Line 142"/>
          <p:cNvSpPr>
            <a:spLocks noChangeShapeType="1"/>
          </p:cNvSpPr>
          <p:nvPr/>
        </p:nvSpPr>
        <p:spPr bwMode="auto">
          <a:xfrm flipV="1">
            <a:off x="7239000" y="2967038"/>
            <a:ext cx="900113" cy="13017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56" name="Rectangle 143"/>
          <p:cNvSpPr>
            <a:spLocks noChangeArrowheads="1"/>
          </p:cNvSpPr>
          <p:nvPr/>
        </p:nvSpPr>
        <p:spPr bwMode="auto">
          <a:xfrm>
            <a:off x="4495800" y="3271838"/>
            <a:ext cx="819150" cy="2841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a:solidFill>
                  <a:srgbClr val="FFFFFF"/>
                </a:solidFill>
              </a:rPr>
              <a:t>KERNEL</a:t>
            </a:r>
          </a:p>
        </p:txBody>
      </p:sp>
      <p:sp>
        <p:nvSpPr>
          <p:cNvPr id="34957" name="Text Box 144"/>
          <p:cNvSpPr txBox="1">
            <a:spLocks noChangeArrowheads="1"/>
          </p:cNvSpPr>
          <p:nvPr/>
        </p:nvSpPr>
        <p:spPr bwMode="auto">
          <a:xfrm>
            <a:off x="3505200" y="3195638"/>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a:t>TASK</a:t>
            </a:r>
          </a:p>
          <a:p>
            <a:r>
              <a:rPr lang="en-US" sz="900"/>
              <a:t>MANAGER</a:t>
            </a:r>
          </a:p>
        </p:txBody>
      </p:sp>
      <p:sp>
        <p:nvSpPr>
          <p:cNvPr id="34958" name="Text Box 145"/>
          <p:cNvSpPr txBox="1">
            <a:spLocks noChangeArrowheads="1"/>
          </p:cNvSpPr>
          <p:nvPr/>
        </p:nvSpPr>
        <p:spPr bwMode="auto">
          <a:xfrm>
            <a:off x="4572000" y="3881438"/>
            <a:ext cx="6794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a:solidFill>
                  <a:schemeClr val="bg1"/>
                </a:solidFill>
              </a:rPr>
              <a:t>     </a:t>
            </a:r>
            <a:r>
              <a:rPr lang="en-US" sz="900"/>
              <a:t>VA</a:t>
            </a:r>
            <a:r>
              <a:rPr lang="en-US" sz="900">
                <a:solidFill>
                  <a:schemeClr val="bg1"/>
                </a:solidFill>
              </a:rPr>
              <a:t> </a:t>
            </a:r>
          </a:p>
          <a:p>
            <a:r>
              <a:rPr lang="en-US" sz="900"/>
              <a:t>FILEMAN</a:t>
            </a:r>
          </a:p>
        </p:txBody>
      </p:sp>
      <p:sp>
        <p:nvSpPr>
          <p:cNvPr id="34959" name="Rectangle 146"/>
          <p:cNvSpPr>
            <a:spLocks noChangeArrowheads="1"/>
          </p:cNvSpPr>
          <p:nvPr/>
        </p:nvSpPr>
        <p:spPr bwMode="auto">
          <a:xfrm>
            <a:off x="762000" y="4795838"/>
            <a:ext cx="9779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00" b="1">
                <a:solidFill>
                  <a:srgbClr val="FFFFFF"/>
                </a:solidFill>
              </a:rPr>
              <a:t>TEXT</a:t>
            </a:r>
          </a:p>
          <a:p>
            <a:pPr eaLnBrk="0" hangingPunct="0"/>
            <a:r>
              <a:rPr lang="en-US" sz="1000" b="1">
                <a:solidFill>
                  <a:srgbClr val="FFFFFF"/>
                </a:solidFill>
              </a:rPr>
              <a:t>INTEGRATION</a:t>
            </a:r>
          </a:p>
          <a:p>
            <a:pPr eaLnBrk="0" hangingPunct="0"/>
            <a:r>
              <a:rPr lang="en-US" sz="1000" b="1">
                <a:solidFill>
                  <a:srgbClr val="FFFFFF"/>
                </a:solidFill>
              </a:rPr>
              <a:t>UTILITIES</a:t>
            </a:r>
            <a:r>
              <a:rPr lang="en-US" sz="900" b="1">
                <a:solidFill>
                  <a:srgbClr val="FFFFFF"/>
                </a:solidFill>
              </a:rPr>
              <a:t> </a:t>
            </a:r>
            <a:r>
              <a:rPr lang="en-US" sz="1200" b="1">
                <a:solidFill>
                  <a:srgbClr val="FFFFFF"/>
                </a:solidFill>
              </a:rPr>
              <a:t>(TIU)</a:t>
            </a:r>
            <a:endParaRPr lang="en-US" sz="1200"/>
          </a:p>
        </p:txBody>
      </p:sp>
      <p:sp>
        <p:nvSpPr>
          <p:cNvPr id="34960" name="Rectangle 147"/>
          <p:cNvSpPr>
            <a:spLocks noChangeArrowheads="1"/>
          </p:cNvSpPr>
          <p:nvPr/>
        </p:nvSpPr>
        <p:spPr bwMode="auto">
          <a:xfrm>
            <a:off x="6172200" y="5100638"/>
            <a:ext cx="7302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900" b="1">
                <a:solidFill>
                  <a:srgbClr val="FFFFFF"/>
                </a:solidFill>
              </a:rPr>
              <a:t>OUTPATIENT</a:t>
            </a:r>
          </a:p>
          <a:p>
            <a:pPr eaLnBrk="0" hangingPunct="0"/>
            <a:r>
              <a:rPr lang="en-US" sz="900" b="1">
                <a:solidFill>
                  <a:srgbClr val="FFFFFF"/>
                </a:solidFill>
              </a:rPr>
              <a:t>PHARMACY</a:t>
            </a:r>
            <a:endParaRPr lang="en-US"/>
          </a:p>
        </p:txBody>
      </p:sp>
      <p:sp>
        <p:nvSpPr>
          <p:cNvPr id="34961" name="Line 148"/>
          <p:cNvSpPr>
            <a:spLocks noChangeShapeType="1"/>
          </p:cNvSpPr>
          <p:nvPr/>
        </p:nvSpPr>
        <p:spPr bwMode="auto">
          <a:xfrm>
            <a:off x="6019800" y="5024438"/>
            <a:ext cx="228600" cy="6096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2" name="Text Box 149"/>
          <p:cNvSpPr txBox="1">
            <a:spLocks noChangeArrowheads="1"/>
          </p:cNvSpPr>
          <p:nvPr/>
        </p:nvSpPr>
        <p:spPr bwMode="auto">
          <a:xfrm>
            <a:off x="3657600" y="528638"/>
            <a:ext cx="2643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b="1"/>
              <a:t>CLINICAL</a:t>
            </a:r>
            <a:r>
              <a:rPr lang="en-US" sz="1400" b="1">
                <a:solidFill>
                  <a:schemeClr val="bg1"/>
                </a:solidFill>
              </a:rPr>
              <a:t> </a:t>
            </a:r>
            <a:r>
              <a:rPr lang="en-US" sz="1400" b="1"/>
              <a:t>PATIENT</a:t>
            </a:r>
            <a:r>
              <a:rPr lang="en-US" sz="1400" b="1">
                <a:solidFill>
                  <a:schemeClr val="bg1"/>
                </a:solidFill>
              </a:rPr>
              <a:t> </a:t>
            </a:r>
            <a:r>
              <a:rPr lang="en-US" sz="1400" b="1"/>
              <a:t>RECORD</a:t>
            </a:r>
          </a:p>
        </p:txBody>
      </p:sp>
      <p:sp>
        <p:nvSpPr>
          <p:cNvPr id="34963" name="Rectangle 150"/>
          <p:cNvSpPr>
            <a:spLocks noChangeArrowheads="1"/>
          </p:cNvSpPr>
          <p:nvPr/>
        </p:nvSpPr>
        <p:spPr bwMode="auto">
          <a:xfrm>
            <a:off x="2362200" y="5786438"/>
            <a:ext cx="1676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000" b="1">
                <a:solidFill>
                  <a:srgbClr val="FFFFFF"/>
                </a:solidFill>
              </a:rPr>
              <a:t>AUTHORIZATION SUBSCRIPTION</a:t>
            </a:r>
          </a:p>
          <a:p>
            <a:pPr eaLnBrk="0" hangingPunct="0"/>
            <a:r>
              <a:rPr lang="en-US" sz="1000" b="1">
                <a:solidFill>
                  <a:srgbClr val="FFFFFF"/>
                </a:solidFill>
              </a:rPr>
              <a:t>UTILITY  </a:t>
            </a:r>
            <a:r>
              <a:rPr lang="en-US" sz="1200" b="1">
                <a:solidFill>
                  <a:srgbClr val="FFFFFF"/>
                </a:solidFill>
              </a:rPr>
              <a:t>(ASU)</a:t>
            </a:r>
            <a:endParaRPr lang="en-US" sz="1200"/>
          </a:p>
        </p:txBody>
      </p:sp>
      <p:sp>
        <p:nvSpPr>
          <p:cNvPr id="34964" name="Text Box 151"/>
          <p:cNvSpPr txBox="1">
            <a:spLocks noChangeArrowheads="1"/>
          </p:cNvSpPr>
          <p:nvPr/>
        </p:nvSpPr>
        <p:spPr bwMode="auto">
          <a:xfrm>
            <a:off x="1600200" y="4110038"/>
            <a:ext cx="11620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a:t>BAR</a:t>
            </a:r>
            <a:r>
              <a:rPr lang="en-US" sz="900">
                <a:solidFill>
                  <a:schemeClr val="bg1"/>
                </a:solidFill>
              </a:rPr>
              <a:t> </a:t>
            </a:r>
            <a:r>
              <a:rPr lang="en-US" sz="900"/>
              <a:t>CODE</a:t>
            </a:r>
          </a:p>
          <a:p>
            <a:r>
              <a:rPr lang="en-US" sz="900"/>
              <a:t>MEDICATION</a:t>
            </a:r>
          </a:p>
          <a:p>
            <a:r>
              <a:rPr lang="en-US" sz="900"/>
              <a:t>ADMINISTRATION</a:t>
            </a:r>
          </a:p>
        </p:txBody>
      </p:sp>
      <p:sp>
        <p:nvSpPr>
          <p:cNvPr id="34965" name="Text Box 152"/>
          <p:cNvSpPr txBox="1">
            <a:spLocks noChangeArrowheads="1"/>
          </p:cNvSpPr>
          <p:nvPr/>
        </p:nvSpPr>
        <p:spPr bwMode="auto">
          <a:xfrm>
            <a:off x="2514600" y="5024438"/>
            <a:ext cx="736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a:t>WOMEN’S</a:t>
            </a:r>
          </a:p>
          <a:p>
            <a:r>
              <a:rPr lang="en-US" sz="900"/>
              <a:t>HEALTH</a:t>
            </a:r>
          </a:p>
        </p:txBody>
      </p:sp>
      <p:sp>
        <p:nvSpPr>
          <p:cNvPr id="34966" name="Text Box 153"/>
          <p:cNvSpPr txBox="1">
            <a:spLocks noChangeArrowheads="1"/>
          </p:cNvSpPr>
          <p:nvPr/>
        </p:nvSpPr>
        <p:spPr bwMode="auto">
          <a:xfrm>
            <a:off x="7010400" y="2357438"/>
            <a:ext cx="927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a:t>BLOOD</a:t>
            </a:r>
            <a:r>
              <a:rPr lang="en-US" sz="900">
                <a:solidFill>
                  <a:schemeClr val="bg1"/>
                </a:solidFill>
              </a:rPr>
              <a:t> </a:t>
            </a:r>
            <a:r>
              <a:rPr lang="en-US" sz="900"/>
              <a:t>BANK</a:t>
            </a:r>
          </a:p>
        </p:txBody>
      </p:sp>
      <p:sp>
        <p:nvSpPr>
          <p:cNvPr id="34967" name="Line 154"/>
          <p:cNvSpPr>
            <a:spLocks noChangeShapeType="1"/>
          </p:cNvSpPr>
          <p:nvPr/>
        </p:nvSpPr>
        <p:spPr bwMode="auto">
          <a:xfrm flipV="1">
            <a:off x="7086600" y="2586038"/>
            <a:ext cx="914400" cy="15240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8" name="Text Box 155"/>
          <p:cNvSpPr txBox="1">
            <a:spLocks noChangeArrowheads="1"/>
          </p:cNvSpPr>
          <p:nvPr/>
        </p:nvSpPr>
        <p:spPr bwMode="auto">
          <a:xfrm>
            <a:off x="8077200" y="2433638"/>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t>PROBLEM</a:t>
            </a:r>
            <a:r>
              <a:rPr lang="en-US" sz="1000">
                <a:solidFill>
                  <a:schemeClr val="bg1"/>
                </a:solidFill>
              </a:rPr>
              <a:t> </a:t>
            </a:r>
          </a:p>
          <a:p>
            <a:r>
              <a:rPr lang="en-US" sz="1000"/>
              <a:t>LIST</a:t>
            </a:r>
          </a:p>
        </p:txBody>
      </p:sp>
      <p:sp>
        <p:nvSpPr>
          <p:cNvPr id="34969" name="Text Box 156"/>
          <p:cNvSpPr txBox="1">
            <a:spLocks noChangeArrowheads="1"/>
          </p:cNvSpPr>
          <p:nvPr/>
        </p:nvSpPr>
        <p:spPr bwMode="auto">
          <a:xfrm>
            <a:off x="1127125" y="1577975"/>
            <a:ext cx="741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b="1"/>
              <a:t>Vista</a:t>
            </a:r>
          </a:p>
          <a:p>
            <a:r>
              <a:rPr lang="en-US" sz="1000" b="1"/>
              <a:t>IMAGING</a:t>
            </a:r>
          </a:p>
        </p:txBody>
      </p:sp>
      <p:sp>
        <p:nvSpPr>
          <p:cNvPr id="34970" name="Text Box 157"/>
          <p:cNvSpPr txBox="1">
            <a:spLocks noChangeArrowheads="1"/>
          </p:cNvSpPr>
          <p:nvPr/>
        </p:nvSpPr>
        <p:spPr bwMode="auto">
          <a:xfrm>
            <a:off x="6705600" y="5481638"/>
            <a:ext cx="9445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t>CONSULTS</a:t>
            </a:r>
            <a:r>
              <a:rPr lang="en-US" sz="1000">
                <a:solidFill>
                  <a:schemeClr val="bg1"/>
                </a:solidFill>
              </a:rPr>
              <a:t> /</a:t>
            </a:r>
          </a:p>
          <a:p>
            <a:r>
              <a:rPr lang="en-US" sz="1000"/>
              <a:t>RESULT</a:t>
            </a:r>
          </a:p>
          <a:p>
            <a:r>
              <a:rPr lang="en-US" sz="1000"/>
              <a:t>TRACKING</a:t>
            </a:r>
          </a:p>
        </p:txBody>
      </p:sp>
      <p:sp>
        <p:nvSpPr>
          <p:cNvPr id="34971" name="Text Box 158"/>
          <p:cNvSpPr txBox="1">
            <a:spLocks noChangeArrowheads="1"/>
          </p:cNvSpPr>
          <p:nvPr/>
        </p:nvSpPr>
        <p:spPr bwMode="auto">
          <a:xfrm>
            <a:off x="4419600" y="6091238"/>
            <a:ext cx="946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t>CLINICAL</a:t>
            </a:r>
          </a:p>
          <a:p>
            <a:r>
              <a:rPr lang="en-US" sz="1000"/>
              <a:t>REMINDERS</a:t>
            </a:r>
          </a:p>
        </p:txBody>
      </p:sp>
      <p:sp>
        <p:nvSpPr>
          <p:cNvPr id="34972" name="Text Box 159"/>
          <p:cNvSpPr txBox="1">
            <a:spLocks noChangeArrowheads="1"/>
          </p:cNvSpPr>
          <p:nvPr/>
        </p:nvSpPr>
        <p:spPr bwMode="auto">
          <a:xfrm>
            <a:off x="3886200" y="5481638"/>
            <a:ext cx="1174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a:t>MEDICAL</a:t>
            </a:r>
            <a:r>
              <a:rPr lang="en-US" sz="900">
                <a:solidFill>
                  <a:schemeClr val="bg1"/>
                </a:solidFill>
              </a:rPr>
              <a:t> </a:t>
            </a:r>
            <a:r>
              <a:rPr lang="en-US" sz="900"/>
              <a:t>CARE</a:t>
            </a:r>
          </a:p>
          <a:p>
            <a:r>
              <a:rPr lang="en-US" sz="900"/>
              <a:t>COST</a:t>
            </a:r>
            <a:r>
              <a:rPr lang="en-US" sz="900">
                <a:solidFill>
                  <a:schemeClr val="bg1"/>
                </a:solidFill>
              </a:rPr>
              <a:t> </a:t>
            </a:r>
            <a:r>
              <a:rPr lang="en-US" sz="900"/>
              <a:t>RECOVERY</a:t>
            </a:r>
          </a:p>
        </p:txBody>
      </p:sp>
      <p:sp>
        <p:nvSpPr>
          <p:cNvPr id="159" name="TextBox 158"/>
          <p:cNvSpPr txBox="1"/>
          <p:nvPr/>
        </p:nvSpPr>
        <p:spPr>
          <a:xfrm>
            <a:off x="5181600" y="6324600"/>
            <a:ext cx="3895725" cy="461963"/>
          </a:xfrm>
          <a:prstGeom prst="rect">
            <a:avLst/>
          </a:prstGeom>
          <a:noFill/>
          <a:effectLst>
            <a:outerShdw blurRad="50800" dist="38100" dir="2700000">
              <a:srgbClr val="000000">
                <a:alpha val="43000"/>
              </a:srgbClr>
            </a:outerShdw>
          </a:effectLst>
        </p:spPr>
        <p:txBody>
          <a:bodyPr wrap="none">
            <a:spAutoFit/>
          </a:bodyPr>
          <a:lstStyle/>
          <a:p>
            <a:pPr>
              <a:defRPr/>
            </a:pPr>
            <a:r>
              <a:rPr lang="en-US" dirty="0">
                <a:solidFill>
                  <a:schemeClr val="bg1"/>
                </a:solidFill>
              </a:rPr>
              <a:t>Courtesy of Kevin Meldrum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Screen shot 2012-02-24 at 2.30.03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89200"/>
            <a:ext cx="9144000" cy="186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334000"/>
            <a:ext cx="7688263" cy="461963"/>
          </a:xfrm>
          <a:prstGeom prst="rect">
            <a:avLst/>
          </a:prstGeom>
          <a:noFill/>
        </p:spPr>
        <p:txBody>
          <a:bodyPr wrap="none">
            <a:spAutoFit/>
          </a:bodyPr>
          <a:lstStyle/>
          <a:p>
            <a:pPr>
              <a:defRPr/>
            </a:pPr>
            <a:r>
              <a:rPr lang="en-US" dirty="0">
                <a:effectLst>
                  <a:outerShdw blurRad="50800" dist="38100" dir="18900000" algn="bl" rotWithShape="0">
                    <a:prstClr val="black">
                      <a:alpha val="40000"/>
                    </a:prstClr>
                  </a:outerShdw>
                </a:effectLst>
              </a:rPr>
              <a:t>http://</a:t>
            </a:r>
            <a:r>
              <a:rPr lang="en-US" dirty="0" err="1">
                <a:effectLst>
                  <a:outerShdw blurRad="50800" dist="38100" dir="18900000" algn="bl" rotWithShape="0">
                    <a:prstClr val="black">
                      <a:alpha val="40000"/>
                    </a:prstClr>
                  </a:outerShdw>
                </a:effectLst>
              </a:rPr>
              <a:t>www.ehealth.va.gov</a:t>
            </a:r>
            <a:r>
              <a:rPr lang="en-US" dirty="0">
                <a:effectLst>
                  <a:outerShdw blurRad="50800" dist="38100" dir="18900000" algn="bl" rotWithShape="0">
                    <a:prstClr val="black">
                      <a:alpha val="40000"/>
                    </a:prstClr>
                  </a:outerShdw>
                </a:effectLst>
              </a:rPr>
              <a:t>/EHEALTH/</a:t>
            </a:r>
            <a:r>
              <a:rPr lang="en-US" dirty="0" err="1">
                <a:effectLst>
                  <a:outerShdw blurRad="50800" dist="38100" dir="18900000" algn="bl" rotWithShape="0">
                    <a:prstClr val="black">
                      <a:alpha val="40000"/>
                    </a:prstClr>
                  </a:outerShdw>
                </a:effectLst>
              </a:rPr>
              <a:t>CPRS_Demo.asp</a:t>
            </a:r>
            <a:endParaRPr lang="en-US" dirty="0">
              <a:effectLst>
                <a:outerShdw blurRad="50800" dist="38100" dir="18900000" algn="bl" rotWithShape="0">
                  <a:prstClr val="black">
                    <a:alpha val="40000"/>
                  </a:prstClr>
                </a:outerShdw>
              </a:effectLst>
            </a:endParaRPr>
          </a:p>
        </p:txBody>
      </p:sp>
      <p:sp>
        <p:nvSpPr>
          <p:cNvPr id="35843" name="Rectangle 2"/>
          <p:cNvSpPr txBox="1">
            <a:spLocks noChangeArrowheads="1"/>
          </p:cNvSpPr>
          <p:nvPr/>
        </p:nvSpPr>
        <p:spPr bwMode="auto">
          <a:xfrm>
            <a:off x="457200" y="1492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sz="4400">
              <a:latin typeface="Constantia"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Screen shot 2012-02-24 at 2.40.19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00" y="0"/>
            <a:ext cx="817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descr="Screen shot 2012-02-24 at 2.41.3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Screen shot 2012-02-24 at 2.42.0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225"/>
            <a:ext cx="8229600" cy="639763"/>
          </a:xfrm>
        </p:spPr>
        <p:txBody>
          <a:bodyPr/>
          <a:lstStyle/>
          <a:p>
            <a:pPr>
              <a:defRPr/>
            </a:pPr>
            <a:r>
              <a:rPr lang="en-US" dirty="0" smtClean="0"/>
              <a:t>Veterans Affairs - VHA</a:t>
            </a:r>
            <a:endParaRPr lang="en-US" dirty="0"/>
          </a:p>
        </p:txBody>
      </p:sp>
      <p:sp>
        <p:nvSpPr>
          <p:cNvPr id="28674" name="Content Placeholder 2"/>
          <p:cNvSpPr>
            <a:spLocks noGrp="1"/>
          </p:cNvSpPr>
          <p:nvPr>
            <p:ph idx="1"/>
          </p:nvPr>
        </p:nvSpPr>
        <p:spPr/>
        <p:txBody>
          <a:bodyPr/>
          <a:lstStyle/>
          <a:p>
            <a:endParaRPr lang="en-US">
              <a:latin typeface="Constantia" charset="0"/>
            </a:endParaRPr>
          </a:p>
        </p:txBody>
      </p:sp>
      <p:pic>
        <p:nvPicPr>
          <p:cNvPr id="2867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5500" y="2152650"/>
            <a:ext cx="7493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Screen shot 2012-02-24 at 2.42.50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Screen shot 2012-02-24 at 2.49.49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pPr marL="0" indent="0" algn="ctr">
              <a:buNone/>
            </a:pPr>
            <a:r>
              <a:rPr lang="en-US" sz="2800" dirty="0" smtClean="0"/>
              <a:t>User Involvement is ESSENTIAL</a:t>
            </a:r>
          </a:p>
          <a:p>
            <a:endParaRPr lang="en-US" dirty="0" smtClean="0"/>
          </a:p>
          <a:p>
            <a:r>
              <a:rPr lang="en-US" sz="2200" dirty="0"/>
              <a:t>Discover major innovations by front line users/</a:t>
            </a:r>
            <a:r>
              <a:rPr lang="en-US" sz="2200" dirty="0" smtClean="0"/>
              <a:t>developers</a:t>
            </a:r>
          </a:p>
          <a:p>
            <a:endParaRPr lang="en-US" sz="2200" dirty="0" smtClean="0"/>
          </a:p>
          <a:p>
            <a:r>
              <a:rPr lang="en-US" sz="2200" dirty="0" smtClean="0"/>
              <a:t>Learn </a:t>
            </a:r>
            <a:r>
              <a:rPr lang="en-US" sz="2200" dirty="0"/>
              <a:t>from the “Positive Deviants”</a:t>
            </a:r>
          </a:p>
          <a:p>
            <a:endParaRPr lang="en-US" sz="2200" dirty="0"/>
          </a:p>
          <a:p>
            <a:r>
              <a:rPr lang="en-US" sz="2200" dirty="0"/>
              <a:t>Start with the Early </a:t>
            </a:r>
            <a:r>
              <a:rPr lang="en-US" sz="2200" dirty="0" smtClean="0"/>
              <a:t>Adopters</a:t>
            </a:r>
          </a:p>
          <a:p>
            <a:endParaRPr lang="en-US" sz="2200" dirty="0"/>
          </a:p>
          <a:p>
            <a:r>
              <a:rPr lang="en-US" sz="2200" dirty="0" smtClean="0"/>
              <a:t>Include users at all stages</a:t>
            </a:r>
            <a:endParaRPr lang="en-US" sz="2200" dirty="0"/>
          </a:p>
          <a:p>
            <a:endParaRPr lang="en-US" sz="2200" dirty="0"/>
          </a:p>
          <a:p>
            <a:endParaRPr lang="en-US" sz="2200" dirty="0" smtClean="0"/>
          </a:p>
          <a:p>
            <a:endParaRPr lang="en-US" sz="2200" dirty="0" smtClean="0"/>
          </a:p>
        </p:txBody>
      </p:sp>
      <p:sp>
        <p:nvSpPr>
          <p:cNvPr id="4" name="Slide Number Placeholder 3"/>
          <p:cNvSpPr>
            <a:spLocks noGrp="1"/>
          </p:cNvSpPr>
          <p:nvPr>
            <p:ph type="sldNum" sz="quarter" idx="10"/>
          </p:nvPr>
        </p:nvSpPr>
        <p:spPr/>
        <p:txBody>
          <a:bodyPr/>
          <a:lstStyle/>
          <a:p>
            <a:fld id="{88ACFCC8-E5D0-44AF-892F-3C235E4A94E5}"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175859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149225"/>
            <a:ext cx="8229600" cy="639763"/>
          </a:xfrm>
        </p:spPr>
        <p:txBody>
          <a:bodyPr/>
          <a:lstStyle/>
          <a:p>
            <a:pPr>
              <a:defRPr/>
            </a:pPr>
            <a:r>
              <a:rPr lang="en-US" dirty="0" smtClean="0"/>
              <a:t>VHA Facilities</a:t>
            </a:r>
            <a:endParaRPr lang="en-US" dirty="0"/>
          </a:p>
        </p:txBody>
      </p:sp>
      <p:sp>
        <p:nvSpPr>
          <p:cNvPr id="30722" name="Rectangle 3"/>
          <p:cNvSpPr>
            <a:spLocks noGrp="1" noChangeArrowheads="1"/>
          </p:cNvSpPr>
          <p:nvPr>
            <p:ph type="body" idx="1"/>
          </p:nvPr>
        </p:nvSpPr>
        <p:spPr/>
        <p:txBody>
          <a:bodyPr/>
          <a:lstStyle/>
          <a:p>
            <a:r>
              <a:rPr lang="en-US">
                <a:latin typeface="Constantia" charset="0"/>
              </a:rPr>
              <a:t>163 Hospitals</a:t>
            </a:r>
          </a:p>
          <a:p>
            <a:r>
              <a:rPr lang="en-US">
                <a:latin typeface="Constantia" charset="0"/>
              </a:rPr>
              <a:t>800 Clinics</a:t>
            </a:r>
          </a:p>
          <a:p>
            <a:r>
              <a:rPr lang="en-US">
                <a:latin typeface="Constantia" charset="0"/>
              </a:rPr>
              <a:t>135 Nursing Homes</a:t>
            </a:r>
          </a:p>
          <a:p>
            <a:r>
              <a:rPr lang="en-US">
                <a:latin typeface="Constantia" charset="0"/>
              </a:rPr>
              <a:t>43 Domiciliaries</a:t>
            </a:r>
          </a:p>
          <a:p>
            <a:r>
              <a:rPr lang="en-US">
                <a:latin typeface="Constantia" charset="0"/>
              </a:rPr>
              <a:t>180,000 Healthcare Professionals</a:t>
            </a:r>
          </a:p>
          <a:p>
            <a:endParaRPr lang="en-US">
              <a:latin typeface="Constantia" charset="0"/>
            </a:endParaRPr>
          </a:p>
          <a:p>
            <a:r>
              <a:rPr lang="en-US">
                <a:latin typeface="Constantia" charset="0"/>
              </a:rPr>
              <a:t>Serving 6 Million Veterans per Year</a:t>
            </a:r>
          </a:p>
        </p:txBody>
      </p:sp>
      <p:sp>
        <p:nvSpPr>
          <p:cNvPr id="4" name="TextBox 3"/>
          <p:cNvSpPr txBox="1"/>
          <p:nvPr/>
        </p:nvSpPr>
        <p:spPr>
          <a:xfrm>
            <a:off x="5181600" y="6324600"/>
            <a:ext cx="3895725" cy="461963"/>
          </a:xfrm>
          <a:prstGeom prst="rect">
            <a:avLst/>
          </a:prstGeom>
          <a:noFill/>
          <a:effectLst>
            <a:outerShdw blurRad="50800" dist="38100" dir="2700000">
              <a:srgbClr val="000000">
                <a:alpha val="43000"/>
              </a:srgbClr>
            </a:outerShdw>
          </a:effectLst>
        </p:spPr>
        <p:txBody>
          <a:bodyPr wrap="none">
            <a:spAutoFit/>
          </a:bodyPr>
          <a:lstStyle/>
          <a:p>
            <a:pPr>
              <a:defRPr/>
            </a:pPr>
            <a:r>
              <a:rPr lang="en-US" dirty="0">
                <a:solidFill>
                  <a:schemeClr val="bg1"/>
                </a:solidFill>
              </a:rPr>
              <a:t>Courtesy of Kevin Meldrum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149225"/>
            <a:ext cx="8229600" cy="639763"/>
          </a:xfrm>
        </p:spPr>
        <p:txBody>
          <a:bodyPr/>
          <a:lstStyle/>
          <a:p>
            <a:pPr>
              <a:defRPr/>
            </a:pPr>
            <a:r>
              <a:rPr lang="en-US" dirty="0" smtClean="0"/>
              <a:t>VHA Volume</a:t>
            </a:r>
            <a:endParaRPr lang="en-US" dirty="0"/>
          </a:p>
        </p:txBody>
      </p:sp>
      <p:sp>
        <p:nvSpPr>
          <p:cNvPr id="31746" name="Rectangle 3"/>
          <p:cNvSpPr>
            <a:spLocks noGrp="1" noChangeArrowheads="1"/>
          </p:cNvSpPr>
          <p:nvPr>
            <p:ph type="body" idx="1"/>
          </p:nvPr>
        </p:nvSpPr>
        <p:spPr/>
        <p:txBody>
          <a:bodyPr/>
          <a:lstStyle/>
          <a:p>
            <a:r>
              <a:rPr lang="en-US" dirty="0">
                <a:latin typeface="Constantia" charset="0"/>
              </a:rPr>
              <a:t>Hospital sizes vary from 100 to 1000 beds.</a:t>
            </a:r>
          </a:p>
          <a:p>
            <a:r>
              <a:rPr lang="en-US" dirty="0">
                <a:latin typeface="Constantia" charset="0"/>
              </a:rPr>
              <a:t>Outpatient visits vary at </a:t>
            </a:r>
            <a:r>
              <a:rPr lang="en-US" dirty="0" smtClean="0">
                <a:latin typeface="Constantia" charset="0"/>
              </a:rPr>
              <a:t>each facility </a:t>
            </a:r>
            <a:r>
              <a:rPr lang="en-US" dirty="0">
                <a:latin typeface="Constantia" charset="0"/>
              </a:rPr>
              <a:t>from 30,000 to 450,000 visits per year</a:t>
            </a:r>
          </a:p>
          <a:p>
            <a:r>
              <a:rPr lang="en-US" dirty="0">
                <a:latin typeface="Constantia" charset="0"/>
              </a:rPr>
              <a:t>46.5 million outpatient visits per year</a:t>
            </a:r>
          </a:p>
          <a:p>
            <a:r>
              <a:rPr lang="en-US" dirty="0">
                <a:latin typeface="Constantia" charset="0"/>
              </a:rPr>
              <a:t>564,000 inpatient admissions per year</a:t>
            </a:r>
          </a:p>
          <a:p>
            <a:r>
              <a:rPr lang="en-US" dirty="0">
                <a:latin typeface="Constantia" charset="0"/>
              </a:rPr>
              <a:t>167 million prescription-months filled</a:t>
            </a:r>
          </a:p>
          <a:p>
            <a:endParaRPr lang="en-US" dirty="0">
              <a:latin typeface="Constantia" charset="0"/>
            </a:endParaRPr>
          </a:p>
        </p:txBody>
      </p:sp>
      <p:sp>
        <p:nvSpPr>
          <p:cNvPr id="4" name="TextBox 3"/>
          <p:cNvSpPr txBox="1"/>
          <p:nvPr/>
        </p:nvSpPr>
        <p:spPr>
          <a:xfrm>
            <a:off x="5181600" y="6324600"/>
            <a:ext cx="3895725" cy="461963"/>
          </a:xfrm>
          <a:prstGeom prst="rect">
            <a:avLst/>
          </a:prstGeom>
          <a:noFill/>
          <a:effectLst>
            <a:outerShdw blurRad="50800" dist="38100" dir="2700000">
              <a:srgbClr val="000000">
                <a:alpha val="43000"/>
              </a:srgbClr>
            </a:outerShdw>
          </a:effectLst>
        </p:spPr>
        <p:txBody>
          <a:bodyPr wrap="none">
            <a:spAutoFit/>
          </a:bodyPr>
          <a:lstStyle/>
          <a:p>
            <a:pPr>
              <a:defRPr/>
            </a:pPr>
            <a:r>
              <a:rPr lang="en-US" dirty="0">
                <a:solidFill>
                  <a:schemeClr val="bg1"/>
                </a:solidFill>
              </a:rPr>
              <a:t>Courtesy of Kevin Meldrum</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B40E2A1-49A3-4AA1-B86D-C90B1BB9D232}" type="slidenum">
              <a:rPr lang="en-US" smtClean="0">
                <a:solidFill>
                  <a:prstClr val="black">
                    <a:tint val="75000"/>
                  </a:prstClr>
                </a:solidFill>
              </a:rPr>
              <a:pPr/>
              <a:t>6</a:t>
            </a:fld>
            <a:endParaRPr lang="en-US">
              <a:solidFill>
                <a:prstClr val="black">
                  <a:tint val="75000"/>
                </a:prstClr>
              </a:solidFill>
            </a:endParaRPr>
          </a:p>
        </p:txBody>
      </p:sp>
      <p:sp>
        <p:nvSpPr>
          <p:cNvPr id="11" name="Title 10"/>
          <p:cNvSpPr>
            <a:spLocks noGrp="1"/>
          </p:cNvSpPr>
          <p:nvPr>
            <p:ph type="title"/>
          </p:nvPr>
        </p:nvSpPr>
        <p:spPr>
          <a:xfrm>
            <a:off x="457200" y="762000"/>
            <a:ext cx="8229600" cy="1143000"/>
          </a:xfrm>
        </p:spPr>
        <p:txBody>
          <a:bodyPr/>
          <a:lstStyle/>
          <a:p>
            <a:r>
              <a:rPr lang="en-US" sz="2800" dirty="0"/>
              <a:t>VistA: </a:t>
            </a:r>
            <a:br>
              <a:rPr lang="en-US" sz="2800" dirty="0"/>
            </a:br>
            <a:r>
              <a:rPr lang="en-US" sz="2800" dirty="0"/>
              <a:t>In </a:t>
            </a:r>
            <a:r>
              <a:rPr lang="en-US" sz="2800" dirty="0">
                <a:solidFill>
                  <a:srgbClr val="FF0000"/>
                </a:solidFill>
              </a:rPr>
              <a:t>Every </a:t>
            </a:r>
            <a:r>
              <a:rPr lang="en-US" sz="2800" dirty="0"/>
              <a:t>VA Medical Center For </a:t>
            </a:r>
            <a:r>
              <a:rPr lang="en-US" sz="2800" dirty="0" smtClean="0"/>
              <a:t>&gt;15 years!</a:t>
            </a:r>
            <a:endParaRPr lang="en-US" sz="2800" dirty="0"/>
          </a:p>
        </p:txBody>
      </p:sp>
      <p:grpSp>
        <p:nvGrpSpPr>
          <p:cNvPr id="7" name="Group 3"/>
          <p:cNvGrpSpPr>
            <a:grpSpLocks/>
          </p:cNvGrpSpPr>
          <p:nvPr/>
        </p:nvGrpSpPr>
        <p:grpSpPr bwMode="auto">
          <a:xfrm>
            <a:off x="1295400" y="1866296"/>
            <a:ext cx="6858623" cy="4458304"/>
            <a:chOff x="768" y="176"/>
            <a:chExt cx="4790" cy="3137"/>
          </a:xfrm>
        </p:grpSpPr>
        <p:pic>
          <p:nvPicPr>
            <p:cNvPr id="8" name="Picture 4" descr="computer_medical_rec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008"/>
              <a:ext cx="1536" cy="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5" descr="SHDebri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9" y="1531"/>
              <a:ext cx="2003" cy="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6" descr="Fletcher at CP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176"/>
              <a:ext cx="2246" cy="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extLst>
      <p:ext uri="{BB962C8B-B14F-4D97-AF65-F5344CB8AC3E}">
        <p14:creationId xmlns:p14="http://schemas.microsoft.com/office/powerpoint/2010/main" val="61774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1290637"/>
          </a:xfrm>
        </p:spPr>
        <p:txBody>
          <a:bodyPr/>
          <a:lstStyle/>
          <a:p>
            <a:r>
              <a:rPr lang="en-US" sz="2800" dirty="0"/>
              <a:t>2006 </a:t>
            </a:r>
            <a:r>
              <a:rPr lang="en-US" sz="2800" dirty="0" smtClean="0"/>
              <a:t>– Innovation Award for VistA </a:t>
            </a:r>
            <a:br>
              <a:rPr lang="en-US" sz="2800" dirty="0" smtClean="0"/>
            </a:br>
            <a:r>
              <a:rPr lang="en-US" sz="2800" dirty="0" smtClean="0"/>
              <a:t>VA’s Electronic Health Record (EHR)</a:t>
            </a:r>
            <a:endParaRPr lang="en-US" sz="2800" dirty="0"/>
          </a:p>
        </p:txBody>
      </p:sp>
      <p:sp>
        <p:nvSpPr>
          <p:cNvPr id="4" name="Slide Number Placeholder 3"/>
          <p:cNvSpPr>
            <a:spLocks noGrp="1"/>
          </p:cNvSpPr>
          <p:nvPr>
            <p:ph type="sldNum" sz="quarter" idx="10"/>
          </p:nvPr>
        </p:nvSpPr>
        <p:spPr/>
        <p:txBody>
          <a:bodyPr/>
          <a:lstStyle/>
          <a:p>
            <a:fld id="{88ACFCC8-E5D0-44AF-892F-3C235E4A94E5}" type="slidenum">
              <a:rPr lang="en-US" smtClean="0">
                <a:solidFill>
                  <a:prstClr val="black">
                    <a:tint val="75000"/>
                  </a:prstClr>
                </a:solidFill>
              </a:rPr>
              <a:pPr/>
              <a:t>7</a:t>
            </a:fld>
            <a:endParaRPr lang="en-US" dirty="0">
              <a:solidFill>
                <a:prstClr val="black">
                  <a:tint val="75000"/>
                </a:prstClr>
              </a:solidFill>
            </a:endParaRPr>
          </a:p>
        </p:txBody>
      </p:sp>
      <p:pic>
        <p:nvPicPr>
          <p:cNvPr id="6" name="Picture 3"/>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a:stretch>
            <a:fillRect/>
          </a:stretch>
        </p:blipFill>
        <p:spPr bwMode="auto">
          <a:xfrm>
            <a:off x="1676400" y="1825030"/>
            <a:ext cx="5867400" cy="439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33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Achievements</a:t>
            </a:r>
            <a:endParaRPr lang="en-US" dirty="0"/>
          </a:p>
        </p:txBody>
      </p:sp>
      <p:sp>
        <p:nvSpPr>
          <p:cNvPr id="4" name="Content Placeholder 3"/>
          <p:cNvSpPr>
            <a:spLocks noGrp="1"/>
          </p:cNvSpPr>
          <p:nvPr>
            <p:ph idx="1"/>
          </p:nvPr>
        </p:nvSpPr>
        <p:spPr>
          <a:xfrm>
            <a:off x="457200" y="1143000"/>
            <a:ext cx="8458200" cy="4830763"/>
          </a:xfrm>
        </p:spPr>
        <p:txBody>
          <a:bodyPr/>
          <a:lstStyle/>
          <a:p>
            <a:r>
              <a:rPr lang="en-US" dirty="0" smtClean="0"/>
              <a:t>The VA’s EMR been estimated to improve efficiency by 6% per year</a:t>
            </a:r>
          </a:p>
          <a:p>
            <a:r>
              <a:rPr lang="en-US" dirty="0" smtClean="0"/>
              <a:t>Pharmacy prescription accuracy has improved to 99.997% </a:t>
            </a:r>
          </a:p>
          <a:p>
            <a:r>
              <a:rPr lang="en-US" dirty="0" smtClean="0"/>
              <a:t>VA hospitals only 1/13 systems that have achieved HIMSS stage 7, the highest level of record integration</a:t>
            </a:r>
          </a:p>
          <a:p>
            <a:r>
              <a:rPr lang="en-US" dirty="0" smtClean="0"/>
              <a:t>Public domain software available through the freedom of information act directly from the VA’s website or network of distributors</a:t>
            </a:r>
            <a:endParaRPr lang="en-US" dirty="0"/>
          </a:p>
        </p:txBody>
      </p:sp>
      <p:sp>
        <p:nvSpPr>
          <p:cNvPr id="2" name="Slide Number Placeholder 1"/>
          <p:cNvSpPr>
            <a:spLocks noGrp="1"/>
          </p:cNvSpPr>
          <p:nvPr>
            <p:ph type="sldNum" sz="quarter" idx="10"/>
          </p:nvPr>
        </p:nvSpPr>
        <p:spPr/>
        <p:txBody>
          <a:bodyPr/>
          <a:lstStyle/>
          <a:p>
            <a:fld id="{EB40E2A1-49A3-4AA1-B86D-C90B1BB9D232}"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46582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49225"/>
            <a:ext cx="8229600" cy="639763"/>
          </a:xfrm>
        </p:spPr>
        <p:txBody>
          <a:bodyPr/>
          <a:lstStyle/>
          <a:p>
            <a:pPr>
              <a:defRPr/>
            </a:pPr>
            <a:r>
              <a:rPr lang="en-US" dirty="0"/>
              <a:t>History of </a:t>
            </a:r>
            <a:r>
              <a:rPr lang="en-US" dirty="0" err="1"/>
              <a:t>VistA</a:t>
            </a:r>
            <a:endParaRPr lang="en-US" dirty="0"/>
          </a:p>
        </p:txBody>
      </p:sp>
      <p:sp>
        <p:nvSpPr>
          <p:cNvPr id="32770" name="Rectangle 3"/>
          <p:cNvSpPr>
            <a:spLocks noGrp="1" noChangeArrowheads="1"/>
          </p:cNvSpPr>
          <p:nvPr>
            <p:ph type="body" idx="1"/>
          </p:nvPr>
        </p:nvSpPr>
        <p:spPr>
          <a:xfrm>
            <a:off x="685800" y="1981200"/>
            <a:ext cx="7772400" cy="3581400"/>
          </a:xfrm>
        </p:spPr>
        <p:txBody>
          <a:bodyPr/>
          <a:lstStyle/>
          <a:p>
            <a:r>
              <a:rPr lang="en-US">
                <a:latin typeface="Constantia" charset="0"/>
              </a:rPr>
              <a:t>1977 – 1981 “The Underground”</a:t>
            </a:r>
          </a:p>
          <a:p>
            <a:r>
              <a:rPr lang="en-US">
                <a:latin typeface="Constantia" charset="0"/>
              </a:rPr>
              <a:t>1980s – Service Focused Software</a:t>
            </a:r>
          </a:p>
          <a:p>
            <a:r>
              <a:rPr lang="en-US">
                <a:latin typeface="Constantia" charset="0"/>
              </a:rPr>
              <a:t>1990s – Physician Focused Software</a:t>
            </a:r>
          </a:p>
          <a:p>
            <a:r>
              <a:rPr lang="en-US">
                <a:latin typeface="Constantia" charset="0"/>
              </a:rPr>
              <a:t>1997 – Release of Computerized Patient Record System (CPRS)</a:t>
            </a:r>
          </a:p>
          <a:p>
            <a:r>
              <a:rPr lang="en-US">
                <a:latin typeface="Constantia" charset="0"/>
              </a:rPr>
              <a:t>www.hardhats.org</a:t>
            </a:r>
          </a:p>
        </p:txBody>
      </p:sp>
      <p:sp>
        <p:nvSpPr>
          <p:cNvPr id="4" name="TextBox 3"/>
          <p:cNvSpPr txBox="1"/>
          <p:nvPr/>
        </p:nvSpPr>
        <p:spPr>
          <a:xfrm>
            <a:off x="5181600" y="6324600"/>
            <a:ext cx="3895725" cy="461963"/>
          </a:xfrm>
          <a:prstGeom prst="rect">
            <a:avLst/>
          </a:prstGeom>
          <a:noFill/>
          <a:effectLst>
            <a:outerShdw blurRad="50800" dist="38100" dir="2700000">
              <a:srgbClr val="000000">
                <a:alpha val="43000"/>
              </a:srgbClr>
            </a:outerShdw>
          </a:effectLst>
        </p:spPr>
        <p:txBody>
          <a:bodyPr wrap="none">
            <a:spAutoFit/>
          </a:bodyPr>
          <a:lstStyle/>
          <a:p>
            <a:pPr>
              <a:defRPr/>
            </a:pPr>
            <a:r>
              <a:rPr lang="en-US" dirty="0">
                <a:solidFill>
                  <a:schemeClr val="bg1"/>
                </a:solidFill>
              </a:rPr>
              <a:t>Courtesy of Kevin Meldrum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4FCD17FE8BC24C9FCDC2F06B8B0B83" ma:contentTypeVersion="0" ma:contentTypeDescription="Create a new document." ma:contentTypeScope="" ma:versionID="8ef343fb8efe340d029ff66e7712c0f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15F081A-21B9-4F42-8462-63778E7642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6BC8798-47A0-4E22-8A1A-263A48BC1E02}">
  <ds:schemaRefs>
    <ds:schemaRef ds:uri="http://schemas.microsoft.com/sharepoint/v3/contenttype/forms"/>
  </ds:schemaRefs>
</ds:datastoreItem>
</file>

<file path=customXml/itemProps3.xml><?xml version="1.0" encoding="utf-8"?>
<ds:datastoreItem xmlns:ds="http://schemas.openxmlformats.org/officeDocument/2006/customXml" ds:itemID="{8A056CC8-E33C-42DA-8715-9D0779D0ECE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1817</TotalTime>
  <Words>1131</Words>
  <Application>Microsoft Macintosh PowerPoint</Application>
  <PresentationFormat>On-screen Show (4:3)</PresentationFormat>
  <Paragraphs>266</Paragraphs>
  <Slides>32</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Visio</vt:lpstr>
      <vt:lpstr>PowerPoint Presentation</vt:lpstr>
      <vt:lpstr>VA Organization</vt:lpstr>
      <vt:lpstr>Veterans Affairs - VHA</vt:lpstr>
      <vt:lpstr>VHA Facilities</vt:lpstr>
      <vt:lpstr>VHA Volume</vt:lpstr>
      <vt:lpstr>VistA:  In Every VA Medical Center For &gt;15 years!</vt:lpstr>
      <vt:lpstr>2006 – Innovation Award for VistA  VA’s Electronic Health Record (EHR)</vt:lpstr>
      <vt:lpstr>Achievements</vt:lpstr>
      <vt:lpstr>History of VistA</vt:lpstr>
      <vt:lpstr>Database</vt:lpstr>
      <vt:lpstr>VistA:  A Chart Metaphor Combining Text and Images</vt:lpstr>
      <vt:lpstr>VistA Imaging</vt:lpstr>
      <vt:lpstr>From A Few Sites To The Largest Health Care System In The U.S. Under One Management</vt:lpstr>
      <vt:lpstr>PowerPoint Presentation</vt:lpstr>
      <vt:lpstr>PowerPoint Presentation</vt:lpstr>
      <vt:lpstr>Bar Code Medication Administration (BCMA)</vt:lpstr>
      <vt:lpstr>Home Telehealth</vt:lpstr>
      <vt:lpstr>VA Provides My HealtheVet:  A Personal Health Record For Veterans</vt:lpstr>
      <vt:lpstr>PowerPoint Presentation</vt:lpstr>
      <vt:lpstr>VA Conceived of and Provides: “Blue Button”</vt:lpstr>
      <vt:lpstr>PowerPoint Presentation</vt:lpstr>
      <vt:lpstr>PowerPoint Presentation</vt:lpstr>
      <vt:lpstr>Blue Button Apps Competition</vt:lpstr>
      <vt:lpstr>VISTA Layered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vector>
  </TitlesOfParts>
  <Company>Veterans Health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Modifying an Open-Source  Information Extraction Tool to Identify RadLex Terms in Clinical Notes</dc:title>
  <dc:creator>vhanchfaizii</dc:creator>
  <cp:lastModifiedBy>Dean Calcagni</cp:lastModifiedBy>
  <cp:revision>81</cp:revision>
  <dcterms:created xsi:type="dcterms:W3CDTF">2009-12-15T04:42:51Z</dcterms:created>
  <dcterms:modified xsi:type="dcterms:W3CDTF">2013-03-18T18:12:54Z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0x010100234FCD17FE8BC24C9FCDC2F06B8B0B83</vt:lpwstr>
  </property>
</Properties>
</file>