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71" r:id="rId4"/>
    <p:sldId id="261" r:id="rId5"/>
    <p:sldId id="264" r:id="rId6"/>
    <p:sldId id="265" r:id="rId7"/>
    <p:sldId id="278" r:id="rId8"/>
    <p:sldId id="275" r:id="rId9"/>
    <p:sldId id="281" r:id="rId10"/>
    <p:sldId id="280" r:id="rId11"/>
    <p:sldId id="282" r:id="rId12"/>
    <p:sldId id="284" r:id="rId13"/>
    <p:sldId id="259" r:id="rId14"/>
    <p:sldId id="287" r:id="rId15"/>
    <p:sldId id="288" r:id="rId16"/>
    <p:sldId id="289" r:id="rId17"/>
    <p:sldId id="290" r:id="rId18"/>
    <p:sldId id="294" r:id="rId19"/>
    <p:sldId id="292" r:id="rId20"/>
    <p:sldId id="293" r:id="rId21"/>
    <p:sldId id="291" r:id="rId22"/>
    <p:sldId id="295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00"/>
    <a:srgbClr val="FFDF00"/>
    <a:srgbClr val="000000"/>
    <a:srgbClr val="7F00FF"/>
    <a:srgbClr val="BF00FF"/>
    <a:srgbClr val="0000FF"/>
    <a:srgbClr val="00FF00"/>
    <a:srgbClr val="FFFF00"/>
    <a:srgbClr val="FF7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19" autoAdjust="0"/>
  </p:normalViewPr>
  <p:slideViewPr>
    <p:cSldViewPr>
      <p:cViewPr varScale="1">
        <p:scale>
          <a:sx n="115" d="100"/>
          <a:sy n="115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Linux kernel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trendline>
            <c:spPr>
              <a:ln w="25400"/>
            </c:spPr>
            <c:trendlineType val="poly"/>
            <c:order val="2"/>
            <c:dispRSqr val="0"/>
            <c:dispEq val="0"/>
          </c:trendline>
          <c:xVal>
            <c:numRef>
              <c:f>Sheet1!$A$2:$A$20</c:f>
              <c:numCache>
                <c:formatCode>General</c:formatCode>
                <c:ptCount val="19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</c:numCache>
            </c:numRef>
          </c:xVal>
          <c:yVal>
            <c:numRef>
              <c:f>Sheet1!$B$2:$B$20</c:f>
              <c:numCache>
                <c:formatCode>General</c:formatCode>
                <c:ptCount val="19"/>
                <c:pt idx="0">
                  <c:v>0.2</c:v>
                </c:pt>
                <c:pt idx="5">
                  <c:v>1.8</c:v>
                </c:pt>
                <c:pt idx="7">
                  <c:v>3.4</c:v>
                </c:pt>
                <c:pt idx="9">
                  <c:v>5.9</c:v>
                </c:pt>
                <c:pt idx="14">
                  <c:v>11.0</c:v>
                </c:pt>
                <c:pt idx="15">
                  <c:v>12.6</c:v>
                </c:pt>
                <c:pt idx="16">
                  <c:v>13.5</c:v>
                </c:pt>
                <c:pt idx="18">
                  <c:v>15.9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3150888"/>
        <c:axId val="-1974282328"/>
      </c:scatterChart>
      <c:valAx>
        <c:axId val="1803150888"/>
        <c:scaling>
          <c:orientation val="minMax"/>
          <c:max val="2013.0"/>
          <c:min val="1992.0"/>
        </c:scaling>
        <c:delete val="0"/>
        <c:axPos val="b"/>
        <c:numFmt formatCode="General" sourceLinked="1"/>
        <c:majorTickMark val="out"/>
        <c:minorTickMark val="none"/>
        <c:tickLblPos val="nextTo"/>
        <c:crossAx val="-1974282328"/>
        <c:crosses val="autoZero"/>
        <c:crossBetween val="midCat"/>
        <c:majorUnit val="3.0"/>
        <c:minorUnit val="1.0"/>
      </c:valAx>
      <c:valAx>
        <c:axId val="-1974282328"/>
        <c:scaling>
          <c:orientation val="minMax"/>
          <c:min val="0.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/>
        </c:spPr>
        <c:crossAx val="1803150888"/>
        <c:crosses val="autoZero"/>
        <c:crossBetween val="midCat"/>
        <c:majorUnit val="3.0"/>
        <c:minorUnit val="1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ln w="25400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1960.0</c:v>
                </c:pt>
                <c:pt idx="1">
                  <c:v>1970.0</c:v>
                </c:pt>
                <c:pt idx="2">
                  <c:v>1980.0</c:v>
                </c:pt>
                <c:pt idx="3">
                  <c:v>1990.0</c:v>
                </c:pt>
                <c:pt idx="4">
                  <c:v>2000.0</c:v>
                </c:pt>
                <c:pt idx="5">
                  <c:v>2010.0</c:v>
                </c:pt>
                <c:pt idx="6">
                  <c:v>2020.0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8108008"/>
        <c:axId val="-2036745784"/>
      </c:scatterChart>
      <c:valAx>
        <c:axId val="-2038108008"/>
        <c:scaling>
          <c:orientation val="minMax"/>
          <c:max val="2020.0"/>
          <c:min val="1960.0"/>
        </c:scaling>
        <c:delete val="0"/>
        <c:axPos val="b"/>
        <c:numFmt formatCode="General" sourceLinked="1"/>
        <c:majorTickMark val="out"/>
        <c:minorTickMark val="none"/>
        <c:tickLblPos val="nextTo"/>
        <c:crossAx val="-2036745784"/>
        <c:crosses val="autoZero"/>
        <c:crossBetween val="midCat"/>
        <c:majorUnit val="10.0"/>
        <c:minorUnit val="1.0"/>
      </c:valAx>
      <c:valAx>
        <c:axId val="-2036745784"/>
        <c:scaling>
          <c:orientation val="minMax"/>
          <c:max val="10.0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38108008"/>
        <c:crosses val="autoZero"/>
        <c:crossBetween val="midCat"/>
        <c:majorUnit val="2.0"/>
        <c:minorUnit val="1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2D0A1-CDD1-7247-B1E6-4601E30E1F7B}" type="datetimeFigureOut">
              <a:rPr lang="en-US" smtClean="0"/>
              <a:t>07/03/14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62B7B-9EF7-0847-94F3-AA62A70B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where’s-my-flying-car</a:t>
            </a:r>
            <a:r>
              <a:rPr lang="en-US" baseline="0" dirty="0" smtClean="0"/>
              <a:t> meme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will be unfair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monoid</a:t>
            </a:r>
            <a:r>
              <a:rPr lang="en-US" dirty="0" smtClean="0"/>
              <a:t> is an algebraic</a:t>
            </a:r>
            <a:r>
              <a:rPr lang="en-US" baseline="0" dirty="0" smtClean="0"/>
              <a:t> structure, essentially a </a:t>
            </a:r>
            <a:r>
              <a:rPr lang="en-US" baseline="0" dirty="0" err="1" smtClean="0"/>
              <a:t>semigroup</a:t>
            </a:r>
            <a:r>
              <a:rPr lang="en-US" baseline="0" dirty="0" smtClean="0"/>
              <a:t> that contains an identity element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63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LOC of a luxury</a:t>
            </a:r>
            <a:r>
              <a:rPr lang="en-US" baseline="0" dirty="0" smtClean="0"/>
              <a:t> automobile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1, 10, 100 million?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even at 20 lines of production code per day, would take 1000 developers 20 years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much of that is generated</a:t>
            </a:r>
            <a:endParaRPr lang="en-US" baseline="0" dirty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ideally, we would analyze the origin code from which derived code is generated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difficult to incorporate the semantics of the generator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origin code is analyzed for quality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derived code is analyzed for vulnerabilities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difficult to trace vulnerabilities in the derived code back to the origin code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8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 gets</a:t>
            </a:r>
            <a:r>
              <a:rPr lang="en-US" baseline="0" dirty="0" smtClean="0"/>
              <a:t> larger </a:t>
            </a:r>
            <a:r>
              <a:rPr lang="en-US" dirty="0" smtClean="0"/>
              <a:t>as it becomes borderless, as data flows</a:t>
            </a:r>
            <a:r>
              <a:rPr lang="en-US" baseline="0" dirty="0" smtClean="0"/>
              <a:t> freely from one executor to the other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many lines, one metro; common stops are points of interaction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 of systems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size of connected systems grows quickly (exponentially</a:t>
            </a:r>
            <a:r>
              <a:rPr lang="en-US" baseline="0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analyzing a subsystem is still effective in the same way that testing a unit is effective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analyzing the whole is still necessary for issues</a:t>
            </a:r>
            <a:r>
              <a:rPr lang="en-US" baseline="0" dirty="0" smtClean="0"/>
              <a:t> that arise from cross-border interactions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3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programming languages and techniques are designed to facilitate</a:t>
            </a:r>
            <a:r>
              <a:rPr lang="en-US" baseline="0" dirty="0" smtClean="0"/>
              <a:t> the creation of more software faster</a:t>
            </a:r>
          </a:p>
          <a:p>
            <a:pPr marL="0" indent="0">
              <a:buFontTx/>
              <a:buNone/>
            </a:pPr>
            <a:r>
              <a:rPr lang="en-US" dirty="0" smtClean="0"/>
              <a:t>each new language feature opens the floodgates a little bit wider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analysis tends to be an after-the-fact consideration when designing programming languages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do we manage the complexity of large </a:t>
            </a:r>
            <a:r>
              <a:rPr lang="en-US" baseline="0" dirty="0" smtClean="0"/>
              <a:t>software produced by these languages and techniques?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1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only a few concepts need to be explained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string literal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expression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PRINT statement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line number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line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program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some of these concepts are physical, some are conceptual, some are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why teaching Java to first-year undergraduates is a painful experience</a:t>
            </a:r>
          </a:p>
          <a:p>
            <a:endParaRPr lang="en-US" dirty="0" smtClean="0"/>
          </a:p>
          <a:p>
            <a:r>
              <a:rPr lang="en-US" dirty="0" smtClean="0"/>
              <a:t>I</a:t>
            </a:r>
            <a:r>
              <a:rPr lang="en-US" baseline="0" dirty="0" smtClean="0"/>
              <a:t> am being unfair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 fairer example would be </a:t>
            </a:r>
            <a:r>
              <a:rPr lang="en-US" baseline="0" dirty="0" err="1" smtClean="0"/>
              <a:t>Applesoft</a:t>
            </a:r>
            <a:r>
              <a:rPr lang="en-US" baseline="0" dirty="0" smtClean="0"/>
              <a:t> BASIC to bash, or C++ (or even x86 Assembly) to Java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nevertheless, the actual, conceptual, and mental models we use have become significantly more sophisticated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 history of programming is littered with outdated models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remember in the 90s, when Petri Nets were going to solve all our concurrency problems?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more sophisticated models simplify the management of large software but complicate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5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promises of the past have not manifested in solutions of the present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not really fair,</a:t>
            </a:r>
            <a:r>
              <a:rPr lang="en-US" baseline="0" dirty="0" smtClean="0"/>
              <a:t> because the solved problems no longer receive attention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increased</a:t>
            </a:r>
            <a:r>
              <a:rPr lang="en-US" baseline="0" dirty="0" smtClean="0"/>
              <a:t> software size will make analyses slower in the future</a:t>
            </a:r>
          </a:p>
          <a:p>
            <a:endParaRPr lang="en-US" baseline="0" dirty="0" smtClean="0"/>
          </a:p>
          <a:p>
            <a:r>
              <a:rPr lang="en-US" dirty="0" smtClean="0"/>
              <a:t>while</a:t>
            </a:r>
            <a:r>
              <a:rPr lang="en-US" baseline="0" dirty="0" smtClean="0"/>
              <a:t> </a:t>
            </a:r>
            <a:r>
              <a:rPr lang="en-US" dirty="0" smtClean="0"/>
              <a:t>more sophisticated software models simplify</a:t>
            </a:r>
            <a:r>
              <a:rPr lang="en-US" baseline="0" dirty="0" smtClean="0"/>
              <a:t> the management of software, they complicate analysis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every reason to expect that these trends will continue</a:t>
            </a:r>
          </a:p>
          <a:p>
            <a:r>
              <a:rPr lang="en-US" baseline="0" dirty="0" smtClean="0"/>
              <a:t>how should we prepare?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99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meaning to single out Google</a:t>
            </a:r>
          </a:p>
          <a:p>
            <a:r>
              <a:rPr lang="en-US" dirty="0" smtClean="0"/>
              <a:t>could substitute any organization</a:t>
            </a:r>
            <a:r>
              <a:rPr lang="en-US" baseline="0" dirty="0" smtClean="0"/>
              <a:t> that has proven to be adept at managing large-scale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each program element (expression, function, class, line, source file, etc.) was a person, what would Google know about it, and about its relationships with other program elements?</a:t>
            </a:r>
          </a:p>
          <a:p>
            <a:r>
              <a:rPr lang="en-US" baseline="0" dirty="0" smtClean="0"/>
              <a:t>if violations and vulnerabilities were a demographic of program elements, how would Google identify them for targeted ads?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3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 new programming language that is</a:t>
            </a:r>
            <a:r>
              <a:rPr lang="en-US" baseline="0" dirty="0" smtClean="0"/>
              <a:t> </a:t>
            </a:r>
            <a:r>
              <a:rPr lang="en-US" dirty="0" smtClean="0"/>
              <a:t>specifically designed to facilitate analysis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developers are now rolling their eyes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bad</a:t>
            </a:r>
            <a:r>
              <a:rPr lang="en-US" baseline="0" dirty="0" smtClean="0"/>
              <a:t> idea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there will always be code written in other languages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there will never be a “language to end all languages”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successful enterprise languages tend to be sponsored by a patron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IBM sponsored COBOL/FORTRAN/others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Bell Labs sponsored C/C++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Microsoft sponsors C++/C#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Apple sponsors Objective-C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Sun/Oracle sponsors Java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Sun/Netscape sponsored JavaScript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Google trying to be a sponsor with Go/Dart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 language may start as a side project, but…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 patron sponsors a language because it helps them meet a business need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usually, that means writing better code faster, not analysis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language adoption by the wider community is organic, can’t be forced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0" lvl="0" indent="0">
              <a:buFontTx/>
              <a:buNone/>
            </a:pPr>
            <a:r>
              <a:rPr lang="en-US" baseline="0" dirty="0" smtClean="0"/>
              <a:t>lobby sponsors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open language definitions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separate the AST from the syntax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HTML5 is a good example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define the models to which compilers must conform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open the reference implementation of the compiler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allow analyses direct access to the compiler’s models through all phases of translation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may be tough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sponsors have contrary interests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sponsors want compilation to be fast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vendors of static analysis tools don’t (or shouldn’t) care how long internalization takes, because time is overwhelmed by analysis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0" lvl="0" indent="0">
              <a:buFontTx/>
              <a:buNone/>
            </a:pPr>
            <a:r>
              <a:rPr lang="en-US" baseline="0" dirty="0" smtClean="0"/>
              <a:t>another case to be made for lobbying for legal liability for failing software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shifts the economics of development in favor of analysis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carries risks to the industry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not a winnable battle, regardless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04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time-lapse of the path taken by a Roomba</a:t>
            </a:r>
          </a:p>
          <a:p>
            <a:endParaRPr lang="en-US" dirty="0" smtClean="0"/>
          </a:p>
          <a:p>
            <a:r>
              <a:rPr lang="en-US" dirty="0" smtClean="0"/>
              <a:t>internalize everything, figure out what to do with it later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Google and others go to great lengths to vacuum up data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free services are one mechanism</a:t>
            </a:r>
          </a:p>
          <a:p>
            <a:pPr marL="171450" lvl="0" indent="-171450">
              <a:buFontTx/>
              <a:buChar char="-"/>
            </a:pPr>
            <a:r>
              <a:rPr lang="en-US" dirty="0" smtClean="0"/>
              <a:t>Jan, in an interview with John Hennessy, Mark </a:t>
            </a:r>
            <a:r>
              <a:rPr lang="en-US" dirty="0" err="1" smtClean="0"/>
              <a:t>Zuckerberg</a:t>
            </a:r>
            <a:r>
              <a:rPr lang="en-US" dirty="0" smtClean="0"/>
              <a:t> said that </a:t>
            </a:r>
            <a:r>
              <a:rPr lang="en-US" dirty="0" err="1" smtClean="0"/>
              <a:t>Snapchat</a:t>
            </a:r>
            <a:r>
              <a:rPr lang="en-US" dirty="0" smtClean="0"/>
              <a:t> was an</a:t>
            </a:r>
            <a:r>
              <a:rPr lang="en-US" baseline="0" dirty="0" smtClean="0"/>
              <a:t> “interesting privacy phenomenon” because it enabled people to share things they didn’t share before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we need ways for software to share things about its program elements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software is information dense</a:t>
            </a:r>
          </a:p>
          <a:p>
            <a:pPr marL="171450" lvl="0" indent="-171450">
              <a:buFontTx/>
              <a:buChar char="-"/>
            </a:pPr>
            <a:r>
              <a:rPr lang="en-US" dirty="0" smtClean="0"/>
              <a:t>sophisticated</a:t>
            </a:r>
            <a:r>
              <a:rPr lang="en-US" baseline="0" dirty="0" smtClean="0"/>
              <a:t> models imply rich relationships</a:t>
            </a:r>
            <a:endParaRPr lang="en-US" dirty="0" smtClean="0"/>
          </a:p>
          <a:p>
            <a:pPr marL="171450" lvl="0" indent="-171450">
              <a:buFontTx/>
              <a:buChar char="-"/>
            </a:pPr>
            <a:r>
              <a:rPr lang="en-US" dirty="0" smtClean="0"/>
              <a:t>capture as many of those relationships</a:t>
            </a:r>
            <a:r>
              <a:rPr lang="en-US" baseline="0" dirty="0" smtClean="0"/>
              <a:t> as possible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requires a persisted, scalable analysis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82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reduce,</a:t>
            </a:r>
            <a:r>
              <a:rPr lang="en-US" baseline="0" dirty="0" smtClean="0"/>
              <a:t> reuse, recycle</a:t>
            </a:r>
          </a:p>
          <a:p>
            <a:endParaRPr lang="en-US" dirty="0" smtClean="0"/>
          </a:p>
          <a:p>
            <a:r>
              <a:rPr lang="en-US" dirty="0" smtClean="0"/>
              <a:t>reduce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analysis should ignore unnecessary</a:t>
            </a:r>
            <a:r>
              <a:rPr lang="en-US" baseline="0" dirty="0" smtClean="0"/>
              <a:t> model layers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does a data-flow analysis need type information, or does it need relationships that are derived from type information?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easier said than done for code quality, since each model layer may have its own best practices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analysis should be partial when possible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when does an analysis need to cross module boundaries?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when does a test need to cross unit boundaries?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analysis should be incremental when possible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not a panacea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depending on the analysis, efferent coupling of program elements may affect large portions of source code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reuse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analysis should target intermediate representations when the analysis of a derived source can be traced back to the original source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examples, Java </a:t>
            </a:r>
            <a:r>
              <a:rPr lang="en-US" baseline="0" dirty="0" err="1" smtClean="0"/>
              <a:t>bytecode</a:t>
            </a:r>
            <a:r>
              <a:rPr lang="en-US" baseline="0" dirty="0" smtClean="0"/>
              <a:t>, LLVM IR, .NET CIL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easier said than done for code quality, when derived source is </a:t>
            </a:r>
            <a:r>
              <a:rPr lang="en-US" baseline="0" dirty="0" err="1" smtClean="0"/>
              <a:t>lossy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facilitates the effective internalization of relationships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recycle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analysis should be used to discover correlations, which are then fed back into analysis as heuristics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use the heuristics to focus partial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7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Unlike some analysis methods oriented toward structured </a:t>
            </a:r>
            <a:endParaRPr lang="en-US" dirty="0" smtClean="0"/>
          </a:p>
          <a:p>
            <a:r>
              <a:rPr lang="en-US" dirty="0" err="1" smtClean="0"/>
              <a:t>ming</a:t>
            </a:r>
            <a:r>
              <a:rPr lang="en-US" dirty="0" smtClean="0"/>
              <a:t>, our method retains the ability to cope</a:t>
            </a:r>
            <a:r>
              <a:rPr lang="en-US" baseline="0" dirty="0" smtClean="0"/>
              <a:t> with arbitrary escape and jump statements while it exploits the control flow information implicit in the parse tree.”</a:t>
            </a:r>
          </a:p>
          <a:p>
            <a:endParaRPr lang="en-US" dirty="0" smtClean="0"/>
          </a:p>
          <a:p>
            <a:r>
              <a:rPr lang="en-US" baseline="0" dirty="0" smtClean="0"/>
              <a:t>w</a:t>
            </a:r>
            <a:r>
              <a:rPr lang="en-US" dirty="0" smtClean="0"/>
              <a:t>hy </a:t>
            </a:r>
            <a:r>
              <a:rPr lang="en-US" dirty="0" smtClean="0"/>
              <a:t>am I not using this?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</a:t>
            </a:r>
            <a:r>
              <a:rPr lang="en-US" baseline="0" dirty="0" smtClean="0"/>
              <a:t>solved the problem of how to do efficient data-flow analysis 15 years </a:t>
            </a:r>
            <a:r>
              <a:rPr lang="en-US" baseline="0" dirty="0" smtClean="0"/>
              <a:t>ago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25 </a:t>
            </a:r>
            <a:r>
              <a:rPr lang="en-US" baseline="0" dirty="0" smtClean="0"/>
              <a:t>years </a:t>
            </a:r>
            <a:r>
              <a:rPr lang="en-US" baseline="0" dirty="0" smtClean="0"/>
              <a:t>ago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35 </a:t>
            </a:r>
            <a:r>
              <a:rPr lang="en-US" baseline="0" dirty="0" smtClean="0"/>
              <a:t>years </a:t>
            </a:r>
            <a:r>
              <a:rPr lang="en-US" baseline="0" dirty="0" smtClean="0"/>
              <a:t>ago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not </a:t>
            </a:r>
            <a:r>
              <a:rPr lang="en-US" dirty="0" smtClean="0"/>
              <a:t>meant to be a critique of the </a:t>
            </a:r>
            <a:r>
              <a:rPr lang="en-US" dirty="0" smtClean="0"/>
              <a:t>author</a:t>
            </a:r>
            <a:endParaRPr lang="en-US" dirty="0" smtClean="0"/>
          </a:p>
          <a:p>
            <a:r>
              <a:rPr lang="en-US" baseline="0" dirty="0" smtClean="0"/>
              <a:t>he’s </a:t>
            </a:r>
            <a:r>
              <a:rPr lang="en-US" baseline="0" dirty="0" smtClean="0"/>
              <a:t>a smart </a:t>
            </a:r>
            <a:r>
              <a:rPr lang="en-US" baseline="0" dirty="0" smtClean="0"/>
              <a:t>guy</a:t>
            </a:r>
          </a:p>
          <a:p>
            <a:r>
              <a:rPr lang="en-US" baseline="0" dirty="0" smtClean="0"/>
              <a:t>he </a:t>
            </a:r>
            <a:r>
              <a:rPr lang="en-US" baseline="0" dirty="0" smtClean="0"/>
              <a:t>was one of the ones who defined the compiler design principle of single static assignment (SSA form</a:t>
            </a:r>
            <a:r>
              <a:rPr lang="en-US" baseline="0" dirty="0" smtClean="0"/>
              <a:t>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seems like the promises of the past have not manifested in solutions of the present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87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of these</a:t>
            </a:r>
            <a:r>
              <a:rPr lang="en-US" baseline="0" dirty="0" smtClean="0"/>
              <a:t> are inevitable responses to the trends discussed in the first part of the talk</a:t>
            </a:r>
          </a:p>
          <a:p>
            <a:endParaRPr lang="en-US" baseline="0" dirty="0" smtClean="0"/>
          </a:p>
          <a:p>
            <a:r>
              <a:rPr lang="en-US" baseline="0" dirty="0" smtClean="0"/>
              <a:t>given these responses, what will define the next period of static analysis?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0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applications of machine learning, both to internalization and to analysis</a:t>
            </a:r>
          </a:p>
          <a:p>
            <a:endParaRPr lang="en-US" dirty="0" smtClean="0"/>
          </a:p>
          <a:p>
            <a:r>
              <a:rPr lang="en-US" dirty="0" smtClean="0"/>
              <a:t>an</a:t>
            </a:r>
            <a:r>
              <a:rPr lang="en-US" baseline="0" dirty="0" smtClean="0"/>
              <a:t> approach toward adjacent fields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hardware testing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data mining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business intelligence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litigation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software developers are just frustrated lawyers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04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1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can go back</a:t>
            </a:r>
            <a:r>
              <a:rPr lang="en-US" baseline="0" dirty="0" smtClean="0"/>
              <a:t> farther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 can go forward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a smattering</a:t>
            </a:r>
          </a:p>
          <a:p>
            <a:r>
              <a:rPr lang="en-US" baseline="0" dirty="0" smtClean="0"/>
              <a:t>there are many more</a:t>
            </a:r>
          </a:p>
          <a:p>
            <a:r>
              <a:rPr lang="en-US" baseline="0" dirty="0" smtClean="0"/>
              <a:t>apologies if your paper was (or wasn’t listed)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besides the normal difficulties in bridging theory and practice</a:t>
            </a:r>
          </a:p>
          <a:p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 smtClean="0"/>
              <a:t>forces that have thwarted the </a:t>
            </a:r>
            <a:r>
              <a:rPr lang="en-US" dirty="0" smtClean="0"/>
              <a:t>promises</a:t>
            </a:r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the </a:t>
            </a:r>
            <a:r>
              <a:rPr lang="en-US" dirty="0" smtClean="0"/>
              <a:t>focus of static analysis has shifted over </a:t>
            </a:r>
            <a:r>
              <a:rPr lang="en-US" dirty="0" smtClean="0"/>
              <a:t>time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the </a:t>
            </a:r>
            <a:r>
              <a:rPr lang="en-US" dirty="0" smtClean="0"/>
              <a:t>size</a:t>
            </a:r>
            <a:r>
              <a:rPr lang="en-US" baseline="0" dirty="0" smtClean="0"/>
              <a:t> of the average-case </a:t>
            </a:r>
            <a:r>
              <a:rPr lang="en-US" dirty="0" smtClean="0"/>
              <a:t>software system has </a:t>
            </a:r>
            <a:r>
              <a:rPr lang="en-US" dirty="0" smtClean="0"/>
              <a:t>increased over </a:t>
            </a:r>
            <a:r>
              <a:rPr lang="en-US" dirty="0" smtClean="0"/>
              <a:t>time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programming </a:t>
            </a:r>
            <a:r>
              <a:rPr lang="en-US" dirty="0" smtClean="0"/>
              <a:t>languages and programming techniques have added abstraction layers that complicate </a:t>
            </a:r>
            <a:r>
              <a:rPr lang="en-US" dirty="0" smtClean="0"/>
              <a:t>modeling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1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focus of static analysis has shifted over </a:t>
            </a:r>
            <a:r>
              <a:rPr lang="en-US" dirty="0" smtClean="0"/>
              <a:t>time</a:t>
            </a:r>
          </a:p>
          <a:p>
            <a:endParaRPr lang="en-US" dirty="0" smtClean="0"/>
          </a:p>
          <a:p>
            <a:r>
              <a:rPr lang="en-US" dirty="0" smtClean="0"/>
              <a:t>could have</a:t>
            </a:r>
            <a:r>
              <a:rPr lang="en-US" baseline="0" dirty="0" smtClean="0"/>
              <a:t> added other periods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verification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concurrency</a:t>
            </a:r>
          </a:p>
          <a:p>
            <a:r>
              <a:rPr lang="en-US" dirty="0" smtClean="0"/>
              <a:t>not boundaries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research</a:t>
            </a:r>
            <a:r>
              <a:rPr lang="en-US" baseline="0" dirty="0" smtClean="0"/>
              <a:t> and tools crossed periods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 example, 1979, lint emerged from PCC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was primarily intended to identify non-portable structures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quickly became the paragon of a code-quality checker</a:t>
            </a:r>
            <a:endParaRPr lang="en-US" dirty="0" smtClean="0"/>
          </a:p>
          <a:p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I was being unfair before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when</a:t>
            </a:r>
            <a:r>
              <a:rPr lang="en-US" baseline="0" dirty="0" smtClean="0"/>
              <a:t> I said the promises of the past have not manifested in solutions of the present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the promises</a:t>
            </a:r>
            <a:r>
              <a:rPr lang="en-US" baseline="0" dirty="0" smtClean="0"/>
              <a:t> of the past did manifest in solutions of the past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period has</a:t>
            </a:r>
            <a:r>
              <a:rPr lang="en-US" baseline="0" dirty="0" smtClean="0"/>
              <a:t> different influences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different influences demanded different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3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 smtClean="0"/>
              <a:t>of lines</a:t>
            </a:r>
            <a:r>
              <a:rPr lang="en-US" baseline="0" dirty="0" smtClean="0"/>
              <a:t> of code in the Linux kernel over </a:t>
            </a:r>
            <a:r>
              <a:rPr lang="en-US" baseline="0" dirty="0" smtClean="0"/>
              <a:t>time</a:t>
            </a:r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the trend appears</a:t>
            </a:r>
            <a:r>
              <a:rPr lang="en-US" baseline="0" dirty="0" smtClean="0"/>
              <a:t> </a:t>
            </a:r>
            <a:r>
              <a:rPr lang="en-US" dirty="0" smtClean="0"/>
              <a:t>disturbingly exponential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same</a:t>
            </a:r>
            <a:r>
              <a:rPr lang="en-US" baseline="0" dirty="0" smtClean="0"/>
              <a:t> graph can be drawn for other operating systems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Windows NT looks similar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Debian</a:t>
            </a:r>
            <a:r>
              <a:rPr lang="en-US" baseline="0" dirty="0" smtClean="0"/>
              <a:t> is much worse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for the sake of argument, assume the size of the average-case software system follows this trend</a:t>
            </a:r>
          </a:p>
          <a:p>
            <a:r>
              <a:rPr lang="en-US" dirty="0" smtClean="0"/>
              <a:t>how long will</a:t>
            </a:r>
            <a:r>
              <a:rPr lang="en-US" baseline="0" dirty="0" smtClean="0"/>
              <a:t> it take to perform an analysis of the average-case software system?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specifically, a semantic-sensitive analysis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0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P program elements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 </a:t>
            </a:r>
            <a:r>
              <a:rPr lang="en-US" dirty="0" smtClean="0"/>
              <a:t>will use the more generic “program element” rather than </a:t>
            </a:r>
            <a:r>
              <a:rPr lang="en-US" dirty="0" smtClean="0"/>
              <a:t>LOC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 </a:t>
            </a:r>
            <a:r>
              <a:rPr lang="en-US" dirty="0" smtClean="0"/>
              <a:t>practice, LOC has a strong correlation to almost any </a:t>
            </a:r>
            <a:r>
              <a:rPr lang="en-US" baseline="0" dirty="0" smtClean="0"/>
              <a:t>measurement of program </a:t>
            </a:r>
            <a:r>
              <a:rPr lang="en-US" baseline="0" dirty="0" smtClean="0"/>
              <a:t>volume</a:t>
            </a:r>
          </a:p>
          <a:p>
            <a:pPr marL="0" indent="0">
              <a:buFontTx/>
              <a:buNone/>
            </a:pPr>
            <a:r>
              <a:rPr lang="en-US" dirty="0" smtClean="0"/>
              <a:t>how many calculations will</a:t>
            </a:r>
            <a:r>
              <a:rPr lang="en-US" baseline="0" dirty="0" smtClean="0"/>
              <a:t> an analysis require?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models are trees and graphs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conservatively assume P log P calculations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dirty="0" smtClean="0"/>
              <a:t>divide by the number of calculations per second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long will it take to perform an</a:t>
            </a:r>
            <a:r>
              <a:rPr lang="en-US" baseline="0" dirty="0" smtClean="0"/>
              <a:t> analysis of the average-case software system as a function of time?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 number of program elements is exponential</a:t>
            </a:r>
            <a:r>
              <a:rPr lang="en-US" baseline="0" dirty="0" smtClean="0"/>
              <a:t> over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number of calculations per second is exponential over time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Moore’s Law (kind of)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the duration that will be required to perform an analysis of the average-case software system is a linear function of time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is bad news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analyses of the future will only take longer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 am being unfair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growth rate of software size may not match the growth rate of processor speed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could be polynomial (n-squared, say)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probably safe to assume exponential with a base less than 2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regardless, exponential growth can be sustained forever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even noted by Moore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care to bet which will taper off first, software size or processor speed?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6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1995, </a:t>
            </a:r>
            <a:r>
              <a:rPr lang="en-US" dirty="0" err="1" smtClean="0"/>
              <a:t>Niklaus</a:t>
            </a:r>
            <a:r>
              <a:rPr lang="en-US" dirty="0" smtClean="0"/>
              <a:t> Wirth noted “software is getting slower more rapidly than hardware becomes faster”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Wirth’s Law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later, Bill</a:t>
            </a:r>
            <a:r>
              <a:rPr lang="en-US" baseline="0" dirty="0" smtClean="0"/>
              <a:t> Gates noted “the speed of software halves every 18 months”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Gates’s</a:t>
            </a:r>
            <a:r>
              <a:rPr lang="en-US" baseline="0" dirty="0" smtClean="0"/>
              <a:t> Law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2011, David May related Gate’s Law to Moore’s law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(though he was not the first to do so)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</a:t>
            </a:r>
            <a:r>
              <a:rPr lang="en-US" baseline="0" dirty="0" smtClean="0"/>
              <a:t> propose the data version of May’s Law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why is our input size (software size) increasing?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2011,</a:t>
            </a:r>
            <a:r>
              <a:rPr lang="en-US" baseline="0" dirty="0" smtClean="0"/>
              <a:t> Marc Andreessen wrote an essay for the WSJ, “Why software is eating the world”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outlines financial case for investing in software companies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in short, there is a financial incentive for writing more software with more complex behaviors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2B7B-9EF7-0847-94F3-AA62A70B08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6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2F4D-1C13-E746-8F35-C8EACDDA6CA8}" type="datetimeFigureOut">
              <a:rPr lang="en-US" smtClean="0"/>
              <a:t>07/03/14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15D-2CFB-554A-8752-17A4021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4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2F4D-1C13-E746-8F35-C8EACDDA6CA8}" type="datetimeFigureOut">
              <a:rPr lang="en-US" smtClean="0"/>
              <a:t>07/03/14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15D-2CFB-554A-8752-17A4021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2F4D-1C13-E746-8F35-C8EACDDA6CA8}" type="datetimeFigureOut">
              <a:rPr lang="en-US" smtClean="0"/>
              <a:t>07/03/14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15D-2CFB-554A-8752-17A4021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9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2F4D-1C13-E746-8F35-C8EACDDA6CA8}" type="datetimeFigureOut">
              <a:rPr lang="en-US" smtClean="0"/>
              <a:t>07/03/14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15D-2CFB-554A-8752-17A4021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8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2F4D-1C13-E746-8F35-C8EACDDA6CA8}" type="datetimeFigureOut">
              <a:rPr lang="en-US" smtClean="0"/>
              <a:t>07/03/14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15D-2CFB-554A-8752-17A4021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4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2F4D-1C13-E746-8F35-C8EACDDA6CA8}" type="datetimeFigureOut">
              <a:rPr lang="en-US" smtClean="0"/>
              <a:t>07/03/14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15D-2CFB-554A-8752-17A4021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2F4D-1C13-E746-8F35-C8EACDDA6CA8}" type="datetimeFigureOut">
              <a:rPr lang="en-US" smtClean="0"/>
              <a:t>07/03/14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15D-2CFB-554A-8752-17A4021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1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2F4D-1C13-E746-8F35-C8EACDDA6CA8}" type="datetimeFigureOut">
              <a:rPr lang="en-US" smtClean="0"/>
              <a:t>07/03/14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15D-2CFB-554A-8752-17A4021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0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2F4D-1C13-E746-8F35-C8EACDDA6CA8}" type="datetimeFigureOut">
              <a:rPr lang="en-US" smtClean="0"/>
              <a:t>07/03/14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15D-2CFB-554A-8752-17A4021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2F4D-1C13-E746-8F35-C8EACDDA6CA8}" type="datetimeFigureOut">
              <a:rPr lang="en-US" smtClean="0"/>
              <a:t>07/03/14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15D-2CFB-554A-8752-17A4021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6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2F4D-1C13-E746-8F35-C8EACDDA6CA8}" type="datetimeFigureOut">
              <a:rPr lang="en-US" smtClean="0"/>
              <a:t>07/03/14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815D-2CFB-554A-8752-17A4021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2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2F4D-1C13-E746-8F35-C8EACDDA6CA8}" type="datetimeFigureOut">
              <a:rPr lang="en-US" smtClean="0"/>
              <a:t>07/03/14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C815D-2CFB-554A-8752-17A40219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oogle.com/culturalinstitute/asset-viewer/the-tower-of-babel/bAGKOdJfvfAhYQ" TargetMode="External"/><Relationship Id="rId12" Type="http://schemas.openxmlformats.org/officeDocument/2006/relationships/hyperlink" Target="http://www.flickr.com/photos/13963375@N00/3533146556" TargetMode="External"/><Relationship Id="rId13" Type="http://schemas.openxmlformats.org/officeDocument/2006/relationships/hyperlink" Target="http://upload.wikimedia.org/wikipedia/commons/thumb/5/5d/Glass_and_plastic_recycling_065_ubt.JPG/1024px-Glass_and_plastic_recycling_065_ubt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flickr.com/photos/dannyboymalinga/4775595498/" TargetMode="External"/><Relationship Id="rId4" Type="http://schemas.openxmlformats.org/officeDocument/2006/relationships/hyperlink" Target="http://upload.wikimedia.org/wikipedia/en/6/61/Shania_Twain_-_Come_on_Over.png" TargetMode="External"/><Relationship Id="rId5" Type="http://schemas.openxmlformats.org/officeDocument/2006/relationships/hyperlink" Target="http://upload.wikimedia.org/wikipedia/en/8/8d/Marxmarx.jpg" TargetMode="External"/><Relationship Id="rId6" Type="http://schemas.openxmlformats.org/officeDocument/2006/relationships/hyperlink" Target="http://upload.wikimedia.org/wikipedia/en/3/36/Bee_Gees_Stayin_Alive.jpg" TargetMode="External"/><Relationship Id="rId7" Type="http://schemas.openxmlformats.org/officeDocument/2006/relationships/hyperlink" Target="http://upload.wikimedia.org/wikipedia/commons/5/5e/KUKA_Industrial_Robots_IR.jpg" TargetMode="External"/><Relationship Id="rId8" Type="http://schemas.openxmlformats.org/officeDocument/2006/relationships/hyperlink" Target="http://upload.wikimedia.org/wikipedia/commons/thumb/d/dc/DC_Metro_Map_2013.svg/2000px-DC_Metro_Map_2013.svg.png" TargetMode="External"/><Relationship Id="rId9" Type="http://schemas.openxmlformats.org/officeDocument/2006/relationships/hyperlink" Target="http://upload.wikimedia.org/wikipedia/commons/thumb/3/35/Takato_Dam_discharge.jpg/1280px-Takato_Dam_discharge.jpg" TargetMode="External"/><Relationship Id="rId10" Type="http://schemas.openxmlformats.org/officeDocument/2006/relationships/hyperlink" Target="http://www.google.com/press/images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508" y="3709792"/>
            <a:ext cx="4431472" cy="76944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Where’s My Flying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60027" y="3227604"/>
            <a:ext cx="2056172" cy="132343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latin typeface="+mj-lt"/>
              </a:rPr>
              <a:t>Car?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900000">
            <a:off x="6604087" y="4527007"/>
            <a:ext cx="1788538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2"/>
                </a:solidFill>
                <a:latin typeface="Noteworthy"/>
              </a:rPr>
              <a:t>Monoid</a:t>
            </a:r>
            <a:endParaRPr lang="en-US" dirty="0">
              <a:solidFill>
                <a:schemeClr val="accent2"/>
              </a:solidFill>
              <a:latin typeface="Noteworthy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6159" y="3781437"/>
            <a:ext cx="1669965" cy="5272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r>
              <a:rPr lang="en-US" sz="5400" dirty="0" smtClean="0">
                <a:solidFill>
                  <a:schemeClr val="accent2">
                    <a:alpha val="90000"/>
                  </a:schemeClr>
                </a:solidFill>
                <a:latin typeface="Menlo Regular"/>
                <a:cs typeface="Menlo Regular"/>
              </a:rPr>
              <a:t>✗</a:t>
            </a:r>
          </a:p>
        </p:txBody>
      </p:sp>
      <p:pic>
        <p:nvPicPr>
          <p:cNvPr id="3" name="Picture 2" descr="logo_buguroo_bg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28600"/>
            <a:ext cx="2133600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9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63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0px-DC_Metro_Map_2013.sv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20377" r="428" b="1531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5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37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Applesoft</a:t>
            </a:r>
            <a:r>
              <a:rPr lang="en-US" dirty="0" smtClean="0"/>
              <a:t> BASIC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58962" y="3098800"/>
            <a:ext cx="5426075" cy="863600"/>
            <a:chOff x="1858962" y="3098800"/>
            <a:chExt cx="5426075" cy="863600"/>
          </a:xfrm>
        </p:grpSpPr>
        <p:sp>
          <p:nvSpPr>
            <p:cNvPr id="4" name="Rounded Rectangle 3"/>
            <p:cNvSpPr/>
            <p:nvPr/>
          </p:nvSpPr>
          <p:spPr>
            <a:xfrm>
              <a:off x="3979861" y="3302000"/>
              <a:ext cx="3101975" cy="457200"/>
            </a:xfrm>
            <a:prstGeom prst="roundRect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929062" y="3251200"/>
              <a:ext cx="3203575" cy="558800"/>
            </a:xfrm>
            <a:prstGeom prst="roundRect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60562" y="3302000"/>
              <a:ext cx="457200" cy="457200"/>
            </a:xfrm>
            <a:prstGeom prst="roundRect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17787" y="3200400"/>
              <a:ext cx="4565650" cy="660400"/>
            </a:xfrm>
            <a:prstGeom prst="roundRect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909762" y="3149600"/>
              <a:ext cx="5324475" cy="762000"/>
            </a:xfrm>
            <a:prstGeom prst="roundRect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858962" y="3098800"/>
              <a:ext cx="5426075" cy="863600"/>
            </a:xfrm>
            <a:prstGeom prst="roundRect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1956701" y="3284378"/>
            <a:ext cx="5189321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Consolas"/>
              </a:rPr>
              <a:t>10 PRINT "Hello World!"</a:t>
            </a:r>
            <a:endParaRPr lang="en-US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64437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789" name="Rounded Rectangle 788"/>
          <p:cNvSpPr/>
          <p:nvPr/>
        </p:nvSpPr>
        <p:spPr>
          <a:xfrm flipV="1">
            <a:off x="1486307" y="4074006"/>
            <a:ext cx="845864" cy="307778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ounded Rectangle 789"/>
          <p:cNvSpPr/>
          <p:nvPr/>
        </p:nvSpPr>
        <p:spPr>
          <a:xfrm flipV="1">
            <a:off x="1435481" y="4023187"/>
            <a:ext cx="2075180" cy="4093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Rounded Rectangle 791"/>
          <p:cNvSpPr/>
          <p:nvPr/>
        </p:nvSpPr>
        <p:spPr>
          <a:xfrm flipV="1">
            <a:off x="1384681" y="3972387"/>
            <a:ext cx="3817747" cy="5109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Rounded Rectangle 793"/>
          <p:cNvSpPr/>
          <p:nvPr/>
        </p:nvSpPr>
        <p:spPr>
          <a:xfrm flipV="1">
            <a:off x="5856377" y="4074004"/>
            <a:ext cx="1973624" cy="307780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Rounded Rectangle 803"/>
          <p:cNvSpPr/>
          <p:nvPr/>
        </p:nvSpPr>
        <p:spPr>
          <a:xfrm flipV="1">
            <a:off x="5805678" y="4023187"/>
            <a:ext cx="2075180" cy="4093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ounded Rectangle 804"/>
          <p:cNvSpPr/>
          <p:nvPr/>
        </p:nvSpPr>
        <p:spPr>
          <a:xfrm flipV="1">
            <a:off x="5433511" y="3921587"/>
            <a:ext cx="2819356" cy="6125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Rounded Rectangle 808"/>
          <p:cNvSpPr/>
          <p:nvPr/>
        </p:nvSpPr>
        <p:spPr>
          <a:xfrm flipV="1">
            <a:off x="5754878" y="3972387"/>
            <a:ext cx="2176780" cy="5109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Rounded Rectangle 809"/>
          <p:cNvSpPr/>
          <p:nvPr/>
        </p:nvSpPr>
        <p:spPr>
          <a:xfrm flipV="1">
            <a:off x="1333881" y="3868882"/>
            <a:ext cx="6969760" cy="7141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Rounded Rectangle 810"/>
          <p:cNvSpPr/>
          <p:nvPr/>
        </p:nvSpPr>
        <p:spPr>
          <a:xfrm flipV="1">
            <a:off x="1283081" y="3818082"/>
            <a:ext cx="7071360" cy="8157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Rounded Rectangle 811"/>
          <p:cNvSpPr/>
          <p:nvPr/>
        </p:nvSpPr>
        <p:spPr>
          <a:xfrm flipV="1">
            <a:off x="1232282" y="3767281"/>
            <a:ext cx="7443540" cy="9173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Rounded Rectangle 779"/>
          <p:cNvSpPr/>
          <p:nvPr/>
        </p:nvSpPr>
        <p:spPr>
          <a:xfrm flipV="1">
            <a:off x="922427" y="3105391"/>
            <a:ext cx="845820" cy="3077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ounded Rectangle 780"/>
          <p:cNvSpPr/>
          <p:nvPr/>
        </p:nvSpPr>
        <p:spPr>
          <a:xfrm flipV="1">
            <a:off x="2050231" y="3105391"/>
            <a:ext cx="845820" cy="307778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Rounded Rectangle 781"/>
          <p:cNvSpPr/>
          <p:nvPr/>
        </p:nvSpPr>
        <p:spPr>
          <a:xfrm flipV="1">
            <a:off x="3177947" y="3105393"/>
            <a:ext cx="563880" cy="307776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ounded Rectangle 798"/>
          <p:cNvSpPr/>
          <p:nvPr/>
        </p:nvSpPr>
        <p:spPr>
          <a:xfrm flipV="1">
            <a:off x="5292453" y="3105398"/>
            <a:ext cx="845864" cy="307772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Rounded Rectangle 799"/>
          <p:cNvSpPr/>
          <p:nvPr/>
        </p:nvSpPr>
        <p:spPr>
          <a:xfrm flipV="1">
            <a:off x="871728" y="3054558"/>
            <a:ext cx="2075180" cy="4093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Rounded Rectangle 800"/>
          <p:cNvSpPr/>
          <p:nvPr/>
        </p:nvSpPr>
        <p:spPr>
          <a:xfrm flipV="1">
            <a:off x="5241671" y="3053160"/>
            <a:ext cx="1460570" cy="4093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Rounded Rectangle 801"/>
          <p:cNvSpPr/>
          <p:nvPr/>
        </p:nvSpPr>
        <p:spPr>
          <a:xfrm flipV="1">
            <a:off x="5190871" y="3002361"/>
            <a:ext cx="2407920" cy="5109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Rounded Rectangle 802"/>
          <p:cNvSpPr/>
          <p:nvPr/>
        </p:nvSpPr>
        <p:spPr>
          <a:xfrm flipV="1">
            <a:off x="4869631" y="2951561"/>
            <a:ext cx="3101340" cy="6125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3" name="Group 1012"/>
          <p:cNvGrpSpPr/>
          <p:nvPr/>
        </p:nvGrpSpPr>
        <p:grpSpPr>
          <a:xfrm>
            <a:off x="358547" y="2136779"/>
            <a:ext cx="8317274" cy="3476113"/>
            <a:chOff x="358547" y="2136779"/>
            <a:chExt cx="8317274" cy="3476113"/>
          </a:xfrm>
        </p:grpSpPr>
        <p:grpSp>
          <p:nvGrpSpPr>
            <p:cNvPr id="13" name="Group 12"/>
            <p:cNvGrpSpPr/>
            <p:nvPr/>
          </p:nvGrpSpPr>
          <p:grpSpPr>
            <a:xfrm>
              <a:off x="1486307" y="4074007"/>
              <a:ext cx="845864" cy="307777"/>
              <a:chOff x="1526820" y="3890665"/>
              <a:chExt cx="845864" cy="307777"/>
            </a:xfrm>
          </p:grpSpPr>
          <p:sp>
            <p:nvSpPr>
              <p:cNvPr id="478" name="Content Placeholder 2"/>
              <p:cNvSpPr txBox="1">
                <a:spLocks/>
              </p:cNvSpPr>
              <p:nvPr/>
            </p:nvSpPr>
            <p:spPr>
              <a:xfrm>
                <a:off x="152682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S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479" name="Content Placeholder 2"/>
              <p:cNvSpPr txBox="1">
                <a:spLocks/>
              </p:cNvSpPr>
              <p:nvPr/>
            </p:nvSpPr>
            <p:spPr>
              <a:xfrm>
                <a:off x="166779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y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480" name="Content Placeholder 2"/>
              <p:cNvSpPr txBox="1">
                <a:spLocks/>
              </p:cNvSpPr>
              <p:nvPr/>
            </p:nvSpPr>
            <p:spPr>
              <a:xfrm>
                <a:off x="180876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s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481" name="Content Placeholder 2"/>
              <p:cNvSpPr txBox="1">
                <a:spLocks/>
              </p:cNvSpPr>
              <p:nvPr/>
            </p:nvSpPr>
            <p:spPr>
              <a:xfrm>
                <a:off x="194973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t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482" name="Content Placeholder 2"/>
              <p:cNvSpPr txBox="1">
                <a:spLocks/>
              </p:cNvSpPr>
              <p:nvPr/>
            </p:nvSpPr>
            <p:spPr>
              <a:xfrm>
                <a:off x="209070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e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483" name="Content Placeholder 2"/>
              <p:cNvSpPr txBox="1">
                <a:spLocks/>
              </p:cNvSpPr>
              <p:nvPr/>
            </p:nvSpPr>
            <p:spPr>
              <a:xfrm>
                <a:off x="223167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m</a:t>
                </a:r>
                <a:endParaRPr lang="en-US" sz="2000" dirty="0">
                  <a:latin typeface="Consolas"/>
                </a:endParaRPr>
              </a:p>
            </p:txBody>
          </p:sp>
        </p:grpSp>
        <p:sp>
          <p:nvSpPr>
            <p:cNvPr id="486" name="Content Placeholder 2"/>
            <p:cNvSpPr txBox="1">
              <a:spLocks/>
            </p:cNvSpPr>
            <p:nvPr/>
          </p:nvSpPr>
          <p:spPr>
            <a:xfrm>
              <a:off x="2614067" y="4074007"/>
              <a:ext cx="141014" cy="3077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000" dirty="0">
                  <a:latin typeface="Consolas"/>
                </a:rPr>
                <a:t>.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036977" y="4074007"/>
              <a:ext cx="422954" cy="307777"/>
              <a:chOff x="3077490" y="3890665"/>
              <a:chExt cx="422954" cy="307777"/>
            </a:xfrm>
          </p:grpSpPr>
          <p:sp>
            <p:nvSpPr>
              <p:cNvPr id="489" name="Content Placeholder 2"/>
              <p:cNvSpPr txBox="1">
                <a:spLocks/>
              </p:cNvSpPr>
              <p:nvPr/>
            </p:nvSpPr>
            <p:spPr>
              <a:xfrm>
                <a:off x="307749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o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490" name="Content Placeholder 2"/>
              <p:cNvSpPr txBox="1">
                <a:spLocks/>
              </p:cNvSpPr>
              <p:nvPr/>
            </p:nvSpPr>
            <p:spPr>
              <a:xfrm>
                <a:off x="321846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u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491" name="Content Placeholder 2"/>
              <p:cNvSpPr txBox="1">
                <a:spLocks/>
              </p:cNvSpPr>
              <p:nvPr/>
            </p:nvSpPr>
            <p:spPr>
              <a:xfrm>
                <a:off x="335943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t</a:t>
                </a:r>
                <a:endParaRPr lang="en-US" sz="2000" dirty="0">
                  <a:latin typeface="Consolas"/>
                </a:endParaRPr>
              </a:p>
            </p:txBody>
          </p:sp>
        </p:grpSp>
        <p:sp>
          <p:nvSpPr>
            <p:cNvPr id="494" name="Content Placeholder 2"/>
            <p:cNvSpPr txBox="1">
              <a:spLocks/>
            </p:cNvSpPr>
            <p:nvPr/>
          </p:nvSpPr>
          <p:spPr>
            <a:xfrm>
              <a:off x="3741827" y="4074007"/>
              <a:ext cx="141014" cy="3077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000" dirty="0" smtClean="0">
                  <a:latin typeface="Consolas"/>
                </a:rPr>
                <a:t>.</a:t>
              </a:r>
              <a:endParaRPr lang="en-US" sz="2000" dirty="0">
                <a:latin typeface="Consola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164737" y="4074007"/>
              <a:ext cx="986834" cy="307777"/>
              <a:chOff x="4205250" y="3890665"/>
              <a:chExt cx="986834" cy="307777"/>
            </a:xfrm>
          </p:grpSpPr>
          <p:sp>
            <p:nvSpPr>
              <p:cNvPr id="497" name="Content Placeholder 2"/>
              <p:cNvSpPr txBox="1">
                <a:spLocks/>
              </p:cNvSpPr>
              <p:nvPr/>
            </p:nvSpPr>
            <p:spPr>
              <a:xfrm>
                <a:off x="420525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p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498" name="Content Placeholder 2"/>
              <p:cNvSpPr txBox="1">
                <a:spLocks/>
              </p:cNvSpPr>
              <p:nvPr/>
            </p:nvSpPr>
            <p:spPr>
              <a:xfrm>
                <a:off x="434622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>
                    <a:latin typeface="Consolas"/>
                  </a:rPr>
                  <a:t>r</a:t>
                </a:r>
              </a:p>
            </p:txBody>
          </p:sp>
          <p:sp>
            <p:nvSpPr>
              <p:cNvPr id="499" name="Content Placeholder 2"/>
              <p:cNvSpPr txBox="1">
                <a:spLocks/>
              </p:cNvSpPr>
              <p:nvPr/>
            </p:nvSpPr>
            <p:spPr>
              <a:xfrm>
                <a:off x="448719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00" name="Content Placeholder 2"/>
              <p:cNvSpPr txBox="1">
                <a:spLocks/>
              </p:cNvSpPr>
              <p:nvPr/>
            </p:nvSpPr>
            <p:spPr>
              <a:xfrm>
                <a:off x="462816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n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01" name="Content Placeholder 2"/>
              <p:cNvSpPr txBox="1">
                <a:spLocks/>
              </p:cNvSpPr>
              <p:nvPr/>
            </p:nvSpPr>
            <p:spPr>
              <a:xfrm>
                <a:off x="476913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t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02" name="Content Placeholder 2"/>
              <p:cNvSpPr txBox="1">
                <a:spLocks/>
              </p:cNvSpPr>
              <p:nvPr/>
            </p:nvSpPr>
            <p:spPr>
              <a:xfrm>
                <a:off x="491010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l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03" name="Content Placeholder 2"/>
              <p:cNvSpPr txBox="1">
                <a:spLocks/>
              </p:cNvSpPr>
              <p:nvPr/>
            </p:nvSpPr>
            <p:spPr>
              <a:xfrm>
                <a:off x="505107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n</a:t>
                </a:r>
                <a:endParaRPr lang="en-US" sz="2000" dirty="0">
                  <a:latin typeface="Consolas"/>
                </a:endParaRPr>
              </a:p>
            </p:txBody>
          </p:sp>
        </p:grpSp>
        <p:sp>
          <p:nvSpPr>
            <p:cNvPr id="506" name="Content Placeholder 2"/>
            <p:cNvSpPr txBox="1">
              <a:spLocks/>
            </p:cNvSpPr>
            <p:nvPr/>
          </p:nvSpPr>
          <p:spPr>
            <a:xfrm>
              <a:off x="5433467" y="4074007"/>
              <a:ext cx="141014" cy="3077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000" dirty="0" smtClean="0">
                  <a:latin typeface="Consolas"/>
                </a:rPr>
                <a:t>(</a:t>
              </a:r>
              <a:endParaRPr lang="en-US" sz="2000" dirty="0">
                <a:latin typeface="Consola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856377" y="4074007"/>
              <a:ext cx="1973624" cy="307777"/>
              <a:chOff x="5896890" y="3890665"/>
              <a:chExt cx="1973624" cy="307777"/>
            </a:xfrm>
          </p:grpSpPr>
          <p:sp>
            <p:nvSpPr>
              <p:cNvPr id="509" name="Content Placeholder 2"/>
              <p:cNvSpPr txBox="1">
                <a:spLocks/>
              </p:cNvSpPr>
              <p:nvPr/>
            </p:nvSpPr>
            <p:spPr>
              <a:xfrm>
                <a:off x="589689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"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10" name="Content Placeholder 2"/>
              <p:cNvSpPr txBox="1">
                <a:spLocks/>
              </p:cNvSpPr>
              <p:nvPr/>
            </p:nvSpPr>
            <p:spPr>
              <a:xfrm>
                <a:off x="603786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H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11" name="Content Placeholder 2"/>
              <p:cNvSpPr txBox="1">
                <a:spLocks/>
              </p:cNvSpPr>
              <p:nvPr/>
            </p:nvSpPr>
            <p:spPr>
              <a:xfrm>
                <a:off x="617883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e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12" name="Content Placeholder 2"/>
              <p:cNvSpPr txBox="1">
                <a:spLocks/>
              </p:cNvSpPr>
              <p:nvPr/>
            </p:nvSpPr>
            <p:spPr>
              <a:xfrm>
                <a:off x="631980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l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13" name="Content Placeholder 2"/>
              <p:cNvSpPr txBox="1">
                <a:spLocks/>
              </p:cNvSpPr>
              <p:nvPr/>
            </p:nvSpPr>
            <p:spPr>
              <a:xfrm>
                <a:off x="646077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l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14" name="Content Placeholder 2"/>
              <p:cNvSpPr txBox="1">
                <a:spLocks/>
              </p:cNvSpPr>
              <p:nvPr/>
            </p:nvSpPr>
            <p:spPr>
              <a:xfrm>
                <a:off x="660174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o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16" name="Content Placeholder 2"/>
              <p:cNvSpPr txBox="1">
                <a:spLocks/>
              </p:cNvSpPr>
              <p:nvPr/>
            </p:nvSpPr>
            <p:spPr>
              <a:xfrm>
                <a:off x="688368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W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17" name="Content Placeholder 2"/>
              <p:cNvSpPr txBox="1">
                <a:spLocks/>
              </p:cNvSpPr>
              <p:nvPr/>
            </p:nvSpPr>
            <p:spPr>
              <a:xfrm>
                <a:off x="702465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o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18" name="Content Placeholder 2"/>
              <p:cNvSpPr txBox="1">
                <a:spLocks/>
              </p:cNvSpPr>
              <p:nvPr/>
            </p:nvSpPr>
            <p:spPr>
              <a:xfrm>
                <a:off x="716562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r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19" name="Content Placeholder 2"/>
              <p:cNvSpPr txBox="1">
                <a:spLocks/>
              </p:cNvSpPr>
              <p:nvPr/>
            </p:nvSpPr>
            <p:spPr>
              <a:xfrm>
                <a:off x="730659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l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20" name="Content Placeholder 2"/>
              <p:cNvSpPr txBox="1">
                <a:spLocks/>
              </p:cNvSpPr>
              <p:nvPr/>
            </p:nvSpPr>
            <p:spPr>
              <a:xfrm>
                <a:off x="744756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d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21" name="Content Placeholder 2"/>
              <p:cNvSpPr txBox="1">
                <a:spLocks/>
              </p:cNvSpPr>
              <p:nvPr/>
            </p:nvSpPr>
            <p:spPr>
              <a:xfrm>
                <a:off x="758853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!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522" name="Content Placeholder 2"/>
              <p:cNvSpPr txBox="1">
                <a:spLocks/>
              </p:cNvSpPr>
              <p:nvPr/>
            </p:nvSpPr>
            <p:spPr>
              <a:xfrm>
                <a:off x="772950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"</a:t>
                </a:r>
                <a:endParaRPr lang="en-US" sz="2000" dirty="0">
                  <a:latin typeface="Consolas"/>
                </a:endParaRPr>
              </a:p>
            </p:txBody>
          </p:sp>
        </p:grpSp>
        <p:sp>
          <p:nvSpPr>
            <p:cNvPr id="525" name="Content Placeholder 2"/>
            <p:cNvSpPr txBox="1">
              <a:spLocks/>
            </p:cNvSpPr>
            <p:nvPr/>
          </p:nvSpPr>
          <p:spPr>
            <a:xfrm>
              <a:off x="8111897" y="4074007"/>
              <a:ext cx="141014" cy="3077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000" dirty="0" smtClean="0">
                  <a:latin typeface="Consolas"/>
                </a:rPr>
                <a:t>)</a:t>
              </a:r>
              <a:endParaRPr lang="en-US" sz="2000" dirty="0">
                <a:latin typeface="Consolas"/>
              </a:endParaRPr>
            </a:p>
          </p:txBody>
        </p:sp>
        <p:sp>
          <p:nvSpPr>
            <p:cNvPr id="528" name="Content Placeholder 2"/>
            <p:cNvSpPr txBox="1">
              <a:spLocks/>
            </p:cNvSpPr>
            <p:nvPr/>
          </p:nvSpPr>
          <p:spPr>
            <a:xfrm>
              <a:off x="8534807" y="4074007"/>
              <a:ext cx="141014" cy="3077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000" dirty="0" smtClean="0">
                  <a:latin typeface="Consolas"/>
                </a:rPr>
                <a:t>;</a:t>
              </a:r>
              <a:endParaRPr lang="en-US" sz="2000" dirty="0">
                <a:latin typeface="Consolas"/>
              </a:endParaRPr>
            </a:p>
          </p:txBody>
        </p:sp>
        <p:sp>
          <p:nvSpPr>
            <p:cNvPr id="594" name="Content Placeholder 2"/>
            <p:cNvSpPr txBox="1">
              <a:spLocks/>
            </p:cNvSpPr>
            <p:nvPr/>
          </p:nvSpPr>
          <p:spPr>
            <a:xfrm>
              <a:off x="922427" y="4689561"/>
              <a:ext cx="141014" cy="3077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000" dirty="0" smtClean="0">
                  <a:latin typeface="Consolas"/>
                </a:rPr>
                <a:t>}</a:t>
              </a:r>
              <a:endParaRPr lang="en-US" sz="2000" dirty="0">
                <a:latin typeface="Consolas"/>
              </a:endParaRPr>
            </a:p>
          </p:txBody>
        </p:sp>
        <p:sp>
          <p:nvSpPr>
            <p:cNvPr id="710" name="Content Placeholder 2"/>
            <p:cNvSpPr txBox="1">
              <a:spLocks/>
            </p:cNvSpPr>
            <p:nvPr/>
          </p:nvSpPr>
          <p:spPr>
            <a:xfrm>
              <a:off x="358547" y="5305115"/>
              <a:ext cx="141014" cy="3077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000" dirty="0" smtClean="0">
                  <a:latin typeface="Consolas"/>
                </a:rPr>
                <a:t>}</a:t>
              </a:r>
              <a:endParaRPr lang="en-US" sz="2000" dirty="0">
                <a:latin typeface="Consola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22427" y="3105393"/>
              <a:ext cx="845864" cy="307777"/>
              <a:chOff x="962940" y="3275111"/>
              <a:chExt cx="845864" cy="307777"/>
            </a:xfrm>
          </p:grpSpPr>
          <p:sp>
            <p:nvSpPr>
              <p:cNvPr id="354" name="Content Placeholder 2"/>
              <p:cNvSpPr txBox="1">
                <a:spLocks/>
              </p:cNvSpPr>
              <p:nvPr/>
            </p:nvSpPr>
            <p:spPr>
              <a:xfrm>
                <a:off x="96294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p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55" name="Content Placeholder 2"/>
              <p:cNvSpPr txBox="1">
                <a:spLocks/>
              </p:cNvSpPr>
              <p:nvPr/>
            </p:nvSpPr>
            <p:spPr>
              <a:xfrm>
                <a:off x="110391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u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56" name="Content Placeholder 2"/>
              <p:cNvSpPr txBox="1">
                <a:spLocks/>
              </p:cNvSpPr>
              <p:nvPr/>
            </p:nvSpPr>
            <p:spPr>
              <a:xfrm>
                <a:off x="124488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b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57" name="Content Placeholder 2"/>
              <p:cNvSpPr txBox="1">
                <a:spLocks/>
              </p:cNvSpPr>
              <p:nvPr/>
            </p:nvSpPr>
            <p:spPr>
              <a:xfrm>
                <a:off x="138585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l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58" name="Content Placeholder 2"/>
              <p:cNvSpPr txBox="1">
                <a:spLocks/>
              </p:cNvSpPr>
              <p:nvPr/>
            </p:nvSpPr>
            <p:spPr>
              <a:xfrm>
                <a:off x="152682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59" name="Content Placeholder 2"/>
              <p:cNvSpPr txBox="1">
                <a:spLocks/>
              </p:cNvSpPr>
              <p:nvPr/>
            </p:nvSpPr>
            <p:spPr>
              <a:xfrm>
                <a:off x="166779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c</a:t>
                </a:r>
                <a:endParaRPr lang="en-US" sz="2000" dirty="0">
                  <a:latin typeface="Consola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050187" y="3105393"/>
              <a:ext cx="845864" cy="307777"/>
              <a:chOff x="2090700" y="3275111"/>
              <a:chExt cx="845864" cy="307777"/>
            </a:xfrm>
          </p:grpSpPr>
          <p:sp>
            <p:nvSpPr>
              <p:cNvPr id="362" name="Content Placeholder 2"/>
              <p:cNvSpPr txBox="1">
                <a:spLocks/>
              </p:cNvSpPr>
              <p:nvPr/>
            </p:nvSpPr>
            <p:spPr>
              <a:xfrm>
                <a:off x="209070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s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63" name="Content Placeholder 2"/>
              <p:cNvSpPr txBox="1">
                <a:spLocks/>
              </p:cNvSpPr>
              <p:nvPr/>
            </p:nvSpPr>
            <p:spPr>
              <a:xfrm>
                <a:off x="223167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t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64" name="Content Placeholder 2"/>
              <p:cNvSpPr txBox="1">
                <a:spLocks/>
              </p:cNvSpPr>
              <p:nvPr/>
            </p:nvSpPr>
            <p:spPr>
              <a:xfrm>
                <a:off x="237264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a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65" name="Content Placeholder 2"/>
              <p:cNvSpPr txBox="1">
                <a:spLocks/>
              </p:cNvSpPr>
              <p:nvPr/>
            </p:nvSpPr>
            <p:spPr>
              <a:xfrm>
                <a:off x="251361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t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66" name="Content Placeholder 2"/>
              <p:cNvSpPr txBox="1">
                <a:spLocks/>
              </p:cNvSpPr>
              <p:nvPr/>
            </p:nvSpPr>
            <p:spPr>
              <a:xfrm>
                <a:off x="265458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67" name="Content Placeholder 2"/>
              <p:cNvSpPr txBox="1">
                <a:spLocks/>
              </p:cNvSpPr>
              <p:nvPr/>
            </p:nvSpPr>
            <p:spPr>
              <a:xfrm>
                <a:off x="279555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c</a:t>
                </a:r>
                <a:endParaRPr lang="en-US" sz="2000" dirty="0">
                  <a:latin typeface="Consola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177947" y="3105393"/>
              <a:ext cx="563924" cy="307777"/>
              <a:chOff x="3218460" y="3275111"/>
              <a:chExt cx="563924" cy="307777"/>
            </a:xfrm>
          </p:grpSpPr>
          <p:sp>
            <p:nvSpPr>
              <p:cNvPr id="370" name="Content Placeholder 2"/>
              <p:cNvSpPr txBox="1">
                <a:spLocks/>
              </p:cNvSpPr>
              <p:nvPr/>
            </p:nvSpPr>
            <p:spPr>
              <a:xfrm>
                <a:off x="321846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v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71" name="Content Placeholder 2"/>
              <p:cNvSpPr txBox="1">
                <a:spLocks/>
              </p:cNvSpPr>
              <p:nvPr/>
            </p:nvSpPr>
            <p:spPr>
              <a:xfrm>
                <a:off x="335943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o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72" name="Content Placeholder 2"/>
              <p:cNvSpPr txBox="1">
                <a:spLocks/>
              </p:cNvSpPr>
              <p:nvPr/>
            </p:nvSpPr>
            <p:spPr>
              <a:xfrm>
                <a:off x="350040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73" name="Content Placeholder 2"/>
              <p:cNvSpPr txBox="1">
                <a:spLocks/>
              </p:cNvSpPr>
              <p:nvPr/>
            </p:nvSpPr>
            <p:spPr>
              <a:xfrm>
                <a:off x="364137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d</a:t>
                </a:r>
                <a:endParaRPr lang="en-US" sz="2000" dirty="0">
                  <a:latin typeface="Consola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023767" y="3105393"/>
              <a:ext cx="563924" cy="307777"/>
              <a:chOff x="4064280" y="3275111"/>
              <a:chExt cx="563924" cy="307777"/>
            </a:xfrm>
          </p:grpSpPr>
          <p:sp>
            <p:nvSpPr>
              <p:cNvPr id="376" name="Content Placeholder 2"/>
              <p:cNvSpPr txBox="1">
                <a:spLocks/>
              </p:cNvSpPr>
              <p:nvPr/>
            </p:nvSpPr>
            <p:spPr>
              <a:xfrm>
                <a:off x="406428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m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77" name="Content Placeholder 2"/>
              <p:cNvSpPr txBox="1">
                <a:spLocks/>
              </p:cNvSpPr>
              <p:nvPr/>
            </p:nvSpPr>
            <p:spPr>
              <a:xfrm>
                <a:off x="420525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a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78" name="Content Placeholder 2"/>
              <p:cNvSpPr txBox="1">
                <a:spLocks/>
              </p:cNvSpPr>
              <p:nvPr/>
            </p:nvSpPr>
            <p:spPr>
              <a:xfrm>
                <a:off x="434622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79" name="Content Placeholder 2"/>
              <p:cNvSpPr txBox="1">
                <a:spLocks/>
              </p:cNvSpPr>
              <p:nvPr/>
            </p:nvSpPr>
            <p:spPr>
              <a:xfrm>
                <a:off x="448719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n</a:t>
                </a:r>
                <a:endParaRPr lang="en-US" sz="2000" dirty="0">
                  <a:latin typeface="Consolas"/>
                </a:endParaRPr>
              </a:p>
            </p:txBody>
          </p:sp>
        </p:grpSp>
        <p:sp>
          <p:nvSpPr>
            <p:cNvPr id="382" name="Content Placeholder 2"/>
            <p:cNvSpPr txBox="1">
              <a:spLocks/>
            </p:cNvSpPr>
            <p:nvPr/>
          </p:nvSpPr>
          <p:spPr>
            <a:xfrm>
              <a:off x="4869587" y="3105393"/>
              <a:ext cx="141014" cy="3077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000" dirty="0" smtClean="0">
                  <a:latin typeface="Consolas"/>
                </a:rPr>
                <a:t>(</a:t>
              </a:r>
              <a:endParaRPr lang="en-US" sz="2000" dirty="0">
                <a:latin typeface="Consola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292497" y="3105393"/>
              <a:ext cx="845864" cy="307777"/>
              <a:chOff x="5333010" y="3275111"/>
              <a:chExt cx="845864" cy="307777"/>
            </a:xfrm>
          </p:grpSpPr>
          <p:sp>
            <p:nvSpPr>
              <p:cNvPr id="385" name="Content Placeholder 2"/>
              <p:cNvSpPr txBox="1">
                <a:spLocks/>
              </p:cNvSpPr>
              <p:nvPr/>
            </p:nvSpPr>
            <p:spPr>
              <a:xfrm>
                <a:off x="533301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S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86" name="Content Placeholder 2"/>
              <p:cNvSpPr txBox="1">
                <a:spLocks/>
              </p:cNvSpPr>
              <p:nvPr/>
            </p:nvSpPr>
            <p:spPr>
              <a:xfrm>
                <a:off x="547398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t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87" name="Content Placeholder 2"/>
              <p:cNvSpPr txBox="1">
                <a:spLocks/>
              </p:cNvSpPr>
              <p:nvPr/>
            </p:nvSpPr>
            <p:spPr>
              <a:xfrm>
                <a:off x="561495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r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88" name="Content Placeholder 2"/>
              <p:cNvSpPr txBox="1">
                <a:spLocks/>
              </p:cNvSpPr>
              <p:nvPr/>
            </p:nvSpPr>
            <p:spPr>
              <a:xfrm>
                <a:off x="575592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89" name="Content Placeholder 2"/>
              <p:cNvSpPr txBox="1">
                <a:spLocks/>
              </p:cNvSpPr>
              <p:nvPr/>
            </p:nvSpPr>
            <p:spPr>
              <a:xfrm>
                <a:off x="589689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n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90" name="Content Placeholder 2"/>
              <p:cNvSpPr txBox="1">
                <a:spLocks/>
              </p:cNvSpPr>
              <p:nvPr/>
            </p:nvSpPr>
            <p:spPr>
              <a:xfrm>
                <a:off x="603786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g</a:t>
                </a:r>
                <a:endParaRPr lang="en-US" sz="2000" dirty="0">
                  <a:latin typeface="Consola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420257" y="3105393"/>
              <a:ext cx="281984" cy="307777"/>
              <a:chOff x="6460770" y="3275111"/>
              <a:chExt cx="281984" cy="307777"/>
            </a:xfrm>
          </p:grpSpPr>
          <p:sp>
            <p:nvSpPr>
              <p:cNvPr id="393" name="Content Placeholder 2"/>
              <p:cNvSpPr txBox="1">
                <a:spLocks/>
              </p:cNvSpPr>
              <p:nvPr/>
            </p:nvSpPr>
            <p:spPr>
              <a:xfrm>
                <a:off x="646077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[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94" name="Content Placeholder 2"/>
              <p:cNvSpPr txBox="1">
                <a:spLocks/>
              </p:cNvSpPr>
              <p:nvPr/>
            </p:nvSpPr>
            <p:spPr>
              <a:xfrm>
                <a:off x="660174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]</a:t>
                </a:r>
                <a:endParaRPr lang="en-US" sz="2000" dirty="0">
                  <a:latin typeface="Consolas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984137" y="3105393"/>
              <a:ext cx="563924" cy="307777"/>
              <a:chOff x="7024650" y="3275111"/>
              <a:chExt cx="563924" cy="307777"/>
            </a:xfrm>
          </p:grpSpPr>
          <p:sp>
            <p:nvSpPr>
              <p:cNvPr id="397" name="Content Placeholder 2"/>
              <p:cNvSpPr txBox="1">
                <a:spLocks/>
              </p:cNvSpPr>
              <p:nvPr/>
            </p:nvSpPr>
            <p:spPr>
              <a:xfrm>
                <a:off x="702465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a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98" name="Content Placeholder 2"/>
              <p:cNvSpPr txBox="1">
                <a:spLocks/>
              </p:cNvSpPr>
              <p:nvPr/>
            </p:nvSpPr>
            <p:spPr>
              <a:xfrm>
                <a:off x="716562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r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399" name="Content Placeholder 2"/>
              <p:cNvSpPr txBox="1">
                <a:spLocks/>
              </p:cNvSpPr>
              <p:nvPr/>
            </p:nvSpPr>
            <p:spPr>
              <a:xfrm>
                <a:off x="730659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g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400" name="Content Placeholder 2"/>
              <p:cNvSpPr txBox="1">
                <a:spLocks/>
              </p:cNvSpPr>
              <p:nvPr/>
            </p:nvSpPr>
            <p:spPr>
              <a:xfrm>
                <a:off x="744756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s</a:t>
                </a:r>
                <a:endParaRPr lang="en-US" sz="2000" dirty="0">
                  <a:latin typeface="Consolas"/>
                </a:endParaRPr>
              </a:p>
            </p:txBody>
          </p:sp>
        </p:grpSp>
        <p:sp>
          <p:nvSpPr>
            <p:cNvPr id="403" name="Content Placeholder 2"/>
            <p:cNvSpPr txBox="1">
              <a:spLocks/>
            </p:cNvSpPr>
            <p:nvPr/>
          </p:nvSpPr>
          <p:spPr>
            <a:xfrm>
              <a:off x="7829957" y="3105393"/>
              <a:ext cx="141014" cy="3077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000" dirty="0" smtClean="0">
                  <a:latin typeface="Consolas"/>
                </a:rPr>
                <a:t>)</a:t>
              </a:r>
              <a:endParaRPr lang="en-US" sz="2000" dirty="0">
                <a:latin typeface="Consolas"/>
              </a:endParaRPr>
            </a:p>
          </p:txBody>
        </p:sp>
        <p:sp>
          <p:nvSpPr>
            <p:cNvPr id="406" name="Content Placeholder 2"/>
            <p:cNvSpPr txBox="1">
              <a:spLocks/>
            </p:cNvSpPr>
            <p:nvPr/>
          </p:nvSpPr>
          <p:spPr>
            <a:xfrm>
              <a:off x="8252867" y="3105393"/>
              <a:ext cx="141014" cy="3077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000" dirty="0" smtClean="0">
                  <a:latin typeface="Consolas"/>
                </a:rPr>
                <a:t>{</a:t>
              </a:r>
              <a:endParaRPr lang="en-US" sz="2000" dirty="0">
                <a:latin typeface="Consola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58547" y="2136779"/>
              <a:ext cx="845864" cy="307777"/>
              <a:chOff x="399060" y="2659557"/>
              <a:chExt cx="845864" cy="307777"/>
            </a:xfrm>
          </p:grpSpPr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399060" y="2659557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p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85" name="Content Placeholder 2"/>
              <p:cNvSpPr txBox="1">
                <a:spLocks/>
              </p:cNvSpPr>
              <p:nvPr/>
            </p:nvSpPr>
            <p:spPr>
              <a:xfrm>
                <a:off x="540030" y="2659557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u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86" name="Content Placeholder 2"/>
              <p:cNvSpPr txBox="1">
                <a:spLocks/>
              </p:cNvSpPr>
              <p:nvPr/>
            </p:nvSpPr>
            <p:spPr>
              <a:xfrm>
                <a:off x="681000" y="2659557"/>
                <a:ext cx="14106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>
                    <a:latin typeface="Consolas"/>
                  </a:rPr>
                  <a:t>b</a:t>
                </a:r>
              </a:p>
            </p:txBody>
          </p:sp>
          <p:sp>
            <p:nvSpPr>
              <p:cNvPr id="87" name="Content Placeholder 2"/>
              <p:cNvSpPr txBox="1">
                <a:spLocks/>
              </p:cNvSpPr>
              <p:nvPr/>
            </p:nvSpPr>
            <p:spPr>
              <a:xfrm>
                <a:off x="821970" y="2659557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l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225" name="Content Placeholder 2"/>
              <p:cNvSpPr txBox="1">
                <a:spLocks/>
              </p:cNvSpPr>
              <p:nvPr/>
            </p:nvSpPr>
            <p:spPr>
              <a:xfrm>
                <a:off x="962940" y="2659557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226" name="Content Placeholder 2"/>
              <p:cNvSpPr txBox="1">
                <a:spLocks/>
              </p:cNvSpPr>
              <p:nvPr/>
            </p:nvSpPr>
            <p:spPr>
              <a:xfrm>
                <a:off x="1103910" y="2659557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c</a:t>
                </a:r>
                <a:endParaRPr lang="en-US" sz="2000" dirty="0">
                  <a:latin typeface="Consolas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486307" y="2136779"/>
              <a:ext cx="704894" cy="307777"/>
              <a:chOff x="1526820" y="2659557"/>
              <a:chExt cx="704894" cy="307777"/>
            </a:xfrm>
          </p:grpSpPr>
          <p:sp>
            <p:nvSpPr>
              <p:cNvPr id="229" name="Content Placeholder 2"/>
              <p:cNvSpPr txBox="1">
                <a:spLocks/>
              </p:cNvSpPr>
              <p:nvPr/>
            </p:nvSpPr>
            <p:spPr>
              <a:xfrm>
                <a:off x="1526820" y="2659557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c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230" name="Content Placeholder 2"/>
              <p:cNvSpPr txBox="1">
                <a:spLocks/>
              </p:cNvSpPr>
              <p:nvPr/>
            </p:nvSpPr>
            <p:spPr>
              <a:xfrm>
                <a:off x="1667790" y="2659557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l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231" name="Content Placeholder 2"/>
              <p:cNvSpPr txBox="1">
                <a:spLocks/>
              </p:cNvSpPr>
              <p:nvPr/>
            </p:nvSpPr>
            <p:spPr>
              <a:xfrm>
                <a:off x="1808760" y="2659557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a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232" name="Content Placeholder 2"/>
              <p:cNvSpPr txBox="1">
                <a:spLocks/>
              </p:cNvSpPr>
              <p:nvPr/>
            </p:nvSpPr>
            <p:spPr>
              <a:xfrm>
                <a:off x="1949730" y="2659557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s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233" name="Content Placeholder 2"/>
              <p:cNvSpPr txBox="1">
                <a:spLocks/>
              </p:cNvSpPr>
              <p:nvPr/>
            </p:nvSpPr>
            <p:spPr>
              <a:xfrm>
                <a:off x="2090700" y="2659557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s</a:t>
                </a:r>
                <a:endParaRPr lang="en-US" sz="2000" dirty="0">
                  <a:latin typeface="Consolas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473097" y="2136779"/>
              <a:ext cx="563924" cy="307777"/>
              <a:chOff x="2513610" y="2659557"/>
              <a:chExt cx="563924" cy="307777"/>
            </a:xfrm>
          </p:grpSpPr>
          <p:sp>
            <p:nvSpPr>
              <p:cNvPr id="236" name="Content Placeholder 2"/>
              <p:cNvSpPr txBox="1">
                <a:spLocks/>
              </p:cNvSpPr>
              <p:nvPr/>
            </p:nvSpPr>
            <p:spPr>
              <a:xfrm>
                <a:off x="2513610" y="2659557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M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237" name="Content Placeholder 2"/>
              <p:cNvSpPr txBox="1">
                <a:spLocks/>
              </p:cNvSpPr>
              <p:nvPr/>
            </p:nvSpPr>
            <p:spPr>
              <a:xfrm>
                <a:off x="2654580" y="2659557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a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238" name="Content Placeholder 2"/>
              <p:cNvSpPr txBox="1">
                <a:spLocks/>
              </p:cNvSpPr>
              <p:nvPr/>
            </p:nvSpPr>
            <p:spPr>
              <a:xfrm>
                <a:off x="2795550" y="2659557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239" name="Content Placeholder 2"/>
              <p:cNvSpPr txBox="1">
                <a:spLocks/>
              </p:cNvSpPr>
              <p:nvPr/>
            </p:nvSpPr>
            <p:spPr>
              <a:xfrm>
                <a:off x="2936520" y="2659557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n</a:t>
                </a:r>
                <a:endParaRPr lang="en-US" sz="2000" dirty="0">
                  <a:latin typeface="Consolas"/>
                </a:endParaRPr>
              </a:p>
            </p:txBody>
          </p:sp>
        </p:grpSp>
        <p:sp>
          <p:nvSpPr>
            <p:cNvPr id="242" name="Content Placeholder 2"/>
            <p:cNvSpPr txBox="1">
              <a:spLocks/>
            </p:cNvSpPr>
            <p:nvPr/>
          </p:nvSpPr>
          <p:spPr>
            <a:xfrm>
              <a:off x="3318917" y="2136779"/>
              <a:ext cx="141014" cy="3077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000" dirty="0" smtClean="0">
                  <a:latin typeface="Consolas"/>
                </a:rPr>
                <a:t>{</a:t>
              </a:r>
              <a:endParaRPr lang="en-US" sz="2000" dirty="0">
                <a:latin typeface="Consolas"/>
              </a:endParaRPr>
            </a:p>
          </p:txBody>
        </p:sp>
      </p:grpSp>
      <p:sp>
        <p:nvSpPr>
          <p:cNvPr id="770" name="Rounded Rectangle 769"/>
          <p:cNvSpPr/>
          <p:nvPr/>
        </p:nvSpPr>
        <p:spPr>
          <a:xfrm flipV="1">
            <a:off x="358547" y="2136777"/>
            <a:ext cx="845864" cy="307777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ounded Rectangle 795"/>
          <p:cNvSpPr/>
          <p:nvPr/>
        </p:nvSpPr>
        <p:spPr>
          <a:xfrm flipV="1">
            <a:off x="307721" y="2085929"/>
            <a:ext cx="947420" cy="4093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Rounded Rectangle 805"/>
          <p:cNvSpPr/>
          <p:nvPr/>
        </p:nvSpPr>
        <p:spPr>
          <a:xfrm flipV="1">
            <a:off x="257048" y="2035129"/>
            <a:ext cx="2830830" cy="5109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Rounded Rectangle 806"/>
          <p:cNvSpPr/>
          <p:nvPr/>
        </p:nvSpPr>
        <p:spPr>
          <a:xfrm flipV="1">
            <a:off x="3972941" y="2900761"/>
            <a:ext cx="4048760" cy="7141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Rounded Rectangle 807"/>
          <p:cNvSpPr/>
          <p:nvPr/>
        </p:nvSpPr>
        <p:spPr>
          <a:xfrm flipV="1">
            <a:off x="820927" y="2849961"/>
            <a:ext cx="7251700" cy="8157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Rounded Rectangle 812"/>
          <p:cNvSpPr/>
          <p:nvPr/>
        </p:nvSpPr>
        <p:spPr>
          <a:xfrm flipV="1">
            <a:off x="3127248" y="3053161"/>
            <a:ext cx="665480" cy="409321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4" name="Group 903"/>
          <p:cNvGrpSpPr/>
          <p:nvPr/>
        </p:nvGrpSpPr>
        <p:grpSpPr>
          <a:xfrm>
            <a:off x="922427" y="3120217"/>
            <a:ext cx="7802094" cy="1927860"/>
            <a:chOff x="962940" y="2936875"/>
            <a:chExt cx="7802094" cy="1927860"/>
          </a:xfrm>
        </p:grpSpPr>
        <p:cxnSp>
          <p:nvCxnSpPr>
            <p:cNvPr id="29" name="Straight Connector 28"/>
            <p:cNvCxnSpPr>
              <a:endCxn id="825" idx="2"/>
            </p:cNvCxnSpPr>
            <p:nvPr/>
          </p:nvCxnSpPr>
          <p:spPr>
            <a:xfrm>
              <a:off x="8765034" y="2988183"/>
              <a:ext cx="0" cy="1740598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Straight Connector 816"/>
            <p:cNvCxnSpPr>
              <a:stCxn id="821" idx="0"/>
              <a:endCxn id="822" idx="0"/>
            </p:cNvCxnSpPr>
            <p:nvPr/>
          </p:nvCxnSpPr>
          <p:spPr>
            <a:xfrm>
              <a:off x="8293862" y="2936875"/>
              <a:ext cx="419864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/>
            <p:cNvCxnSpPr>
              <a:stCxn id="821" idx="2"/>
              <a:endCxn id="823" idx="2"/>
            </p:cNvCxnSpPr>
            <p:nvPr/>
          </p:nvCxnSpPr>
          <p:spPr>
            <a:xfrm>
              <a:off x="8242554" y="2988183"/>
              <a:ext cx="254" cy="392049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/>
            <p:cNvCxnSpPr>
              <a:stCxn id="829" idx="0"/>
              <a:endCxn id="823" idx="0"/>
            </p:cNvCxnSpPr>
            <p:nvPr/>
          </p:nvCxnSpPr>
          <p:spPr>
            <a:xfrm>
              <a:off x="1132739" y="3533140"/>
              <a:ext cx="6957161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1" name="Arc 820"/>
            <p:cNvSpPr/>
            <p:nvPr/>
          </p:nvSpPr>
          <p:spPr>
            <a:xfrm flipH="1">
              <a:off x="8242554" y="2936875"/>
              <a:ext cx="102616" cy="1026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Arc 821"/>
            <p:cNvSpPr/>
            <p:nvPr/>
          </p:nvSpPr>
          <p:spPr>
            <a:xfrm>
              <a:off x="8662418" y="2936875"/>
              <a:ext cx="102616" cy="1026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Arc 822"/>
            <p:cNvSpPr/>
            <p:nvPr/>
          </p:nvSpPr>
          <p:spPr>
            <a:xfrm flipV="1">
              <a:off x="7936992" y="3227324"/>
              <a:ext cx="305816" cy="3058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Arc 824"/>
            <p:cNvSpPr/>
            <p:nvPr/>
          </p:nvSpPr>
          <p:spPr>
            <a:xfrm flipV="1">
              <a:off x="8493127" y="4592828"/>
              <a:ext cx="271907" cy="271907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6" name="Straight Connector 825"/>
            <p:cNvCxnSpPr>
              <a:stCxn id="827" idx="0"/>
              <a:endCxn id="825" idx="0"/>
            </p:cNvCxnSpPr>
            <p:nvPr/>
          </p:nvCxnSpPr>
          <p:spPr>
            <a:xfrm>
              <a:off x="1014248" y="4864735"/>
              <a:ext cx="7614832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7" name="Arc 826"/>
            <p:cNvSpPr/>
            <p:nvPr/>
          </p:nvSpPr>
          <p:spPr>
            <a:xfrm flipH="1" flipV="1">
              <a:off x="962940" y="4762119"/>
              <a:ext cx="102616" cy="1026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8" name="Straight Connector 827"/>
            <p:cNvCxnSpPr>
              <a:stCxn id="829" idx="2"/>
              <a:endCxn id="827" idx="2"/>
            </p:cNvCxnSpPr>
            <p:nvPr/>
          </p:nvCxnSpPr>
          <p:spPr>
            <a:xfrm>
              <a:off x="962940" y="3702939"/>
              <a:ext cx="0" cy="1110488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9" name="Arc 828"/>
            <p:cNvSpPr/>
            <p:nvPr/>
          </p:nvSpPr>
          <p:spPr>
            <a:xfrm flipH="1">
              <a:off x="962940" y="3533140"/>
              <a:ext cx="339598" cy="339598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1" name="Group 890"/>
          <p:cNvGrpSpPr/>
          <p:nvPr/>
        </p:nvGrpSpPr>
        <p:grpSpPr>
          <a:xfrm>
            <a:off x="770127" y="2798653"/>
            <a:ext cx="8005191" cy="2299716"/>
            <a:chOff x="810640" y="2615311"/>
            <a:chExt cx="8005191" cy="2299716"/>
          </a:xfrm>
        </p:grpSpPr>
        <p:sp>
          <p:nvSpPr>
            <p:cNvPr id="844" name="Arc 843"/>
            <p:cNvSpPr/>
            <p:nvPr/>
          </p:nvSpPr>
          <p:spPr>
            <a:xfrm flipH="1">
              <a:off x="810640" y="2615311"/>
              <a:ext cx="305816" cy="3058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Arc 844"/>
            <p:cNvSpPr/>
            <p:nvPr/>
          </p:nvSpPr>
          <p:spPr>
            <a:xfrm flipH="1" flipV="1">
              <a:off x="810640" y="4609211"/>
              <a:ext cx="305816" cy="3058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Arc 845"/>
            <p:cNvSpPr/>
            <p:nvPr/>
          </p:nvSpPr>
          <p:spPr>
            <a:xfrm flipV="1">
              <a:off x="8510015" y="4609211"/>
              <a:ext cx="305816" cy="3058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Arc 846"/>
            <p:cNvSpPr/>
            <p:nvPr/>
          </p:nvSpPr>
          <p:spPr>
            <a:xfrm>
              <a:off x="8510015" y="2615311"/>
              <a:ext cx="305816" cy="3058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8" name="Straight Connector 847"/>
            <p:cNvCxnSpPr>
              <a:stCxn id="847" idx="2"/>
              <a:endCxn id="846" idx="2"/>
            </p:cNvCxnSpPr>
            <p:nvPr/>
          </p:nvCxnSpPr>
          <p:spPr>
            <a:xfrm>
              <a:off x="8815831" y="2768219"/>
              <a:ext cx="0" cy="199390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>
              <a:stCxn id="844" idx="2"/>
              <a:endCxn id="845" idx="2"/>
            </p:cNvCxnSpPr>
            <p:nvPr/>
          </p:nvCxnSpPr>
          <p:spPr>
            <a:xfrm>
              <a:off x="810640" y="2768219"/>
              <a:ext cx="0" cy="199390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>
              <a:stCxn id="844" idx="0"/>
              <a:endCxn id="847" idx="0"/>
            </p:cNvCxnSpPr>
            <p:nvPr/>
          </p:nvCxnSpPr>
          <p:spPr>
            <a:xfrm>
              <a:off x="963548" y="2615311"/>
              <a:ext cx="7699375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/>
            <p:cNvCxnSpPr>
              <a:stCxn id="845" idx="0"/>
              <a:endCxn id="846" idx="0"/>
            </p:cNvCxnSpPr>
            <p:nvPr/>
          </p:nvCxnSpPr>
          <p:spPr>
            <a:xfrm>
              <a:off x="963548" y="4915027"/>
              <a:ext cx="7699375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5" name="Group 904"/>
          <p:cNvGrpSpPr/>
          <p:nvPr/>
        </p:nvGrpSpPr>
        <p:grpSpPr>
          <a:xfrm>
            <a:off x="335362" y="2135686"/>
            <a:ext cx="8552170" cy="3527960"/>
            <a:chOff x="375875" y="1952344"/>
            <a:chExt cx="8552170" cy="3527960"/>
          </a:xfrm>
        </p:grpSpPr>
        <p:cxnSp>
          <p:nvCxnSpPr>
            <p:cNvPr id="861" name="Straight Connector 860"/>
            <p:cNvCxnSpPr>
              <a:stCxn id="866" idx="2"/>
              <a:endCxn id="868" idx="2"/>
            </p:cNvCxnSpPr>
            <p:nvPr/>
          </p:nvCxnSpPr>
          <p:spPr>
            <a:xfrm flipH="1">
              <a:off x="8928044" y="2038591"/>
              <a:ext cx="1" cy="3356559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/>
            <p:cNvCxnSpPr>
              <a:stCxn id="865" idx="0"/>
              <a:endCxn id="866" idx="0"/>
            </p:cNvCxnSpPr>
            <p:nvPr/>
          </p:nvCxnSpPr>
          <p:spPr>
            <a:xfrm>
              <a:off x="3359220" y="1952344"/>
              <a:ext cx="5483671" cy="1093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/>
            <p:cNvCxnSpPr>
              <a:stCxn id="865" idx="2"/>
              <a:endCxn id="867" idx="2"/>
            </p:cNvCxnSpPr>
            <p:nvPr/>
          </p:nvCxnSpPr>
          <p:spPr>
            <a:xfrm>
              <a:off x="3307912" y="2003652"/>
              <a:ext cx="254" cy="308256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/>
            <p:cNvCxnSpPr>
              <a:stCxn id="872" idx="0"/>
              <a:endCxn id="867" idx="0"/>
            </p:cNvCxnSpPr>
            <p:nvPr/>
          </p:nvCxnSpPr>
          <p:spPr>
            <a:xfrm>
              <a:off x="461029" y="2414016"/>
              <a:ext cx="2745029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5" name="Arc 864"/>
            <p:cNvSpPr/>
            <p:nvPr/>
          </p:nvSpPr>
          <p:spPr>
            <a:xfrm flipH="1">
              <a:off x="3307912" y="1952344"/>
              <a:ext cx="102616" cy="1026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Arc 865"/>
            <p:cNvSpPr/>
            <p:nvPr/>
          </p:nvSpPr>
          <p:spPr>
            <a:xfrm>
              <a:off x="8757738" y="1953437"/>
              <a:ext cx="170307" cy="170307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Arc 866"/>
            <p:cNvSpPr/>
            <p:nvPr/>
          </p:nvSpPr>
          <p:spPr>
            <a:xfrm flipV="1">
              <a:off x="3103950" y="2209800"/>
              <a:ext cx="204216" cy="2042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Arc 867"/>
            <p:cNvSpPr/>
            <p:nvPr/>
          </p:nvSpPr>
          <p:spPr>
            <a:xfrm flipV="1">
              <a:off x="8757737" y="5309997"/>
              <a:ext cx="170307" cy="170307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9" name="Straight Connector 868"/>
            <p:cNvCxnSpPr>
              <a:stCxn id="870" idx="0"/>
              <a:endCxn id="868" idx="0"/>
            </p:cNvCxnSpPr>
            <p:nvPr/>
          </p:nvCxnSpPr>
          <p:spPr>
            <a:xfrm>
              <a:off x="427183" y="5479461"/>
              <a:ext cx="8415707" cy="843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0" name="Arc 869"/>
            <p:cNvSpPr/>
            <p:nvPr/>
          </p:nvSpPr>
          <p:spPr>
            <a:xfrm flipH="1" flipV="1">
              <a:off x="375875" y="5376845"/>
              <a:ext cx="102616" cy="1026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1" name="Straight Connector 870"/>
            <p:cNvCxnSpPr>
              <a:stCxn id="872" idx="2"/>
              <a:endCxn id="870" idx="2"/>
            </p:cNvCxnSpPr>
            <p:nvPr/>
          </p:nvCxnSpPr>
          <p:spPr>
            <a:xfrm>
              <a:off x="375875" y="2499170"/>
              <a:ext cx="0" cy="2928983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2" name="Arc 871"/>
            <p:cNvSpPr/>
            <p:nvPr/>
          </p:nvSpPr>
          <p:spPr>
            <a:xfrm flipH="1">
              <a:off x="375875" y="2414016"/>
              <a:ext cx="170307" cy="170307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3" name="Group 922"/>
          <p:cNvGrpSpPr/>
          <p:nvPr/>
        </p:nvGrpSpPr>
        <p:grpSpPr>
          <a:xfrm>
            <a:off x="205613" y="1982778"/>
            <a:ext cx="8732774" cy="3732222"/>
            <a:chOff x="246126" y="1799436"/>
            <a:chExt cx="8732774" cy="3732222"/>
          </a:xfrm>
        </p:grpSpPr>
        <p:sp>
          <p:nvSpPr>
            <p:cNvPr id="907" name="Arc 906"/>
            <p:cNvSpPr/>
            <p:nvPr/>
          </p:nvSpPr>
          <p:spPr>
            <a:xfrm flipH="1">
              <a:off x="246126" y="1799436"/>
              <a:ext cx="204216" cy="2042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Arc 907"/>
            <p:cNvSpPr/>
            <p:nvPr/>
          </p:nvSpPr>
          <p:spPr>
            <a:xfrm flipH="1" flipV="1">
              <a:off x="246126" y="5326045"/>
              <a:ext cx="204216" cy="2042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Arc 908"/>
            <p:cNvSpPr/>
            <p:nvPr/>
          </p:nvSpPr>
          <p:spPr>
            <a:xfrm flipV="1">
              <a:off x="8774684" y="5327442"/>
              <a:ext cx="204216" cy="2042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Arc 909"/>
            <p:cNvSpPr/>
            <p:nvPr/>
          </p:nvSpPr>
          <p:spPr>
            <a:xfrm>
              <a:off x="8774684" y="1799436"/>
              <a:ext cx="204216" cy="204216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1" name="Straight Connector 910"/>
            <p:cNvCxnSpPr>
              <a:stCxn id="910" idx="2"/>
              <a:endCxn id="909" idx="2"/>
            </p:cNvCxnSpPr>
            <p:nvPr/>
          </p:nvCxnSpPr>
          <p:spPr>
            <a:xfrm>
              <a:off x="8978900" y="1901544"/>
              <a:ext cx="0" cy="3528006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Straight Connector 911"/>
            <p:cNvCxnSpPr>
              <a:stCxn id="907" idx="2"/>
              <a:endCxn id="908" idx="2"/>
            </p:cNvCxnSpPr>
            <p:nvPr/>
          </p:nvCxnSpPr>
          <p:spPr>
            <a:xfrm>
              <a:off x="246126" y="1901544"/>
              <a:ext cx="0" cy="3526609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Straight Connector 912"/>
            <p:cNvCxnSpPr>
              <a:stCxn id="907" idx="0"/>
              <a:endCxn id="910" idx="0"/>
            </p:cNvCxnSpPr>
            <p:nvPr/>
          </p:nvCxnSpPr>
          <p:spPr>
            <a:xfrm>
              <a:off x="348234" y="1799436"/>
              <a:ext cx="8528558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Straight Connector 913"/>
            <p:cNvCxnSpPr>
              <a:stCxn id="908" idx="0"/>
              <a:endCxn id="909" idx="0"/>
            </p:cNvCxnSpPr>
            <p:nvPr/>
          </p:nvCxnSpPr>
          <p:spPr>
            <a:xfrm>
              <a:off x="348234" y="5530261"/>
              <a:ext cx="8528558" cy="1397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1" name="Group 1300"/>
          <p:cNvGrpSpPr/>
          <p:nvPr/>
        </p:nvGrpSpPr>
        <p:grpSpPr>
          <a:xfrm>
            <a:off x="154813" y="1931924"/>
            <a:ext cx="8834374" cy="3831082"/>
            <a:chOff x="154813" y="1931924"/>
            <a:chExt cx="8834374" cy="3831082"/>
          </a:xfrm>
        </p:grpSpPr>
        <p:sp>
          <p:nvSpPr>
            <p:cNvPr id="1281" name="Arc 1280"/>
            <p:cNvSpPr/>
            <p:nvPr/>
          </p:nvSpPr>
          <p:spPr>
            <a:xfrm flipH="1">
              <a:off x="154813" y="1931924"/>
              <a:ext cx="237998" cy="237998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Arc 1281"/>
            <p:cNvSpPr/>
            <p:nvPr/>
          </p:nvSpPr>
          <p:spPr>
            <a:xfrm flipH="1" flipV="1">
              <a:off x="154813" y="5525008"/>
              <a:ext cx="237998" cy="237998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Arc 1282"/>
            <p:cNvSpPr/>
            <p:nvPr/>
          </p:nvSpPr>
          <p:spPr>
            <a:xfrm flipV="1">
              <a:off x="8751189" y="5525008"/>
              <a:ext cx="237998" cy="237998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Arc 1283"/>
            <p:cNvSpPr/>
            <p:nvPr/>
          </p:nvSpPr>
          <p:spPr>
            <a:xfrm>
              <a:off x="8751189" y="1931924"/>
              <a:ext cx="237998" cy="237998"/>
            </a:xfrm>
            <a:prstGeom prst="arc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5" name="Straight Connector 1284"/>
            <p:cNvCxnSpPr>
              <a:stCxn id="1284" idx="2"/>
              <a:endCxn id="1283" idx="2"/>
            </p:cNvCxnSpPr>
            <p:nvPr/>
          </p:nvCxnSpPr>
          <p:spPr>
            <a:xfrm>
              <a:off x="8989187" y="2050923"/>
              <a:ext cx="0" cy="3593084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6" name="Straight Connector 1285"/>
            <p:cNvCxnSpPr>
              <a:stCxn id="1281" idx="2"/>
              <a:endCxn id="1282" idx="2"/>
            </p:cNvCxnSpPr>
            <p:nvPr/>
          </p:nvCxnSpPr>
          <p:spPr>
            <a:xfrm>
              <a:off x="154813" y="2050923"/>
              <a:ext cx="0" cy="3593084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7" name="Straight Connector 1286"/>
            <p:cNvCxnSpPr>
              <a:stCxn id="1281" idx="0"/>
              <a:endCxn id="1284" idx="0"/>
            </p:cNvCxnSpPr>
            <p:nvPr/>
          </p:nvCxnSpPr>
          <p:spPr>
            <a:xfrm>
              <a:off x="273812" y="1931924"/>
              <a:ext cx="8596376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8" name="Straight Connector 1287"/>
            <p:cNvCxnSpPr>
              <a:stCxn id="1282" idx="0"/>
              <a:endCxn id="1283" idx="0"/>
            </p:cNvCxnSpPr>
            <p:nvPr/>
          </p:nvCxnSpPr>
          <p:spPr>
            <a:xfrm>
              <a:off x="273812" y="5763006"/>
              <a:ext cx="8596376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2" name="Group 1301"/>
          <p:cNvGrpSpPr/>
          <p:nvPr/>
        </p:nvGrpSpPr>
        <p:grpSpPr>
          <a:xfrm>
            <a:off x="0" y="1828800"/>
            <a:ext cx="9144000" cy="4038600"/>
            <a:chOff x="0" y="1828800"/>
            <a:chExt cx="9144000" cy="4038600"/>
          </a:xfrm>
        </p:grpSpPr>
        <p:sp>
          <p:nvSpPr>
            <p:cNvPr id="1303" name="Rectangle 1302"/>
            <p:cNvSpPr/>
            <p:nvPr/>
          </p:nvSpPr>
          <p:spPr>
            <a:xfrm>
              <a:off x="0" y="1828800"/>
              <a:ext cx="9144000" cy="403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4" name="Group 1303"/>
            <p:cNvGrpSpPr/>
            <p:nvPr/>
          </p:nvGrpSpPr>
          <p:grpSpPr>
            <a:xfrm>
              <a:off x="1470682" y="2971800"/>
              <a:ext cx="6202636" cy="1538885"/>
              <a:chOff x="399060" y="3275111"/>
              <a:chExt cx="6202636" cy="1538885"/>
            </a:xfrm>
          </p:grpSpPr>
          <p:sp>
            <p:nvSpPr>
              <p:cNvPr id="1305" name="Content Placeholder 2"/>
              <p:cNvSpPr txBox="1">
                <a:spLocks/>
              </p:cNvSpPr>
              <p:nvPr/>
            </p:nvSpPr>
            <p:spPr>
              <a:xfrm>
                <a:off x="39906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p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06" name="Content Placeholder 2"/>
              <p:cNvSpPr txBox="1">
                <a:spLocks/>
              </p:cNvSpPr>
              <p:nvPr/>
            </p:nvSpPr>
            <p:spPr>
              <a:xfrm>
                <a:off x="54003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u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07" name="Content Placeholder 2"/>
              <p:cNvSpPr txBox="1">
                <a:spLocks/>
              </p:cNvSpPr>
              <p:nvPr/>
            </p:nvSpPr>
            <p:spPr>
              <a:xfrm>
                <a:off x="68100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b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08" name="Content Placeholder 2"/>
              <p:cNvSpPr txBox="1">
                <a:spLocks/>
              </p:cNvSpPr>
              <p:nvPr/>
            </p:nvSpPr>
            <p:spPr>
              <a:xfrm>
                <a:off x="82197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l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09" name="Content Placeholder 2"/>
              <p:cNvSpPr txBox="1">
                <a:spLocks/>
              </p:cNvSpPr>
              <p:nvPr/>
            </p:nvSpPr>
            <p:spPr>
              <a:xfrm>
                <a:off x="96294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10" name="Content Placeholder 2"/>
              <p:cNvSpPr txBox="1">
                <a:spLocks/>
              </p:cNvSpPr>
              <p:nvPr/>
            </p:nvSpPr>
            <p:spPr>
              <a:xfrm>
                <a:off x="110391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c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11" name="Content Placeholder 2"/>
              <p:cNvSpPr txBox="1">
                <a:spLocks/>
              </p:cNvSpPr>
              <p:nvPr/>
            </p:nvSpPr>
            <p:spPr>
              <a:xfrm>
                <a:off x="138585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c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12" name="Content Placeholder 2"/>
              <p:cNvSpPr txBox="1">
                <a:spLocks/>
              </p:cNvSpPr>
              <p:nvPr/>
            </p:nvSpPr>
            <p:spPr>
              <a:xfrm>
                <a:off x="152682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l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13" name="Content Placeholder 2"/>
              <p:cNvSpPr txBox="1">
                <a:spLocks/>
              </p:cNvSpPr>
              <p:nvPr/>
            </p:nvSpPr>
            <p:spPr>
              <a:xfrm>
                <a:off x="166779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a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14" name="Content Placeholder 2"/>
              <p:cNvSpPr txBox="1">
                <a:spLocks/>
              </p:cNvSpPr>
              <p:nvPr/>
            </p:nvSpPr>
            <p:spPr>
              <a:xfrm>
                <a:off x="180876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s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15" name="Content Placeholder 2"/>
              <p:cNvSpPr txBox="1">
                <a:spLocks/>
              </p:cNvSpPr>
              <p:nvPr/>
            </p:nvSpPr>
            <p:spPr>
              <a:xfrm>
                <a:off x="194973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s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16" name="Content Placeholder 2"/>
              <p:cNvSpPr txBox="1">
                <a:spLocks/>
              </p:cNvSpPr>
              <p:nvPr/>
            </p:nvSpPr>
            <p:spPr>
              <a:xfrm>
                <a:off x="223167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M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17" name="Content Placeholder 2"/>
              <p:cNvSpPr txBox="1">
                <a:spLocks/>
              </p:cNvSpPr>
              <p:nvPr/>
            </p:nvSpPr>
            <p:spPr>
              <a:xfrm>
                <a:off x="237264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a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18" name="Content Placeholder 2"/>
              <p:cNvSpPr txBox="1">
                <a:spLocks/>
              </p:cNvSpPr>
              <p:nvPr/>
            </p:nvSpPr>
            <p:spPr>
              <a:xfrm>
                <a:off x="251361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19" name="Content Placeholder 2"/>
              <p:cNvSpPr txBox="1">
                <a:spLocks/>
              </p:cNvSpPr>
              <p:nvPr/>
            </p:nvSpPr>
            <p:spPr>
              <a:xfrm>
                <a:off x="265458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n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20" name="Content Placeholder 2"/>
              <p:cNvSpPr txBox="1">
                <a:spLocks/>
              </p:cNvSpPr>
              <p:nvPr/>
            </p:nvSpPr>
            <p:spPr>
              <a:xfrm>
                <a:off x="2936520" y="3275111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{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21" name="Content Placeholder 2"/>
              <p:cNvSpPr txBox="1">
                <a:spLocks/>
              </p:cNvSpPr>
              <p:nvPr/>
            </p:nvSpPr>
            <p:spPr>
              <a:xfrm>
                <a:off x="96285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p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22" name="Content Placeholder 2"/>
              <p:cNvSpPr txBox="1">
                <a:spLocks/>
              </p:cNvSpPr>
              <p:nvPr/>
            </p:nvSpPr>
            <p:spPr>
              <a:xfrm>
                <a:off x="110382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u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23" name="Content Placeholder 2"/>
              <p:cNvSpPr txBox="1">
                <a:spLocks/>
              </p:cNvSpPr>
              <p:nvPr/>
            </p:nvSpPr>
            <p:spPr>
              <a:xfrm>
                <a:off x="124479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b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24" name="Content Placeholder 2"/>
              <p:cNvSpPr txBox="1">
                <a:spLocks/>
              </p:cNvSpPr>
              <p:nvPr/>
            </p:nvSpPr>
            <p:spPr>
              <a:xfrm>
                <a:off x="138576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l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25" name="Content Placeholder 2"/>
              <p:cNvSpPr txBox="1">
                <a:spLocks/>
              </p:cNvSpPr>
              <p:nvPr/>
            </p:nvSpPr>
            <p:spPr>
              <a:xfrm>
                <a:off x="152673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26" name="Content Placeholder 2"/>
              <p:cNvSpPr txBox="1">
                <a:spLocks/>
              </p:cNvSpPr>
              <p:nvPr/>
            </p:nvSpPr>
            <p:spPr>
              <a:xfrm>
                <a:off x="166770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c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27" name="Content Placeholder 2"/>
              <p:cNvSpPr txBox="1">
                <a:spLocks/>
              </p:cNvSpPr>
              <p:nvPr/>
            </p:nvSpPr>
            <p:spPr>
              <a:xfrm>
                <a:off x="194964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s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28" name="Content Placeholder 2"/>
              <p:cNvSpPr txBox="1">
                <a:spLocks/>
              </p:cNvSpPr>
              <p:nvPr/>
            </p:nvSpPr>
            <p:spPr>
              <a:xfrm>
                <a:off x="209061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t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29" name="Content Placeholder 2"/>
              <p:cNvSpPr txBox="1">
                <a:spLocks/>
              </p:cNvSpPr>
              <p:nvPr/>
            </p:nvSpPr>
            <p:spPr>
              <a:xfrm>
                <a:off x="223158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a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30" name="Content Placeholder 2"/>
              <p:cNvSpPr txBox="1">
                <a:spLocks/>
              </p:cNvSpPr>
              <p:nvPr/>
            </p:nvSpPr>
            <p:spPr>
              <a:xfrm>
                <a:off x="237255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t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31" name="Content Placeholder 2"/>
              <p:cNvSpPr txBox="1">
                <a:spLocks/>
              </p:cNvSpPr>
              <p:nvPr/>
            </p:nvSpPr>
            <p:spPr>
              <a:xfrm>
                <a:off x="251352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32" name="Content Placeholder 2"/>
              <p:cNvSpPr txBox="1">
                <a:spLocks/>
              </p:cNvSpPr>
              <p:nvPr/>
            </p:nvSpPr>
            <p:spPr>
              <a:xfrm>
                <a:off x="265449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c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33" name="Content Placeholder 2"/>
              <p:cNvSpPr txBox="1">
                <a:spLocks/>
              </p:cNvSpPr>
              <p:nvPr/>
            </p:nvSpPr>
            <p:spPr>
              <a:xfrm>
                <a:off x="293643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v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34" name="Content Placeholder 2"/>
              <p:cNvSpPr txBox="1">
                <a:spLocks/>
              </p:cNvSpPr>
              <p:nvPr/>
            </p:nvSpPr>
            <p:spPr>
              <a:xfrm>
                <a:off x="307740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o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35" name="Content Placeholder 2"/>
              <p:cNvSpPr txBox="1">
                <a:spLocks/>
              </p:cNvSpPr>
              <p:nvPr/>
            </p:nvSpPr>
            <p:spPr>
              <a:xfrm>
                <a:off x="321837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36" name="Content Placeholder 2"/>
              <p:cNvSpPr txBox="1">
                <a:spLocks/>
              </p:cNvSpPr>
              <p:nvPr/>
            </p:nvSpPr>
            <p:spPr>
              <a:xfrm>
                <a:off x="335934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d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37" name="Content Placeholder 2"/>
              <p:cNvSpPr txBox="1">
                <a:spLocks/>
              </p:cNvSpPr>
              <p:nvPr/>
            </p:nvSpPr>
            <p:spPr>
              <a:xfrm>
                <a:off x="364128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m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38" name="Content Placeholder 2"/>
              <p:cNvSpPr txBox="1">
                <a:spLocks/>
              </p:cNvSpPr>
              <p:nvPr/>
            </p:nvSpPr>
            <p:spPr>
              <a:xfrm>
                <a:off x="378225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a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39" name="Content Placeholder 2"/>
              <p:cNvSpPr txBox="1">
                <a:spLocks/>
              </p:cNvSpPr>
              <p:nvPr/>
            </p:nvSpPr>
            <p:spPr>
              <a:xfrm>
                <a:off x="392322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40" name="Content Placeholder 2"/>
              <p:cNvSpPr txBox="1">
                <a:spLocks/>
              </p:cNvSpPr>
              <p:nvPr/>
            </p:nvSpPr>
            <p:spPr>
              <a:xfrm>
                <a:off x="406419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n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41" name="Content Placeholder 2"/>
              <p:cNvSpPr txBox="1">
                <a:spLocks/>
              </p:cNvSpPr>
              <p:nvPr/>
            </p:nvSpPr>
            <p:spPr>
              <a:xfrm>
                <a:off x="420516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(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42" name="Content Placeholder 2"/>
              <p:cNvSpPr txBox="1">
                <a:spLocks/>
              </p:cNvSpPr>
              <p:nvPr/>
            </p:nvSpPr>
            <p:spPr>
              <a:xfrm>
                <a:off x="434613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S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43" name="Content Placeholder 2"/>
              <p:cNvSpPr txBox="1">
                <a:spLocks/>
              </p:cNvSpPr>
              <p:nvPr/>
            </p:nvSpPr>
            <p:spPr>
              <a:xfrm>
                <a:off x="448710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t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44" name="Content Placeholder 2"/>
              <p:cNvSpPr txBox="1">
                <a:spLocks/>
              </p:cNvSpPr>
              <p:nvPr/>
            </p:nvSpPr>
            <p:spPr>
              <a:xfrm>
                <a:off x="462807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r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45" name="Content Placeholder 2"/>
              <p:cNvSpPr txBox="1">
                <a:spLocks/>
              </p:cNvSpPr>
              <p:nvPr/>
            </p:nvSpPr>
            <p:spPr>
              <a:xfrm>
                <a:off x="476904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46" name="Content Placeholder 2"/>
              <p:cNvSpPr txBox="1">
                <a:spLocks/>
              </p:cNvSpPr>
              <p:nvPr/>
            </p:nvSpPr>
            <p:spPr>
              <a:xfrm>
                <a:off x="491001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n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47" name="Content Placeholder 2"/>
              <p:cNvSpPr txBox="1">
                <a:spLocks/>
              </p:cNvSpPr>
              <p:nvPr/>
            </p:nvSpPr>
            <p:spPr>
              <a:xfrm>
                <a:off x="505098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g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48" name="Content Placeholder 2"/>
              <p:cNvSpPr txBox="1">
                <a:spLocks/>
              </p:cNvSpPr>
              <p:nvPr/>
            </p:nvSpPr>
            <p:spPr>
              <a:xfrm>
                <a:off x="519195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[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49" name="Content Placeholder 2"/>
              <p:cNvSpPr txBox="1">
                <a:spLocks/>
              </p:cNvSpPr>
              <p:nvPr/>
            </p:nvSpPr>
            <p:spPr>
              <a:xfrm>
                <a:off x="533292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]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50" name="Content Placeholder 2"/>
              <p:cNvSpPr txBox="1">
                <a:spLocks/>
              </p:cNvSpPr>
              <p:nvPr/>
            </p:nvSpPr>
            <p:spPr>
              <a:xfrm>
                <a:off x="561486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a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51" name="Content Placeholder 2"/>
              <p:cNvSpPr txBox="1">
                <a:spLocks/>
              </p:cNvSpPr>
              <p:nvPr/>
            </p:nvSpPr>
            <p:spPr>
              <a:xfrm>
                <a:off x="575583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r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52" name="Content Placeholder 2"/>
              <p:cNvSpPr txBox="1">
                <a:spLocks/>
              </p:cNvSpPr>
              <p:nvPr/>
            </p:nvSpPr>
            <p:spPr>
              <a:xfrm>
                <a:off x="589680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g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53" name="Content Placeholder 2"/>
              <p:cNvSpPr txBox="1">
                <a:spLocks/>
              </p:cNvSpPr>
              <p:nvPr/>
            </p:nvSpPr>
            <p:spPr>
              <a:xfrm>
                <a:off x="603777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s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54" name="Content Placeholder 2"/>
              <p:cNvSpPr txBox="1">
                <a:spLocks/>
              </p:cNvSpPr>
              <p:nvPr/>
            </p:nvSpPr>
            <p:spPr>
              <a:xfrm>
                <a:off x="617874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)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55" name="Content Placeholder 2"/>
              <p:cNvSpPr txBox="1">
                <a:spLocks/>
              </p:cNvSpPr>
              <p:nvPr/>
            </p:nvSpPr>
            <p:spPr>
              <a:xfrm>
                <a:off x="6460682" y="3582888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{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56" name="Content Placeholder 2"/>
              <p:cNvSpPr txBox="1">
                <a:spLocks/>
              </p:cNvSpPr>
              <p:nvPr/>
            </p:nvSpPr>
            <p:spPr>
              <a:xfrm>
                <a:off x="152682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S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57" name="Content Placeholder 2"/>
              <p:cNvSpPr txBox="1">
                <a:spLocks/>
              </p:cNvSpPr>
              <p:nvPr/>
            </p:nvSpPr>
            <p:spPr>
              <a:xfrm>
                <a:off x="166779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y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58" name="Content Placeholder 2"/>
              <p:cNvSpPr txBox="1">
                <a:spLocks/>
              </p:cNvSpPr>
              <p:nvPr/>
            </p:nvSpPr>
            <p:spPr>
              <a:xfrm>
                <a:off x="180876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s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59" name="Content Placeholder 2"/>
              <p:cNvSpPr txBox="1">
                <a:spLocks/>
              </p:cNvSpPr>
              <p:nvPr/>
            </p:nvSpPr>
            <p:spPr>
              <a:xfrm>
                <a:off x="194973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t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60" name="Content Placeholder 2"/>
              <p:cNvSpPr txBox="1">
                <a:spLocks/>
              </p:cNvSpPr>
              <p:nvPr/>
            </p:nvSpPr>
            <p:spPr>
              <a:xfrm>
                <a:off x="209070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e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61" name="Content Placeholder 2"/>
              <p:cNvSpPr txBox="1">
                <a:spLocks/>
              </p:cNvSpPr>
              <p:nvPr/>
            </p:nvSpPr>
            <p:spPr>
              <a:xfrm>
                <a:off x="223167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m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62" name="Content Placeholder 2"/>
              <p:cNvSpPr txBox="1">
                <a:spLocks/>
              </p:cNvSpPr>
              <p:nvPr/>
            </p:nvSpPr>
            <p:spPr>
              <a:xfrm>
                <a:off x="237264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.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63" name="Content Placeholder 2"/>
              <p:cNvSpPr txBox="1">
                <a:spLocks/>
              </p:cNvSpPr>
              <p:nvPr/>
            </p:nvSpPr>
            <p:spPr>
              <a:xfrm>
                <a:off x="251361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o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64" name="Content Placeholder 2"/>
              <p:cNvSpPr txBox="1">
                <a:spLocks/>
              </p:cNvSpPr>
              <p:nvPr/>
            </p:nvSpPr>
            <p:spPr>
              <a:xfrm>
                <a:off x="265458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u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65" name="Content Placeholder 2"/>
              <p:cNvSpPr txBox="1">
                <a:spLocks/>
              </p:cNvSpPr>
              <p:nvPr/>
            </p:nvSpPr>
            <p:spPr>
              <a:xfrm>
                <a:off x="279555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t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66" name="Content Placeholder 2"/>
              <p:cNvSpPr txBox="1">
                <a:spLocks/>
              </p:cNvSpPr>
              <p:nvPr/>
            </p:nvSpPr>
            <p:spPr>
              <a:xfrm>
                <a:off x="293652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.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67" name="Content Placeholder 2"/>
              <p:cNvSpPr txBox="1">
                <a:spLocks/>
              </p:cNvSpPr>
              <p:nvPr/>
            </p:nvSpPr>
            <p:spPr>
              <a:xfrm>
                <a:off x="307749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p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68" name="Content Placeholder 2"/>
              <p:cNvSpPr txBox="1">
                <a:spLocks/>
              </p:cNvSpPr>
              <p:nvPr/>
            </p:nvSpPr>
            <p:spPr>
              <a:xfrm>
                <a:off x="321846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r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69" name="Content Placeholder 2"/>
              <p:cNvSpPr txBox="1">
                <a:spLocks/>
              </p:cNvSpPr>
              <p:nvPr/>
            </p:nvSpPr>
            <p:spPr>
              <a:xfrm>
                <a:off x="335943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err="1" smtClean="0">
                    <a:latin typeface="Consolas"/>
                  </a:rPr>
                  <a:t>i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70" name="Content Placeholder 2"/>
              <p:cNvSpPr txBox="1">
                <a:spLocks/>
              </p:cNvSpPr>
              <p:nvPr/>
            </p:nvSpPr>
            <p:spPr>
              <a:xfrm>
                <a:off x="350040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n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71" name="Content Placeholder 2"/>
              <p:cNvSpPr txBox="1">
                <a:spLocks/>
              </p:cNvSpPr>
              <p:nvPr/>
            </p:nvSpPr>
            <p:spPr>
              <a:xfrm>
                <a:off x="364137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t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72" name="Content Placeholder 2"/>
              <p:cNvSpPr txBox="1">
                <a:spLocks/>
              </p:cNvSpPr>
              <p:nvPr/>
            </p:nvSpPr>
            <p:spPr>
              <a:xfrm>
                <a:off x="378234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l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73" name="Content Placeholder 2"/>
              <p:cNvSpPr txBox="1">
                <a:spLocks/>
              </p:cNvSpPr>
              <p:nvPr/>
            </p:nvSpPr>
            <p:spPr>
              <a:xfrm>
                <a:off x="392331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n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74" name="Content Placeholder 2"/>
              <p:cNvSpPr txBox="1">
                <a:spLocks/>
              </p:cNvSpPr>
              <p:nvPr/>
            </p:nvSpPr>
            <p:spPr>
              <a:xfrm>
                <a:off x="406428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(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75" name="Content Placeholder 2"/>
              <p:cNvSpPr txBox="1">
                <a:spLocks/>
              </p:cNvSpPr>
              <p:nvPr/>
            </p:nvSpPr>
            <p:spPr>
              <a:xfrm>
                <a:off x="420525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"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76" name="Content Placeholder 2"/>
              <p:cNvSpPr txBox="1">
                <a:spLocks/>
              </p:cNvSpPr>
              <p:nvPr/>
            </p:nvSpPr>
            <p:spPr>
              <a:xfrm>
                <a:off x="434622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H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77" name="Content Placeholder 2"/>
              <p:cNvSpPr txBox="1">
                <a:spLocks/>
              </p:cNvSpPr>
              <p:nvPr/>
            </p:nvSpPr>
            <p:spPr>
              <a:xfrm>
                <a:off x="448719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e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78" name="Content Placeholder 2"/>
              <p:cNvSpPr txBox="1">
                <a:spLocks/>
              </p:cNvSpPr>
              <p:nvPr/>
            </p:nvSpPr>
            <p:spPr>
              <a:xfrm>
                <a:off x="462816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l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79" name="Content Placeholder 2"/>
              <p:cNvSpPr txBox="1">
                <a:spLocks/>
              </p:cNvSpPr>
              <p:nvPr/>
            </p:nvSpPr>
            <p:spPr>
              <a:xfrm>
                <a:off x="476913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l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80" name="Content Placeholder 2"/>
              <p:cNvSpPr txBox="1">
                <a:spLocks/>
              </p:cNvSpPr>
              <p:nvPr/>
            </p:nvSpPr>
            <p:spPr>
              <a:xfrm>
                <a:off x="491010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o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81" name="Content Placeholder 2"/>
              <p:cNvSpPr txBox="1">
                <a:spLocks/>
              </p:cNvSpPr>
              <p:nvPr/>
            </p:nvSpPr>
            <p:spPr>
              <a:xfrm>
                <a:off x="519204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W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82" name="Content Placeholder 2"/>
              <p:cNvSpPr txBox="1">
                <a:spLocks/>
              </p:cNvSpPr>
              <p:nvPr/>
            </p:nvSpPr>
            <p:spPr>
              <a:xfrm>
                <a:off x="533301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o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83" name="Content Placeholder 2"/>
              <p:cNvSpPr txBox="1">
                <a:spLocks/>
              </p:cNvSpPr>
              <p:nvPr/>
            </p:nvSpPr>
            <p:spPr>
              <a:xfrm>
                <a:off x="547398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r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84" name="Content Placeholder 2"/>
              <p:cNvSpPr txBox="1">
                <a:spLocks/>
              </p:cNvSpPr>
              <p:nvPr/>
            </p:nvSpPr>
            <p:spPr>
              <a:xfrm>
                <a:off x="561495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l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85" name="Content Placeholder 2"/>
              <p:cNvSpPr txBox="1">
                <a:spLocks/>
              </p:cNvSpPr>
              <p:nvPr/>
            </p:nvSpPr>
            <p:spPr>
              <a:xfrm>
                <a:off x="575592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d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86" name="Content Placeholder 2"/>
              <p:cNvSpPr txBox="1">
                <a:spLocks/>
              </p:cNvSpPr>
              <p:nvPr/>
            </p:nvSpPr>
            <p:spPr>
              <a:xfrm>
                <a:off x="589689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!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87" name="Content Placeholder 2"/>
              <p:cNvSpPr txBox="1">
                <a:spLocks/>
              </p:cNvSpPr>
              <p:nvPr/>
            </p:nvSpPr>
            <p:spPr>
              <a:xfrm>
                <a:off x="603786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"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88" name="Content Placeholder 2"/>
              <p:cNvSpPr txBox="1">
                <a:spLocks/>
              </p:cNvSpPr>
              <p:nvPr/>
            </p:nvSpPr>
            <p:spPr>
              <a:xfrm>
                <a:off x="6178830" y="3890665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)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89" name="Content Placeholder 2"/>
              <p:cNvSpPr txBox="1">
                <a:spLocks/>
              </p:cNvSpPr>
              <p:nvPr/>
            </p:nvSpPr>
            <p:spPr>
              <a:xfrm>
                <a:off x="962940" y="4198442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}</a:t>
                </a:r>
                <a:endParaRPr lang="en-US" sz="2000" dirty="0">
                  <a:latin typeface="Consolas"/>
                </a:endParaRPr>
              </a:p>
            </p:txBody>
          </p:sp>
          <p:sp>
            <p:nvSpPr>
              <p:cNvPr id="1390" name="Content Placeholder 2"/>
              <p:cNvSpPr txBox="1">
                <a:spLocks/>
              </p:cNvSpPr>
              <p:nvPr/>
            </p:nvSpPr>
            <p:spPr>
              <a:xfrm>
                <a:off x="399060" y="4506219"/>
                <a:ext cx="141014" cy="30777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 smtClean="0">
                    <a:latin typeface="Consolas"/>
                  </a:rPr>
                  <a:t>}</a:t>
                </a:r>
                <a:endParaRPr lang="en-US" sz="2000" dirty="0">
                  <a:latin typeface="Consola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034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analysis will be easy when </a:t>
            </a:r>
            <a:r>
              <a:rPr lang="en-US" dirty="0" err="1" smtClean="0"/>
              <a:t>monoids</a:t>
            </a:r>
            <a:r>
              <a:rPr lang="en-US" dirty="0" smtClean="0"/>
              <a:t> fly</a:t>
            </a:r>
            <a:endParaRPr lang="en-US" dirty="0"/>
          </a:p>
          <a:p>
            <a:r>
              <a:rPr lang="en-US" dirty="0"/>
              <a:t>The focus of static analysis has changed</a:t>
            </a:r>
          </a:p>
          <a:p>
            <a:r>
              <a:rPr lang="en-US" dirty="0" smtClean="0"/>
              <a:t>Software </a:t>
            </a:r>
            <a:r>
              <a:rPr lang="en-US" dirty="0"/>
              <a:t>size has </a:t>
            </a:r>
            <a:r>
              <a:rPr lang="en-US" dirty="0" smtClean="0"/>
              <a:t>increased</a:t>
            </a:r>
            <a:endParaRPr lang="en-US" dirty="0"/>
          </a:p>
          <a:p>
            <a:pPr lvl="1"/>
            <a:r>
              <a:rPr lang="en-US" dirty="0"/>
              <a:t>The pressure to write large </a:t>
            </a:r>
            <a:r>
              <a:rPr lang="en-US" dirty="0" smtClean="0"/>
              <a:t>software has </a:t>
            </a:r>
            <a:r>
              <a:rPr lang="en-US" dirty="0"/>
              <a:t>increased</a:t>
            </a:r>
          </a:p>
          <a:p>
            <a:pPr lvl="1"/>
            <a:r>
              <a:rPr lang="en-US" dirty="0"/>
              <a:t>The capacity to write large software has </a:t>
            </a:r>
            <a:r>
              <a:rPr lang="en-US" dirty="0" smtClean="0"/>
              <a:t>increased</a:t>
            </a:r>
            <a:endParaRPr lang="en-US" dirty="0"/>
          </a:p>
          <a:p>
            <a:r>
              <a:rPr lang="en-US" dirty="0" smtClean="0"/>
              <a:t>Software </a:t>
            </a:r>
            <a:r>
              <a:rPr lang="en-US" dirty="0"/>
              <a:t>models </a:t>
            </a:r>
            <a:r>
              <a:rPr lang="en-US" dirty="0" smtClean="0"/>
              <a:t>have become more sophisticated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1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3465" y="2767280"/>
            <a:ext cx="33370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WW   D</a:t>
            </a:r>
            <a:endParaRPr lang="en-US" sz="8000" dirty="0"/>
          </a:p>
        </p:txBody>
      </p:sp>
      <p:pic>
        <p:nvPicPr>
          <p:cNvPr id="5" name="Picture 4" descr="Logo_2013_Goog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5060"/>
          <a:stretch/>
        </p:blipFill>
        <p:spPr>
          <a:xfrm>
            <a:off x="4810125" y="3162300"/>
            <a:ext cx="6731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3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5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99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41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Monoids</a:t>
            </a:r>
            <a:r>
              <a:rPr lang="en-US" dirty="0" smtClean="0"/>
              <a:t> for Rapid Data Flow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7772400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“This paper studies</a:t>
            </a:r>
            <a:b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abstract conditions on</a:t>
            </a:r>
            <a:b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[a </a:t>
            </a:r>
            <a:r>
              <a:rPr lang="en-US" sz="3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semilattice</a:t>
            </a: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L] and</a:t>
            </a:r>
            <a:b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[a </a:t>
            </a:r>
            <a:r>
              <a:rPr lang="en-US" sz="3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monoid</a:t>
            </a: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 of isotone maps from L to L]</a:t>
            </a:r>
            <a:b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lead to</a:t>
            </a:r>
            <a:b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rapid data flow analysis,</a:t>
            </a:r>
            <a:b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emphasis on</a:t>
            </a:r>
            <a:b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 level representations.”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9240" y="1143000"/>
            <a:ext cx="181014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dirty="0" smtClean="0"/>
              <a:t>Barry K. Rosen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133600"/>
            <a:ext cx="7772400" cy="39395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i="1" dirty="0" smtClean="0"/>
              <a:t>“This paper studies</a:t>
            </a:r>
            <a:br>
              <a:rPr lang="en-US" sz="3200" i="1" dirty="0" smtClean="0"/>
            </a:br>
            <a:r>
              <a:rPr lang="en-US" sz="3200" i="1" dirty="0" smtClean="0">
                <a:solidFill>
                  <a:schemeClr val="tx2"/>
                </a:solidFill>
              </a:rPr>
              <a:t>abstract conditions</a:t>
            </a:r>
            <a:r>
              <a:rPr lang="en-US" sz="3200" i="1" dirty="0" smtClean="0"/>
              <a:t> on</a:t>
            </a:r>
            <a:br>
              <a:rPr lang="en-US" sz="3200" i="1" dirty="0" smtClean="0"/>
            </a:br>
            <a:r>
              <a:rPr lang="en-US" sz="3200" i="1" dirty="0" smtClean="0"/>
              <a:t>[a </a:t>
            </a:r>
            <a:r>
              <a:rPr lang="en-US" sz="3200" i="1" dirty="0" err="1" smtClean="0"/>
              <a:t>semilattice</a:t>
            </a:r>
            <a:r>
              <a:rPr lang="en-US" sz="3200" i="1" dirty="0" smtClean="0"/>
              <a:t> L] and</a:t>
            </a:r>
            <a:br>
              <a:rPr lang="en-US" sz="3200" i="1" dirty="0" smtClean="0"/>
            </a:br>
            <a:r>
              <a:rPr lang="en-US" sz="3200" i="1" dirty="0" smtClean="0"/>
              <a:t>[a </a:t>
            </a:r>
            <a:r>
              <a:rPr lang="en-US" sz="3200" i="1" dirty="0" err="1" smtClean="0"/>
              <a:t>monoid</a:t>
            </a:r>
            <a:r>
              <a:rPr lang="en-US" sz="3200" i="1" dirty="0" smtClean="0"/>
              <a:t> M of isotone maps from L to L]</a:t>
            </a:r>
            <a:br>
              <a:rPr lang="en-US" sz="3200" i="1" dirty="0" smtClean="0"/>
            </a:br>
            <a:r>
              <a:rPr lang="en-US" sz="3200" i="1" dirty="0" smtClean="0"/>
              <a:t>that lead to</a:t>
            </a:r>
            <a:br>
              <a:rPr lang="en-US" sz="3200" i="1" dirty="0" smtClean="0"/>
            </a:br>
            <a:r>
              <a:rPr lang="en-US" sz="3200" i="1" dirty="0" smtClean="0">
                <a:solidFill>
                  <a:schemeClr val="tx2"/>
                </a:solidFill>
              </a:rPr>
              <a:t>rapid data flow analysis</a:t>
            </a:r>
            <a:r>
              <a:rPr lang="en-US" sz="3200" i="1" dirty="0" smtClean="0"/>
              <a:t>,</a:t>
            </a:r>
            <a:br>
              <a:rPr lang="en-US" sz="3200" i="1" dirty="0" smtClean="0"/>
            </a:br>
            <a:r>
              <a:rPr lang="en-US" sz="3200" i="1" dirty="0" smtClean="0"/>
              <a:t>with emphasis on</a:t>
            </a:r>
            <a:br>
              <a:rPr lang="en-US" sz="3200" i="1" dirty="0" smtClean="0"/>
            </a:br>
            <a:r>
              <a:rPr lang="en-US" sz="3200" i="1" dirty="0" smtClean="0">
                <a:solidFill>
                  <a:schemeClr val="tx2"/>
                </a:solidFill>
              </a:rPr>
              <a:t>high level representations</a:t>
            </a:r>
            <a:r>
              <a:rPr lang="en-US" sz="3200" i="1" dirty="0" smtClean="0"/>
              <a:t>.”</a:t>
            </a:r>
          </a:p>
        </p:txBody>
      </p:sp>
      <p:pic>
        <p:nvPicPr>
          <p:cNvPr id="11" name="Picture 10" descr="Shania_Twain_-_Come_on_Over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3048000" cy="3048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Picture 12" descr="Marxmar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3048000" cy="3048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13" descr="Bee_Gees_Stayin_Alive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3048000" cy="3048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41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Lobby sponsors of enterprise languages</a:t>
            </a:r>
          </a:p>
          <a:p>
            <a:pPr lvl="1"/>
            <a:r>
              <a:rPr lang="en-US" dirty="0" smtClean="0"/>
              <a:t>Define official models</a:t>
            </a:r>
          </a:p>
          <a:p>
            <a:pPr lvl="1"/>
            <a:r>
              <a:rPr lang="en-US" dirty="0" smtClean="0"/>
              <a:t>Open compiler internals</a:t>
            </a:r>
            <a:endParaRPr lang="en-US" dirty="0"/>
          </a:p>
          <a:p>
            <a:r>
              <a:rPr lang="en-US" dirty="0" smtClean="0"/>
              <a:t>Be generous with internalization</a:t>
            </a:r>
          </a:p>
          <a:p>
            <a:r>
              <a:rPr lang="en-US" dirty="0" smtClean="0"/>
              <a:t>Be stingy with analysis</a:t>
            </a:r>
          </a:p>
          <a:p>
            <a:r>
              <a:rPr lang="en-US" dirty="0" smtClean="0"/>
              <a:t>Use common intermediate formats</a:t>
            </a:r>
          </a:p>
          <a:p>
            <a:r>
              <a:rPr lang="en-US" dirty="0" smtClean="0"/>
              <a:t>Shape correlations into heuristics</a:t>
            </a:r>
          </a:p>
        </p:txBody>
      </p:sp>
    </p:spTree>
    <p:extLst>
      <p:ext uri="{BB962C8B-B14F-4D97-AF65-F5344CB8AC3E}">
        <p14:creationId xmlns:p14="http://schemas.microsoft.com/office/powerpoint/2010/main" val="425819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048000" y="1905000"/>
            <a:ext cx="3048000" cy="3048000"/>
            <a:chOff x="3048000" y="1905000"/>
            <a:chExt cx="3048000" cy="3048000"/>
          </a:xfrm>
        </p:grpSpPr>
        <p:sp>
          <p:nvSpPr>
            <p:cNvPr id="5" name="Rounded Rectangle 4"/>
            <p:cNvSpPr/>
            <p:nvPr/>
          </p:nvSpPr>
          <p:spPr>
            <a:xfrm rot="18900000">
              <a:off x="3048000" y="1905000"/>
              <a:ext cx="3048000" cy="3048000"/>
            </a:xfrm>
            <a:prstGeom prst="roundRect">
              <a:avLst>
                <a:gd name="adj" fmla="val 5104"/>
              </a:avLst>
            </a:prstGeom>
            <a:solidFill>
              <a:srgbClr val="FFBF00"/>
            </a:solidFill>
            <a:ln w="127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8900000">
              <a:off x="3098800" y="1955800"/>
              <a:ext cx="2946400" cy="2946400"/>
            </a:xfrm>
            <a:prstGeom prst="roundRect">
              <a:avLst>
                <a:gd name="adj" fmla="val 3520"/>
              </a:avLst>
            </a:prstGeom>
            <a:noFill/>
            <a:ln w="381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>
              <a:off x="4038600" y="2057400"/>
              <a:ext cx="1066800" cy="2438400"/>
            </a:xfrm>
            <a:prstGeom prst="upArrow">
              <a:avLst>
                <a:gd name="adj1" fmla="val 47579"/>
                <a:gd name="adj2" fmla="val 61944"/>
              </a:avLst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 rot="20700000">
              <a:off x="4018863" y="2657719"/>
              <a:ext cx="457200" cy="10396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 rot="900000" flipH="1">
              <a:off x="4667937" y="2657719"/>
              <a:ext cx="457200" cy="10396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Arc 31"/>
          <p:cNvSpPr/>
          <p:nvPr/>
        </p:nvSpPr>
        <p:spPr>
          <a:xfrm>
            <a:off x="4664710" y="-76200"/>
            <a:ext cx="4876800" cy="4876800"/>
          </a:xfrm>
          <a:prstGeom prst="arc">
            <a:avLst>
              <a:gd name="adj1" fmla="val 8100475"/>
              <a:gd name="adj2" fmla="val 10476888"/>
            </a:avLst>
          </a:prstGeom>
          <a:ln w="2540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3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“Hanging around” (RAF Chinook) by Dan Davison is licensed under CC 2.0 BY; resized to fit aspect ratio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://www.flickr.com/photos/dannyboymalinga/4775595498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“Come on over” by Shania Twain, copyright Mercury; low resolution used for non-profit, educational purposes under the terms of Fair Use</a:t>
            </a:r>
          </a:p>
          <a:p>
            <a:r>
              <a:rPr lang="en-US" dirty="0">
                <a:hlinkClick r:id="rId4"/>
              </a:rPr>
              <a:t>http://upload.wikimedia.org/wikipedia/en/6/61/Shania_Twain_-</a:t>
            </a:r>
            <a:r>
              <a:rPr lang="en-US" dirty="0" smtClean="0">
                <a:hlinkClick r:id="rId4"/>
              </a:rPr>
              <a:t>_Come_on_Over.png</a:t>
            </a:r>
            <a:endParaRPr lang="en-US" dirty="0" smtClean="0"/>
          </a:p>
          <a:p>
            <a:r>
              <a:rPr lang="en-US" dirty="0" smtClean="0"/>
              <a:t>“Richard Marx” by Richard Marx, copyright EMI; low resolution used for non-profit, educational purposes under the terms of </a:t>
            </a:r>
            <a:r>
              <a:rPr lang="en-US" dirty="0"/>
              <a:t>Fair Use</a:t>
            </a:r>
            <a:br>
              <a:rPr lang="en-US" dirty="0"/>
            </a:br>
            <a:r>
              <a:rPr lang="en-US" dirty="0">
                <a:hlinkClick r:id="rId5"/>
              </a:rPr>
              <a:t>http://upload.wikimedia.org/wikipedia/en/8/8d/</a:t>
            </a:r>
            <a:r>
              <a:rPr lang="en-US" dirty="0" smtClean="0">
                <a:hlinkClick r:id="rId5"/>
              </a:rPr>
              <a:t>Marxmarx.jpg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Stayin</a:t>
            </a:r>
            <a:r>
              <a:rPr lang="en-US" dirty="0" smtClean="0"/>
              <a:t>’ Alive” by the Bee Gees, copyright RSO; low resolution used for non-profit, educational purposes under the terms of Fair Use</a:t>
            </a:r>
            <a:br>
              <a:rPr lang="en-US" dirty="0" smtClean="0"/>
            </a:br>
            <a:r>
              <a:rPr lang="en-US" dirty="0">
                <a:hlinkClick r:id="rId6"/>
              </a:rPr>
              <a:t>http://upload.wikimedia.org/wikipedia/en/3/36/</a:t>
            </a:r>
            <a:r>
              <a:rPr lang="en-US" dirty="0" smtClean="0">
                <a:hlinkClick r:id="rId6"/>
              </a:rPr>
              <a:t>Bee_Gees_Stayin_Alive.jpg</a:t>
            </a:r>
            <a:endParaRPr lang="en-US" dirty="0" smtClean="0"/>
          </a:p>
          <a:p>
            <a:r>
              <a:rPr lang="en-US" dirty="0" smtClean="0"/>
              <a:t>“KUKA Industrial Robots IR” by </a:t>
            </a:r>
            <a:r>
              <a:rPr lang="en-US" dirty="0" err="1" smtClean="0"/>
              <a:t>Mixabest</a:t>
            </a:r>
            <a:r>
              <a:rPr lang="en-US" dirty="0" smtClean="0"/>
              <a:t> is licensed under CC 3.0 BY-SA; resized to fit </a:t>
            </a:r>
            <a:r>
              <a:rPr lang="en-US" dirty="0"/>
              <a:t>aspect ratio</a:t>
            </a:r>
            <a:br>
              <a:rPr lang="en-US" dirty="0"/>
            </a:br>
            <a:r>
              <a:rPr lang="en-US" dirty="0">
                <a:hlinkClick r:id="rId7"/>
              </a:rPr>
              <a:t>http://upload.wikimedia.org/wikipedia/commons/5/5e/</a:t>
            </a:r>
            <a:r>
              <a:rPr lang="en-US" dirty="0" smtClean="0">
                <a:hlinkClick r:id="rId7"/>
              </a:rPr>
              <a:t>KUKA_Industrial_Robots_IR.jpg</a:t>
            </a:r>
            <a:endParaRPr lang="en-US" dirty="0" smtClean="0"/>
          </a:p>
          <a:p>
            <a:r>
              <a:rPr lang="en-US" dirty="0" smtClean="0"/>
              <a:t>“DC Metro Map” by </a:t>
            </a:r>
            <a:r>
              <a:rPr lang="en-US" dirty="0" err="1" smtClean="0"/>
              <a:t>VeggieGarden</a:t>
            </a:r>
            <a:r>
              <a:rPr lang="en-US" dirty="0" smtClean="0"/>
              <a:t> is licensed under CC0 1.0; cropped to show </a:t>
            </a:r>
            <a:r>
              <a:rPr lang="en-US" dirty="0"/>
              <a:t>relevant detail</a:t>
            </a:r>
            <a:br>
              <a:rPr lang="en-US" dirty="0"/>
            </a:br>
            <a:r>
              <a:rPr lang="en-US" dirty="0">
                <a:hlinkClick r:id="rId8"/>
              </a:rPr>
              <a:t>http://upload.wikimedia.org/wikipedia/commons/thumb/d/dc/DC_Metro_Map_2013.svg/2000px-DC_Metro_Map_2013.</a:t>
            </a:r>
            <a:r>
              <a:rPr lang="en-US" dirty="0" smtClean="0">
                <a:hlinkClick r:id="rId8"/>
              </a:rPr>
              <a:t>svg.png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Takato</a:t>
            </a:r>
            <a:r>
              <a:rPr lang="en-US" dirty="0" smtClean="0"/>
              <a:t> Dam discharge” by </a:t>
            </a:r>
            <a:r>
              <a:rPr lang="en-US" dirty="0" err="1" smtClean="0"/>
              <a:t>Qurren</a:t>
            </a:r>
            <a:r>
              <a:rPr lang="en-US" dirty="0" smtClean="0"/>
              <a:t> is licensed under CC BY-SA 3.0; resized to fit aspect ratio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9"/>
              </a:rPr>
              <a:t>http://upload.wikimedia.org/wikipedia/commons/thumb/3/35/Takato_Dam_discharge.jpg/1280px-</a:t>
            </a:r>
            <a:r>
              <a:rPr lang="en-US" dirty="0" smtClean="0">
                <a:hlinkClick r:id="rId9"/>
              </a:rPr>
              <a:t>Takato_Dam_discharge.jpg</a:t>
            </a:r>
            <a:endParaRPr lang="en-US" dirty="0" smtClean="0"/>
          </a:p>
          <a:p>
            <a:r>
              <a:rPr lang="en-US" dirty="0" smtClean="0"/>
              <a:t>“Google logo” by Google is in the public domain, trademark Google; cropped to show </a:t>
            </a:r>
            <a:r>
              <a:rPr lang="en-US" dirty="0"/>
              <a:t>relevant detail</a:t>
            </a:r>
            <a:br>
              <a:rPr lang="en-US" dirty="0"/>
            </a:br>
            <a:r>
              <a:rPr lang="en-US" dirty="0">
                <a:hlinkClick r:id="rId10"/>
              </a:rPr>
              <a:t>http://www.google.com/press/</a:t>
            </a:r>
            <a:r>
              <a:rPr lang="en-US" dirty="0" smtClean="0">
                <a:hlinkClick r:id="rId10"/>
              </a:rPr>
              <a:t>images.html</a:t>
            </a:r>
            <a:endParaRPr lang="en-US" dirty="0" smtClean="0"/>
          </a:p>
          <a:p>
            <a:r>
              <a:rPr lang="en-US" dirty="0" smtClean="0"/>
              <a:t>“Construction of the Tower of Babel” by Pieter Brueghel the Elder is in the </a:t>
            </a:r>
            <a:r>
              <a:rPr lang="en-US" dirty="0"/>
              <a:t>public </a:t>
            </a:r>
            <a:r>
              <a:rPr lang="en-US" dirty="0" smtClean="0"/>
              <a:t>domain</a:t>
            </a:r>
            <a:r>
              <a:rPr lang="en-US" dirty="0"/>
              <a:t>; resized to fit aspect ratio</a:t>
            </a:r>
            <a:br>
              <a:rPr lang="en-US" dirty="0"/>
            </a:br>
            <a:r>
              <a:rPr lang="en-US" dirty="0">
                <a:hlinkClick r:id="rId11"/>
              </a:rPr>
              <a:t>http://www.google.com/culturalinstitute/asset-viewer/the-tower-of-babel/</a:t>
            </a:r>
            <a:r>
              <a:rPr lang="en-US" dirty="0" smtClean="0">
                <a:hlinkClick r:id="rId11"/>
              </a:rPr>
              <a:t>bAGKOdJfvfAhYQ</a:t>
            </a:r>
            <a:endParaRPr lang="en-US" dirty="0"/>
          </a:p>
          <a:p>
            <a:r>
              <a:rPr lang="en-US" dirty="0" smtClean="0"/>
              <a:t>“Roomba time-lapse” by Chris Bartle is licensed under CC 2.0 BY; resized to fit aspect ratio</a:t>
            </a:r>
            <a:br>
              <a:rPr lang="en-US" dirty="0" smtClean="0"/>
            </a:br>
            <a:r>
              <a:rPr lang="pl-PL" dirty="0">
                <a:hlinkClick r:id="rId12"/>
              </a:rPr>
              <a:t>http://www.flickr.com/photos/13963375@N00/</a:t>
            </a:r>
            <a:r>
              <a:rPr lang="pl-PL" dirty="0" smtClean="0">
                <a:hlinkClick r:id="rId12"/>
              </a:rPr>
              <a:t>3533146556</a:t>
            </a:r>
            <a:endParaRPr lang="pl-PL" dirty="0" smtClean="0"/>
          </a:p>
          <a:p>
            <a:r>
              <a:rPr lang="en-US" dirty="0" smtClean="0"/>
              <a:t>“Glass and plastic recycling” by Tomasz </a:t>
            </a:r>
            <a:r>
              <a:rPr lang="en-US" dirty="0" err="1" smtClean="0"/>
              <a:t>Sienicki</a:t>
            </a:r>
            <a:r>
              <a:rPr lang="en-US" dirty="0" smtClean="0"/>
              <a:t> is licensed under CC 3.0 BY; resized to fit </a:t>
            </a:r>
            <a:r>
              <a:rPr lang="en-US" dirty="0"/>
              <a:t>aspect ratio</a:t>
            </a:r>
            <a:br>
              <a:rPr lang="en-US" dirty="0"/>
            </a:br>
            <a:r>
              <a:rPr lang="en-US" dirty="0">
                <a:hlinkClick r:id="rId13"/>
              </a:rPr>
              <a:t>http://upload.wikimedia.org/wikipedia/commons/thumb/5/5d/Glass_and_plastic_recycling_065_ubt.JPG/1024px-</a:t>
            </a:r>
            <a:r>
              <a:rPr lang="en-US" dirty="0" smtClean="0">
                <a:hlinkClick r:id="rId13"/>
              </a:rPr>
              <a:t>Glass_and_plastic_recycling_065_ubt.JPG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046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9123" y="2713910"/>
            <a:ext cx="4005754" cy="110799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3600" dirty="0" smtClean="0"/>
              <a:t>Nathan Ryan</a:t>
            </a:r>
          </a:p>
          <a:p>
            <a:pPr algn="ctr"/>
            <a:r>
              <a:rPr lang="en-US" sz="3600" dirty="0" err="1" smtClean="0"/>
              <a:t>nryan@buguroo.com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244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57200" y="533400"/>
            <a:ext cx="8229600" cy="32932060"/>
          </a:xfrm>
        </p:spPr>
        <p:txBody>
          <a:bodyPr lIns="0" tIns="0" rIns="0" bIns="0">
            <a:spAutoFit/>
          </a:bodyPr>
          <a:lstStyle/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On </a:t>
            </a:r>
            <a:r>
              <a:rPr lang="en-US" sz="2000" dirty="0" err="1" smtClean="0"/>
              <a:t>Ianov’s</a:t>
            </a:r>
            <a:r>
              <a:rPr lang="en-US" sz="2000" dirty="0" smtClean="0"/>
              <a:t> Program Schemata</a:t>
            </a:r>
            <a:br>
              <a:rPr lang="en-US" sz="2000" dirty="0" smtClean="0"/>
            </a:br>
            <a:r>
              <a:rPr lang="en-US" sz="1600" dirty="0" smtClean="0"/>
              <a:t>J. Rutledge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On the automatic simplification of computer programs</a:t>
            </a:r>
            <a:br>
              <a:rPr lang="en-US" sz="2000" dirty="0" smtClean="0"/>
            </a:br>
            <a:r>
              <a:rPr lang="en-US" sz="1600" dirty="0" smtClean="0"/>
              <a:t>J. </a:t>
            </a:r>
            <a:r>
              <a:rPr lang="en-US" sz="1600" dirty="0" err="1" smtClean="0"/>
              <a:t>Nievergelt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Analysis of graphs by connectivity considerations</a:t>
            </a:r>
            <a:br>
              <a:rPr lang="en-US" sz="2000" dirty="0" smtClean="0"/>
            </a:br>
            <a:r>
              <a:rPr lang="en-US" sz="1600" dirty="0" smtClean="0"/>
              <a:t>C. </a:t>
            </a:r>
            <a:r>
              <a:rPr lang="en-US" sz="1600" dirty="0" err="1" smtClean="0"/>
              <a:t>Ramamoorthy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On canonical forms and simplification</a:t>
            </a:r>
            <a:br>
              <a:rPr lang="en-US" sz="2000" dirty="0" smtClean="0"/>
            </a:br>
            <a:r>
              <a:rPr lang="en-US" sz="1600" dirty="0" smtClean="0"/>
              <a:t>B. </a:t>
            </a:r>
            <a:r>
              <a:rPr lang="en-US" sz="1600" dirty="0" err="1" smtClean="0"/>
              <a:t>Caviness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Some formal properties of a class of nondeterministic program schemata</a:t>
            </a:r>
            <a:br>
              <a:rPr lang="en-US" sz="2000" dirty="0" smtClean="0"/>
            </a:br>
            <a:r>
              <a:rPr lang="en-US" sz="1600" dirty="0" smtClean="0"/>
              <a:t>T. Ito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Some analysis techniques for optimizing computer programs</a:t>
            </a:r>
            <a:br>
              <a:rPr lang="en-US" sz="2000" dirty="0" smtClean="0"/>
            </a:br>
            <a:r>
              <a:rPr lang="en-US" sz="1600" dirty="0" smtClean="0"/>
              <a:t>J. </a:t>
            </a:r>
            <a:r>
              <a:rPr lang="en-US" sz="1600" dirty="0" err="1" smtClean="0"/>
              <a:t>Cocke</a:t>
            </a:r>
            <a:r>
              <a:rPr lang="en-US" sz="1600" dirty="0" smtClean="0"/>
              <a:t>, R. Miller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Control flow analysis</a:t>
            </a:r>
            <a:br>
              <a:rPr lang="en-US" sz="2000" dirty="0" smtClean="0"/>
            </a:br>
            <a:r>
              <a:rPr lang="en-US" sz="1600" dirty="0" smtClean="0"/>
              <a:t>F. Allen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 global flow analysis algorithm</a:t>
            </a:r>
            <a:br>
              <a:rPr lang="en-US" sz="2000" dirty="0" smtClean="0"/>
            </a:br>
            <a:r>
              <a:rPr lang="en-US" sz="1600" dirty="0" smtClean="0"/>
              <a:t>K. Kennedy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Flow graph reducibility</a:t>
            </a:r>
            <a:br>
              <a:rPr lang="en-US" sz="2000" dirty="0" smtClean="0"/>
            </a:br>
            <a:r>
              <a:rPr lang="en-US" sz="1600" dirty="0" smtClean="0"/>
              <a:t>M. Hecht, J. Ullman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 unified approach to global program optimization</a:t>
            </a:r>
            <a:br>
              <a:rPr lang="en-US" sz="2000" dirty="0" smtClean="0"/>
            </a:br>
            <a:r>
              <a:rPr lang="en-US" sz="1600" dirty="0" smtClean="0"/>
              <a:t>G. </a:t>
            </a:r>
            <a:r>
              <a:rPr lang="en-US" sz="1600" dirty="0" err="1" smtClean="0"/>
              <a:t>Kildall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Type determination for very high level languages</a:t>
            </a:r>
            <a:br>
              <a:rPr lang="en-US" sz="2000" dirty="0" smtClean="0"/>
            </a:br>
            <a:r>
              <a:rPr lang="en-US" sz="1600" dirty="0" smtClean="0"/>
              <a:t>A. </a:t>
            </a:r>
            <a:r>
              <a:rPr lang="en-US" sz="1600" dirty="0" err="1" smtClean="0"/>
              <a:t>Tenenbaum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Static verification of dynamic type properties of variables</a:t>
            </a:r>
            <a:br>
              <a:rPr lang="en-US" sz="2000" dirty="0" smtClean="0"/>
            </a:br>
            <a:r>
              <a:rPr lang="en-US" sz="1600" dirty="0" smtClean="0"/>
              <a:t>P. </a:t>
            </a:r>
            <a:r>
              <a:rPr lang="en-US" sz="1600" dirty="0" err="1" smtClean="0"/>
              <a:t>Cousot</a:t>
            </a:r>
            <a:r>
              <a:rPr lang="en-US" sz="1600" dirty="0" smtClean="0"/>
              <a:t>, R. </a:t>
            </a:r>
            <a:r>
              <a:rPr lang="en-US" sz="1600" dirty="0" err="1" smtClean="0"/>
              <a:t>Cousot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Automatic program analysis and evaluation</a:t>
            </a:r>
            <a:br>
              <a:rPr lang="en-US" sz="2000" dirty="0" smtClean="0"/>
            </a:br>
            <a:r>
              <a:rPr lang="en-US" sz="1600" dirty="0" smtClean="0"/>
              <a:t>M. </a:t>
            </a:r>
            <a:r>
              <a:rPr lang="en-US" sz="1600" dirty="0" err="1" smtClean="0"/>
              <a:t>Zelkowitz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Monotone data flow analysis frameworks</a:t>
            </a:r>
            <a:br>
              <a:rPr lang="en-US" sz="2000" dirty="0" smtClean="0"/>
            </a:br>
            <a:r>
              <a:rPr lang="en-US" sz="1600" dirty="0" smtClean="0"/>
              <a:t>J. </a:t>
            </a:r>
            <a:r>
              <a:rPr lang="en-US" sz="1600" dirty="0" err="1" smtClean="0"/>
              <a:t>Kam</a:t>
            </a:r>
            <a:r>
              <a:rPr lang="en-US" sz="1600" dirty="0" smtClean="0"/>
              <a:t>, J. Ullman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err="1" smtClean="0"/>
              <a:t>Monoids</a:t>
            </a:r>
            <a:r>
              <a:rPr lang="en-US" sz="2000" dirty="0" smtClean="0"/>
              <a:t> for rapid data flow analysis</a:t>
            </a:r>
            <a:br>
              <a:rPr lang="en-US" sz="2000" dirty="0" smtClean="0"/>
            </a:br>
            <a:r>
              <a:rPr lang="en-US" sz="1600" dirty="0" smtClean="0"/>
              <a:t>B. Rosen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Systematic design of program analysis frameworks</a:t>
            </a:r>
            <a:br>
              <a:rPr lang="en-US" sz="2000" dirty="0" smtClean="0"/>
            </a:br>
            <a:r>
              <a:rPr lang="en-US" sz="1600" dirty="0" smtClean="0"/>
              <a:t>P. </a:t>
            </a:r>
            <a:r>
              <a:rPr lang="en-US" sz="1600" dirty="0" err="1" smtClean="0"/>
              <a:t>Cousot</a:t>
            </a:r>
            <a:r>
              <a:rPr lang="en-US" sz="1600" dirty="0" smtClean="0"/>
              <a:t>, R. </a:t>
            </a:r>
            <a:r>
              <a:rPr lang="en-US" sz="1600" dirty="0" err="1" smtClean="0"/>
              <a:t>Cousot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Anomaly detection in concurrent </a:t>
            </a:r>
            <a:r>
              <a:rPr lang="en-US" sz="2000" dirty="0" smtClean="0"/>
              <a:t>software </a:t>
            </a:r>
            <a:r>
              <a:rPr lang="en-US" sz="2000" dirty="0" smtClean="0"/>
              <a:t>by static data flow analysis</a:t>
            </a:r>
            <a:br>
              <a:rPr lang="en-US" sz="2000" dirty="0" smtClean="0"/>
            </a:br>
            <a:r>
              <a:rPr lang="en-US" sz="1600" dirty="0" smtClean="0"/>
              <a:t>R. Taylor, L. </a:t>
            </a:r>
            <a:r>
              <a:rPr lang="en-US" sz="1600" dirty="0" err="1" smtClean="0"/>
              <a:t>Osterweil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Program flow analysis: theory and applications</a:t>
            </a:r>
            <a:br>
              <a:rPr lang="en-US" sz="2000" dirty="0" smtClean="0"/>
            </a:br>
            <a:r>
              <a:rPr lang="en-US" sz="1600" dirty="0" smtClean="0"/>
              <a:t>B. Rosen, N. Jones, S. </a:t>
            </a:r>
            <a:r>
              <a:rPr lang="en-US" sz="1600" dirty="0" err="1" smtClean="0"/>
              <a:t>Muchnick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Techniques in software quality assurance</a:t>
            </a:r>
            <a:br>
              <a:rPr lang="en-US" sz="2000" dirty="0" smtClean="0"/>
            </a:br>
            <a:r>
              <a:rPr lang="en-US" sz="1600" dirty="0" smtClean="0"/>
              <a:t>C. </a:t>
            </a:r>
            <a:r>
              <a:rPr lang="en-US" sz="1600" dirty="0" err="1" smtClean="0"/>
              <a:t>Ramamoorthy</a:t>
            </a:r>
            <a:r>
              <a:rPr lang="en-US" sz="1600" dirty="0" smtClean="0"/>
              <a:t>, S. Dong, S. </a:t>
            </a:r>
            <a:r>
              <a:rPr lang="en-US" sz="1600" dirty="0" err="1" smtClean="0"/>
              <a:t>Ganesch</a:t>
            </a:r>
            <a:r>
              <a:rPr lang="en-US" sz="1600" dirty="0" smtClean="0"/>
              <a:t>, C.-H. Jen, W.-T. Tsai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 general purpose algorithm for analyzing concurrent programs</a:t>
            </a:r>
            <a:br>
              <a:rPr lang="en-US" sz="2000" dirty="0" smtClean="0"/>
            </a:br>
            <a:r>
              <a:rPr lang="en-US" sz="1600" dirty="0" smtClean="0"/>
              <a:t>R. Taylor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Data flow anomaly detection</a:t>
            </a:r>
            <a:br>
              <a:rPr lang="en-US" sz="2000" dirty="0" smtClean="0"/>
            </a:br>
            <a:r>
              <a:rPr lang="en-US" sz="1600" dirty="0" smtClean="0"/>
              <a:t>J. </a:t>
            </a:r>
            <a:r>
              <a:rPr lang="en-US" sz="1600" dirty="0" err="1" smtClean="0"/>
              <a:t>Jachner</a:t>
            </a:r>
            <a:r>
              <a:rPr lang="en-US" sz="1600" dirty="0" smtClean="0"/>
              <a:t>, V. </a:t>
            </a:r>
            <a:r>
              <a:rPr lang="en-US" sz="1600" dirty="0" err="1" smtClean="0"/>
              <a:t>Agarwal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Automated software quality assurance</a:t>
            </a:r>
            <a:br>
              <a:rPr lang="en-US" sz="2000" dirty="0" smtClean="0"/>
            </a:br>
            <a:r>
              <a:rPr lang="en-US" sz="1600" dirty="0" smtClean="0"/>
              <a:t>H. Sneed, A. </a:t>
            </a:r>
            <a:r>
              <a:rPr lang="en-US" sz="1600" dirty="0" err="1" smtClean="0"/>
              <a:t>Merey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 functional approach to program testing and analysis</a:t>
            </a:r>
            <a:br>
              <a:rPr lang="en-US" sz="2000" dirty="0" smtClean="0"/>
            </a:br>
            <a:r>
              <a:rPr lang="en-US" sz="1600" dirty="0" smtClean="0"/>
              <a:t>W. </a:t>
            </a:r>
            <a:r>
              <a:rPr lang="en-US" sz="1600" dirty="0" err="1" smtClean="0"/>
              <a:t>Howden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The program dependence graph and its use in optimization</a:t>
            </a:r>
            <a:br>
              <a:rPr lang="en-US" sz="2000" dirty="0" smtClean="0"/>
            </a:br>
            <a:r>
              <a:rPr lang="en-US" sz="1600" dirty="0" smtClean="0"/>
              <a:t>J. </a:t>
            </a:r>
            <a:r>
              <a:rPr lang="en-US" sz="1600" dirty="0" err="1" smtClean="0"/>
              <a:t>Ferrante</a:t>
            </a:r>
            <a:r>
              <a:rPr lang="en-US" sz="1600" dirty="0" smtClean="0"/>
              <a:t>, K. </a:t>
            </a:r>
            <a:r>
              <a:rPr lang="en-US" sz="1600" dirty="0" err="1" smtClean="0"/>
              <a:t>Ottenstein</a:t>
            </a:r>
            <a:r>
              <a:rPr lang="en-US" sz="1600" dirty="0" smtClean="0"/>
              <a:t>, J. Warren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Static analysis of parallel logic programs</a:t>
            </a:r>
            <a:br>
              <a:rPr lang="en-US" sz="2000" dirty="0" smtClean="0"/>
            </a:br>
            <a:r>
              <a:rPr lang="en-US" sz="1600" dirty="0" smtClean="0"/>
              <a:t>S. </a:t>
            </a:r>
            <a:r>
              <a:rPr lang="en-US" sz="1600" dirty="0" err="1" smtClean="0"/>
              <a:t>Debray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Dependence analysis for pointer variables</a:t>
            </a:r>
            <a:br>
              <a:rPr lang="en-US" sz="2000" dirty="0" smtClean="0"/>
            </a:br>
            <a:r>
              <a:rPr lang="en-US" sz="1600" dirty="0" smtClean="0"/>
              <a:t>S. </a:t>
            </a:r>
            <a:r>
              <a:rPr lang="en-US" sz="1600" dirty="0" err="1" smtClean="0"/>
              <a:t>Horwitz</a:t>
            </a:r>
            <a:r>
              <a:rPr lang="en-US" sz="1600" dirty="0" smtClean="0"/>
              <a:t>, P. Pfeiffer, T. Reps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Analysis of pointers and structures</a:t>
            </a:r>
            <a:br>
              <a:rPr lang="en-US" sz="2000" dirty="0" smtClean="0"/>
            </a:br>
            <a:r>
              <a:rPr lang="en-US" sz="1600" dirty="0" smtClean="0"/>
              <a:t>D. Chase, M. </a:t>
            </a:r>
            <a:r>
              <a:rPr lang="en-US" sz="1600" dirty="0" err="1" smtClean="0"/>
              <a:t>Wegman</a:t>
            </a:r>
            <a:r>
              <a:rPr lang="en-US" sz="1600" dirty="0" smtClean="0"/>
              <a:t>, F. </a:t>
            </a:r>
            <a:r>
              <a:rPr lang="en-US" sz="1600" dirty="0" err="1" smtClean="0"/>
              <a:t>Zadeck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Computing reachable states of parallel programs</a:t>
            </a:r>
            <a:br>
              <a:rPr lang="en-US" sz="2000" dirty="0" smtClean="0"/>
            </a:br>
            <a:r>
              <a:rPr lang="en-US" sz="1600" dirty="0" smtClean="0"/>
              <a:t>D. </a:t>
            </a:r>
            <a:r>
              <a:rPr lang="en-US" sz="1600" dirty="0" err="1" smtClean="0"/>
              <a:t>Helmbold</a:t>
            </a:r>
            <a:r>
              <a:rPr lang="en-US" sz="1600" dirty="0" smtClean="0"/>
              <a:t>, C. McDowell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Modeling concurrent programs with colored Petri nets</a:t>
            </a:r>
            <a:br>
              <a:rPr lang="en-US" sz="2000" dirty="0" smtClean="0"/>
            </a:br>
            <a:r>
              <a:rPr lang="en-US" sz="1600" dirty="0" smtClean="0"/>
              <a:t>R. </a:t>
            </a:r>
            <a:r>
              <a:rPr lang="en-US" sz="1600" dirty="0" err="1" smtClean="0"/>
              <a:t>Stansifer</a:t>
            </a:r>
            <a:r>
              <a:rPr lang="en-US" sz="1600" dirty="0" smtClean="0"/>
              <a:t>, M. </a:t>
            </a:r>
            <a:r>
              <a:rPr lang="en-US" sz="1600" dirty="0" err="1" smtClean="0"/>
              <a:t>Beaven</a:t>
            </a:r>
            <a:r>
              <a:rPr lang="en-US" sz="1600" dirty="0" smtClean="0"/>
              <a:t>, D. </a:t>
            </a:r>
            <a:r>
              <a:rPr lang="en-US" sz="1600" dirty="0" err="1" smtClean="0"/>
              <a:t>Marinescu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Set constraints in program analysis</a:t>
            </a:r>
            <a:br>
              <a:rPr lang="en-US" sz="2000" dirty="0" smtClean="0"/>
            </a:br>
            <a:r>
              <a:rPr lang="en-US" sz="1600" dirty="0" smtClean="0"/>
              <a:t>N. </a:t>
            </a:r>
            <a:r>
              <a:rPr lang="en-US" sz="1600" dirty="0" err="1" smtClean="0"/>
              <a:t>Heintze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Formal bases for dataflow analysis of logic programs</a:t>
            </a:r>
            <a:br>
              <a:rPr lang="en-US" sz="2000" dirty="0" smtClean="0"/>
            </a:br>
            <a:r>
              <a:rPr lang="en-US" sz="1600" dirty="0" smtClean="0"/>
              <a:t>S. </a:t>
            </a:r>
            <a:r>
              <a:rPr lang="en-US" sz="1600" dirty="0" err="1" smtClean="0"/>
              <a:t>Debray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Graph models for reachability analysis of concurrent programs</a:t>
            </a:r>
            <a:br>
              <a:rPr lang="en-US" sz="2000" dirty="0" smtClean="0"/>
            </a:br>
            <a:r>
              <a:rPr lang="en-US" sz="1600" dirty="0" smtClean="0"/>
              <a:t>M. </a:t>
            </a:r>
            <a:r>
              <a:rPr lang="en-US" sz="1600" dirty="0" err="1" smtClean="0"/>
              <a:t>Pezzé</a:t>
            </a:r>
            <a:r>
              <a:rPr lang="en-US" sz="1600" dirty="0" smtClean="0"/>
              <a:t>, R. Taylor, M. Young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Abstract interpretation</a:t>
            </a:r>
            <a:br>
              <a:rPr lang="en-US" sz="2000" dirty="0" smtClean="0"/>
            </a:br>
            <a:r>
              <a:rPr lang="en-US" sz="1600" dirty="0" smtClean="0"/>
              <a:t>P. </a:t>
            </a:r>
            <a:r>
              <a:rPr lang="en-US" sz="1600" dirty="0" err="1" smtClean="0"/>
              <a:t>Cousot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 static analysis for program understanding and debugging</a:t>
            </a:r>
            <a:br>
              <a:rPr lang="en-US" sz="2000" dirty="0" smtClean="0"/>
            </a:br>
            <a:r>
              <a:rPr lang="en-US" sz="1600" dirty="0" smtClean="0"/>
              <a:t>R. </a:t>
            </a:r>
            <a:r>
              <a:rPr lang="en-US" sz="1600" dirty="0" err="1" smtClean="0"/>
              <a:t>Gaugne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Path verification using Boolean </a:t>
            </a:r>
            <a:r>
              <a:rPr lang="en-US" sz="2000" dirty="0" err="1" smtClean="0"/>
              <a:t>satisfiability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M. </a:t>
            </a:r>
            <a:r>
              <a:rPr lang="en-US" sz="1600" dirty="0" err="1" smtClean="0"/>
              <a:t>Ringe</a:t>
            </a:r>
            <a:r>
              <a:rPr lang="en-US" sz="1600" dirty="0" smtClean="0"/>
              <a:t>, T. </a:t>
            </a:r>
            <a:r>
              <a:rPr lang="en-US" sz="1600" dirty="0" err="1" smtClean="0"/>
              <a:t>Lindenkreuz</a:t>
            </a:r>
            <a:r>
              <a:rPr lang="en-US" sz="1600" dirty="0" smtClean="0"/>
              <a:t>, E. </a:t>
            </a:r>
            <a:r>
              <a:rPr lang="en-US" sz="1600" dirty="0" err="1" smtClean="0"/>
              <a:t>Barke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Principles of program analysis</a:t>
            </a:r>
            <a:br>
              <a:rPr lang="en-US" sz="2000" dirty="0" smtClean="0"/>
            </a:br>
            <a:r>
              <a:rPr lang="en-US" sz="1600" dirty="0" smtClean="0"/>
              <a:t>F. Nielson, H. Nielson, C. </a:t>
            </a:r>
            <a:r>
              <a:rPr lang="en-US" sz="1600" dirty="0" err="1" smtClean="0"/>
              <a:t>Hankin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Finding bugs with a constraint solver</a:t>
            </a:r>
            <a:br>
              <a:rPr lang="en-US" sz="2000" dirty="0" smtClean="0"/>
            </a:br>
            <a:r>
              <a:rPr lang="en-US" sz="1600" dirty="0" smtClean="0"/>
              <a:t>D. Jackson, M. </a:t>
            </a:r>
            <a:r>
              <a:rPr lang="en-US" sz="1600" dirty="0" err="1" smtClean="0"/>
              <a:t>Vaziri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Applying static analysis to large-scale, multi-threaded Java programs</a:t>
            </a:r>
            <a:br>
              <a:rPr lang="en-US" sz="2000" dirty="0" smtClean="0"/>
            </a:br>
            <a:r>
              <a:rPr lang="en-US" sz="1600" dirty="0" smtClean="0"/>
              <a:t>C. </a:t>
            </a:r>
            <a:r>
              <a:rPr lang="en-US" sz="1600" dirty="0" err="1" smtClean="0"/>
              <a:t>Artho</a:t>
            </a:r>
            <a:r>
              <a:rPr lang="en-US" sz="1600" dirty="0" smtClean="0"/>
              <a:t>, A. </a:t>
            </a:r>
            <a:r>
              <a:rPr lang="en-US" sz="1600" dirty="0" err="1" smtClean="0"/>
              <a:t>Biere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Detection of information leak by data flow analysis</a:t>
            </a:r>
            <a:br>
              <a:rPr lang="en-US" sz="2000" dirty="0" smtClean="0"/>
            </a:br>
            <a:r>
              <a:rPr lang="en-US" sz="1600" dirty="0" smtClean="0"/>
              <a:t>K. </a:t>
            </a:r>
            <a:r>
              <a:rPr lang="en-US" sz="1600" dirty="0" err="1" smtClean="0"/>
              <a:t>Doh</a:t>
            </a:r>
            <a:r>
              <a:rPr lang="en-US" sz="1600" dirty="0" smtClean="0"/>
              <a:t>, S. Shin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 static analyzer for large safety-critical software</a:t>
            </a:r>
            <a:br>
              <a:rPr lang="en-US" sz="2000" dirty="0" smtClean="0"/>
            </a:br>
            <a:r>
              <a:rPr lang="en-US" sz="1600" dirty="0" smtClean="0"/>
              <a:t>B. Blanchet, P. </a:t>
            </a:r>
            <a:r>
              <a:rPr lang="en-US" sz="1600" dirty="0" err="1" smtClean="0"/>
              <a:t>Cousot</a:t>
            </a:r>
            <a:r>
              <a:rPr lang="en-US" sz="1600" dirty="0" smtClean="0"/>
              <a:t>, R. </a:t>
            </a:r>
            <a:r>
              <a:rPr lang="en-US" sz="1600" dirty="0" err="1" smtClean="0"/>
              <a:t>Cousot</a:t>
            </a:r>
            <a:r>
              <a:rPr lang="en-US" sz="1600" dirty="0" smtClean="0"/>
              <a:t>, J. </a:t>
            </a:r>
            <a:r>
              <a:rPr lang="en-US" sz="1600" dirty="0" err="1" smtClean="0"/>
              <a:t>Feret</a:t>
            </a:r>
            <a:r>
              <a:rPr lang="en-US" sz="1600" dirty="0" smtClean="0"/>
              <a:t>, L. </a:t>
            </a:r>
            <a:r>
              <a:rPr lang="en-US" sz="1600" dirty="0" err="1" smtClean="0"/>
              <a:t>Mauborgne</a:t>
            </a:r>
            <a:r>
              <a:rPr lang="en-US" sz="1600" dirty="0" smtClean="0"/>
              <a:t>, A. </a:t>
            </a:r>
            <a:r>
              <a:rPr lang="en-US" sz="1600" dirty="0" err="1" smtClean="0"/>
              <a:t>Miné</a:t>
            </a:r>
            <a:r>
              <a:rPr lang="en-US" sz="1600" dirty="0" smtClean="0"/>
              <a:t>, D. </a:t>
            </a:r>
            <a:r>
              <a:rPr lang="en-US" sz="1600" dirty="0" err="1" smtClean="0"/>
              <a:t>Monniaux</a:t>
            </a:r>
            <a:r>
              <a:rPr lang="en-US" sz="1600" dirty="0" smtClean="0"/>
              <a:t>, X. Rival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Static program analysis via 3-valued logic</a:t>
            </a:r>
            <a:br>
              <a:rPr lang="en-US" sz="2000" dirty="0" smtClean="0"/>
            </a:br>
            <a:r>
              <a:rPr lang="en-US" sz="1600" dirty="0" smtClean="0"/>
              <a:t>T. Reps, M. </a:t>
            </a:r>
            <a:r>
              <a:rPr lang="en-US" sz="1600" dirty="0" err="1" smtClean="0"/>
              <a:t>Sagiv</a:t>
            </a:r>
            <a:r>
              <a:rPr lang="en-US" sz="1600" dirty="0" smtClean="0"/>
              <a:t>, R. Wilhelm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Static deadlock detection for Java libraries</a:t>
            </a:r>
            <a:br>
              <a:rPr lang="en-US" sz="2000" dirty="0" smtClean="0"/>
            </a:br>
            <a:r>
              <a:rPr lang="en-US" sz="1600" dirty="0" smtClean="0"/>
              <a:t>A. Williams, W. </a:t>
            </a:r>
            <a:r>
              <a:rPr lang="en-US" sz="1600" dirty="0" err="1" smtClean="0"/>
              <a:t>Thies</a:t>
            </a:r>
            <a:r>
              <a:rPr lang="en-US" sz="1600" dirty="0" smtClean="0"/>
              <a:t>, M. Ernst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Static detection of security vulnerabilities in scripting languages</a:t>
            </a:r>
            <a:br>
              <a:rPr lang="en-US" sz="2000" dirty="0" smtClean="0"/>
            </a:br>
            <a:r>
              <a:rPr lang="en-US" sz="1600" dirty="0" smtClean="0"/>
              <a:t>Y. </a:t>
            </a:r>
            <a:r>
              <a:rPr lang="en-US" sz="1600" dirty="0" err="1" smtClean="0"/>
              <a:t>Xie</a:t>
            </a:r>
            <a:r>
              <a:rPr lang="en-US" sz="1600" dirty="0" smtClean="0"/>
              <a:t>, A. Aiken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Practical memory leak detection using guarded value-flow analysis</a:t>
            </a:r>
            <a:br>
              <a:rPr lang="en-US" sz="2000" dirty="0" smtClean="0"/>
            </a:br>
            <a:r>
              <a:rPr lang="en-US" sz="1600" dirty="0" smtClean="0"/>
              <a:t>S. </a:t>
            </a:r>
            <a:r>
              <a:rPr lang="en-US" sz="1600" dirty="0" err="1" smtClean="0"/>
              <a:t>Cherem</a:t>
            </a:r>
            <a:r>
              <a:rPr lang="en-US" sz="1600" dirty="0" smtClean="0"/>
              <a:t>, L. </a:t>
            </a:r>
            <a:r>
              <a:rPr lang="en-US" sz="1600" dirty="0" err="1" smtClean="0"/>
              <a:t>Princehouse</a:t>
            </a:r>
            <a:r>
              <a:rPr lang="en-US" sz="1600" dirty="0" smtClean="0"/>
              <a:t>, R. </a:t>
            </a:r>
            <a:r>
              <a:rPr lang="en-US" sz="1600" dirty="0" err="1" smtClean="0"/>
              <a:t>Rugina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Static detection of cross-site scripting vulnerabilities</a:t>
            </a:r>
            <a:br>
              <a:rPr lang="en-US" sz="2000" dirty="0" smtClean="0"/>
            </a:br>
            <a:r>
              <a:rPr lang="en-US" sz="1600" dirty="0" smtClean="0"/>
              <a:t>G. Wassermann, Z. Su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Symbolic analysis via semantic reinterpretation</a:t>
            </a:r>
            <a:br>
              <a:rPr lang="en-US" sz="2000" dirty="0" smtClean="0"/>
            </a:br>
            <a:r>
              <a:rPr lang="en-US" sz="1600" dirty="0" smtClean="0"/>
              <a:t>J. Lim, A. </a:t>
            </a:r>
            <a:r>
              <a:rPr lang="en-US" sz="1600" dirty="0" err="1" smtClean="0"/>
              <a:t>Lal</a:t>
            </a:r>
            <a:r>
              <a:rPr lang="en-US" sz="1600" dirty="0" smtClean="0"/>
              <a:t>, T. Reps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Practical and effective symbolic analysis for buffer overflow detection</a:t>
            </a:r>
            <a:br>
              <a:rPr lang="en-US" sz="2000" dirty="0" smtClean="0"/>
            </a:br>
            <a:r>
              <a:rPr lang="en-US" sz="1600" dirty="0" smtClean="0"/>
              <a:t>L. Li, C. </a:t>
            </a:r>
            <a:r>
              <a:rPr lang="en-US" sz="1600" dirty="0" err="1" smtClean="0"/>
              <a:t>Cifuentes</a:t>
            </a:r>
            <a:r>
              <a:rPr lang="en-US" sz="1600" dirty="0" smtClean="0"/>
              <a:t>, N. Keynes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Modal abstractions of concurrent behavior</a:t>
            </a:r>
            <a:br>
              <a:rPr lang="en-US" sz="2000" dirty="0" smtClean="0"/>
            </a:br>
            <a:r>
              <a:rPr lang="en-US" sz="1600" dirty="0" smtClean="0"/>
              <a:t>F. Nielson, S. </a:t>
            </a:r>
            <a:r>
              <a:rPr lang="en-US" sz="1600" dirty="0" err="1" smtClean="0"/>
              <a:t>Nanz</a:t>
            </a:r>
            <a:r>
              <a:rPr lang="en-US" sz="1600" dirty="0" smtClean="0"/>
              <a:t>, H. Nielson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 method of symbolic computation of abstract operations</a:t>
            </a:r>
            <a:br>
              <a:rPr lang="en-US" sz="2000" dirty="0" smtClean="0"/>
            </a:br>
            <a:r>
              <a:rPr lang="en-US" sz="1600" dirty="0" smtClean="0"/>
              <a:t>A. Thakur, T. Reps</a:t>
            </a:r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Inductive data flow graphs</a:t>
            </a:r>
            <a:br>
              <a:rPr lang="en-US" sz="2000" dirty="0" smtClean="0"/>
            </a:br>
            <a:r>
              <a:rPr lang="en-US" sz="1600" dirty="0" smtClean="0"/>
              <a:t>A. </a:t>
            </a:r>
            <a:r>
              <a:rPr lang="en-US" sz="1600" dirty="0" err="1" smtClean="0"/>
              <a:t>Farzan</a:t>
            </a:r>
            <a:r>
              <a:rPr lang="en-US" sz="1600" dirty="0" smtClean="0"/>
              <a:t>, Z. Kincaid, A. </a:t>
            </a:r>
            <a:r>
              <a:rPr lang="en-US" sz="1600" dirty="0" err="1" smtClean="0"/>
              <a:t>Podelski</a:t>
            </a:r>
            <a:endParaRPr lang="en-US" sz="1600" dirty="0" smtClean="0"/>
          </a:p>
          <a:p>
            <a:pPr marL="685800" indent="-685800">
              <a:spcBef>
                <a:spcPts val="720"/>
              </a:spcBef>
              <a:buFont typeface="Wingdings" charset="2"/>
              <a:buAutoNum type="arabicPlain" startAt="1964"/>
            </a:pPr>
            <a:r>
              <a:rPr lang="en-US" sz="2000" dirty="0" smtClean="0"/>
              <a:t>A </a:t>
            </a:r>
            <a:r>
              <a:rPr lang="en-US" sz="2000" dirty="0" err="1" smtClean="0"/>
              <a:t>galois</a:t>
            </a:r>
            <a:r>
              <a:rPr lang="en-US" sz="2000" dirty="0" smtClean="0"/>
              <a:t> connection calculus for abstract interpretation</a:t>
            </a:r>
            <a:br>
              <a:rPr lang="en-US" sz="2000" dirty="0" smtClean="0"/>
            </a:br>
            <a:r>
              <a:rPr lang="en-US" sz="1600" dirty="0" smtClean="0"/>
              <a:t>P. </a:t>
            </a:r>
            <a:r>
              <a:rPr lang="en-US" sz="1600" dirty="0" err="1" smtClean="0"/>
              <a:t>Cousot</a:t>
            </a:r>
            <a:r>
              <a:rPr lang="en-US" sz="1600" dirty="0" smtClean="0"/>
              <a:t>, R. </a:t>
            </a:r>
            <a:r>
              <a:rPr lang="en-US" sz="1600" dirty="0" err="1" smtClean="0"/>
              <a:t>Cousot</a:t>
            </a: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5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5943600"/>
            <a:ext cx="9144000" cy="9144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8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41538" y="2921168"/>
            <a:ext cx="5660925" cy="1015663"/>
          </a:xfrm>
        </p:spPr>
        <p:txBody>
          <a:bodyPr wrap="none">
            <a:spAutoFit/>
          </a:bodyPr>
          <a:lstStyle/>
          <a:p>
            <a:r>
              <a:rPr lang="en-US" sz="6000" dirty="0" smtClean="0"/>
              <a:t>What Happened?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7937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457200" y="1295400"/>
            <a:ext cx="2514600" cy="914400"/>
          </a:xfrm>
          <a:prstGeom prst="parallelogram">
            <a:avLst>
              <a:gd name="adj" fmla="val 9989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7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6858000" y="1295400"/>
            <a:ext cx="1828800" cy="914400"/>
            <a:chOff x="6934200" y="685800"/>
            <a:chExt cx="1828800" cy="914400"/>
          </a:xfrm>
        </p:grpSpPr>
        <p:sp>
          <p:nvSpPr>
            <p:cNvPr id="68" name="Pentagon 67"/>
            <p:cNvSpPr/>
            <p:nvPr/>
          </p:nvSpPr>
          <p:spPr>
            <a:xfrm>
              <a:off x="6934200" y="685800"/>
              <a:ext cx="1828800" cy="914400"/>
            </a:xfrm>
            <a:prstGeom prst="homePlate">
              <a:avLst/>
            </a:prstGeom>
            <a:gradFill flip="none" rotWithShape="1">
              <a:gsLst>
                <a:gs pos="0">
                  <a:srgbClr val="0000FF">
                    <a:alpha val="75000"/>
                  </a:srgbClr>
                </a:gs>
                <a:gs pos="100000">
                  <a:srgbClr val="7F00FF">
                    <a:alpha val="7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flipV="1">
              <a:off x="6934200" y="685800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>
            <a:endCxn id="45" idx="2"/>
          </p:cNvCxnSpPr>
          <p:nvPr/>
        </p:nvCxnSpPr>
        <p:spPr>
          <a:xfrm flipV="1">
            <a:off x="609600" y="762000"/>
            <a:ext cx="0" cy="1143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28600" y="304800"/>
            <a:ext cx="762000" cy="457200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en-US" dirty="0" smtClean="0"/>
              <a:t>1960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71600" y="304800"/>
            <a:ext cx="762000" cy="457200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en-US" dirty="0" smtClean="0"/>
              <a:t>1970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514600" y="304800"/>
            <a:ext cx="762000" cy="457200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en-US" dirty="0" smtClean="0"/>
              <a:t>1980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657600" y="304800"/>
            <a:ext cx="762000" cy="457200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800600" y="304800"/>
            <a:ext cx="762000" cy="457200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943600" y="304800"/>
            <a:ext cx="762000" cy="457200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086600" y="304800"/>
            <a:ext cx="762000" cy="457200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70" name="Parallelogram 69"/>
          <p:cNvSpPr/>
          <p:nvPr/>
        </p:nvSpPr>
        <p:spPr>
          <a:xfrm>
            <a:off x="2057400" y="1295400"/>
            <a:ext cx="2514600" cy="914400"/>
          </a:xfrm>
          <a:prstGeom prst="parallelogram">
            <a:avLst>
              <a:gd name="adj" fmla="val 99890"/>
            </a:avLst>
          </a:prstGeom>
          <a:gradFill flip="none" rotWithShape="1">
            <a:gsLst>
              <a:gs pos="0">
                <a:srgbClr val="FF7F00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dirty="0"/>
          </a:p>
        </p:txBody>
      </p:sp>
      <p:sp>
        <p:nvSpPr>
          <p:cNvPr id="71" name="Parallelogram 70"/>
          <p:cNvSpPr/>
          <p:nvPr/>
        </p:nvSpPr>
        <p:spPr>
          <a:xfrm>
            <a:off x="3657600" y="1295400"/>
            <a:ext cx="2514600" cy="914400"/>
          </a:xfrm>
          <a:prstGeom prst="parallelogram">
            <a:avLst>
              <a:gd name="adj" fmla="val 99890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dirty="0"/>
          </a:p>
        </p:txBody>
      </p:sp>
      <p:sp>
        <p:nvSpPr>
          <p:cNvPr id="72" name="Parallelogram 71"/>
          <p:cNvSpPr/>
          <p:nvPr/>
        </p:nvSpPr>
        <p:spPr>
          <a:xfrm>
            <a:off x="5257800" y="1295400"/>
            <a:ext cx="2514600" cy="914400"/>
          </a:xfrm>
          <a:prstGeom prst="parallelogram">
            <a:avLst>
              <a:gd name="adj" fmla="val 99890"/>
            </a:avLst>
          </a:prstGeom>
          <a:gradFill flip="none" rotWithShape="1">
            <a:gsLst>
              <a:gs pos="0">
                <a:srgbClr val="00FF00"/>
              </a:gs>
              <a:gs pos="100000">
                <a:srgbClr val="0000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57200" y="1295400"/>
            <a:ext cx="2514600" cy="914400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en-US" dirty="0" smtClean="0"/>
              <a:t>portability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057400" y="1295400"/>
            <a:ext cx="2514600" cy="914400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657600" y="1295400"/>
            <a:ext cx="2514600" cy="914400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257800" y="1295400"/>
            <a:ext cx="2514600" cy="914400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858000" y="1295400"/>
            <a:ext cx="1828800" cy="914400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457200" y="2514600"/>
            <a:ext cx="7772400" cy="3886200"/>
            <a:chOff x="457200" y="2514600"/>
            <a:chExt cx="7772400" cy="3886200"/>
          </a:xfrm>
        </p:grpSpPr>
        <p:sp>
          <p:nvSpPr>
            <p:cNvPr id="83" name="Rectangle 82"/>
            <p:cNvSpPr/>
            <p:nvPr/>
          </p:nvSpPr>
          <p:spPr>
            <a:xfrm>
              <a:off x="457200" y="5257800"/>
              <a:ext cx="7772400" cy="1143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t" anchorCtr="0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Impact of errors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7200" y="3886200"/>
              <a:ext cx="7772400" cy="1143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t" anchorCtr="0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Proportion of errors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7200" y="2514600"/>
              <a:ext cx="7772400" cy="1143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91440" rIns="91440" bIns="91440" rtlCol="0" anchor="t" anchorCtr="0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Model detail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33400" y="2667000"/>
              <a:ext cx="6400800" cy="914400"/>
            </a:xfrm>
            <a:custGeom>
              <a:avLst/>
              <a:gdLst>
                <a:gd name="connsiteX0" fmla="*/ 0 w 7310931"/>
                <a:gd name="connsiteY0" fmla="*/ 896436 h 896436"/>
                <a:gd name="connsiteX1" fmla="*/ 7310931 w 7310931"/>
                <a:gd name="connsiteY1" fmla="*/ 0 h 896436"/>
                <a:gd name="connsiteX0" fmla="*/ 0 w 7310931"/>
                <a:gd name="connsiteY0" fmla="*/ 896436 h 896436"/>
                <a:gd name="connsiteX1" fmla="*/ 1655067 w 7310931"/>
                <a:gd name="connsiteY1" fmla="*/ 615467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388399 w 7310931"/>
                <a:gd name="connsiteY1" fmla="*/ 542232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759067 w 7310931"/>
                <a:gd name="connsiteY1" fmla="*/ 824712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495066 w 7310931"/>
                <a:gd name="connsiteY1" fmla="*/ 824712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571222 w 7310931"/>
                <a:gd name="connsiteY1" fmla="*/ 790473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528998 w 7310931"/>
                <a:gd name="connsiteY2" fmla="*/ 715904 h 896436"/>
                <a:gd name="connsiteX3" fmla="*/ 7310931 w 7310931"/>
                <a:gd name="connsiteY3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389380 w 7310931"/>
                <a:gd name="connsiteY2" fmla="*/ 694115 h 896436"/>
                <a:gd name="connsiteX3" fmla="*/ 7310931 w 7310931"/>
                <a:gd name="connsiteY3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389380 w 7310931"/>
                <a:gd name="connsiteY2" fmla="*/ 694115 h 896436"/>
                <a:gd name="connsiteX3" fmla="*/ 3833162 w 7310931"/>
                <a:gd name="connsiteY3" fmla="*/ 59139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389380 w 7310931"/>
                <a:gd name="connsiteY2" fmla="*/ 694115 h 896436"/>
                <a:gd name="connsiteX3" fmla="*/ 3833162 w 7310931"/>
                <a:gd name="connsiteY3" fmla="*/ 59139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389380 w 7310931"/>
                <a:gd name="connsiteY2" fmla="*/ 694115 h 896436"/>
                <a:gd name="connsiteX3" fmla="*/ 3833162 w 7310931"/>
                <a:gd name="connsiteY3" fmla="*/ 59139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389380 w 7310931"/>
                <a:gd name="connsiteY2" fmla="*/ 694115 h 896436"/>
                <a:gd name="connsiteX3" fmla="*/ 3833162 w 7310931"/>
                <a:gd name="connsiteY3" fmla="*/ 59139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104908 w 7310931"/>
                <a:gd name="connsiteY2" fmla="*/ 728462 h 896436"/>
                <a:gd name="connsiteX3" fmla="*/ 3833162 w 7310931"/>
                <a:gd name="connsiteY3" fmla="*/ 59139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104908 w 7310931"/>
                <a:gd name="connsiteY2" fmla="*/ 728462 h 896436"/>
                <a:gd name="connsiteX3" fmla="*/ 3942574 w 7310931"/>
                <a:gd name="connsiteY3" fmla="*/ 625747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104908 w 7310931"/>
                <a:gd name="connsiteY2" fmla="*/ 728462 h 896436"/>
                <a:gd name="connsiteX3" fmla="*/ 3942574 w 7310931"/>
                <a:gd name="connsiteY3" fmla="*/ 56563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104908 w 7310931"/>
                <a:gd name="connsiteY2" fmla="*/ 728462 h 896436"/>
                <a:gd name="connsiteX3" fmla="*/ 4019162 w 7310931"/>
                <a:gd name="connsiteY3" fmla="*/ 642921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3078678 w 7310931"/>
                <a:gd name="connsiteY2" fmla="*/ 659767 h 896436"/>
                <a:gd name="connsiteX3" fmla="*/ 4019162 w 7310931"/>
                <a:gd name="connsiteY3" fmla="*/ 642921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444087 w 7310931"/>
                <a:gd name="connsiteY2" fmla="*/ 642592 h 896436"/>
                <a:gd name="connsiteX3" fmla="*/ 4019162 w 7310931"/>
                <a:gd name="connsiteY3" fmla="*/ 642921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444087 w 7310931"/>
                <a:gd name="connsiteY2" fmla="*/ 642592 h 896436"/>
                <a:gd name="connsiteX3" fmla="*/ 4686577 w 7310931"/>
                <a:gd name="connsiteY3" fmla="*/ 496944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444087 w 7310931"/>
                <a:gd name="connsiteY2" fmla="*/ 642592 h 896436"/>
                <a:gd name="connsiteX3" fmla="*/ 4128574 w 7310931"/>
                <a:gd name="connsiteY3" fmla="*/ 56563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444087 w 7310931"/>
                <a:gd name="connsiteY2" fmla="*/ 642592 h 896436"/>
                <a:gd name="connsiteX3" fmla="*/ 3722617 w 7310931"/>
                <a:gd name="connsiteY3" fmla="*/ 589502 h 896436"/>
                <a:gd name="connsiteX4" fmla="*/ 4128574 w 7310931"/>
                <a:gd name="connsiteY4" fmla="*/ 565639 h 896436"/>
                <a:gd name="connsiteX5" fmla="*/ 7310931 w 7310931"/>
                <a:gd name="connsiteY5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367498 w 7310931"/>
                <a:gd name="connsiteY2" fmla="*/ 685526 h 896436"/>
                <a:gd name="connsiteX3" fmla="*/ 3722617 w 7310931"/>
                <a:gd name="connsiteY3" fmla="*/ 589502 h 896436"/>
                <a:gd name="connsiteX4" fmla="*/ 4128574 w 7310931"/>
                <a:gd name="connsiteY4" fmla="*/ 565639 h 896436"/>
                <a:gd name="connsiteX5" fmla="*/ 7310931 w 7310931"/>
                <a:gd name="connsiteY5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367498 w 7310931"/>
                <a:gd name="connsiteY2" fmla="*/ 685526 h 896436"/>
                <a:gd name="connsiteX3" fmla="*/ 4128574 w 7310931"/>
                <a:gd name="connsiteY3" fmla="*/ 565639 h 896436"/>
                <a:gd name="connsiteX4" fmla="*/ 7310931 w 7310931"/>
                <a:gd name="connsiteY4" fmla="*/ 0 h 89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0931" h="896436">
                  <a:moveTo>
                    <a:pt x="0" y="896436"/>
                  </a:moveTo>
                  <a:cubicBezTo>
                    <a:pt x="523244" y="830679"/>
                    <a:pt x="1176639" y="841189"/>
                    <a:pt x="1571222" y="806037"/>
                  </a:cubicBezTo>
                  <a:cubicBezTo>
                    <a:pt x="1965805" y="770885"/>
                    <a:pt x="1941273" y="725592"/>
                    <a:pt x="2367498" y="685526"/>
                  </a:cubicBezTo>
                  <a:cubicBezTo>
                    <a:pt x="2793723" y="645460"/>
                    <a:pt x="3304669" y="679893"/>
                    <a:pt x="4128574" y="565639"/>
                  </a:cubicBezTo>
                  <a:cubicBezTo>
                    <a:pt x="4726626" y="467389"/>
                    <a:pt x="6151675" y="197133"/>
                    <a:pt x="7310931" y="0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33400" y="4038600"/>
              <a:ext cx="6400800" cy="914400"/>
            </a:xfrm>
            <a:custGeom>
              <a:avLst/>
              <a:gdLst>
                <a:gd name="connsiteX0" fmla="*/ 0 w 7310931"/>
                <a:gd name="connsiteY0" fmla="*/ 896436 h 896436"/>
                <a:gd name="connsiteX1" fmla="*/ 7310931 w 7310931"/>
                <a:gd name="connsiteY1" fmla="*/ 0 h 896436"/>
                <a:gd name="connsiteX0" fmla="*/ 0 w 7310931"/>
                <a:gd name="connsiteY0" fmla="*/ 896436 h 896436"/>
                <a:gd name="connsiteX1" fmla="*/ 1655067 w 7310931"/>
                <a:gd name="connsiteY1" fmla="*/ 615467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388399 w 7310931"/>
                <a:gd name="connsiteY1" fmla="*/ 542232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759067 w 7310931"/>
                <a:gd name="connsiteY1" fmla="*/ 824712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495066 w 7310931"/>
                <a:gd name="connsiteY1" fmla="*/ 824712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571222 w 7310931"/>
                <a:gd name="connsiteY1" fmla="*/ 790473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528998 w 7310931"/>
                <a:gd name="connsiteY2" fmla="*/ 715904 h 896436"/>
                <a:gd name="connsiteX3" fmla="*/ 7310931 w 7310931"/>
                <a:gd name="connsiteY3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389380 w 7310931"/>
                <a:gd name="connsiteY2" fmla="*/ 694115 h 896436"/>
                <a:gd name="connsiteX3" fmla="*/ 7310931 w 7310931"/>
                <a:gd name="connsiteY3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389380 w 7310931"/>
                <a:gd name="connsiteY2" fmla="*/ 694115 h 896436"/>
                <a:gd name="connsiteX3" fmla="*/ 3833162 w 7310931"/>
                <a:gd name="connsiteY3" fmla="*/ 59139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560046 w 7310931"/>
                <a:gd name="connsiteY2" fmla="*/ 325845 h 896436"/>
                <a:gd name="connsiteX3" fmla="*/ 3833162 w 7310931"/>
                <a:gd name="connsiteY3" fmla="*/ 59139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560046 w 7310931"/>
                <a:gd name="connsiteY2" fmla="*/ 325845 h 896436"/>
                <a:gd name="connsiteX3" fmla="*/ 4238495 w 7310931"/>
                <a:gd name="connsiteY3" fmla="*/ 198021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506713 w 7310931"/>
                <a:gd name="connsiteY2" fmla="*/ 300736 h 896436"/>
                <a:gd name="connsiteX3" fmla="*/ 4238495 w 7310931"/>
                <a:gd name="connsiteY3" fmla="*/ 198021 h 896436"/>
                <a:gd name="connsiteX4" fmla="*/ 7310931 w 7310931"/>
                <a:gd name="connsiteY4" fmla="*/ 0 h 896436"/>
                <a:gd name="connsiteX0" fmla="*/ 0 w 7310931"/>
                <a:gd name="connsiteY0" fmla="*/ 698415 h 698415"/>
                <a:gd name="connsiteX1" fmla="*/ 1571222 w 7310931"/>
                <a:gd name="connsiteY1" fmla="*/ 608016 h 698415"/>
                <a:gd name="connsiteX2" fmla="*/ 2506713 w 7310931"/>
                <a:gd name="connsiteY2" fmla="*/ 102715 h 698415"/>
                <a:gd name="connsiteX3" fmla="*/ 4238495 w 7310931"/>
                <a:gd name="connsiteY3" fmla="*/ 0 h 698415"/>
                <a:gd name="connsiteX4" fmla="*/ 7310931 w 7310931"/>
                <a:gd name="connsiteY4" fmla="*/ 44702 h 698415"/>
                <a:gd name="connsiteX0" fmla="*/ 0 w 7310931"/>
                <a:gd name="connsiteY0" fmla="*/ 706166 h 706166"/>
                <a:gd name="connsiteX1" fmla="*/ 1571222 w 7310931"/>
                <a:gd name="connsiteY1" fmla="*/ 615767 h 706166"/>
                <a:gd name="connsiteX2" fmla="*/ 2517380 w 7310931"/>
                <a:gd name="connsiteY2" fmla="*/ 18398 h 706166"/>
                <a:gd name="connsiteX3" fmla="*/ 4238495 w 7310931"/>
                <a:gd name="connsiteY3" fmla="*/ 7751 h 706166"/>
                <a:gd name="connsiteX4" fmla="*/ 7310931 w 7310931"/>
                <a:gd name="connsiteY4" fmla="*/ 52453 h 706166"/>
                <a:gd name="connsiteX0" fmla="*/ 0 w 7310931"/>
                <a:gd name="connsiteY0" fmla="*/ 698415 h 698415"/>
                <a:gd name="connsiteX1" fmla="*/ 1571222 w 7310931"/>
                <a:gd name="connsiteY1" fmla="*/ 608016 h 698415"/>
                <a:gd name="connsiteX2" fmla="*/ 2709380 w 7310931"/>
                <a:gd name="connsiteY2" fmla="*/ 60865 h 698415"/>
                <a:gd name="connsiteX3" fmla="*/ 4238495 w 7310931"/>
                <a:gd name="connsiteY3" fmla="*/ 0 h 698415"/>
                <a:gd name="connsiteX4" fmla="*/ 7310931 w 7310931"/>
                <a:gd name="connsiteY4" fmla="*/ 44702 h 698415"/>
                <a:gd name="connsiteX0" fmla="*/ 0 w 7310931"/>
                <a:gd name="connsiteY0" fmla="*/ 698415 h 698415"/>
                <a:gd name="connsiteX1" fmla="*/ 1571222 w 7310931"/>
                <a:gd name="connsiteY1" fmla="*/ 608016 h 698415"/>
                <a:gd name="connsiteX2" fmla="*/ 2730713 w 7310931"/>
                <a:gd name="connsiteY2" fmla="*/ 27386 h 698415"/>
                <a:gd name="connsiteX3" fmla="*/ 4238495 w 7310931"/>
                <a:gd name="connsiteY3" fmla="*/ 0 h 698415"/>
                <a:gd name="connsiteX4" fmla="*/ 7310931 w 7310931"/>
                <a:gd name="connsiteY4" fmla="*/ 44702 h 698415"/>
                <a:gd name="connsiteX0" fmla="*/ 0 w 7310931"/>
                <a:gd name="connsiteY0" fmla="*/ 685836 h 685836"/>
                <a:gd name="connsiteX1" fmla="*/ 1571222 w 7310931"/>
                <a:gd name="connsiteY1" fmla="*/ 595437 h 685836"/>
                <a:gd name="connsiteX2" fmla="*/ 2730713 w 7310931"/>
                <a:gd name="connsiteY2" fmla="*/ 14807 h 685836"/>
                <a:gd name="connsiteX3" fmla="*/ 4441162 w 7310931"/>
                <a:gd name="connsiteY3" fmla="*/ 37639 h 685836"/>
                <a:gd name="connsiteX4" fmla="*/ 7310931 w 7310931"/>
                <a:gd name="connsiteY4" fmla="*/ 32123 h 685836"/>
                <a:gd name="connsiteX0" fmla="*/ 0 w 7310931"/>
                <a:gd name="connsiteY0" fmla="*/ 790483 h 790483"/>
                <a:gd name="connsiteX1" fmla="*/ 1571222 w 7310931"/>
                <a:gd name="connsiteY1" fmla="*/ 700084 h 790483"/>
                <a:gd name="connsiteX2" fmla="*/ 2730713 w 7310931"/>
                <a:gd name="connsiteY2" fmla="*/ 119454 h 790483"/>
                <a:gd name="connsiteX3" fmla="*/ 4451828 w 7310931"/>
                <a:gd name="connsiteY3" fmla="*/ 0 h 790483"/>
                <a:gd name="connsiteX4" fmla="*/ 7310931 w 7310931"/>
                <a:gd name="connsiteY4" fmla="*/ 136770 h 790483"/>
                <a:gd name="connsiteX0" fmla="*/ 0 w 7310931"/>
                <a:gd name="connsiteY0" fmla="*/ 807222 h 807222"/>
                <a:gd name="connsiteX1" fmla="*/ 1571222 w 7310931"/>
                <a:gd name="connsiteY1" fmla="*/ 716823 h 807222"/>
                <a:gd name="connsiteX2" fmla="*/ 2730713 w 7310931"/>
                <a:gd name="connsiteY2" fmla="*/ 136193 h 807222"/>
                <a:gd name="connsiteX3" fmla="*/ 3971828 w 7310931"/>
                <a:gd name="connsiteY3" fmla="*/ 0 h 807222"/>
                <a:gd name="connsiteX4" fmla="*/ 7310931 w 7310931"/>
                <a:gd name="connsiteY4" fmla="*/ 153509 h 807222"/>
                <a:gd name="connsiteX0" fmla="*/ 0 w 7310931"/>
                <a:gd name="connsiteY0" fmla="*/ 807222 h 807222"/>
                <a:gd name="connsiteX1" fmla="*/ 1571222 w 7310931"/>
                <a:gd name="connsiteY1" fmla="*/ 716823 h 807222"/>
                <a:gd name="connsiteX2" fmla="*/ 2730713 w 7310931"/>
                <a:gd name="connsiteY2" fmla="*/ 186412 h 807222"/>
                <a:gd name="connsiteX3" fmla="*/ 3971828 w 7310931"/>
                <a:gd name="connsiteY3" fmla="*/ 0 h 807222"/>
                <a:gd name="connsiteX4" fmla="*/ 7310931 w 7310931"/>
                <a:gd name="connsiteY4" fmla="*/ 153509 h 807222"/>
                <a:gd name="connsiteX0" fmla="*/ 0 w 7310931"/>
                <a:gd name="connsiteY0" fmla="*/ 807222 h 807222"/>
                <a:gd name="connsiteX1" fmla="*/ 1571222 w 7310931"/>
                <a:gd name="connsiteY1" fmla="*/ 716823 h 807222"/>
                <a:gd name="connsiteX2" fmla="*/ 2730713 w 7310931"/>
                <a:gd name="connsiteY2" fmla="*/ 186412 h 807222"/>
                <a:gd name="connsiteX3" fmla="*/ 3971828 w 7310931"/>
                <a:gd name="connsiteY3" fmla="*/ 0 h 807222"/>
                <a:gd name="connsiteX4" fmla="*/ 7310931 w 7310931"/>
                <a:gd name="connsiteY4" fmla="*/ 153509 h 807222"/>
                <a:gd name="connsiteX0" fmla="*/ 0 w 7310931"/>
                <a:gd name="connsiteY0" fmla="*/ 819479 h 819479"/>
                <a:gd name="connsiteX1" fmla="*/ 1571222 w 7310931"/>
                <a:gd name="connsiteY1" fmla="*/ 729080 h 819479"/>
                <a:gd name="connsiteX2" fmla="*/ 2730713 w 7310931"/>
                <a:gd name="connsiteY2" fmla="*/ 198669 h 819479"/>
                <a:gd name="connsiteX3" fmla="*/ 3971828 w 7310931"/>
                <a:gd name="connsiteY3" fmla="*/ 12257 h 819479"/>
                <a:gd name="connsiteX4" fmla="*/ 7310931 w 7310931"/>
                <a:gd name="connsiteY4" fmla="*/ 165766 h 819479"/>
                <a:gd name="connsiteX0" fmla="*/ 0 w 7310931"/>
                <a:gd name="connsiteY0" fmla="*/ 819479 h 819479"/>
                <a:gd name="connsiteX1" fmla="*/ 1571222 w 7310931"/>
                <a:gd name="connsiteY1" fmla="*/ 729080 h 819479"/>
                <a:gd name="connsiteX2" fmla="*/ 2730713 w 7310931"/>
                <a:gd name="connsiteY2" fmla="*/ 198669 h 819479"/>
                <a:gd name="connsiteX3" fmla="*/ 3971828 w 7310931"/>
                <a:gd name="connsiteY3" fmla="*/ 12257 h 819479"/>
                <a:gd name="connsiteX4" fmla="*/ 7310931 w 7310931"/>
                <a:gd name="connsiteY4" fmla="*/ 165766 h 819479"/>
                <a:gd name="connsiteX0" fmla="*/ 0 w 7310931"/>
                <a:gd name="connsiteY0" fmla="*/ 807273 h 807273"/>
                <a:gd name="connsiteX1" fmla="*/ 1571222 w 7310931"/>
                <a:gd name="connsiteY1" fmla="*/ 716874 h 807273"/>
                <a:gd name="connsiteX2" fmla="*/ 2624047 w 7310931"/>
                <a:gd name="connsiteY2" fmla="*/ 169723 h 807273"/>
                <a:gd name="connsiteX3" fmla="*/ 3971828 w 7310931"/>
                <a:gd name="connsiteY3" fmla="*/ 51 h 807273"/>
                <a:gd name="connsiteX4" fmla="*/ 7310931 w 7310931"/>
                <a:gd name="connsiteY4" fmla="*/ 153560 h 807273"/>
                <a:gd name="connsiteX0" fmla="*/ 0 w 7310931"/>
                <a:gd name="connsiteY0" fmla="*/ 807273 h 807273"/>
                <a:gd name="connsiteX1" fmla="*/ 1571222 w 7310931"/>
                <a:gd name="connsiteY1" fmla="*/ 716874 h 807273"/>
                <a:gd name="connsiteX2" fmla="*/ 2624047 w 7310931"/>
                <a:gd name="connsiteY2" fmla="*/ 169723 h 807273"/>
                <a:gd name="connsiteX3" fmla="*/ 3971828 w 7310931"/>
                <a:gd name="connsiteY3" fmla="*/ 51 h 807273"/>
                <a:gd name="connsiteX4" fmla="*/ 7310931 w 7310931"/>
                <a:gd name="connsiteY4" fmla="*/ 153560 h 807273"/>
                <a:gd name="connsiteX0" fmla="*/ 0 w 7310931"/>
                <a:gd name="connsiteY0" fmla="*/ 807735 h 807735"/>
                <a:gd name="connsiteX1" fmla="*/ 1571222 w 7310931"/>
                <a:gd name="connsiteY1" fmla="*/ 717336 h 807735"/>
                <a:gd name="connsiteX2" fmla="*/ 2624047 w 7310931"/>
                <a:gd name="connsiteY2" fmla="*/ 170185 h 807735"/>
                <a:gd name="connsiteX3" fmla="*/ 3971828 w 7310931"/>
                <a:gd name="connsiteY3" fmla="*/ 513 h 807735"/>
                <a:gd name="connsiteX4" fmla="*/ 7310931 w 7310931"/>
                <a:gd name="connsiteY4" fmla="*/ 124140 h 807735"/>
                <a:gd name="connsiteX0" fmla="*/ 0 w 7310931"/>
                <a:gd name="connsiteY0" fmla="*/ 807735 h 807735"/>
                <a:gd name="connsiteX1" fmla="*/ 1571222 w 7310931"/>
                <a:gd name="connsiteY1" fmla="*/ 717336 h 807735"/>
                <a:gd name="connsiteX2" fmla="*/ 3313344 w 7310931"/>
                <a:gd name="connsiteY2" fmla="*/ 170185 h 807735"/>
                <a:gd name="connsiteX3" fmla="*/ 3971828 w 7310931"/>
                <a:gd name="connsiteY3" fmla="*/ 513 h 807735"/>
                <a:gd name="connsiteX4" fmla="*/ 7310931 w 7310931"/>
                <a:gd name="connsiteY4" fmla="*/ 124140 h 807735"/>
                <a:gd name="connsiteX0" fmla="*/ 0 w 7310931"/>
                <a:gd name="connsiteY0" fmla="*/ 807735 h 807735"/>
                <a:gd name="connsiteX1" fmla="*/ 1571222 w 7310931"/>
                <a:gd name="connsiteY1" fmla="*/ 717336 h 807735"/>
                <a:gd name="connsiteX2" fmla="*/ 3313344 w 7310931"/>
                <a:gd name="connsiteY2" fmla="*/ 170185 h 807735"/>
                <a:gd name="connsiteX3" fmla="*/ 4989363 w 7310931"/>
                <a:gd name="connsiteY3" fmla="*/ 513 h 807735"/>
                <a:gd name="connsiteX4" fmla="*/ 7310931 w 7310931"/>
                <a:gd name="connsiteY4" fmla="*/ 124140 h 807735"/>
                <a:gd name="connsiteX0" fmla="*/ 0 w 7310931"/>
                <a:gd name="connsiteY0" fmla="*/ 810485 h 810485"/>
                <a:gd name="connsiteX1" fmla="*/ 1571222 w 7310931"/>
                <a:gd name="connsiteY1" fmla="*/ 720086 h 810485"/>
                <a:gd name="connsiteX2" fmla="*/ 3368051 w 7310931"/>
                <a:gd name="connsiteY2" fmla="*/ 258804 h 810485"/>
                <a:gd name="connsiteX3" fmla="*/ 4989363 w 7310931"/>
                <a:gd name="connsiteY3" fmla="*/ 3263 h 810485"/>
                <a:gd name="connsiteX4" fmla="*/ 7310931 w 7310931"/>
                <a:gd name="connsiteY4" fmla="*/ 126890 h 810485"/>
                <a:gd name="connsiteX0" fmla="*/ 0 w 7310931"/>
                <a:gd name="connsiteY0" fmla="*/ 793892 h 793892"/>
                <a:gd name="connsiteX1" fmla="*/ 1571222 w 7310931"/>
                <a:gd name="connsiteY1" fmla="*/ 703493 h 793892"/>
                <a:gd name="connsiteX2" fmla="*/ 3368051 w 7310931"/>
                <a:gd name="connsiteY2" fmla="*/ 242211 h 793892"/>
                <a:gd name="connsiteX3" fmla="*/ 5120658 w 7310931"/>
                <a:gd name="connsiteY3" fmla="*/ 3844 h 793892"/>
                <a:gd name="connsiteX4" fmla="*/ 7310931 w 7310931"/>
                <a:gd name="connsiteY4" fmla="*/ 110297 h 793892"/>
                <a:gd name="connsiteX0" fmla="*/ 0 w 7310931"/>
                <a:gd name="connsiteY0" fmla="*/ 793892 h 793892"/>
                <a:gd name="connsiteX1" fmla="*/ 954486 w 7310931"/>
                <a:gd name="connsiteY1" fmla="*/ 653438 h 793892"/>
                <a:gd name="connsiteX2" fmla="*/ 1571222 w 7310931"/>
                <a:gd name="connsiteY2" fmla="*/ 703493 h 793892"/>
                <a:gd name="connsiteX3" fmla="*/ 3368051 w 7310931"/>
                <a:gd name="connsiteY3" fmla="*/ 242211 h 793892"/>
                <a:gd name="connsiteX4" fmla="*/ 5120658 w 7310931"/>
                <a:gd name="connsiteY4" fmla="*/ 3844 h 793892"/>
                <a:gd name="connsiteX5" fmla="*/ 7310931 w 7310931"/>
                <a:gd name="connsiteY5" fmla="*/ 110297 h 793892"/>
                <a:gd name="connsiteX0" fmla="*/ 0 w 7310931"/>
                <a:gd name="connsiteY0" fmla="*/ 793892 h 793892"/>
                <a:gd name="connsiteX1" fmla="*/ 954486 w 7310931"/>
                <a:gd name="connsiteY1" fmla="*/ 653438 h 793892"/>
                <a:gd name="connsiteX2" fmla="*/ 1866635 w 7310931"/>
                <a:gd name="connsiteY2" fmla="*/ 703493 h 793892"/>
                <a:gd name="connsiteX3" fmla="*/ 3368051 w 7310931"/>
                <a:gd name="connsiteY3" fmla="*/ 242211 h 793892"/>
                <a:gd name="connsiteX4" fmla="*/ 5120658 w 7310931"/>
                <a:gd name="connsiteY4" fmla="*/ 3844 h 793892"/>
                <a:gd name="connsiteX5" fmla="*/ 7310931 w 7310931"/>
                <a:gd name="connsiteY5" fmla="*/ 110297 h 793892"/>
                <a:gd name="connsiteX0" fmla="*/ 0 w 7310931"/>
                <a:gd name="connsiteY0" fmla="*/ 793892 h 793892"/>
                <a:gd name="connsiteX1" fmla="*/ 954486 w 7310931"/>
                <a:gd name="connsiteY1" fmla="*/ 653438 h 793892"/>
                <a:gd name="connsiteX2" fmla="*/ 1932283 w 7310931"/>
                <a:gd name="connsiteY2" fmla="*/ 733912 h 793892"/>
                <a:gd name="connsiteX3" fmla="*/ 3368051 w 7310931"/>
                <a:gd name="connsiteY3" fmla="*/ 242211 h 793892"/>
                <a:gd name="connsiteX4" fmla="*/ 5120658 w 7310931"/>
                <a:gd name="connsiteY4" fmla="*/ 3844 h 793892"/>
                <a:gd name="connsiteX5" fmla="*/ 7310931 w 7310931"/>
                <a:gd name="connsiteY5" fmla="*/ 110297 h 793892"/>
                <a:gd name="connsiteX0" fmla="*/ 0 w 7310931"/>
                <a:gd name="connsiteY0" fmla="*/ 793892 h 793892"/>
                <a:gd name="connsiteX1" fmla="*/ 954486 w 7310931"/>
                <a:gd name="connsiteY1" fmla="*/ 653438 h 793892"/>
                <a:gd name="connsiteX2" fmla="*/ 2293343 w 7310931"/>
                <a:gd name="connsiteY2" fmla="*/ 726307 h 793892"/>
                <a:gd name="connsiteX3" fmla="*/ 3368051 w 7310931"/>
                <a:gd name="connsiteY3" fmla="*/ 242211 h 793892"/>
                <a:gd name="connsiteX4" fmla="*/ 5120658 w 7310931"/>
                <a:gd name="connsiteY4" fmla="*/ 3844 h 793892"/>
                <a:gd name="connsiteX5" fmla="*/ 7310931 w 7310931"/>
                <a:gd name="connsiteY5" fmla="*/ 110297 h 793892"/>
                <a:gd name="connsiteX0" fmla="*/ 0 w 7310931"/>
                <a:gd name="connsiteY0" fmla="*/ 792877 h 792877"/>
                <a:gd name="connsiteX1" fmla="*/ 954486 w 7310931"/>
                <a:gd name="connsiteY1" fmla="*/ 652423 h 792877"/>
                <a:gd name="connsiteX2" fmla="*/ 2293343 w 7310931"/>
                <a:gd name="connsiteY2" fmla="*/ 725292 h 792877"/>
                <a:gd name="connsiteX3" fmla="*/ 3586877 w 7310931"/>
                <a:gd name="connsiteY3" fmla="*/ 218382 h 792877"/>
                <a:gd name="connsiteX4" fmla="*/ 5120658 w 7310931"/>
                <a:gd name="connsiteY4" fmla="*/ 2829 h 792877"/>
                <a:gd name="connsiteX5" fmla="*/ 7310931 w 7310931"/>
                <a:gd name="connsiteY5" fmla="*/ 109282 h 792877"/>
                <a:gd name="connsiteX0" fmla="*/ 0 w 7310931"/>
                <a:gd name="connsiteY0" fmla="*/ 790048 h 790048"/>
                <a:gd name="connsiteX1" fmla="*/ 954486 w 7310931"/>
                <a:gd name="connsiteY1" fmla="*/ 649594 h 790048"/>
                <a:gd name="connsiteX2" fmla="*/ 2293343 w 7310931"/>
                <a:gd name="connsiteY2" fmla="*/ 722463 h 790048"/>
                <a:gd name="connsiteX3" fmla="*/ 3860408 w 7310931"/>
                <a:gd name="connsiteY3" fmla="*/ 261180 h 790048"/>
                <a:gd name="connsiteX4" fmla="*/ 5120658 w 7310931"/>
                <a:gd name="connsiteY4" fmla="*/ 0 h 790048"/>
                <a:gd name="connsiteX5" fmla="*/ 7310931 w 7310931"/>
                <a:gd name="connsiteY5" fmla="*/ 106453 h 790048"/>
                <a:gd name="connsiteX0" fmla="*/ 0 w 7310931"/>
                <a:gd name="connsiteY0" fmla="*/ 805561 h 805561"/>
                <a:gd name="connsiteX1" fmla="*/ 954486 w 7310931"/>
                <a:gd name="connsiteY1" fmla="*/ 665107 h 805561"/>
                <a:gd name="connsiteX2" fmla="*/ 2293343 w 7310931"/>
                <a:gd name="connsiteY2" fmla="*/ 737976 h 805561"/>
                <a:gd name="connsiteX3" fmla="*/ 3761937 w 7310931"/>
                <a:gd name="connsiteY3" fmla="*/ 482018 h 805561"/>
                <a:gd name="connsiteX4" fmla="*/ 5120658 w 7310931"/>
                <a:gd name="connsiteY4" fmla="*/ 15513 h 805561"/>
                <a:gd name="connsiteX5" fmla="*/ 7310931 w 7310931"/>
                <a:gd name="connsiteY5" fmla="*/ 121966 h 805561"/>
                <a:gd name="connsiteX0" fmla="*/ 0 w 7310931"/>
                <a:gd name="connsiteY0" fmla="*/ 806491 h 806491"/>
                <a:gd name="connsiteX1" fmla="*/ 954486 w 7310931"/>
                <a:gd name="connsiteY1" fmla="*/ 666037 h 806491"/>
                <a:gd name="connsiteX2" fmla="*/ 2293343 w 7310931"/>
                <a:gd name="connsiteY2" fmla="*/ 738906 h 806491"/>
                <a:gd name="connsiteX3" fmla="*/ 3532170 w 7310931"/>
                <a:gd name="connsiteY3" fmla="*/ 498157 h 806491"/>
                <a:gd name="connsiteX4" fmla="*/ 5120658 w 7310931"/>
                <a:gd name="connsiteY4" fmla="*/ 16443 h 806491"/>
                <a:gd name="connsiteX5" fmla="*/ 7310931 w 7310931"/>
                <a:gd name="connsiteY5" fmla="*/ 122896 h 806491"/>
                <a:gd name="connsiteX0" fmla="*/ 0 w 7310931"/>
                <a:gd name="connsiteY0" fmla="*/ 811267 h 811267"/>
                <a:gd name="connsiteX1" fmla="*/ 954486 w 7310931"/>
                <a:gd name="connsiteY1" fmla="*/ 670813 h 811267"/>
                <a:gd name="connsiteX2" fmla="*/ 2293343 w 7310931"/>
                <a:gd name="connsiteY2" fmla="*/ 743682 h 811267"/>
                <a:gd name="connsiteX3" fmla="*/ 3586877 w 7310931"/>
                <a:gd name="connsiteY3" fmla="*/ 578979 h 811267"/>
                <a:gd name="connsiteX4" fmla="*/ 5120658 w 7310931"/>
                <a:gd name="connsiteY4" fmla="*/ 21219 h 811267"/>
                <a:gd name="connsiteX5" fmla="*/ 7310931 w 7310931"/>
                <a:gd name="connsiteY5" fmla="*/ 127672 h 811267"/>
                <a:gd name="connsiteX0" fmla="*/ 0 w 7310931"/>
                <a:gd name="connsiteY0" fmla="*/ 811267 h 811267"/>
                <a:gd name="connsiteX1" fmla="*/ 954486 w 7310931"/>
                <a:gd name="connsiteY1" fmla="*/ 670813 h 811267"/>
                <a:gd name="connsiteX2" fmla="*/ 2293343 w 7310931"/>
                <a:gd name="connsiteY2" fmla="*/ 743682 h 811267"/>
                <a:gd name="connsiteX3" fmla="*/ 3586877 w 7310931"/>
                <a:gd name="connsiteY3" fmla="*/ 578979 h 811267"/>
                <a:gd name="connsiteX4" fmla="*/ 5120658 w 7310931"/>
                <a:gd name="connsiteY4" fmla="*/ 21219 h 811267"/>
                <a:gd name="connsiteX5" fmla="*/ 7310931 w 7310931"/>
                <a:gd name="connsiteY5" fmla="*/ 127672 h 811267"/>
                <a:gd name="connsiteX0" fmla="*/ 0 w 7310931"/>
                <a:gd name="connsiteY0" fmla="*/ 811267 h 811267"/>
                <a:gd name="connsiteX1" fmla="*/ 954486 w 7310931"/>
                <a:gd name="connsiteY1" fmla="*/ 670813 h 811267"/>
                <a:gd name="connsiteX2" fmla="*/ 2293343 w 7310931"/>
                <a:gd name="connsiteY2" fmla="*/ 743682 h 811267"/>
                <a:gd name="connsiteX3" fmla="*/ 3586877 w 7310931"/>
                <a:gd name="connsiteY3" fmla="*/ 578979 h 811267"/>
                <a:gd name="connsiteX4" fmla="*/ 5120658 w 7310931"/>
                <a:gd name="connsiteY4" fmla="*/ 21219 h 811267"/>
                <a:gd name="connsiteX5" fmla="*/ 7310931 w 7310931"/>
                <a:gd name="connsiteY5" fmla="*/ 127672 h 811267"/>
                <a:gd name="connsiteX0" fmla="*/ 0 w 7310931"/>
                <a:gd name="connsiteY0" fmla="*/ 811267 h 811267"/>
                <a:gd name="connsiteX1" fmla="*/ 954486 w 7310931"/>
                <a:gd name="connsiteY1" fmla="*/ 670813 h 811267"/>
                <a:gd name="connsiteX2" fmla="*/ 2293343 w 7310931"/>
                <a:gd name="connsiteY2" fmla="*/ 743682 h 811267"/>
                <a:gd name="connsiteX3" fmla="*/ 3586877 w 7310931"/>
                <a:gd name="connsiteY3" fmla="*/ 578979 h 811267"/>
                <a:gd name="connsiteX4" fmla="*/ 5120658 w 7310931"/>
                <a:gd name="connsiteY4" fmla="*/ 21219 h 811267"/>
                <a:gd name="connsiteX5" fmla="*/ 7310931 w 7310931"/>
                <a:gd name="connsiteY5" fmla="*/ 127672 h 811267"/>
                <a:gd name="connsiteX0" fmla="*/ 0 w 7310931"/>
                <a:gd name="connsiteY0" fmla="*/ 811267 h 811267"/>
                <a:gd name="connsiteX1" fmla="*/ 954486 w 7310931"/>
                <a:gd name="connsiteY1" fmla="*/ 670813 h 811267"/>
                <a:gd name="connsiteX2" fmla="*/ 2293343 w 7310931"/>
                <a:gd name="connsiteY2" fmla="*/ 743682 h 811267"/>
                <a:gd name="connsiteX3" fmla="*/ 3586877 w 7310931"/>
                <a:gd name="connsiteY3" fmla="*/ 578979 h 811267"/>
                <a:gd name="connsiteX4" fmla="*/ 5120658 w 7310931"/>
                <a:gd name="connsiteY4" fmla="*/ 21219 h 811267"/>
                <a:gd name="connsiteX5" fmla="*/ 7310931 w 7310931"/>
                <a:gd name="connsiteY5" fmla="*/ 127672 h 811267"/>
                <a:gd name="connsiteX0" fmla="*/ 0 w 7310931"/>
                <a:gd name="connsiteY0" fmla="*/ 811267 h 811267"/>
                <a:gd name="connsiteX1" fmla="*/ 954486 w 7310931"/>
                <a:gd name="connsiteY1" fmla="*/ 670813 h 811267"/>
                <a:gd name="connsiteX2" fmla="*/ 2293343 w 7310931"/>
                <a:gd name="connsiteY2" fmla="*/ 743682 h 811267"/>
                <a:gd name="connsiteX3" fmla="*/ 3586877 w 7310931"/>
                <a:gd name="connsiteY3" fmla="*/ 578979 h 811267"/>
                <a:gd name="connsiteX4" fmla="*/ 5120658 w 7310931"/>
                <a:gd name="connsiteY4" fmla="*/ 21219 h 811267"/>
                <a:gd name="connsiteX5" fmla="*/ 7310931 w 7310931"/>
                <a:gd name="connsiteY5" fmla="*/ 127672 h 81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0931" h="811267">
                  <a:moveTo>
                    <a:pt x="0" y="811267"/>
                  </a:moveTo>
                  <a:cubicBezTo>
                    <a:pt x="146316" y="803067"/>
                    <a:pt x="692616" y="685879"/>
                    <a:pt x="954486" y="670813"/>
                  </a:cubicBezTo>
                  <a:cubicBezTo>
                    <a:pt x="1216356" y="655747"/>
                    <a:pt x="1854611" y="758988"/>
                    <a:pt x="2293343" y="743682"/>
                  </a:cubicBezTo>
                  <a:cubicBezTo>
                    <a:pt x="2732075" y="728376"/>
                    <a:pt x="3115658" y="699389"/>
                    <a:pt x="3586877" y="578979"/>
                  </a:cubicBezTo>
                  <a:cubicBezTo>
                    <a:pt x="4058096" y="458569"/>
                    <a:pt x="4499982" y="96437"/>
                    <a:pt x="5120658" y="21219"/>
                  </a:cubicBezTo>
                  <a:cubicBezTo>
                    <a:pt x="5741334" y="-53999"/>
                    <a:pt x="6580840" y="92188"/>
                    <a:pt x="7310931" y="127672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33400" y="5410200"/>
              <a:ext cx="6400800" cy="914400"/>
            </a:xfrm>
            <a:custGeom>
              <a:avLst/>
              <a:gdLst>
                <a:gd name="connsiteX0" fmla="*/ 0 w 7310931"/>
                <a:gd name="connsiteY0" fmla="*/ 896436 h 896436"/>
                <a:gd name="connsiteX1" fmla="*/ 7310931 w 7310931"/>
                <a:gd name="connsiteY1" fmla="*/ 0 h 896436"/>
                <a:gd name="connsiteX0" fmla="*/ 0 w 7310931"/>
                <a:gd name="connsiteY0" fmla="*/ 896436 h 896436"/>
                <a:gd name="connsiteX1" fmla="*/ 1655067 w 7310931"/>
                <a:gd name="connsiteY1" fmla="*/ 615467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388399 w 7310931"/>
                <a:gd name="connsiteY1" fmla="*/ 542232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759067 w 7310931"/>
                <a:gd name="connsiteY1" fmla="*/ 824712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495066 w 7310931"/>
                <a:gd name="connsiteY1" fmla="*/ 824712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571222 w 7310931"/>
                <a:gd name="connsiteY1" fmla="*/ 790473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7310931 w 7310931"/>
                <a:gd name="connsiteY2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528998 w 7310931"/>
                <a:gd name="connsiteY2" fmla="*/ 715904 h 896436"/>
                <a:gd name="connsiteX3" fmla="*/ 7310931 w 7310931"/>
                <a:gd name="connsiteY3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389380 w 7310931"/>
                <a:gd name="connsiteY2" fmla="*/ 694115 h 896436"/>
                <a:gd name="connsiteX3" fmla="*/ 7310931 w 7310931"/>
                <a:gd name="connsiteY3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389380 w 7310931"/>
                <a:gd name="connsiteY2" fmla="*/ 694115 h 896436"/>
                <a:gd name="connsiteX3" fmla="*/ 3833162 w 7310931"/>
                <a:gd name="connsiteY3" fmla="*/ 59139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389380 w 7310931"/>
                <a:gd name="connsiteY2" fmla="*/ 462269 h 896436"/>
                <a:gd name="connsiteX3" fmla="*/ 3833162 w 7310931"/>
                <a:gd name="connsiteY3" fmla="*/ 59139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465968 w 7310931"/>
                <a:gd name="connsiteY2" fmla="*/ 410748 h 896436"/>
                <a:gd name="connsiteX3" fmla="*/ 3833162 w 7310931"/>
                <a:gd name="connsiteY3" fmla="*/ 59139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465968 w 7310931"/>
                <a:gd name="connsiteY2" fmla="*/ 410748 h 896436"/>
                <a:gd name="connsiteX3" fmla="*/ 3833162 w 7310931"/>
                <a:gd name="connsiteY3" fmla="*/ 59139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465968 w 7310931"/>
                <a:gd name="connsiteY2" fmla="*/ 410748 h 896436"/>
                <a:gd name="connsiteX3" fmla="*/ 3833162 w 7310931"/>
                <a:gd name="connsiteY3" fmla="*/ 59139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465968 w 7310931"/>
                <a:gd name="connsiteY2" fmla="*/ 410748 h 896436"/>
                <a:gd name="connsiteX3" fmla="*/ 3833162 w 7310931"/>
                <a:gd name="connsiteY3" fmla="*/ 59139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509733 w 7310931"/>
                <a:gd name="connsiteY2" fmla="*/ 256184 h 896436"/>
                <a:gd name="connsiteX3" fmla="*/ 3833162 w 7310931"/>
                <a:gd name="connsiteY3" fmla="*/ 591399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509733 w 7310931"/>
                <a:gd name="connsiteY2" fmla="*/ 256184 h 896436"/>
                <a:gd name="connsiteX3" fmla="*/ 4522459 w 7310931"/>
                <a:gd name="connsiteY3" fmla="*/ 411074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509733 w 7310931"/>
                <a:gd name="connsiteY2" fmla="*/ 256184 h 896436"/>
                <a:gd name="connsiteX3" fmla="*/ 4817873 w 7310931"/>
                <a:gd name="connsiteY3" fmla="*/ 342380 h 896436"/>
                <a:gd name="connsiteX4" fmla="*/ 7310931 w 7310931"/>
                <a:gd name="connsiteY4" fmla="*/ 0 h 896436"/>
                <a:gd name="connsiteX0" fmla="*/ 0 w 7310931"/>
                <a:gd name="connsiteY0" fmla="*/ 896436 h 896436"/>
                <a:gd name="connsiteX1" fmla="*/ 1571222 w 7310931"/>
                <a:gd name="connsiteY1" fmla="*/ 806037 h 896436"/>
                <a:gd name="connsiteX2" fmla="*/ 2509733 w 7310931"/>
                <a:gd name="connsiteY2" fmla="*/ 256184 h 896436"/>
                <a:gd name="connsiteX3" fmla="*/ 4992933 w 7310931"/>
                <a:gd name="connsiteY3" fmla="*/ 454009 h 896436"/>
                <a:gd name="connsiteX4" fmla="*/ 7310931 w 7310931"/>
                <a:gd name="connsiteY4" fmla="*/ 0 h 896436"/>
                <a:gd name="connsiteX0" fmla="*/ 0 w 7310931"/>
                <a:gd name="connsiteY0" fmla="*/ 690351 h 690351"/>
                <a:gd name="connsiteX1" fmla="*/ 1571222 w 7310931"/>
                <a:gd name="connsiteY1" fmla="*/ 599952 h 690351"/>
                <a:gd name="connsiteX2" fmla="*/ 2509733 w 7310931"/>
                <a:gd name="connsiteY2" fmla="*/ 50099 h 690351"/>
                <a:gd name="connsiteX3" fmla="*/ 4992933 w 7310931"/>
                <a:gd name="connsiteY3" fmla="*/ 247924 h 690351"/>
                <a:gd name="connsiteX4" fmla="*/ 7310931 w 7310931"/>
                <a:gd name="connsiteY4" fmla="*/ 0 h 690351"/>
                <a:gd name="connsiteX0" fmla="*/ 0 w 7310931"/>
                <a:gd name="connsiteY0" fmla="*/ 690351 h 690351"/>
                <a:gd name="connsiteX1" fmla="*/ 1571222 w 7310931"/>
                <a:gd name="connsiteY1" fmla="*/ 599952 h 690351"/>
                <a:gd name="connsiteX2" fmla="*/ 2509733 w 7310931"/>
                <a:gd name="connsiteY2" fmla="*/ 50099 h 690351"/>
                <a:gd name="connsiteX3" fmla="*/ 4992933 w 7310931"/>
                <a:gd name="connsiteY3" fmla="*/ 247924 h 690351"/>
                <a:gd name="connsiteX4" fmla="*/ 7310931 w 7310931"/>
                <a:gd name="connsiteY4" fmla="*/ 0 h 690351"/>
                <a:gd name="connsiteX0" fmla="*/ 0 w 7310931"/>
                <a:gd name="connsiteY0" fmla="*/ 690351 h 690351"/>
                <a:gd name="connsiteX1" fmla="*/ 1571222 w 7310931"/>
                <a:gd name="connsiteY1" fmla="*/ 599952 h 690351"/>
                <a:gd name="connsiteX2" fmla="*/ 2509733 w 7310931"/>
                <a:gd name="connsiteY2" fmla="*/ 50099 h 690351"/>
                <a:gd name="connsiteX3" fmla="*/ 4992933 w 7310931"/>
                <a:gd name="connsiteY3" fmla="*/ 247924 h 690351"/>
                <a:gd name="connsiteX4" fmla="*/ 7310931 w 7310931"/>
                <a:gd name="connsiteY4" fmla="*/ 0 h 690351"/>
                <a:gd name="connsiteX0" fmla="*/ 0 w 7310931"/>
                <a:gd name="connsiteY0" fmla="*/ 690351 h 690351"/>
                <a:gd name="connsiteX1" fmla="*/ 1571222 w 7310931"/>
                <a:gd name="connsiteY1" fmla="*/ 599952 h 690351"/>
                <a:gd name="connsiteX2" fmla="*/ 2509733 w 7310931"/>
                <a:gd name="connsiteY2" fmla="*/ 50099 h 690351"/>
                <a:gd name="connsiteX3" fmla="*/ 4992933 w 7310931"/>
                <a:gd name="connsiteY3" fmla="*/ 247924 h 690351"/>
                <a:gd name="connsiteX4" fmla="*/ 7310931 w 7310931"/>
                <a:gd name="connsiteY4" fmla="*/ 0 h 690351"/>
                <a:gd name="connsiteX0" fmla="*/ 0 w 7310931"/>
                <a:gd name="connsiteY0" fmla="*/ 707645 h 707645"/>
                <a:gd name="connsiteX1" fmla="*/ 1571222 w 7310931"/>
                <a:gd name="connsiteY1" fmla="*/ 617246 h 707645"/>
                <a:gd name="connsiteX2" fmla="*/ 2586322 w 7310931"/>
                <a:gd name="connsiteY2" fmla="*/ 7285 h 707645"/>
                <a:gd name="connsiteX3" fmla="*/ 4992933 w 7310931"/>
                <a:gd name="connsiteY3" fmla="*/ 265218 h 707645"/>
                <a:gd name="connsiteX4" fmla="*/ 7310931 w 7310931"/>
                <a:gd name="connsiteY4" fmla="*/ 17294 h 707645"/>
                <a:gd name="connsiteX0" fmla="*/ 0 w 7321873"/>
                <a:gd name="connsiteY0" fmla="*/ 707849 h 707849"/>
                <a:gd name="connsiteX1" fmla="*/ 1571222 w 7321873"/>
                <a:gd name="connsiteY1" fmla="*/ 617450 h 707849"/>
                <a:gd name="connsiteX2" fmla="*/ 2586322 w 7321873"/>
                <a:gd name="connsiteY2" fmla="*/ 7489 h 707849"/>
                <a:gd name="connsiteX3" fmla="*/ 4992933 w 7321873"/>
                <a:gd name="connsiteY3" fmla="*/ 265422 h 707849"/>
                <a:gd name="connsiteX4" fmla="*/ 7321873 w 7321873"/>
                <a:gd name="connsiteY4" fmla="*/ 77607 h 707849"/>
                <a:gd name="connsiteX0" fmla="*/ 0 w 7321873"/>
                <a:gd name="connsiteY0" fmla="*/ 708223 h 708223"/>
                <a:gd name="connsiteX1" fmla="*/ 1571222 w 7321873"/>
                <a:gd name="connsiteY1" fmla="*/ 617824 h 708223"/>
                <a:gd name="connsiteX2" fmla="*/ 2586322 w 7321873"/>
                <a:gd name="connsiteY2" fmla="*/ 7863 h 708223"/>
                <a:gd name="connsiteX3" fmla="*/ 4992933 w 7321873"/>
                <a:gd name="connsiteY3" fmla="*/ 265796 h 708223"/>
                <a:gd name="connsiteX4" fmla="*/ 7321873 w 7321873"/>
                <a:gd name="connsiteY4" fmla="*/ 179687 h 708223"/>
                <a:gd name="connsiteX0" fmla="*/ 0 w 7321873"/>
                <a:gd name="connsiteY0" fmla="*/ 704826 h 704826"/>
                <a:gd name="connsiteX1" fmla="*/ 1571222 w 7321873"/>
                <a:gd name="connsiteY1" fmla="*/ 614427 h 704826"/>
                <a:gd name="connsiteX2" fmla="*/ 2586322 w 7321873"/>
                <a:gd name="connsiteY2" fmla="*/ 4466 h 704826"/>
                <a:gd name="connsiteX3" fmla="*/ 5003890 w 7321873"/>
                <a:gd name="connsiteY3" fmla="*/ 330203 h 704826"/>
                <a:gd name="connsiteX4" fmla="*/ 7321873 w 7321873"/>
                <a:gd name="connsiteY4" fmla="*/ 176290 h 70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21873" h="704826">
                  <a:moveTo>
                    <a:pt x="0" y="704826"/>
                  </a:moveTo>
                  <a:cubicBezTo>
                    <a:pt x="523244" y="639069"/>
                    <a:pt x="1140168" y="731154"/>
                    <a:pt x="1571222" y="614427"/>
                  </a:cubicBezTo>
                  <a:cubicBezTo>
                    <a:pt x="2002276" y="497700"/>
                    <a:pt x="2014211" y="51837"/>
                    <a:pt x="2586322" y="4466"/>
                  </a:cubicBezTo>
                  <a:cubicBezTo>
                    <a:pt x="3158433" y="-42905"/>
                    <a:pt x="4214632" y="301566"/>
                    <a:pt x="5003890" y="330203"/>
                  </a:cubicBezTo>
                  <a:cubicBezTo>
                    <a:pt x="5793148" y="358840"/>
                    <a:pt x="6549207" y="258931"/>
                    <a:pt x="7321873" y="176290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9" name="Straight Connector 108"/>
          <p:cNvCxnSpPr>
            <a:endCxn id="46" idx="2"/>
          </p:cNvCxnSpPr>
          <p:nvPr/>
        </p:nvCxnSpPr>
        <p:spPr>
          <a:xfrm flipV="1">
            <a:off x="1752600" y="762000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47" idx="2"/>
          </p:cNvCxnSpPr>
          <p:nvPr/>
        </p:nvCxnSpPr>
        <p:spPr>
          <a:xfrm flipV="1">
            <a:off x="2895600" y="762000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48" idx="2"/>
          </p:cNvCxnSpPr>
          <p:nvPr/>
        </p:nvCxnSpPr>
        <p:spPr>
          <a:xfrm flipV="1">
            <a:off x="4038600" y="762000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endCxn id="49" idx="2"/>
          </p:cNvCxnSpPr>
          <p:nvPr/>
        </p:nvCxnSpPr>
        <p:spPr>
          <a:xfrm flipV="1">
            <a:off x="5181600" y="762000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endCxn id="50" idx="2"/>
          </p:cNvCxnSpPr>
          <p:nvPr/>
        </p:nvCxnSpPr>
        <p:spPr>
          <a:xfrm flipV="1">
            <a:off x="6324600" y="762000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endCxn id="51" idx="2"/>
          </p:cNvCxnSpPr>
          <p:nvPr/>
        </p:nvCxnSpPr>
        <p:spPr>
          <a:xfrm flipV="1">
            <a:off x="7467600" y="762000"/>
            <a:ext cx="0" cy="457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5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62149606"/>
              </p:ext>
            </p:extLst>
          </p:nvPr>
        </p:nvGraphicFramePr>
        <p:xfrm>
          <a:off x="457200" y="13716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Kernel, MLOC by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9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133600"/>
            <a:ext cx="1828800" cy="137160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8000" dirty="0" smtClean="0"/>
              <a:t>P</a:t>
            </a:r>
            <a:endParaRPr lang="en-US" sz="80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429000"/>
            <a:ext cx="2286000" cy="137160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8000" dirty="0" smtClean="0"/>
              <a:t>M</a:t>
            </a:r>
            <a:endParaRPr lang="en-US" sz="80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743199"/>
            <a:ext cx="1828800" cy="137160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8000" dirty="0" smtClean="0"/>
              <a:t>A</a:t>
            </a:r>
            <a:endParaRPr lang="en-US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2133600"/>
            <a:ext cx="1828800" cy="137160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8000" dirty="0" smtClean="0"/>
              <a:t>P</a:t>
            </a:r>
            <a:endParaRPr lang="en-US" sz="80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4200" y="2133599"/>
            <a:ext cx="1828800" cy="137160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8000" dirty="0" smtClean="0"/>
              <a:t>P(</a:t>
            </a:r>
            <a:r>
              <a:rPr lang="en-US" sz="8000" i="1" dirty="0" smtClean="0"/>
              <a:t>t</a:t>
            </a:r>
            <a:r>
              <a:rPr lang="en-US" sz="8000" dirty="0" smtClean="0"/>
              <a:t>)</a:t>
            </a:r>
            <a:endParaRPr lang="en-US" sz="80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3429000"/>
            <a:ext cx="2286000" cy="137160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8000" dirty="0" smtClean="0"/>
              <a:t>M(</a:t>
            </a:r>
            <a:r>
              <a:rPr lang="en-US" sz="8000" i="1" dirty="0" smtClean="0"/>
              <a:t>t</a:t>
            </a:r>
            <a:r>
              <a:rPr lang="en-US" sz="8000" dirty="0" smtClean="0"/>
              <a:t>)</a:t>
            </a:r>
            <a:endParaRPr lang="en-US" sz="80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2743200"/>
            <a:ext cx="1828800" cy="137160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8000" dirty="0" smtClean="0"/>
              <a:t>A(</a:t>
            </a:r>
            <a:r>
              <a:rPr lang="en-US" sz="8000" i="1" dirty="0" smtClean="0"/>
              <a:t>t</a:t>
            </a:r>
            <a:r>
              <a:rPr lang="en-US" sz="8000" dirty="0" smtClean="0"/>
              <a:t>)</a:t>
            </a:r>
            <a:endParaRPr lang="en-US" sz="8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2133599"/>
            <a:ext cx="1828800" cy="137160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8000" dirty="0" smtClean="0"/>
              <a:t>P(</a:t>
            </a:r>
            <a:r>
              <a:rPr lang="en-US" sz="8000" i="1" dirty="0" smtClean="0"/>
              <a:t>t</a:t>
            </a:r>
            <a:r>
              <a:rPr lang="en-US" sz="8000" dirty="0" smtClean="0"/>
              <a:t>)</a:t>
            </a:r>
            <a:endParaRPr lang="en-US" sz="80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2133599"/>
            <a:ext cx="1828800" cy="137160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8000" dirty="0" smtClean="0"/>
              <a:t>2</a:t>
            </a:r>
            <a:r>
              <a:rPr lang="en-US" sz="8000" i="1" baseline="30000" dirty="0" smtClean="0"/>
              <a:t>t</a:t>
            </a:r>
            <a:endParaRPr lang="en-US" sz="8000" i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3429000"/>
            <a:ext cx="2286000" cy="137160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8000" dirty="0" smtClean="0"/>
              <a:t>2</a:t>
            </a:r>
            <a:r>
              <a:rPr lang="en-US" sz="8000" i="1" baseline="30000" dirty="0" smtClean="0"/>
              <a:t>t</a:t>
            </a:r>
            <a:endParaRPr lang="en-US" sz="8000" i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2133599"/>
            <a:ext cx="1828800" cy="137160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8000" dirty="0" smtClean="0"/>
              <a:t>2</a:t>
            </a:r>
            <a:r>
              <a:rPr lang="en-US" sz="8000" i="1" baseline="30000" dirty="0" smtClean="0"/>
              <a:t>t</a:t>
            </a:r>
            <a:endParaRPr lang="en-US" sz="8000" i="1" baseline="30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0400" y="3581400"/>
            <a:ext cx="5029200" cy="0"/>
          </a:xfrm>
          <a:prstGeom prst="line">
            <a:avLst/>
          </a:prstGeom>
          <a:ln w="38100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2133600"/>
            <a:ext cx="457200" cy="137160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sz="8000" dirty="0" smtClean="0">
                <a:ea typeface="Wingdings"/>
                <a:cs typeface="Wingdings"/>
                <a:sym typeface="Wingdings"/>
              </a:rPr>
              <a:t>∙</a:t>
            </a:r>
            <a:endParaRPr lang="en-US" sz="8000" baseline="30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29200" y="2133600"/>
            <a:ext cx="1790674" cy="137160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sz="8000" dirty="0" smtClean="0"/>
              <a:t>log</a:t>
            </a:r>
            <a:r>
              <a:rPr lang="en-US" sz="8000" baseline="-25000" dirty="0" smtClean="0"/>
              <a:t>2</a:t>
            </a:r>
            <a:endParaRPr lang="en-US" sz="8000" baseline="30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2743200"/>
            <a:ext cx="914400" cy="137160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sz="8000" dirty="0" smtClean="0"/>
              <a:t>=</a:t>
            </a:r>
            <a:endParaRPr lang="en-US" sz="8000" dirty="0"/>
          </a:p>
        </p:txBody>
      </p:sp>
      <p:sp>
        <p:nvSpPr>
          <p:cNvPr id="25" name="TextBox 24"/>
          <p:cNvSpPr txBox="1"/>
          <p:nvPr/>
        </p:nvSpPr>
        <p:spPr>
          <a:xfrm>
            <a:off x="2819400" y="2743200"/>
            <a:ext cx="914400" cy="137160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sz="8000" i="1" dirty="0" smtClean="0"/>
              <a:t>t</a:t>
            </a:r>
            <a:endParaRPr lang="en-US" sz="8000" dirty="0"/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1054027034"/>
              </p:ext>
            </p:extLst>
          </p:nvPr>
        </p:nvGraphicFramePr>
        <p:xfrm>
          <a:off x="457200" y="13716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900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  <p:bldP spid="6" grpId="1"/>
      <p:bldP spid="7" grpId="0"/>
      <p:bldP spid="7" grpId="1"/>
      <p:bldP spid="10" grpId="0"/>
      <p:bldP spid="10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11" grpId="0"/>
      <p:bldP spid="11" grpId="1"/>
      <p:bldP spid="5" grpId="0"/>
      <p:bldP spid="5" grpId="1"/>
      <p:bldP spid="13" grpId="0"/>
      <p:bldP spid="25" grpId="0"/>
      <p:bldGraphic spid="3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8731" y="2616875"/>
            <a:ext cx="6546539" cy="203132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i="1" dirty="0" smtClean="0"/>
              <a:t>Input size doubles</a:t>
            </a:r>
            <a:br>
              <a:rPr lang="en-US" sz="4400" i="1" dirty="0" smtClean="0"/>
            </a:br>
            <a:r>
              <a:rPr lang="en-US" sz="4400" i="1" dirty="0" smtClean="0"/>
              <a:t>every 18 months,</a:t>
            </a:r>
            <a:br>
              <a:rPr lang="en-US" sz="4400" i="1" dirty="0" smtClean="0"/>
            </a:br>
            <a:r>
              <a:rPr lang="en-US" sz="4400" i="1" dirty="0" smtClean="0"/>
              <a:t>compensating Moore’s Law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May’s Law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8730" y="2616874"/>
            <a:ext cx="6546539" cy="203132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i="1" dirty="0" smtClean="0"/>
              <a:t>Software efficiency halves</a:t>
            </a:r>
            <a:br>
              <a:rPr lang="en-US" sz="4400" i="1" dirty="0" smtClean="0"/>
            </a:br>
            <a:r>
              <a:rPr lang="en-US" sz="4400" i="1" dirty="0" smtClean="0"/>
              <a:t>every 18 months,</a:t>
            </a:r>
            <a:br>
              <a:rPr lang="en-US" sz="4400" i="1" dirty="0" smtClean="0"/>
            </a:br>
            <a:r>
              <a:rPr lang="en-US" sz="4400" i="1" dirty="0" smtClean="0"/>
              <a:t>compensating Moore’s Law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9137" y="1143000"/>
            <a:ext cx="173034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dirty="0" smtClean="0"/>
              <a:t>(data version)</a:t>
            </a:r>
          </a:p>
        </p:txBody>
      </p:sp>
    </p:spTree>
    <p:extLst>
      <p:ext uri="{BB962C8B-B14F-4D97-AF65-F5344CB8AC3E}">
        <p14:creationId xmlns:p14="http://schemas.microsoft.com/office/powerpoint/2010/main" val="165622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1371600"/>
            <a:ext cx="4114800" cy="41148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e 2"/>
          <p:cNvSpPr/>
          <p:nvPr/>
        </p:nvSpPr>
        <p:spPr>
          <a:xfrm>
            <a:off x="2590800" y="1371600"/>
            <a:ext cx="4114800" cy="4114800"/>
          </a:xfrm>
          <a:prstGeom prst="pie">
            <a:avLst>
              <a:gd name="adj1" fmla="val 1781038"/>
              <a:gd name="adj2" fmla="val 19791438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200400"/>
            <a:ext cx="2286000" cy="45720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dirty="0" smtClean="0"/>
              <a:t>% pellets consumed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3200400"/>
            <a:ext cx="2286000" cy="45720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r>
              <a:rPr lang="en-US" dirty="0" smtClean="0"/>
              <a:t>% pellets remaining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90800" y="1371600"/>
            <a:ext cx="4114800" cy="4114800"/>
          </a:xfrm>
          <a:prstGeom prst="ellipse">
            <a:avLst/>
          </a:prstGeom>
          <a:noFill/>
          <a:ln w="63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1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16722</TotalTime>
  <Words>2217</Words>
  <Application>Microsoft Macintosh PowerPoint</Application>
  <PresentationFormat>On-screen Show (4:3)</PresentationFormat>
  <Paragraphs>565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Where’s My Flying</vt:lpstr>
      <vt:lpstr>Monoids for Rapid Data Flow Analysis</vt:lpstr>
      <vt:lpstr>PowerPoint Presentation</vt:lpstr>
      <vt:lpstr>What Happened?</vt:lpstr>
      <vt:lpstr>PowerPoint Presentation</vt:lpstr>
      <vt:lpstr>Linux Kernel, MLOC by Year</vt:lpstr>
      <vt:lpstr>PowerPoint Presentation</vt:lpstr>
      <vt:lpstr>May’s Law</vt:lpstr>
      <vt:lpstr>PowerPoint Presentation</vt:lpstr>
      <vt:lpstr>PowerPoint Presentation</vt:lpstr>
      <vt:lpstr>PowerPoint Presentation</vt:lpstr>
      <vt:lpstr>PowerPoint Presentation</vt:lpstr>
      <vt:lpstr>Applesoft BASIC</vt:lpstr>
      <vt:lpstr>Java</vt:lpstr>
      <vt:lpstr>Takeaways</vt:lpstr>
      <vt:lpstr>PowerPoint Presentation</vt:lpstr>
      <vt:lpstr>PowerPoint Presentation</vt:lpstr>
      <vt:lpstr>PowerPoint Presentation</vt:lpstr>
      <vt:lpstr>PowerPoint Presentation</vt:lpstr>
      <vt:lpstr>Takeaways</vt:lpstr>
      <vt:lpstr>PowerPoint Presentation</vt:lpstr>
      <vt:lpstr>Image Credits</vt:lpstr>
      <vt:lpstr>PowerPoint Presentation</vt:lpstr>
    </vt:vector>
  </TitlesOfParts>
  <Company>Buguroo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Ryan</dc:creator>
  <cp:lastModifiedBy>Nathan Ryan</cp:lastModifiedBy>
  <cp:revision>257</cp:revision>
  <dcterms:created xsi:type="dcterms:W3CDTF">2014-02-27T08:28:35Z</dcterms:created>
  <dcterms:modified xsi:type="dcterms:W3CDTF">2014-03-10T23:12:12Z</dcterms:modified>
</cp:coreProperties>
</file>