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23"/>
  </p:notesMasterIdLst>
  <p:sldIdLst>
    <p:sldId id="256" r:id="rId2"/>
    <p:sldId id="257" r:id="rId3"/>
    <p:sldId id="317" r:id="rId4"/>
    <p:sldId id="319" r:id="rId5"/>
    <p:sldId id="272" r:id="rId6"/>
    <p:sldId id="275" r:id="rId7"/>
    <p:sldId id="270" r:id="rId8"/>
    <p:sldId id="320" r:id="rId9"/>
    <p:sldId id="276" r:id="rId10"/>
    <p:sldId id="281" r:id="rId11"/>
    <p:sldId id="278" r:id="rId12"/>
    <p:sldId id="267" r:id="rId13"/>
    <p:sldId id="271" r:id="rId14"/>
    <p:sldId id="266" r:id="rId15"/>
    <p:sldId id="285" r:id="rId16"/>
    <p:sldId id="312" r:id="rId17"/>
    <p:sldId id="327" r:id="rId18"/>
    <p:sldId id="282" r:id="rId19"/>
    <p:sldId id="283" r:id="rId20"/>
    <p:sldId id="326" r:id="rId21"/>
    <p:sldId id="31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6C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60"/>
    <p:restoredTop sz="71770"/>
  </p:normalViewPr>
  <p:slideViewPr>
    <p:cSldViewPr snapToGrid="0" snapToObjects="1">
      <p:cViewPr varScale="1">
        <p:scale>
          <a:sx n="87" d="100"/>
          <a:sy n="87" d="100"/>
        </p:scale>
        <p:origin x="6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shellym/Google%20Drive/Presentations/IDWeek%20talk%202019/stockwell%20and%20beggs%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shellym/Google%20Drive/Presentations/IDWeek%20talk%202019/stockwell%20and%20beggs%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c:f>
              <c:strCache>
                <c:ptCount val="1"/>
                <c:pt idx="0">
                  <c:v>RR</c:v>
                </c:pt>
              </c:strCache>
            </c:strRef>
          </c:tx>
          <c:spPr>
            <a:solidFill>
              <a:schemeClr val="bg2">
                <a:lumMod val="20000"/>
                <a:lumOff val="80000"/>
              </a:schemeClr>
            </a:solidFill>
            <a:ln>
              <a:noFill/>
            </a:ln>
            <a:effectLst/>
          </c:spPr>
          <c:invertIfNegative val="0"/>
          <c:dPt>
            <c:idx val="0"/>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0-D2D5-F441-9B63-65CB3608705D}"/>
              </c:ext>
            </c:extLst>
          </c:dPt>
          <c:errBars>
            <c:errBarType val="both"/>
            <c:errValType val="cust"/>
            <c:noEndCap val="0"/>
            <c:plus>
              <c:numLit>
                <c:formatCode>General</c:formatCode>
                <c:ptCount val="1"/>
                <c:pt idx="0">
                  <c:v>0.05</c:v>
                </c:pt>
              </c:numLit>
            </c:plus>
            <c:minus>
              <c:numLit>
                <c:formatCode>General</c:formatCode>
                <c:ptCount val="1"/>
                <c:pt idx="0">
                  <c:v>0.05</c:v>
                </c:pt>
              </c:numLit>
            </c:minus>
            <c:spPr>
              <a:noFill/>
              <a:ln w="28575" cap="flat" cmpd="sng" algn="ctr">
                <a:solidFill>
                  <a:schemeClr val="tx1"/>
                </a:solidFill>
                <a:round/>
              </a:ln>
              <a:effectLst/>
            </c:spPr>
          </c:errBars>
          <c:val>
            <c:numRef>
              <c:f>Sheet1!$A$2</c:f>
              <c:numCache>
                <c:formatCode>General</c:formatCode>
                <c:ptCount val="1"/>
                <c:pt idx="0">
                  <c:v>1.51</c:v>
                </c:pt>
              </c:numCache>
            </c:numRef>
          </c:val>
          <c:extLst>
            <c:ext xmlns:c16="http://schemas.microsoft.com/office/drawing/2014/chart" uri="{C3380CC4-5D6E-409C-BE32-E72D297353CC}">
              <c16:uniqueId val="{00000000-F6FC-6248-AF67-20CEE9D56690}"/>
            </c:ext>
          </c:extLst>
        </c:ser>
        <c:dLbls>
          <c:showLegendKey val="0"/>
          <c:showVal val="0"/>
          <c:showCatName val="0"/>
          <c:showSerName val="0"/>
          <c:showPercent val="0"/>
          <c:showBubbleSize val="0"/>
        </c:dLbls>
        <c:gapWidth val="219"/>
        <c:overlap val="-27"/>
        <c:axId val="1094352"/>
        <c:axId val="4080800"/>
      </c:barChart>
      <c:catAx>
        <c:axId val="1094352"/>
        <c:scaling>
          <c:orientation val="minMax"/>
        </c:scaling>
        <c:delete val="1"/>
        <c:axPos val="b"/>
        <c:majorTickMark val="none"/>
        <c:minorTickMark val="none"/>
        <c:tickLblPos val="nextTo"/>
        <c:crossAx val="4080800"/>
        <c:crosses val="autoZero"/>
        <c:auto val="1"/>
        <c:lblAlgn val="ctr"/>
        <c:lblOffset val="100"/>
        <c:noMultiLvlLbl val="0"/>
      </c:catAx>
      <c:valAx>
        <c:axId val="4080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85000"/>
                      </a:schemeClr>
                    </a:solidFill>
                    <a:latin typeface="+mn-lt"/>
                    <a:ea typeface="+mn-ea"/>
                    <a:cs typeface="+mn-cs"/>
                  </a:defRPr>
                </a:pPr>
                <a:r>
                  <a:rPr lang="en-US">
                    <a:solidFill>
                      <a:schemeClr val="tx1">
                        <a:lumMod val="85000"/>
                      </a:schemeClr>
                    </a:solidFill>
                  </a:rPr>
                  <a:t>Relative Risk</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schemeClr>
                </a:solidFill>
                <a:latin typeface="+mn-lt"/>
                <a:ea typeface="+mn-ea"/>
                <a:cs typeface="+mn-cs"/>
              </a:defRPr>
            </a:pPr>
            <a:endParaRPr lang="en-US"/>
          </a:p>
        </c:txPr>
        <c:crossAx val="1094352"/>
        <c:crosses val="autoZero"/>
        <c:crossBetween val="between"/>
        <c:majorUnit val="4.0000000000000008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Sheet1!$B$7</c:f>
              <c:strCache>
                <c:ptCount val="1"/>
                <c:pt idx="0">
                  <c:v>Bioaerosol (CFU/m3)</c:v>
                </c:pt>
              </c:strCache>
            </c:strRef>
          </c:tx>
          <c:spPr>
            <a:solidFill>
              <a:schemeClr val="bg2">
                <a:lumMod val="20000"/>
                <a:lumOff val="80000"/>
              </a:schemeClr>
            </a:solidFill>
            <a:ln>
              <a:solidFill>
                <a:schemeClr val="bg2">
                  <a:lumMod val="75000"/>
                </a:schemeClr>
              </a:solidFill>
            </a:ln>
            <a:effectLst/>
          </c:spPr>
          <c:invertIfNegative val="0"/>
          <c:cat>
            <c:strRef>
              <c:f>Sheet1!$A$8:$A$10</c:f>
              <c:strCache>
                <c:ptCount val="3"/>
                <c:pt idx="0">
                  <c:v>inpatient</c:v>
                </c:pt>
                <c:pt idx="1">
                  <c:v>restricted</c:v>
                </c:pt>
                <c:pt idx="2">
                  <c:v>public</c:v>
                </c:pt>
              </c:strCache>
            </c:strRef>
          </c:cat>
          <c:val>
            <c:numRef>
              <c:f>Sheet1!$B$8:$B$10</c:f>
              <c:numCache>
                <c:formatCode>General</c:formatCode>
                <c:ptCount val="3"/>
                <c:pt idx="0">
                  <c:v>77</c:v>
                </c:pt>
                <c:pt idx="1">
                  <c:v>13</c:v>
                </c:pt>
                <c:pt idx="2">
                  <c:v>14</c:v>
                </c:pt>
              </c:numCache>
            </c:numRef>
          </c:val>
          <c:extLst>
            <c:ext xmlns:c16="http://schemas.microsoft.com/office/drawing/2014/chart" uri="{C3380CC4-5D6E-409C-BE32-E72D297353CC}">
              <c16:uniqueId val="{00000000-234F-E143-84C3-66C2A210F08C}"/>
            </c:ext>
          </c:extLst>
        </c:ser>
        <c:dLbls>
          <c:showLegendKey val="0"/>
          <c:showVal val="0"/>
          <c:showCatName val="0"/>
          <c:showSerName val="0"/>
          <c:showPercent val="0"/>
          <c:showBubbleSize val="0"/>
        </c:dLbls>
        <c:gapWidth val="150"/>
        <c:axId val="116182351"/>
        <c:axId val="73969487"/>
      </c:barChart>
      <c:catAx>
        <c:axId val="11618235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lumMod val="40000"/>
                    <a:lumOff val="60000"/>
                  </a:schemeClr>
                </a:solidFill>
                <a:latin typeface="+mn-lt"/>
                <a:ea typeface="+mn-ea"/>
                <a:cs typeface="+mn-cs"/>
              </a:defRPr>
            </a:pPr>
            <a:endParaRPr lang="en-US"/>
          </a:p>
        </c:txPr>
        <c:crossAx val="73969487"/>
        <c:crosses val="autoZero"/>
        <c:auto val="1"/>
        <c:lblAlgn val="ctr"/>
        <c:lblOffset val="100"/>
        <c:noMultiLvlLbl val="0"/>
      </c:catAx>
      <c:valAx>
        <c:axId val="73969487"/>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lumMod val="40000"/>
                    <a:lumOff val="60000"/>
                  </a:schemeClr>
                </a:solidFill>
                <a:latin typeface="+mn-lt"/>
                <a:ea typeface="+mn-ea"/>
                <a:cs typeface="+mn-cs"/>
              </a:defRPr>
            </a:pPr>
            <a:endParaRPr lang="en-US"/>
          </a:p>
        </c:txPr>
        <c:crossAx val="116182351"/>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2">
              <a:lumMod val="40000"/>
              <a:lumOff val="60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Sheet1!$B$7</c:f>
              <c:strCache>
                <c:ptCount val="1"/>
                <c:pt idx="0">
                  <c:v>Bioaerosol (CFU/m3)</c:v>
                </c:pt>
              </c:strCache>
            </c:strRef>
          </c:tx>
          <c:spPr>
            <a:solidFill>
              <a:schemeClr val="bg2">
                <a:lumMod val="20000"/>
                <a:lumOff val="80000"/>
              </a:schemeClr>
            </a:solidFill>
            <a:ln>
              <a:solidFill>
                <a:schemeClr val="bg2">
                  <a:lumMod val="75000"/>
                </a:schemeClr>
              </a:solidFill>
            </a:ln>
            <a:effectLst/>
          </c:spPr>
          <c:invertIfNegative val="0"/>
          <c:cat>
            <c:strRef>
              <c:f>Sheet1!$A$20:$A$22</c:f>
              <c:strCache>
                <c:ptCount val="3"/>
                <c:pt idx="0">
                  <c:v>natural </c:v>
                </c:pt>
                <c:pt idx="1">
                  <c:v>conventional mechanical</c:v>
                </c:pt>
                <c:pt idx="2">
                  <c:v>sophisticated</c:v>
                </c:pt>
              </c:strCache>
            </c:strRef>
          </c:cat>
          <c:val>
            <c:numRef>
              <c:f>Sheet1!$B$20:$B$22</c:f>
              <c:numCache>
                <c:formatCode>General</c:formatCode>
                <c:ptCount val="3"/>
                <c:pt idx="0">
                  <c:v>201</c:v>
                </c:pt>
                <c:pt idx="1">
                  <c:v>20</c:v>
                </c:pt>
                <c:pt idx="2">
                  <c:v>9</c:v>
                </c:pt>
              </c:numCache>
            </c:numRef>
          </c:val>
          <c:extLst>
            <c:ext xmlns:c16="http://schemas.microsoft.com/office/drawing/2014/chart" uri="{C3380CC4-5D6E-409C-BE32-E72D297353CC}">
              <c16:uniqueId val="{00000000-AAF3-F14E-89E6-A7BF0F16A56F}"/>
            </c:ext>
          </c:extLst>
        </c:ser>
        <c:dLbls>
          <c:showLegendKey val="0"/>
          <c:showVal val="0"/>
          <c:showCatName val="0"/>
          <c:showSerName val="0"/>
          <c:showPercent val="0"/>
          <c:showBubbleSize val="0"/>
        </c:dLbls>
        <c:gapWidth val="150"/>
        <c:axId val="116182351"/>
        <c:axId val="73969487"/>
      </c:barChart>
      <c:catAx>
        <c:axId val="11618235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lumMod val="40000"/>
                    <a:lumOff val="60000"/>
                  </a:schemeClr>
                </a:solidFill>
                <a:latin typeface="+mn-lt"/>
                <a:ea typeface="+mn-ea"/>
                <a:cs typeface="+mn-cs"/>
              </a:defRPr>
            </a:pPr>
            <a:endParaRPr lang="en-US"/>
          </a:p>
        </c:txPr>
        <c:crossAx val="73969487"/>
        <c:crosses val="autoZero"/>
        <c:auto val="1"/>
        <c:lblAlgn val="ctr"/>
        <c:lblOffset val="100"/>
        <c:noMultiLvlLbl val="0"/>
      </c:catAx>
      <c:valAx>
        <c:axId val="73969487"/>
        <c:scaling>
          <c:orientation val="minMax"/>
          <c:max val="22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lumMod val="40000"/>
                    <a:lumOff val="60000"/>
                  </a:schemeClr>
                </a:solidFill>
                <a:latin typeface="+mn-lt"/>
                <a:ea typeface="+mn-ea"/>
                <a:cs typeface="+mn-cs"/>
              </a:defRPr>
            </a:pPr>
            <a:endParaRPr lang="en-US"/>
          </a:p>
        </c:txPr>
        <c:crossAx val="116182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2">
              <a:lumMod val="40000"/>
              <a:lumOff val="60000"/>
            </a:schemeClr>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view3D>
      <c:rotX val="15"/>
      <c:hPercent val="57"/>
      <c:rotY val="20"/>
      <c:depthPercent val="100"/>
      <c:rAngAx val="1"/>
    </c:view3D>
    <c:floor>
      <c:thickness val="0"/>
      <c:spPr>
        <a:noFill/>
        <a:ln w="3175">
          <a:solidFill>
            <a:srgbClr val="80808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107142857142857"/>
          <c:y val="2.5270758122743708E-2"/>
          <c:w val="0.76127819548872211"/>
          <c:h val="0.84476534296028905"/>
        </c:manualLayout>
      </c:layout>
      <c:bar3DChart>
        <c:barDir val="col"/>
        <c:grouping val="clustered"/>
        <c:varyColors val="0"/>
        <c:ser>
          <c:idx val="0"/>
          <c:order val="0"/>
          <c:tx>
            <c:strRef>
              <c:f>Sheet1!$A$2</c:f>
              <c:strCache>
                <c:ptCount val="1"/>
                <c:pt idx="0">
                  <c:v>test 1</c:v>
                </c:pt>
              </c:strCache>
            </c:strRef>
          </c:tx>
          <c:spPr>
            <a:solidFill>
              <a:schemeClr val="accent4">
                <a:lumMod val="50000"/>
              </a:schemeClr>
            </a:solidFill>
            <a:ln w="25400">
              <a:solidFill>
                <a:schemeClr val="bg1">
                  <a:lumMod val="75000"/>
                  <a:lumOff val="25000"/>
                </a:schemeClr>
              </a:solidFill>
            </a:ln>
            <a:effectLst>
              <a:outerShdw dist="35921" dir="2700000" algn="br">
                <a:srgbClr val="000000"/>
              </a:outerShdw>
            </a:effectLst>
          </c:spPr>
          <c:invertIfNegative val="0"/>
          <c:cat>
            <c:strRef>
              <c:f>Sheet1!$B$1:$E$1</c:f>
              <c:strCache>
                <c:ptCount val="2"/>
                <c:pt idx="0">
                  <c:v>Aspergillus</c:v>
                </c:pt>
                <c:pt idx="1">
                  <c:v>Mycobacteria</c:v>
                </c:pt>
              </c:strCache>
            </c:strRef>
          </c:cat>
          <c:val>
            <c:numRef>
              <c:f>Sheet1!$B$2:$E$2</c:f>
              <c:numCache>
                <c:formatCode>General</c:formatCode>
                <c:ptCount val="2"/>
                <c:pt idx="0">
                  <c:v>0.75</c:v>
                </c:pt>
                <c:pt idx="1">
                  <c:v>0.8</c:v>
                </c:pt>
              </c:numCache>
            </c:numRef>
          </c:val>
          <c:extLst>
            <c:ext xmlns:c16="http://schemas.microsoft.com/office/drawing/2014/chart" uri="{C3380CC4-5D6E-409C-BE32-E72D297353CC}">
              <c16:uniqueId val="{00000000-DF49-0842-BA5B-1921E82F4308}"/>
            </c:ext>
          </c:extLst>
        </c:ser>
        <c:ser>
          <c:idx val="1"/>
          <c:order val="1"/>
          <c:tx>
            <c:strRef>
              <c:f>Sheet1!$A$3</c:f>
              <c:strCache>
                <c:ptCount val="1"/>
                <c:pt idx="0">
                  <c:v>test 2</c:v>
                </c:pt>
              </c:strCache>
            </c:strRef>
          </c:tx>
          <c:spPr>
            <a:solidFill>
              <a:schemeClr val="accent2">
                <a:lumMod val="75000"/>
              </a:schemeClr>
            </a:solidFill>
            <a:ln w="25400">
              <a:noFill/>
            </a:ln>
            <a:effectLst>
              <a:outerShdw dist="35921" dir="2700000" algn="br">
                <a:srgbClr val="000000"/>
              </a:outerShdw>
            </a:effectLst>
          </c:spPr>
          <c:invertIfNegative val="0"/>
          <c:cat>
            <c:strRef>
              <c:f>Sheet1!$B$1:$E$1</c:f>
              <c:strCache>
                <c:ptCount val="2"/>
                <c:pt idx="0">
                  <c:v>Aspergillus</c:v>
                </c:pt>
                <c:pt idx="1">
                  <c:v>Mycobacteria</c:v>
                </c:pt>
              </c:strCache>
            </c:strRef>
          </c:cat>
          <c:val>
            <c:numRef>
              <c:f>Sheet1!$B$3:$E$3</c:f>
              <c:numCache>
                <c:formatCode>General</c:formatCode>
                <c:ptCount val="2"/>
                <c:pt idx="1">
                  <c:v>0.91</c:v>
                </c:pt>
              </c:numCache>
            </c:numRef>
          </c:val>
          <c:extLst>
            <c:ext xmlns:c16="http://schemas.microsoft.com/office/drawing/2014/chart" uri="{C3380CC4-5D6E-409C-BE32-E72D297353CC}">
              <c16:uniqueId val="{00000001-DF49-0842-BA5B-1921E82F4308}"/>
            </c:ext>
          </c:extLst>
        </c:ser>
        <c:dLbls>
          <c:showLegendKey val="0"/>
          <c:showVal val="0"/>
          <c:showCatName val="0"/>
          <c:showSerName val="0"/>
          <c:showPercent val="0"/>
          <c:showBubbleSize val="0"/>
        </c:dLbls>
        <c:gapWidth val="150"/>
        <c:gapDepth val="0"/>
        <c:shape val="box"/>
        <c:axId val="1140069088"/>
        <c:axId val="1"/>
        <c:axId val="0"/>
      </c:bar3DChart>
      <c:catAx>
        <c:axId val="1140069088"/>
        <c:scaling>
          <c:orientation val="minMax"/>
        </c:scaling>
        <c:delete val="0"/>
        <c:axPos val="b"/>
        <c:numFmt formatCode="General" sourceLinked="1"/>
        <c:majorTickMark val="out"/>
        <c:minorTickMark val="none"/>
        <c:tickLblPos val="low"/>
        <c:spPr>
          <a:ln w="3175">
            <a:solidFill>
              <a:srgbClr val="808080"/>
            </a:solidFill>
            <a:prstDash val="solid"/>
          </a:ln>
        </c:spPr>
        <c:txPr>
          <a:bodyPr rot="0" vert="horz"/>
          <a:lstStyle/>
          <a:p>
            <a:pPr>
              <a:defRPr sz="2400"/>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2400"/>
            </a:pPr>
            <a:endParaRPr lang="en-US"/>
          </a:p>
        </c:txPr>
        <c:crossAx val="1140069088"/>
        <c:crosses val="autoZero"/>
        <c:crossBetween val="between"/>
        <c:majorUnit val="0.25"/>
      </c:valAx>
      <c:spPr>
        <a:noFill/>
        <a:ln w="25400">
          <a:noFill/>
        </a:ln>
      </c:spPr>
    </c:plotArea>
    <c:plotVisOnly val="1"/>
    <c:dispBlanksAs val="gap"/>
    <c:showDLblsOverMax val="0"/>
  </c:chart>
  <c:spPr>
    <a:noFill/>
    <a:ln w="3175">
      <a:noFill/>
      <a:prstDash val="solid"/>
    </a:ln>
  </c:spPr>
  <c:txPr>
    <a:bodyPr/>
    <a:lstStyle/>
    <a:p>
      <a:pPr>
        <a:defRPr sz="1800" b="0"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Sheet1!$L$8</c:f>
              <c:strCache>
                <c:ptCount val="1"/>
                <c:pt idx="0">
                  <c:v>Pre UVGI</c:v>
                </c:pt>
              </c:strCache>
            </c:strRef>
          </c:tx>
          <c:spPr>
            <a:solidFill>
              <a:schemeClr val="accent1"/>
            </a:solidFill>
            <a:ln>
              <a:noFill/>
            </a:ln>
            <a:effectLst/>
          </c:spPr>
          <c:invertIfNegative val="0"/>
          <c:cat>
            <c:strRef>
              <c:f>Sheet1!$K$9:$K$11</c:f>
              <c:strCache>
                <c:ptCount val="3"/>
                <c:pt idx="0">
                  <c:v>% High risk pts with VAP</c:v>
                </c:pt>
                <c:pt idx="1">
                  <c:v># VAPs/high risk pt</c:v>
                </c:pt>
                <c:pt idx="2">
                  <c:v># abx/high risk pt</c:v>
                </c:pt>
              </c:strCache>
            </c:strRef>
          </c:cat>
          <c:val>
            <c:numRef>
              <c:f>Sheet1!$L$9:$L$11</c:f>
              <c:numCache>
                <c:formatCode>General</c:formatCode>
                <c:ptCount val="3"/>
                <c:pt idx="0">
                  <c:v>74</c:v>
                </c:pt>
                <c:pt idx="1">
                  <c:v>58</c:v>
                </c:pt>
                <c:pt idx="2">
                  <c:v>73</c:v>
                </c:pt>
              </c:numCache>
            </c:numRef>
          </c:val>
          <c:extLst>
            <c:ext xmlns:c16="http://schemas.microsoft.com/office/drawing/2014/chart" uri="{C3380CC4-5D6E-409C-BE32-E72D297353CC}">
              <c16:uniqueId val="{00000000-CEF4-204F-BE4F-C07F92D2FA89}"/>
            </c:ext>
          </c:extLst>
        </c:ser>
        <c:ser>
          <c:idx val="1"/>
          <c:order val="1"/>
          <c:tx>
            <c:strRef>
              <c:f>Sheet1!$M$8</c:f>
              <c:strCache>
                <c:ptCount val="1"/>
                <c:pt idx="0">
                  <c:v>1 year later</c:v>
                </c:pt>
              </c:strCache>
            </c:strRef>
          </c:tx>
          <c:spPr>
            <a:solidFill>
              <a:schemeClr val="accent2"/>
            </a:solidFill>
            <a:ln>
              <a:noFill/>
            </a:ln>
            <a:effectLst/>
          </c:spPr>
          <c:invertIfNegative val="0"/>
          <c:cat>
            <c:strRef>
              <c:f>Sheet1!$K$9:$K$11</c:f>
              <c:strCache>
                <c:ptCount val="3"/>
                <c:pt idx="0">
                  <c:v>% High risk pts with VAP</c:v>
                </c:pt>
                <c:pt idx="1">
                  <c:v># VAPs/high risk pt</c:v>
                </c:pt>
                <c:pt idx="2">
                  <c:v># abx/high risk pt</c:v>
                </c:pt>
              </c:strCache>
            </c:strRef>
          </c:cat>
          <c:val>
            <c:numRef>
              <c:f>Sheet1!$M$9:$M$11</c:f>
              <c:numCache>
                <c:formatCode>General</c:formatCode>
                <c:ptCount val="3"/>
                <c:pt idx="0">
                  <c:v>57</c:v>
                </c:pt>
                <c:pt idx="1">
                  <c:v>35</c:v>
                </c:pt>
                <c:pt idx="2">
                  <c:v>45</c:v>
                </c:pt>
              </c:numCache>
            </c:numRef>
          </c:val>
          <c:extLst>
            <c:ext xmlns:c16="http://schemas.microsoft.com/office/drawing/2014/chart" uri="{C3380CC4-5D6E-409C-BE32-E72D297353CC}">
              <c16:uniqueId val="{00000001-CEF4-204F-BE4F-C07F92D2FA89}"/>
            </c:ext>
          </c:extLst>
        </c:ser>
        <c:ser>
          <c:idx val="2"/>
          <c:order val="2"/>
          <c:tx>
            <c:strRef>
              <c:f>Sheet1!$N$8</c:f>
              <c:strCache>
                <c:ptCount val="1"/>
                <c:pt idx="0">
                  <c:v>1.5 years later</c:v>
                </c:pt>
              </c:strCache>
            </c:strRef>
          </c:tx>
          <c:spPr>
            <a:solidFill>
              <a:schemeClr val="accent3"/>
            </a:solidFill>
            <a:ln>
              <a:noFill/>
            </a:ln>
            <a:effectLst/>
          </c:spPr>
          <c:invertIfNegative val="0"/>
          <c:cat>
            <c:strRef>
              <c:f>Sheet1!$K$9:$K$11</c:f>
              <c:strCache>
                <c:ptCount val="3"/>
                <c:pt idx="0">
                  <c:v>% High risk pts with VAP</c:v>
                </c:pt>
                <c:pt idx="1">
                  <c:v># VAPs/high risk pt</c:v>
                </c:pt>
                <c:pt idx="2">
                  <c:v># abx/high risk pt</c:v>
                </c:pt>
              </c:strCache>
            </c:strRef>
          </c:cat>
          <c:val>
            <c:numRef>
              <c:f>Sheet1!$N$9:$N$11</c:f>
              <c:numCache>
                <c:formatCode>General</c:formatCode>
                <c:ptCount val="3"/>
                <c:pt idx="0">
                  <c:v>56</c:v>
                </c:pt>
                <c:pt idx="1">
                  <c:v>40</c:v>
                </c:pt>
                <c:pt idx="2">
                  <c:v>50</c:v>
                </c:pt>
              </c:numCache>
            </c:numRef>
          </c:val>
          <c:extLst>
            <c:ext xmlns:c16="http://schemas.microsoft.com/office/drawing/2014/chart" uri="{C3380CC4-5D6E-409C-BE32-E72D297353CC}">
              <c16:uniqueId val="{00000002-CEF4-204F-BE4F-C07F92D2FA89}"/>
            </c:ext>
          </c:extLst>
        </c:ser>
        <c:ser>
          <c:idx val="3"/>
          <c:order val="3"/>
          <c:tx>
            <c:strRef>
              <c:f>Sheet1!$O$8</c:f>
              <c:strCache>
                <c:ptCount val="1"/>
                <c:pt idx="0">
                  <c:v>2 years later</c:v>
                </c:pt>
              </c:strCache>
            </c:strRef>
          </c:tx>
          <c:spPr>
            <a:solidFill>
              <a:schemeClr val="accent4"/>
            </a:solidFill>
            <a:ln>
              <a:noFill/>
            </a:ln>
            <a:effectLst/>
          </c:spPr>
          <c:invertIfNegative val="0"/>
          <c:cat>
            <c:strRef>
              <c:f>Sheet1!$K$9:$K$11</c:f>
              <c:strCache>
                <c:ptCount val="3"/>
                <c:pt idx="0">
                  <c:v>% High risk pts with VAP</c:v>
                </c:pt>
                <c:pt idx="1">
                  <c:v># VAPs/high risk pt</c:v>
                </c:pt>
                <c:pt idx="2">
                  <c:v># abx/high risk pt</c:v>
                </c:pt>
              </c:strCache>
            </c:strRef>
          </c:cat>
          <c:val>
            <c:numRef>
              <c:f>Sheet1!$O$9:$O$11</c:f>
              <c:numCache>
                <c:formatCode>General</c:formatCode>
                <c:ptCount val="3"/>
                <c:pt idx="0">
                  <c:v>48</c:v>
                </c:pt>
                <c:pt idx="1">
                  <c:v>30</c:v>
                </c:pt>
                <c:pt idx="2">
                  <c:v>34</c:v>
                </c:pt>
              </c:numCache>
            </c:numRef>
          </c:val>
          <c:extLst>
            <c:ext xmlns:c16="http://schemas.microsoft.com/office/drawing/2014/chart" uri="{C3380CC4-5D6E-409C-BE32-E72D297353CC}">
              <c16:uniqueId val="{00000003-CEF4-204F-BE4F-C07F92D2FA89}"/>
            </c:ext>
          </c:extLst>
        </c:ser>
        <c:dLbls>
          <c:showLegendKey val="0"/>
          <c:showVal val="0"/>
          <c:showCatName val="0"/>
          <c:showSerName val="0"/>
          <c:showPercent val="0"/>
          <c:showBubbleSize val="0"/>
        </c:dLbls>
        <c:gapWidth val="219"/>
        <c:overlap val="-27"/>
        <c:axId val="26847792"/>
        <c:axId val="25875664"/>
      </c:barChart>
      <c:catAx>
        <c:axId val="2684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875664"/>
        <c:crosses val="autoZero"/>
        <c:auto val="1"/>
        <c:lblAlgn val="ctr"/>
        <c:lblOffset val="100"/>
        <c:noMultiLvlLbl val="0"/>
      </c:catAx>
      <c:valAx>
        <c:axId val="25875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sz="2800" dirty="0"/>
                  <a:t>Percent</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68477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FA03C9-783E-F34D-B7CE-639C1A7F9442}" type="datetimeFigureOut">
              <a:rPr lang="en-US" smtClean="0"/>
              <a:t>1/13/20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62D41-9AC9-7641-B0CB-14C56D3E205F}" type="slidenum">
              <a:rPr lang="en-US" smtClean="0"/>
              <a:t>‹#›</a:t>
            </a:fld>
            <a:endParaRPr lang="en-US"/>
          </a:p>
        </p:txBody>
      </p:sp>
    </p:spTree>
    <p:extLst>
      <p:ext uri="{BB962C8B-B14F-4D97-AF65-F5344CB8AC3E}">
        <p14:creationId xmlns:p14="http://schemas.microsoft.com/office/powerpoint/2010/main" val="5670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tm.sciencemag.org/content/9/391/eaah6500/tab-figures-data#ref-2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remarks today are from the perspective of an urban air pollution engineer with research expertise in air pollution exposure assessment and engineering control technologies and strategies.</a:t>
            </a:r>
          </a:p>
          <a:p>
            <a:r>
              <a:rPr lang="en-US" dirty="0"/>
              <a:t>I am one of the US experts in using ultraviolet germicidal irradiation for infection control</a:t>
            </a:r>
          </a:p>
          <a:p>
            <a:endParaRPr lang="en-US" dirty="0"/>
          </a:p>
        </p:txBody>
      </p:sp>
      <p:sp>
        <p:nvSpPr>
          <p:cNvPr id="4" name="Slide Number Placeholder 3"/>
          <p:cNvSpPr>
            <a:spLocks noGrp="1"/>
          </p:cNvSpPr>
          <p:nvPr>
            <p:ph type="sldNum" sz="quarter" idx="5"/>
          </p:nvPr>
        </p:nvSpPr>
        <p:spPr/>
        <p:txBody>
          <a:bodyPr/>
          <a:lstStyle/>
          <a:p>
            <a:fld id="{26062D41-9AC9-7641-B0CB-14C56D3E205F}" type="slidenum">
              <a:rPr lang="en-US" smtClean="0"/>
              <a:t>1</a:t>
            </a:fld>
            <a:endParaRPr lang="en-US"/>
          </a:p>
        </p:txBody>
      </p:sp>
    </p:spTree>
    <p:extLst>
      <p:ext uri="{BB962C8B-B14F-4D97-AF65-F5344CB8AC3E}">
        <p14:creationId xmlns:p14="http://schemas.microsoft.com/office/powerpoint/2010/main" val="1440662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err="1">
                <a:solidFill>
                  <a:schemeClr val="tx1"/>
                </a:solidFill>
                <a:effectLst/>
                <a:latin typeface="+mn-lt"/>
                <a:ea typeface="+mn-ea"/>
                <a:cs typeface="+mn-cs"/>
              </a:rPr>
              <a:t>Stockwell</a:t>
            </a:r>
            <a:r>
              <a:rPr lang="en-US" sz="1200" b="0" i="0" u="none" strike="noStrike" kern="1200" dirty="0">
                <a:solidFill>
                  <a:schemeClr val="tx1"/>
                </a:solidFill>
                <a:effectLst/>
                <a:latin typeface="+mn-lt"/>
                <a:ea typeface="+mn-ea"/>
                <a:cs typeface="+mn-cs"/>
              </a:rPr>
              <a:t> et al did a recent </a:t>
            </a:r>
            <a:r>
              <a:rPr lang="en-US" sz="1200" kern="1200" dirty="0">
                <a:solidFill>
                  <a:schemeClr val="tx1"/>
                </a:solidFill>
                <a:effectLst/>
                <a:latin typeface="+mn-lt"/>
                <a:ea typeface="+mn-ea"/>
                <a:cs typeface="+mn-cs"/>
              </a:rPr>
              <a:t>review of concentrations and compositions of indoor bioaerosols in different areas within hospitals and the effects of different ventilation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mean total bioaerosol concentrations in the different areas of the hospitals were highest in the inpatient facilities compared with the restricted and public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Hospital areas with natural ventilation had the highest total bioaerosol concentrations compared with areas using conventional mechanical ventilation systems. Hospital areas using sophisticated mechanical ventilation systems (such as increased air changes per hour, directional flow and filtration systems) had the lowest total bioaerosol concentrations.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6062D41-9AC9-7641-B0CB-14C56D3E205F}" type="slidenum">
              <a:rPr lang="en-US" smtClean="0"/>
              <a:t>11</a:t>
            </a:fld>
            <a:endParaRPr lang="en-US"/>
          </a:p>
        </p:txBody>
      </p:sp>
    </p:spTree>
    <p:extLst>
      <p:ext uri="{BB962C8B-B14F-4D97-AF65-F5344CB8AC3E}">
        <p14:creationId xmlns:p14="http://schemas.microsoft.com/office/powerpoint/2010/main" val="1375693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062D41-9AC9-7641-B0CB-14C56D3E205F}" type="slidenum">
              <a:rPr lang="en-US" smtClean="0"/>
              <a:t>12</a:t>
            </a:fld>
            <a:endParaRPr lang="en-US"/>
          </a:p>
        </p:txBody>
      </p:sp>
    </p:spTree>
    <p:extLst>
      <p:ext uri="{BB962C8B-B14F-4D97-AF65-F5344CB8AC3E}">
        <p14:creationId xmlns:p14="http://schemas.microsoft.com/office/powerpoint/2010/main" val="795749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err="1">
                <a:solidFill>
                  <a:schemeClr val="tx1"/>
                </a:solidFill>
                <a:effectLst/>
                <a:latin typeface="+mn-lt"/>
                <a:ea typeface="+mn-ea"/>
                <a:cs typeface="+mn-cs"/>
              </a:rPr>
              <a:t>Escombe</a:t>
            </a:r>
            <a:r>
              <a:rPr lang="en-US" sz="1200" b="0" i="0" u="none" strike="noStrike" kern="1200" dirty="0">
                <a:solidFill>
                  <a:schemeClr val="tx1"/>
                </a:solidFill>
                <a:effectLst/>
                <a:latin typeface="+mn-lt"/>
                <a:ea typeface="+mn-ea"/>
                <a:cs typeface="+mn-cs"/>
              </a:rPr>
              <a:t> et al. 2007</a:t>
            </a:r>
          </a:p>
          <a:p>
            <a:r>
              <a:rPr lang="en-US" sz="1200" b="0" i="0" u="none" strike="noStrike" kern="1200" dirty="0">
                <a:solidFill>
                  <a:schemeClr val="tx1"/>
                </a:solidFill>
                <a:effectLst/>
                <a:latin typeface="+mn-lt"/>
                <a:ea typeface="+mn-ea"/>
                <a:cs typeface="+mn-cs"/>
              </a:rPr>
              <a:t>eight hospitals in Lima, Peru; five were hospitals of “old-fashioned” design built pre-1950, and three of “modern” design, built 1970–1990. In these hospitals 70 naturally ventilated clinical rooms where infectious patients are likely to be encountered were studied.  These rooms were compared with 12 mechanically ventilated negative-pressure respiratory isolation rooms built post-2000.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Facilities built more than 50 years ago, </a:t>
            </a:r>
            <a:r>
              <a:rPr lang="en-US" sz="1200" b="0" i="0" u="none" strike="noStrike" kern="1200" dirty="0" err="1">
                <a:solidFill>
                  <a:schemeClr val="tx1"/>
                </a:solidFill>
                <a:effectLst/>
                <a:latin typeface="+mn-lt"/>
                <a:ea typeface="+mn-ea"/>
                <a:cs typeface="+mn-cs"/>
              </a:rPr>
              <a:t>characterised</a:t>
            </a:r>
            <a:r>
              <a:rPr lang="en-US" sz="1200" b="0" i="0" u="none" strike="noStrike" kern="1200" dirty="0">
                <a:solidFill>
                  <a:schemeClr val="tx1"/>
                </a:solidFill>
                <a:effectLst/>
                <a:latin typeface="+mn-lt"/>
                <a:ea typeface="+mn-ea"/>
                <a:cs typeface="+mn-cs"/>
              </a:rPr>
              <a:t> by large windows and high ceilings, had greater ventilation than modern naturally ventilated rooms (40 versus 17 ACH; </a:t>
            </a:r>
            <a:r>
              <a:rPr lang="en-US" sz="1200" b="0" i="1" u="none" strike="noStrike" kern="1200" dirty="0">
                <a:solidFill>
                  <a:schemeClr val="tx1"/>
                </a:solidFill>
                <a:effectLst/>
                <a:latin typeface="+mn-lt"/>
                <a:ea typeface="+mn-ea"/>
                <a:cs typeface="+mn-cs"/>
              </a:rPr>
              <a:t>p</a:t>
            </a:r>
            <a:r>
              <a:rPr lang="en-US" sz="1200" b="0" i="0" u="none" strike="noStrike" kern="1200" dirty="0">
                <a:solidFill>
                  <a:schemeClr val="tx1"/>
                </a:solidFill>
                <a:effectLst/>
                <a:latin typeface="+mn-lt"/>
                <a:ea typeface="+mn-ea"/>
                <a:cs typeface="+mn-cs"/>
              </a:rPr>
              <a:t> &lt; 0.001).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Even within the lowest quartile of wind speeds, natural ventilation exceeded mechanical (</a:t>
            </a:r>
            <a:r>
              <a:rPr lang="en-US" sz="1200" b="0" i="1" u="none" strike="noStrike" kern="1200" dirty="0">
                <a:solidFill>
                  <a:schemeClr val="tx1"/>
                </a:solidFill>
                <a:effectLst/>
                <a:latin typeface="+mn-lt"/>
                <a:ea typeface="+mn-ea"/>
                <a:cs typeface="+mn-cs"/>
              </a:rPr>
              <a:t>p</a:t>
            </a:r>
            <a:r>
              <a:rPr lang="en-US" sz="1200" b="0" i="0" u="none" strike="noStrike" kern="1200" dirty="0">
                <a:solidFill>
                  <a:schemeClr val="tx1"/>
                </a:solidFill>
                <a:effectLst/>
                <a:latin typeface="+mn-lt"/>
                <a:ea typeface="+mn-ea"/>
                <a:cs typeface="+mn-cs"/>
              </a:rPr>
              <a:t> &lt; 0.001).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Wells-Riley airborne infection model predicted that in mechanically ventilated rooms 39% of susceptible individuals would become infected following 24 h of exposure to untreated TB patients of infectiousness </a:t>
            </a:r>
            <a:r>
              <a:rPr lang="en-US" sz="1200" b="0" i="0" u="none" strike="noStrike" kern="1200" dirty="0" err="1">
                <a:solidFill>
                  <a:schemeClr val="tx1"/>
                </a:solidFill>
                <a:effectLst/>
                <a:latin typeface="+mn-lt"/>
                <a:ea typeface="+mn-ea"/>
                <a:cs typeface="+mn-cs"/>
              </a:rPr>
              <a:t>characterised</a:t>
            </a:r>
            <a:r>
              <a:rPr lang="en-US" sz="1200" b="0" i="0" u="none" strike="noStrike" kern="1200" dirty="0">
                <a:solidFill>
                  <a:schemeClr val="tx1"/>
                </a:solidFill>
                <a:effectLst/>
                <a:latin typeface="+mn-lt"/>
                <a:ea typeface="+mn-ea"/>
                <a:cs typeface="+mn-cs"/>
              </a:rPr>
              <a:t> in a well-documented outbreak.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This infection rate compared with 33% in modern and 11% in pre-1950 naturally ventilated facilities with windows and doors open</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Qian et a. 2009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field measurement of 2 naturally ventilated hospital wards in Hong Kong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natural ventilation could achieve high ventilation rates especially when both the windows and the doors were open in a ward </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6062D41-9AC9-7641-B0CB-14C56D3E205F}" type="slidenum">
              <a:rPr lang="en-US" smtClean="0"/>
              <a:t>13</a:t>
            </a:fld>
            <a:endParaRPr lang="en-US"/>
          </a:p>
        </p:txBody>
      </p:sp>
    </p:spTree>
    <p:extLst>
      <p:ext uri="{BB962C8B-B14F-4D97-AF65-F5344CB8AC3E}">
        <p14:creationId xmlns:p14="http://schemas.microsoft.com/office/powerpoint/2010/main" val="2398796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062D41-9AC9-7641-B0CB-14C56D3E205F}" type="slidenum">
              <a:rPr lang="en-US" smtClean="0"/>
              <a:t>14</a:t>
            </a:fld>
            <a:endParaRPr lang="en-US"/>
          </a:p>
        </p:txBody>
      </p:sp>
    </p:spTree>
    <p:extLst>
      <p:ext uri="{BB962C8B-B14F-4D97-AF65-F5344CB8AC3E}">
        <p14:creationId xmlns:p14="http://schemas.microsoft.com/office/powerpoint/2010/main" val="2802722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062D41-9AC9-7641-B0CB-14C56D3E205F}" type="slidenum">
              <a:rPr lang="en-US" smtClean="0"/>
              <a:t>15</a:t>
            </a:fld>
            <a:endParaRPr lang="en-US"/>
          </a:p>
        </p:txBody>
      </p:sp>
    </p:spTree>
    <p:extLst>
      <p:ext uri="{BB962C8B-B14F-4D97-AF65-F5344CB8AC3E}">
        <p14:creationId xmlns:p14="http://schemas.microsoft.com/office/powerpoint/2010/main" val="2220156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NICU application, intubated, infants &lt; 30 weeks gestation, ventilated for &gt; 14 days</a:t>
            </a:r>
          </a:p>
          <a:p>
            <a:r>
              <a:rPr lang="en-US" dirty="0"/>
              <a:t>Showed significant reduction in aerobic colony counts and </a:t>
            </a:r>
            <a:r>
              <a:rPr lang="en-US" i="1" dirty="0"/>
              <a:t>C. difficile </a:t>
            </a:r>
            <a:r>
              <a:rPr lang="en-US" dirty="0"/>
              <a:t>spores on contaminated surfaces</a:t>
            </a:r>
          </a:p>
          <a:p>
            <a:r>
              <a:rPr lang="en-US" dirty="0"/>
              <a:t>Tracheal microbial loads decreased</a:t>
            </a:r>
          </a:p>
          <a:p>
            <a:r>
              <a:rPr lang="en-US" dirty="0"/>
              <a:t>Fewer patients became colonized</a:t>
            </a:r>
          </a:p>
          <a:p>
            <a:r>
              <a:rPr lang="en-US" dirty="0"/>
              <a:t>Ventilator-associated pneumonia fell from 74% to 39%</a:t>
            </a:r>
          </a:p>
          <a:p>
            <a:r>
              <a:rPr lang="en-US" dirty="0"/>
              <a:t>Antibiotic use decreased 62%</a:t>
            </a:r>
          </a:p>
          <a:p>
            <a:endParaRPr lang="en-US" dirty="0"/>
          </a:p>
          <a:p>
            <a:r>
              <a:rPr lang="en-US" sz="1200" b="0" i="0" u="none" strike="noStrike" kern="1200" dirty="0">
                <a:solidFill>
                  <a:schemeClr val="tx1"/>
                </a:solidFill>
                <a:effectLst/>
                <a:latin typeface="+mn-lt"/>
                <a:ea typeface="+mn-ea"/>
                <a:cs typeface="+mn-cs"/>
              </a:rPr>
              <a:t>During enhanced ultraviolet germicidal irradiation (</a:t>
            </a:r>
            <a:r>
              <a:rPr lang="en-US" sz="1200" b="0" i="0" u="none" strike="noStrike" kern="1200" dirty="0" err="1">
                <a:solidFill>
                  <a:schemeClr val="tx1"/>
                </a:solidFill>
                <a:effectLst/>
                <a:latin typeface="+mn-lt"/>
                <a:ea typeface="+mn-ea"/>
                <a:cs typeface="+mn-cs"/>
              </a:rPr>
              <a:t>eUVGI</a:t>
            </a:r>
            <a:r>
              <a:rPr lang="en-US" sz="1200" b="0" i="0" u="none" strike="noStrike" kern="1200" dirty="0">
                <a:solidFill>
                  <a:schemeClr val="tx1"/>
                </a:solidFill>
                <a:effectLst/>
                <a:latin typeface="+mn-lt"/>
                <a:ea typeface="+mn-ea"/>
                <a:cs typeface="+mn-cs"/>
              </a:rPr>
              <a:t>), the proportion of high-risk patients (&lt;30 weeks gestation and ⩾14 days ventilator support) who developed ventilator-associated pneumonia (VAP), as well as the number of episodes of VAP and the number of antibiotics per patient in this population decreased. </a:t>
            </a:r>
            <a:r>
              <a:rPr lang="en-US" sz="1200" b="0" i="0" u="none" strike="noStrike" kern="1200" dirty="0" err="1">
                <a:solidFill>
                  <a:schemeClr val="tx1"/>
                </a:solidFill>
                <a:effectLst/>
                <a:latin typeface="+mn-lt"/>
                <a:ea typeface="+mn-ea"/>
                <a:cs typeface="+mn-cs"/>
              </a:rPr>
              <a:t>pt</a:t>
            </a:r>
            <a:r>
              <a:rPr lang="en-US" sz="1200" b="0" i="0" u="none" strike="noStrike" kern="1200" dirty="0">
                <a:solidFill>
                  <a:schemeClr val="tx1"/>
                </a:solidFill>
                <a:effectLst/>
                <a:latin typeface="+mn-lt"/>
                <a:ea typeface="+mn-ea"/>
                <a:cs typeface="+mn-cs"/>
              </a:rPr>
              <a:t>, patient; Abx, antibiotics.</a:t>
            </a:r>
            <a:endParaRPr lang="en-US" dirty="0"/>
          </a:p>
        </p:txBody>
      </p:sp>
      <p:sp>
        <p:nvSpPr>
          <p:cNvPr id="4" name="Slide Number Placeholder 3"/>
          <p:cNvSpPr>
            <a:spLocks noGrp="1"/>
          </p:cNvSpPr>
          <p:nvPr>
            <p:ph type="sldNum" sz="quarter" idx="5"/>
          </p:nvPr>
        </p:nvSpPr>
        <p:spPr/>
        <p:txBody>
          <a:bodyPr/>
          <a:lstStyle/>
          <a:p>
            <a:fld id="{26062D41-9AC9-7641-B0CB-14C56D3E205F}" type="slidenum">
              <a:rPr lang="en-US" smtClean="0"/>
              <a:t>16</a:t>
            </a:fld>
            <a:endParaRPr lang="en-US"/>
          </a:p>
        </p:txBody>
      </p:sp>
    </p:spTree>
    <p:extLst>
      <p:ext uri="{BB962C8B-B14F-4D97-AF65-F5344CB8AC3E}">
        <p14:creationId xmlns:p14="http://schemas.microsoft.com/office/powerpoint/2010/main" val="1527212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 30-bed negative pressure isolation ward was established on a functioning hospital</a:t>
            </a:r>
          </a:p>
          <a:p>
            <a:pPr lvl="0"/>
            <a:r>
              <a:rPr lang="en-US" sz="1200" kern="1200" dirty="0">
                <a:solidFill>
                  <a:schemeClr val="tx1"/>
                </a:solidFill>
                <a:effectLst/>
                <a:latin typeface="+mn-lt"/>
                <a:ea typeface="+mn-ea"/>
                <a:cs typeface="+mn-cs"/>
              </a:rPr>
              <a:t>The pressure relative to the main hospital was -29 Pa by adjusting the ventilation</a:t>
            </a:r>
          </a:p>
          <a:p>
            <a:pPr lvl="0"/>
            <a:r>
              <a:rPr lang="en-US" sz="1200" kern="1200" dirty="0">
                <a:solidFill>
                  <a:schemeClr val="tx1"/>
                </a:solidFill>
                <a:effectLst/>
                <a:latin typeface="+mn-lt"/>
                <a:ea typeface="+mn-ea"/>
                <a:cs typeface="+mn-cs"/>
              </a:rPr>
              <a:t>No occurrences of pressure reversal occurred at ward entrance</a:t>
            </a:r>
          </a:p>
          <a:p>
            <a:pPr lvl="0"/>
            <a:r>
              <a:rPr lang="en-US" sz="1200" kern="1200" dirty="0">
                <a:solidFill>
                  <a:schemeClr val="tx1"/>
                </a:solidFill>
                <a:effectLst/>
                <a:latin typeface="+mn-lt"/>
                <a:ea typeface="+mn-ea"/>
                <a:cs typeface="+mn-cs"/>
              </a:rPr>
              <a:t>Pressures on the ward changed to slightly positive</a:t>
            </a:r>
          </a:p>
          <a:p>
            <a:r>
              <a:rPr lang="en-US" sz="1200" kern="1200" dirty="0">
                <a:solidFill>
                  <a:schemeClr val="tx1"/>
                </a:solidFill>
                <a:effectLst/>
                <a:latin typeface="+mn-lt"/>
                <a:ea typeface="+mn-ea"/>
                <a:cs typeface="+mn-cs"/>
              </a:rPr>
              <a:t>Healthcare personnel should wear personal protective equipment on the ward</a:t>
            </a:r>
            <a:r>
              <a:rPr lang="en-US" dirty="0">
                <a:effectLst/>
              </a:rPr>
              <a:t> </a:t>
            </a:r>
          </a:p>
          <a:p>
            <a:endParaRPr lang="en-US" dirty="0">
              <a:effectLst/>
            </a:endParaRPr>
          </a:p>
          <a:p>
            <a:r>
              <a:rPr lang="en-US" dirty="0">
                <a:effectLst/>
              </a:rPr>
              <a:t>Clements et al.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Smoothed pressure timeseries of outer envelope and isolation room pressure differentials. Vertical lines split pretest, ramp up, demonstration, ramp down, and post test time periods. </a:t>
            </a:r>
            <a:r>
              <a:rPr lang="en-US" sz="1200" i="1" kern="1200" dirty="0">
                <a:solidFill>
                  <a:schemeClr val="tx1"/>
                </a:solidFill>
                <a:effectLst/>
                <a:latin typeface="+mn-lt"/>
                <a:ea typeface="+mn-ea"/>
                <a:cs typeface="+mn-cs"/>
              </a:rPr>
              <a:t>ANT</a:t>
            </a:r>
            <a:r>
              <a:rPr lang="en-US" sz="1200" kern="1200" dirty="0">
                <a:solidFill>
                  <a:schemeClr val="tx1"/>
                </a:solidFill>
                <a:effectLst/>
                <a:latin typeface="+mn-lt"/>
                <a:ea typeface="+mn-ea"/>
                <a:cs typeface="+mn-cs"/>
              </a:rPr>
              <a:t>, temporary anteroom; </a:t>
            </a:r>
            <a:r>
              <a:rPr lang="en-US" sz="1200" i="1" kern="1200" dirty="0">
                <a:solidFill>
                  <a:schemeClr val="tx1"/>
                </a:solidFill>
                <a:effectLst/>
                <a:latin typeface="+mn-lt"/>
                <a:ea typeface="+mn-ea"/>
                <a:cs typeface="+mn-cs"/>
              </a:rPr>
              <a:t>MHH</a:t>
            </a:r>
            <a:r>
              <a:rPr lang="en-US" sz="1200" kern="1200" dirty="0">
                <a:solidFill>
                  <a:schemeClr val="tx1"/>
                </a:solidFill>
                <a:effectLst/>
                <a:latin typeface="+mn-lt"/>
                <a:ea typeface="+mn-ea"/>
                <a:cs typeface="+mn-cs"/>
              </a:rPr>
              <a:t>, main hospital hallway; 1, 2 are duplicate data sets. </a:t>
            </a:r>
            <a:endParaRPr lang="en-US" dirty="0"/>
          </a:p>
          <a:p>
            <a:endParaRPr lang="en-US" dirty="0"/>
          </a:p>
        </p:txBody>
      </p:sp>
      <p:sp>
        <p:nvSpPr>
          <p:cNvPr id="4" name="Slide Number Placeholder 3"/>
          <p:cNvSpPr>
            <a:spLocks noGrp="1"/>
          </p:cNvSpPr>
          <p:nvPr>
            <p:ph type="sldNum" sz="quarter" idx="5"/>
          </p:nvPr>
        </p:nvSpPr>
        <p:spPr/>
        <p:txBody>
          <a:bodyPr/>
          <a:lstStyle/>
          <a:p>
            <a:fld id="{26062D41-9AC9-7641-B0CB-14C56D3E205F}" type="slidenum">
              <a:rPr lang="en-US" smtClean="0"/>
              <a:t>19</a:t>
            </a:fld>
            <a:endParaRPr lang="en-US"/>
          </a:p>
        </p:txBody>
      </p:sp>
    </p:spTree>
    <p:extLst>
      <p:ext uri="{BB962C8B-B14F-4D97-AF65-F5344CB8AC3E}">
        <p14:creationId xmlns:p14="http://schemas.microsoft.com/office/powerpoint/2010/main" val="597165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Perspective of an urban air quality engineer</a:t>
            </a:r>
          </a:p>
          <a:p>
            <a:r>
              <a:rPr lang="en-US" dirty="0"/>
              <a:t>Ventilation is supposed to provide fresh air to a building</a:t>
            </a:r>
          </a:p>
          <a:p>
            <a:r>
              <a:rPr lang="en-US" dirty="0"/>
              <a:t>What is “fresh”? Doesn’t contain toxic air pollutants, odors, infectious </a:t>
            </a:r>
            <a:r>
              <a:rPr lang="en-US" dirty="0" err="1"/>
              <a:t>airborn</a:t>
            </a:r>
            <a:r>
              <a:rPr lang="en-US" dirty="0"/>
              <a:t> particles  </a:t>
            </a:r>
          </a:p>
          <a:p>
            <a:r>
              <a:rPr lang="en-US" dirty="0"/>
              <a:t>Where does this clean air come from?  Mostly outside in a hospital…</a:t>
            </a:r>
          </a:p>
          <a:p>
            <a:r>
              <a:rPr lang="en-US" dirty="0"/>
              <a:t>If outside air is not “clean” we can treat with UV and filtration</a:t>
            </a:r>
          </a:p>
          <a:p>
            <a:r>
              <a:rPr lang="en-US" dirty="0"/>
              <a:t>Is mechanical ventilation good for hospitals?</a:t>
            </a:r>
          </a:p>
          <a:p>
            <a:r>
              <a:rPr lang="en-US" dirty="0"/>
              <a:t>A recent review suggests that it reduced </a:t>
            </a:r>
            <a:r>
              <a:rPr lang="en-US" dirty="0" err="1"/>
              <a:t>bioaeorosol</a:t>
            </a:r>
            <a:r>
              <a:rPr lang="en-US" dirty="0"/>
              <a:t> concentrations. Is this a good metric for healthy?</a:t>
            </a:r>
          </a:p>
          <a:p>
            <a:r>
              <a:rPr lang="en-US" dirty="0"/>
              <a:t>The indoor microbiome research suggests that mechanical ventilation decreases diversity indoors</a:t>
            </a:r>
          </a:p>
          <a:p>
            <a:r>
              <a:rPr lang="en-US" dirty="0"/>
              <a:t>Perhaps increased diversity doesn’t lead to over growth of pathogens</a:t>
            </a:r>
          </a:p>
          <a:p>
            <a:r>
              <a:rPr lang="en-US" dirty="0"/>
              <a:t>Higher ventilation rates are better, can be achieved with natural ventilation</a:t>
            </a:r>
          </a:p>
          <a:p>
            <a:endParaRPr lang="en-US" dirty="0"/>
          </a:p>
        </p:txBody>
      </p:sp>
      <p:sp>
        <p:nvSpPr>
          <p:cNvPr id="4" name="Slide Number Placeholder 3"/>
          <p:cNvSpPr>
            <a:spLocks noGrp="1"/>
          </p:cNvSpPr>
          <p:nvPr>
            <p:ph type="sldNum" sz="quarter" idx="5"/>
          </p:nvPr>
        </p:nvSpPr>
        <p:spPr/>
        <p:txBody>
          <a:bodyPr/>
          <a:lstStyle/>
          <a:p>
            <a:fld id="{26062D41-9AC9-7641-B0CB-14C56D3E205F}" type="slidenum">
              <a:rPr lang="en-US" smtClean="0"/>
              <a:t>20</a:t>
            </a:fld>
            <a:endParaRPr lang="en-US"/>
          </a:p>
        </p:txBody>
      </p:sp>
    </p:spTree>
    <p:extLst>
      <p:ext uri="{BB962C8B-B14F-4D97-AF65-F5344CB8AC3E}">
        <p14:creationId xmlns:p14="http://schemas.microsoft.com/office/powerpoint/2010/main" val="3660953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062D41-9AC9-7641-B0CB-14C56D3E205F}" type="slidenum">
              <a:rPr lang="en-US" smtClean="0"/>
              <a:t>21</a:t>
            </a:fld>
            <a:endParaRPr lang="en-US"/>
          </a:p>
        </p:txBody>
      </p:sp>
    </p:spTree>
    <p:extLst>
      <p:ext uri="{BB962C8B-B14F-4D97-AF65-F5344CB8AC3E}">
        <p14:creationId xmlns:p14="http://schemas.microsoft.com/office/powerpoint/2010/main" val="3268098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CDC 2011 - 4% of patients in acute-care hospitals had at least one health care-associated infection, more than half of which were not associated with devices or operative procedures [17].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648 000 patients with 721 800 HAIs in 2011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median interval of 6 days between hospital admission and the onset of HAI symptoms.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Greater patient age, longer duration of hospital stay, larger hospital size, and the insertion of a central catheter were found to be the greatest risk factors in the contraction of HAIs.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routes of transmission, include physicians’ and nursing staff’s clothing [18–20], stethoscopes [21], personal phones [22–25], and computer keyboards [26]. </a:t>
            </a:r>
          </a:p>
          <a:p>
            <a:endParaRPr lang="en-US" dirty="0"/>
          </a:p>
        </p:txBody>
      </p:sp>
      <p:sp>
        <p:nvSpPr>
          <p:cNvPr id="4" name="Slide Number Placeholder 3"/>
          <p:cNvSpPr>
            <a:spLocks noGrp="1"/>
          </p:cNvSpPr>
          <p:nvPr>
            <p:ph type="sldNum" sz="quarter" idx="5"/>
          </p:nvPr>
        </p:nvSpPr>
        <p:spPr/>
        <p:txBody>
          <a:bodyPr/>
          <a:lstStyle/>
          <a:p>
            <a:fld id="{26062D41-9AC9-7641-B0CB-14C56D3E205F}" type="slidenum">
              <a:rPr lang="en-US" smtClean="0"/>
              <a:t>2</a:t>
            </a:fld>
            <a:endParaRPr lang="en-US"/>
          </a:p>
        </p:txBody>
      </p:sp>
    </p:spTree>
    <p:extLst>
      <p:ext uri="{BB962C8B-B14F-4D97-AF65-F5344CB8AC3E}">
        <p14:creationId xmlns:p14="http://schemas.microsoft.com/office/powerpoint/2010/main" val="40607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Perspective of an urban air quality engineer</a:t>
            </a:r>
          </a:p>
          <a:p>
            <a:r>
              <a:rPr lang="en-US" dirty="0"/>
              <a:t>Ventilation is supposed to provide fresh air to a building</a:t>
            </a:r>
          </a:p>
          <a:p>
            <a:r>
              <a:rPr lang="en-US" dirty="0"/>
              <a:t>What is “fresh”? Doesn’t contain toxic air pollutants, odors, infectious </a:t>
            </a:r>
            <a:r>
              <a:rPr lang="en-US" dirty="0" err="1"/>
              <a:t>airborn</a:t>
            </a:r>
            <a:r>
              <a:rPr lang="en-US" dirty="0"/>
              <a:t> particles  </a:t>
            </a:r>
          </a:p>
          <a:p>
            <a:r>
              <a:rPr lang="en-US" dirty="0"/>
              <a:t>Where does this clean air come from?  Mostly outside in a hospital…</a:t>
            </a:r>
          </a:p>
          <a:p>
            <a:r>
              <a:rPr lang="en-US" dirty="0"/>
              <a:t>If outside air is not “clean” we can treat with UV and filtration</a:t>
            </a:r>
          </a:p>
          <a:p>
            <a:r>
              <a:rPr lang="en-US" dirty="0"/>
              <a:t>Is mechanical ventilation good for hospitals?</a:t>
            </a:r>
          </a:p>
          <a:p>
            <a:r>
              <a:rPr lang="en-US" dirty="0"/>
              <a:t>A recent review suggests that it reduced </a:t>
            </a:r>
            <a:r>
              <a:rPr lang="en-US" dirty="0" err="1"/>
              <a:t>bioaeorosol</a:t>
            </a:r>
            <a:r>
              <a:rPr lang="en-US" dirty="0"/>
              <a:t> concentrations. Is this a good metric for healthy?</a:t>
            </a:r>
          </a:p>
          <a:p>
            <a:r>
              <a:rPr lang="en-US" dirty="0"/>
              <a:t>The indoor microbiome research suggests that mechanical ventilation decreases diversity indoors</a:t>
            </a:r>
          </a:p>
          <a:p>
            <a:r>
              <a:rPr lang="en-US" dirty="0"/>
              <a:t>Perhaps increased diversity doesn’t lead to over growth of pathogens</a:t>
            </a:r>
          </a:p>
          <a:p>
            <a:r>
              <a:rPr lang="en-US" dirty="0"/>
              <a:t>Higher ventilation rates are better, can be achieved with natural ventilation</a:t>
            </a:r>
          </a:p>
          <a:p>
            <a:endParaRPr lang="en-US" dirty="0"/>
          </a:p>
        </p:txBody>
      </p:sp>
      <p:sp>
        <p:nvSpPr>
          <p:cNvPr id="4" name="Slide Number Placeholder 3"/>
          <p:cNvSpPr>
            <a:spLocks noGrp="1"/>
          </p:cNvSpPr>
          <p:nvPr>
            <p:ph type="sldNum" sz="quarter" idx="5"/>
          </p:nvPr>
        </p:nvSpPr>
        <p:spPr/>
        <p:txBody>
          <a:bodyPr/>
          <a:lstStyle/>
          <a:p>
            <a:fld id="{26062D41-9AC9-7641-B0CB-14C56D3E205F}" type="slidenum">
              <a:rPr lang="en-US" smtClean="0"/>
              <a:t>3</a:t>
            </a:fld>
            <a:endParaRPr lang="en-US"/>
          </a:p>
        </p:txBody>
      </p:sp>
    </p:spTree>
    <p:extLst>
      <p:ext uri="{BB962C8B-B14F-4D97-AF65-F5344CB8AC3E}">
        <p14:creationId xmlns:p14="http://schemas.microsoft.com/office/powerpoint/2010/main" val="1414523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Lax and Gilbert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Technological advances in our ability to control air circulation have led to increased isolation between the indoor and outdoor environments, so that in many buildings it is not possible to open windows.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serves two core purposes.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First, it reduces the likelihood of negative air exchange with the outside, reducing the potential escape or ingress of pathogens or pollutants.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Second, it makes control of the building environment’s temperature and humidity significantly more efficient, increasing energy efficiency and reducing the cost of running these facilities.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many ways, almost inadvertently the built environment has been developed over the past 120 years to become increasingly inhospitable to microbial life. Environments are kept dry and surfaces are often covered with antimicrobial materials. </a:t>
            </a:r>
            <a:endParaRPr lang="en-US" dirty="0"/>
          </a:p>
        </p:txBody>
      </p:sp>
      <p:sp>
        <p:nvSpPr>
          <p:cNvPr id="4" name="Slide Number Placeholder 3"/>
          <p:cNvSpPr>
            <a:spLocks noGrp="1"/>
          </p:cNvSpPr>
          <p:nvPr>
            <p:ph type="sldNum" sz="quarter" idx="5"/>
          </p:nvPr>
        </p:nvSpPr>
        <p:spPr/>
        <p:txBody>
          <a:bodyPr/>
          <a:lstStyle/>
          <a:p>
            <a:fld id="{26062D41-9AC9-7641-B0CB-14C56D3E205F}" type="slidenum">
              <a:rPr lang="en-US" smtClean="0"/>
              <a:t>5</a:t>
            </a:fld>
            <a:endParaRPr lang="en-US"/>
          </a:p>
        </p:txBody>
      </p:sp>
    </p:spTree>
    <p:extLst>
      <p:ext uri="{BB962C8B-B14F-4D97-AF65-F5344CB8AC3E}">
        <p14:creationId xmlns:p14="http://schemas.microsoft.com/office/powerpoint/2010/main" val="1051505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Built environment has become increasingly inhospitable to microbial life</a:t>
            </a:r>
          </a:p>
          <a:p>
            <a:pPr marL="171450" indent="-171450">
              <a:buFont typeface="Arial" panose="020B0604020202020204" pitchFamily="34" charset="0"/>
              <a:buChar char="•"/>
            </a:pPr>
            <a:r>
              <a:rPr lang="en-US" dirty="0"/>
              <a:t>In hospitals, surfaces are dry, covered in antimicrobials, intense cleaning</a:t>
            </a:r>
          </a:p>
          <a:p>
            <a:pPr marL="171450" indent="-171450">
              <a:buFont typeface="Arial" panose="020B0604020202020204" pitchFamily="34" charset="0"/>
              <a:buChar char="•"/>
            </a:pPr>
            <a:r>
              <a:rPr lang="en-US" dirty="0"/>
              <a:t>This has reduced spread of communicable diseases but also changed our microbial relationship to environment</a:t>
            </a:r>
          </a:p>
          <a:p>
            <a:pPr marL="171450" indent="-171450">
              <a:buFont typeface="Arial" panose="020B0604020202020204" pitchFamily="34" charset="0"/>
              <a:buChar char="•"/>
            </a:pPr>
            <a:r>
              <a:rPr lang="en-US" dirty="0"/>
              <a:t>In the hospital, patients being exposed to ecosystems with limited microbial diversity may be a good thing</a:t>
            </a:r>
          </a:p>
          <a:p>
            <a:pPr marL="171450" indent="-171450">
              <a:buFont typeface="Arial" panose="020B0604020202020204" pitchFamily="34" charset="0"/>
              <a:buChar char="•"/>
            </a:pPr>
            <a:r>
              <a:rPr lang="en-US" dirty="0"/>
              <a:t>It also may be possible that lack of exposure to a diverse microbiome may exacerbate certain conditions, influence patient outcomes.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the absence of a diverse microbial community, surface environments could play host to communicable pathogens that would otherwise be outcompeted by a diverse microbiota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surprisingly high microbial diversity in hospitals.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recent study of two San Diego NICUs found far more microbial diversity than revealed by earlier culture-based studies of NICU surfaces [36].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Interestingly, comparison with other built environment surfaces, such as those in offices and restrooms, revealed similar taxonomic profiles dominated by the genera Streptococcus, Staphylococcus, Pseudomonas, Enterobacter, and Neisseria.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dominant source of NICU microorganisms was human skin. </a:t>
            </a:r>
            <a:r>
              <a:rPr lang="en-US" dirty="0"/>
              <a:t>Hewitt et al. 2013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Surprisingly, great diversity inhabits a space that is constantly being sanitized and treated with antibiotics (Poza et al. 2012). </a:t>
            </a:r>
            <a:r>
              <a:rPr lang="en-US" sz="1200" b="0" i="0" u="none" strike="noStrike"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Compared to the entrance hall, ICU diversity was lower.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can be explained by its confined character and by the existence of antimicrobial selective pressure. </a:t>
            </a:r>
            <a:endParaRPr lang="en-US" dirty="0"/>
          </a:p>
        </p:txBody>
      </p:sp>
      <p:sp>
        <p:nvSpPr>
          <p:cNvPr id="4" name="Slide Number Placeholder 3"/>
          <p:cNvSpPr>
            <a:spLocks noGrp="1"/>
          </p:cNvSpPr>
          <p:nvPr>
            <p:ph type="sldNum" sz="quarter" idx="5"/>
          </p:nvPr>
        </p:nvSpPr>
        <p:spPr/>
        <p:txBody>
          <a:bodyPr/>
          <a:lstStyle/>
          <a:p>
            <a:fld id="{26062D41-9AC9-7641-B0CB-14C56D3E205F}" type="slidenum">
              <a:rPr lang="en-US" smtClean="0"/>
              <a:t>6</a:t>
            </a:fld>
            <a:endParaRPr lang="en-US"/>
          </a:p>
        </p:txBody>
      </p:sp>
    </p:spTree>
    <p:extLst>
      <p:ext uri="{BB962C8B-B14F-4D97-AF65-F5344CB8AC3E}">
        <p14:creationId xmlns:p14="http://schemas.microsoft.com/office/powerpoint/2010/main" val="252377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Kembel</a:t>
            </a:r>
            <a:r>
              <a:rPr lang="en-US" dirty="0"/>
              <a:t> et al 2012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indoor air passed through mechanical ventilation was less diverse but more enriched in organisms closely related to human pathogens (</a:t>
            </a:r>
            <a:r>
              <a:rPr lang="en-US" sz="1200" b="0" i="0" u="none" strike="noStrike" kern="1200" dirty="0" err="1">
                <a:solidFill>
                  <a:schemeClr val="tx1"/>
                </a:solidFill>
                <a:effectLst/>
                <a:latin typeface="+mn-lt"/>
                <a:ea typeface="+mn-ea"/>
                <a:cs typeface="+mn-cs"/>
              </a:rPr>
              <a:t>Kembel</a:t>
            </a:r>
            <a:r>
              <a:rPr lang="en-US" sz="1200" b="0" i="0" u="none" strike="noStrike" kern="1200" dirty="0">
                <a:solidFill>
                  <a:schemeClr val="tx1"/>
                </a:solidFill>
                <a:effectLst/>
                <a:latin typeface="+mn-lt"/>
                <a:ea typeface="+mn-ea"/>
                <a:cs typeface="+mn-cs"/>
              </a:rPr>
              <a:t> et al.)</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Airborne microbial communities and environmental conditions were sampled six times at Providence Milwaukie Hospital,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diversity of airborne bacterial communities was lower indoors than outdoors,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mechanically ventilated rooms contained less diverse microbial communities than did window-ventilated rooms.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Bacterial communities in indoor environments contained many taxa that are absent or rare outdoors, including taxa closely related to potential human pathogens.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relative abundance of bacteria closely related to human pathogens was higher indoors than outdoors,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higher in rooms with lower airflow rates and lower relative humidity.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Our finding that increased airflow rates decreased the potential pathogen load is consistent with the hypothesis that ventilation is beneficial to human health</a:t>
            </a:r>
            <a:endParaRPr lang="en-US" dirty="0"/>
          </a:p>
          <a:p>
            <a:endParaRPr lang="en-US" dirty="0"/>
          </a:p>
        </p:txBody>
      </p:sp>
      <p:sp>
        <p:nvSpPr>
          <p:cNvPr id="4" name="Slide Number Placeholder 3"/>
          <p:cNvSpPr>
            <a:spLocks noGrp="1"/>
          </p:cNvSpPr>
          <p:nvPr>
            <p:ph type="sldNum" sz="quarter" idx="5"/>
          </p:nvPr>
        </p:nvSpPr>
        <p:spPr/>
        <p:txBody>
          <a:bodyPr/>
          <a:lstStyle/>
          <a:p>
            <a:fld id="{26062D41-9AC9-7641-B0CB-14C56D3E205F}" type="slidenum">
              <a:rPr lang="en-US" smtClean="0"/>
              <a:t>7</a:t>
            </a:fld>
            <a:endParaRPr lang="en-US"/>
          </a:p>
        </p:txBody>
      </p:sp>
    </p:spTree>
    <p:extLst>
      <p:ext uri="{BB962C8B-B14F-4D97-AF65-F5344CB8AC3E}">
        <p14:creationId xmlns:p14="http://schemas.microsoft.com/office/powerpoint/2010/main" val="133784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bacteria in patient rooms, resembled the skin microbiota of the patient occupying the room. </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patients initially acquired room-associated taxa that predated their stay but that their own microbial signatures began to influence the room community structure over time. </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Metagenomic analyses revealed that genes conferring antimicrobial resistance were consistently more abundant on room surfaces than on the skin of the patients inhabiting those rooms. </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analysis suggested that hospital staff were more likely to be a source of bacteria on the skin of patients than the reverse but that there were no universal patterns of transmission across patient rooms</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sample sites most likely to interact with the outdoors, such as shoes, floors, and recirculated indoor air (which originated largely from high-efficiency particulate air–filtered outdoor air) (</a:t>
            </a:r>
            <a:r>
              <a:rPr lang="en-US" sz="1200" b="1" i="1" u="none" strike="noStrike" kern="1200" dirty="0">
                <a:solidFill>
                  <a:schemeClr val="tx1"/>
                </a:solidFill>
                <a:effectLst/>
                <a:latin typeface="+mn-lt"/>
                <a:ea typeface="+mn-ea"/>
                <a:cs typeface="+mn-cs"/>
                <a:hlinkClick r:id="rId3"/>
              </a:rPr>
              <a:t>21</a:t>
            </a:r>
            <a:r>
              <a:rPr lang="en-US" sz="1200" b="0" i="0" u="none" strike="noStrike" kern="1200" dirty="0">
                <a:solidFill>
                  <a:schemeClr val="tx1"/>
                </a:solidFill>
                <a:effectLst/>
                <a:latin typeface="+mn-lt"/>
                <a:ea typeface="+mn-ea"/>
                <a:cs typeface="+mn-cs"/>
              </a:rPr>
              <a:t>), were the most diverse</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6062D41-9AC9-7641-B0CB-14C56D3E205F}" type="slidenum">
              <a:rPr lang="en-US" smtClean="0"/>
              <a:t>8</a:t>
            </a:fld>
            <a:endParaRPr lang="en-US"/>
          </a:p>
        </p:txBody>
      </p:sp>
    </p:spTree>
    <p:extLst>
      <p:ext uri="{BB962C8B-B14F-4D97-AF65-F5344CB8AC3E}">
        <p14:creationId xmlns:p14="http://schemas.microsoft.com/office/powerpoint/2010/main" val="952318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062D41-9AC9-7641-B0CB-14C56D3E205F}" type="slidenum">
              <a:rPr lang="en-US" smtClean="0"/>
              <a:t>9</a:t>
            </a:fld>
            <a:endParaRPr lang="en-US"/>
          </a:p>
        </p:txBody>
      </p:sp>
    </p:spTree>
    <p:extLst>
      <p:ext uri="{BB962C8B-B14F-4D97-AF65-F5344CB8AC3E}">
        <p14:creationId xmlns:p14="http://schemas.microsoft.com/office/powerpoint/2010/main" val="2361512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Hoge et al 1994</a:t>
            </a:r>
          </a:p>
          <a:p>
            <a:r>
              <a:rPr lang="en-US" dirty="0"/>
              <a:t>Pneumonia</a:t>
            </a:r>
          </a:p>
          <a:p>
            <a:r>
              <a:rPr lang="en-US" dirty="0"/>
              <a:t>Attack rate highest among inmates in cells with highest CO2 (12---2300 ppm), lowest volume of outside air (1.8 – 7.0 L/s/p) – caused by overcrowding, inadequate ventilation</a:t>
            </a:r>
          </a:p>
          <a:p>
            <a:r>
              <a:rPr lang="en-US" dirty="0"/>
              <a:t>Median ventilation rate 2.7 L/s/p</a:t>
            </a:r>
          </a:p>
          <a:p>
            <a:endParaRPr lang="en-US" dirty="0"/>
          </a:p>
          <a:p>
            <a:r>
              <a:rPr lang="en-US" dirty="0"/>
              <a:t>Brundage et al 1988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Febrile acute respiratory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Modern ~3 ACH, low rates of OA &lt;5%, 0.9 L/s/p OA and 17 L/s/p total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Older – windows operable, ceiling exhaust, leaky, higher rates of OA 40% 6.8 L/s/p OA</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6062D41-9AC9-7641-B0CB-14C56D3E205F}" type="slidenum">
              <a:rPr lang="en-US" smtClean="0"/>
              <a:t>10</a:t>
            </a:fld>
            <a:endParaRPr lang="en-US"/>
          </a:p>
        </p:txBody>
      </p:sp>
    </p:spTree>
    <p:extLst>
      <p:ext uri="{BB962C8B-B14F-4D97-AF65-F5344CB8AC3E}">
        <p14:creationId xmlns:p14="http://schemas.microsoft.com/office/powerpoint/2010/main" val="3953452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7E3CA53-6C17-204B-B248-5D478BB20F3B}" type="datetime1">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EB740D20-D7B5-D044-ABB5-870F6221F570}"/>
              </a:ext>
            </a:extLst>
          </p:cNvPr>
          <p:cNvSpPr>
            <a:spLocks noGrp="1"/>
          </p:cNvSpPr>
          <p:nvPr>
            <p:ph type="sldNum" sz="quarter" idx="4"/>
          </p:nvPr>
        </p:nvSpPr>
        <p:spPr bwMode="gray">
          <a:xfrm>
            <a:off x="10498539" y="104143"/>
            <a:ext cx="1601895" cy="767687"/>
          </a:xfrm>
          <a:prstGeom prst="rect">
            <a:avLst/>
          </a:prstGeom>
        </p:spPr>
        <p:txBody>
          <a:bodyPr vert="horz" lIns="91440" tIns="45720" rIns="91440" bIns="45720" rtlCol="0" anchor="b"/>
          <a:lstStyle>
            <a:lvl1pPr algn="ctr">
              <a:defRPr sz="2000" b="0" i="0">
                <a:solidFill>
                  <a:schemeClr val="tx1">
                    <a:tint val="75000"/>
                  </a:schemeClr>
                </a:solidFill>
              </a:defRPr>
            </a:lvl1pPr>
          </a:lstStyle>
          <a:p>
            <a:fld id="{A9DB2FF6-067C-6A4F-94FD-3412738A5AE3}" type="slidenum">
              <a:rPr lang="en-US" smtClean="0"/>
              <a:pPr/>
              <a:t>‹#›</a:t>
            </a:fld>
            <a:r>
              <a:rPr lang="en-US" dirty="0"/>
              <a:t> of 27</a:t>
            </a:r>
          </a:p>
        </p:txBody>
      </p:sp>
    </p:spTree>
    <p:extLst>
      <p:ext uri="{BB962C8B-B14F-4D97-AF65-F5344CB8AC3E}">
        <p14:creationId xmlns:p14="http://schemas.microsoft.com/office/powerpoint/2010/main" val="10412385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1BFC923-16DA-4F49-8AED-4C4F6B22807D}" type="datetime1">
              <a:rPr lang="en-US" smtClean="0"/>
              <a:t>1/13/20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D01089-C1EE-E54F-A313-43AA2606A5A0}" type="slidenum">
              <a:rPr lang="en-US" smtClean="0"/>
              <a:pPr/>
              <a:t>‹#›</a:t>
            </a:fld>
            <a:endParaRPr lang="en-US" dirty="0"/>
          </a:p>
        </p:txBody>
      </p:sp>
    </p:spTree>
    <p:extLst>
      <p:ext uri="{BB962C8B-B14F-4D97-AF65-F5344CB8AC3E}">
        <p14:creationId xmlns:p14="http://schemas.microsoft.com/office/powerpoint/2010/main" val="20144548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1B9164B-810D-DE43-8C29-B2A51904370B}" type="datetime1">
              <a:rPr lang="en-US" smtClean="0"/>
              <a:t>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D01089-C1EE-E54F-A313-43AA2606A5A0}" type="slidenum">
              <a:rPr lang="en-US" smtClean="0"/>
              <a:pPr/>
              <a:t>‹#›</a:t>
            </a:fld>
            <a:endParaRPr lang="en-US" dirty="0"/>
          </a:p>
        </p:txBody>
      </p:sp>
    </p:spTree>
    <p:extLst>
      <p:ext uri="{BB962C8B-B14F-4D97-AF65-F5344CB8AC3E}">
        <p14:creationId xmlns:p14="http://schemas.microsoft.com/office/powerpoint/2010/main" val="4201757155"/>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6E63C69-8EDD-9742-89E1-26163C5556BE}" type="datetime1">
              <a:rPr lang="en-US" smtClean="0"/>
              <a:t>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D01089-C1EE-E54F-A313-43AA2606A5A0}"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83545638"/>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normAutofit/>
          </a:bodyPr>
          <a:lstStyle>
            <a:lvl1pPr marL="0" indent="0" algn="l">
              <a:buNone/>
              <a:defRPr sz="24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169C7E-44F3-3948-97F7-03ECF2257261}" type="datetime1">
              <a:rPr lang="en-US" smtClean="0"/>
              <a:t>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D01089-C1EE-E54F-A313-43AA2606A5A0}" type="slidenum">
              <a:rPr lang="en-US" smtClean="0"/>
              <a:pPr/>
              <a:t>‹#›</a:t>
            </a:fld>
            <a:endParaRPr lang="en-US" dirty="0"/>
          </a:p>
        </p:txBody>
      </p:sp>
    </p:spTree>
    <p:extLst>
      <p:ext uri="{BB962C8B-B14F-4D97-AF65-F5344CB8AC3E}">
        <p14:creationId xmlns:p14="http://schemas.microsoft.com/office/powerpoint/2010/main" val="3450924004"/>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633876A-08FC-6440-90B6-3D13B3ED1210}" type="datetime1">
              <a:rPr lang="en-US" smtClean="0"/>
              <a:t>1/13/20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D01089-C1EE-E54F-A313-43AA2606A5A0}" type="slidenum">
              <a:rPr lang="en-US" smtClean="0"/>
              <a:pPr/>
              <a:t>‹#›</a:t>
            </a:fld>
            <a:endParaRPr lang="en-US" dirty="0"/>
          </a:p>
        </p:txBody>
      </p:sp>
    </p:spTree>
    <p:extLst>
      <p:ext uri="{BB962C8B-B14F-4D97-AF65-F5344CB8AC3E}">
        <p14:creationId xmlns:p14="http://schemas.microsoft.com/office/powerpoint/2010/main" val="2784697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DEFCD8-7762-A347-9464-7DC6509AC922}" type="datetime1">
              <a:rPr lang="en-US" smtClean="0"/>
              <a:t>1/13/20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D01089-C1EE-E54F-A313-43AA2606A5A0}" type="slidenum">
              <a:rPr lang="en-US" smtClean="0"/>
              <a:pPr/>
              <a:t>‹#›</a:t>
            </a:fld>
            <a:endParaRPr lang="en-US" dirty="0"/>
          </a:p>
        </p:txBody>
      </p:sp>
    </p:spTree>
    <p:extLst>
      <p:ext uri="{BB962C8B-B14F-4D97-AF65-F5344CB8AC3E}">
        <p14:creationId xmlns:p14="http://schemas.microsoft.com/office/powerpoint/2010/main" val="178023707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A15C73-F462-D442-93F5-3874F1C7584D}" type="datetime1">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01089-C1EE-E54F-A313-43AA2606A5A0}" type="slidenum">
              <a:rPr lang="en-US" smtClean="0"/>
              <a:t>‹#›</a:t>
            </a:fld>
            <a:endParaRPr lang="en-US"/>
          </a:p>
        </p:txBody>
      </p:sp>
    </p:spTree>
    <p:extLst>
      <p:ext uri="{BB962C8B-B14F-4D97-AF65-F5344CB8AC3E}">
        <p14:creationId xmlns:p14="http://schemas.microsoft.com/office/powerpoint/2010/main" val="212802749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6FEE6-44F6-A849-BD9E-3049B91EADBC}" type="datetime1">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01089-C1EE-E54F-A313-43AA2606A5A0}" type="slidenum">
              <a:rPr lang="en-US" smtClean="0"/>
              <a:t>‹#›</a:t>
            </a:fld>
            <a:endParaRPr lang="en-US"/>
          </a:p>
        </p:txBody>
      </p:sp>
    </p:spTree>
    <p:extLst>
      <p:ext uri="{BB962C8B-B14F-4D97-AF65-F5344CB8AC3E}">
        <p14:creationId xmlns:p14="http://schemas.microsoft.com/office/powerpoint/2010/main" val="93273433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SzPct val="1100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DEC8F7D0-440C-CC46-AAE8-0A8579D5042A}" type="datetime1">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01089-C1EE-E54F-A313-43AA2606A5A0}" type="slidenum">
              <a:rPr lang="en-US" smtClean="0"/>
              <a:t>‹#›</a:t>
            </a:fld>
            <a:endParaRPr lang="en-US" dirty="0"/>
          </a:p>
        </p:txBody>
      </p:sp>
    </p:spTree>
    <p:extLst>
      <p:ext uri="{BB962C8B-B14F-4D97-AF65-F5344CB8AC3E}">
        <p14:creationId xmlns:p14="http://schemas.microsoft.com/office/powerpoint/2010/main" val="366894012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0"/>
            <a:ext cx="8825658" cy="1699619"/>
          </a:xfrm>
        </p:spPr>
        <p:txBody>
          <a:bodyPr anchor="t">
            <a:normAutofit/>
          </a:bodyPr>
          <a:lstStyle>
            <a:lvl1pPr marL="0" indent="0" algn="l">
              <a:buNone/>
              <a:defRPr sz="24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304C028E-5F33-BA45-9AC5-9A89333ABC67}" type="datetime1">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01089-C1EE-E54F-A313-43AA2606A5A0}" type="slidenum">
              <a:rPr lang="en-US" smtClean="0"/>
              <a:t>‹#›</a:t>
            </a:fld>
            <a:endParaRPr lang="en-US"/>
          </a:p>
        </p:txBody>
      </p:sp>
    </p:spTree>
    <p:extLst>
      <p:ext uri="{BB962C8B-B14F-4D97-AF65-F5344CB8AC3E}">
        <p14:creationId xmlns:p14="http://schemas.microsoft.com/office/powerpoint/2010/main" val="358461172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B008D7-C8D2-5946-8728-2C81360189FE}" type="datetime1">
              <a:rPr lang="en-US" smtClean="0"/>
              <a:t>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01089-C1EE-E54F-A313-43AA2606A5A0}" type="slidenum">
              <a:rPr lang="en-US" smtClean="0"/>
              <a:t>‹#›</a:t>
            </a:fld>
            <a:endParaRPr lang="en-US"/>
          </a:p>
        </p:txBody>
      </p:sp>
    </p:spTree>
    <p:extLst>
      <p:ext uri="{BB962C8B-B14F-4D97-AF65-F5344CB8AC3E}">
        <p14:creationId xmlns:p14="http://schemas.microsoft.com/office/powerpoint/2010/main" val="308878331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659FB3-3C7B-444B-A3C1-AAB9BF2BAEF8}" type="datetime1">
              <a:rPr lang="en-US" smtClean="0"/>
              <a:t>1/13/20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D01089-C1EE-E54F-A313-43AA2606A5A0}" type="slidenum">
              <a:rPr lang="en-US" smtClean="0"/>
              <a:pPr/>
              <a:t>‹#›</a:t>
            </a:fld>
            <a:endParaRPr lang="en-US" dirty="0"/>
          </a:p>
        </p:txBody>
      </p:sp>
    </p:spTree>
    <p:extLst>
      <p:ext uri="{BB962C8B-B14F-4D97-AF65-F5344CB8AC3E}">
        <p14:creationId xmlns:p14="http://schemas.microsoft.com/office/powerpoint/2010/main" val="361635232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5CF1217-6A32-D84B-9E01-91797F63C762}" type="datetime1">
              <a:rPr lang="en-US" smtClean="0"/>
              <a:t>1/13/20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1D01089-C1EE-E54F-A313-43AA2606A5A0}" type="slidenum">
              <a:rPr lang="en-US" smtClean="0"/>
              <a:t>‹#›</a:t>
            </a:fld>
            <a:endParaRPr lang="en-US" dirty="0"/>
          </a:p>
        </p:txBody>
      </p:sp>
    </p:spTree>
    <p:extLst>
      <p:ext uri="{BB962C8B-B14F-4D97-AF65-F5344CB8AC3E}">
        <p14:creationId xmlns:p14="http://schemas.microsoft.com/office/powerpoint/2010/main" val="117542568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737CD43-608B-DD46-8483-A56E26C0832E}" type="datetime1">
              <a:rPr lang="en-US" smtClean="0"/>
              <a:t>1/13/20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1D01089-C1EE-E54F-A313-43AA2606A5A0}" type="slidenum">
              <a:rPr lang="en-US" smtClean="0"/>
              <a:t>‹#›</a:t>
            </a:fld>
            <a:endParaRPr lang="en-US"/>
          </a:p>
        </p:txBody>
      </p:sp>
    </p:spTree>
    <p:extLst>
      <p:ext uri="{BB962C8B-B14F-4D97-AF65-F5344CB8AC3E}">
        <p14:creationId xmlns:p14="http://schemas.microsoft.com/office/powerpoint/2010/main" val="228345681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6C6E858-B661-7144-840F-4E3AB3F85F4A}" type="datetime1">
              <a:rPr lang="en-US" smtClean="0"/>
              <a:t>1/13/20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1D01089-C1EE-E54F-A313-43AA2606A5A0}" type="slidenum">
              <a:rPr lang="en-US" smtClean="0"/>
              <a:t>‹#›</a:t>
            </a:fld>
            <a:endParaRPr lang="en-US"/>
          </a:p>
        </p:txBody>
      </p:sp>
    </p:spTree>
    <p:extLst>
      <p:ext uri="{BB962C8B-B14F-4D97-AF65-F5344CB8AC3E}">
        <p14:creationId xmlns:p14="http://schemas.microsoft.com/office/powerpoint/2010/main" val="279028539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0DF31E-E085-D148-B087-4D9D3D026363}" type="datetime1">
              <a:rPr lang="en-US" smtClean="0"/>
              <a:t>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01089-C1EE-E54F-A313-43AA2606A5A0}" type="slidenum">
              <a:rPr lang="en-US" smtClean="0"/>
              <a:t>‹#›</a:t>
            </a:fld>
            <a:endParaRPr lang="en-US"/>
          </a:p>
        </p:txBody>
      </p:sp>
    </p:spTree>
    <p:extLst>
      <p:ext uri="{BB962C8B-B14F-4D97-AF65-F5344CB8AC3E}">
        <p14:creationId xmlns:p14="http://schemas.microsoft.com/office/powerpoint/2010/main" val="195043432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46111" y="452718"/>
            <a:ext cx="9404723" cy="839429"/>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1447800"/>
            <a:ext cx="8946541" cy="480059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002C25F-2740-8246-B94E-A85A8B9CED13}" type="datetime1">
              <a:rPr lang="en-US" smtClean="0"/>
              <a:t>1/13/20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498539" y="104143"/>
            <a:ext cx="1601895" cy="767687"/>
          </a:xfrm>
          <a:prstGeom prst="rect">
            <a:avLst/>
          </a:prstGeom>
        </p:spPr>
        <p:txBody>
          <a:bodyPr vert="horz" lIns="91440" tIns="45720" rIns="91440" bIns="45720" rtlCol="0" anchor="b"/>
          <a:lstStyle>
            <a:lvl1pPr algn="ctr">
              <a:defRPr sz="2000" b="0" i="0">
                <a:solidFill>
                  <a:schemeClr val="tx1">
                    <a:tint val="75000"/>
                  </a:schemeClr>
                </a:solidFill>
              </a:defRPr>
            </a:lvl1pPr>
          </a:lstStyle>
          <a:p>
            <a:fld id="{A9DB2FF6-067C-6A4F-94FD-3412738A5AE3}" type="slidenum">
              <a:rPr lang="en-US" smtClean="0"/>
              <a:pPr/>
              <a:t>‹#›</a:t>
            </a:fld>
            <a:r>
              <a:rPr lang="en-US" dirty="0"/>
              <a:t> of 27</a:t>
            </a:r>
          </a:p>
        </p:txBody>
      </p:sp>
    </p:spTree>
    <p:extLst>
      <p:ext uri="{BB962C8B-B14F-4D97-AF65-F5344CB8AC3E}">
        <p14:creationId xmlns:p14="http://schemas.microsoft.com/office/powerpoint/2010/main" val="2308099181"/>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ransition spd="slow">
    <p:wipe/>
  </p:transition>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4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journals.plos.org/plosone/article?id=10.1371/journal.pone.004410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journals.plos.org/plosone/article?id=10.1371/journal.pone.005470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875CC-D13E-7443-87A9-BD51BFE56EAD}"/>
              </a:ext>
            </a:extLst>
          </p:cNvPr>
          <p:cNvSpPr>
            <a:spLocks noGrp="1"/>
          </p:cNvSpPr>
          <p:nvPr>
            <p:ph type="ctrTitle"/>
          </p:nvPr>
        </p:nvSpPr>
        <p:spPr/>
        <p:txBody>
          <a:bodyPr/>
          <a:lstStyle/>
          <a:p>
            <a:r>
              <a:rPr lang="en-US" dirty="0"/>
              <a:t>The ideal infection prevention hospital: air handling</a:t>
            </a:r>
          </a:p>
        </p:txBody>
      </p:sp>
      <p:sp>
        <p:nvSpPr>
          <p:cNvPr id="3" name="Subtitle 2">
            <a:extLst>
              <a:ext uri="{FF2B5EF4-FFF2-40B4-BE49-F238E27FC236}">
                <a16:creationId xmlns:a16="http://schemas.microsoft.com/office/drawing/2014/main" id="{1EA16CD4-54E7-0944-8BEE-B19B2A7C2E98}"/>
              </a:ext>
            </a:extLst>
          </p:cNvPr>
          <p:cNvSpPr>
            <a:spLocks noGrp="1"/>
          </p:cNvSpPr>
          <p:nvPr>
            <p:ph type="subTitle" idx="1"/>
          </p:nvPr>
        </p:nvSpPr>
        <p:spPr/>
        <p:txBody>
          <a:bodyPr>
            <a:normAutofit fontScale="85000" lnSpcReduction="10000"/>
          </a:bodyPr>
          <a:lstStyle/>
          <a:p>
            <a:r>
              <a:rPr lang="en-US"/>
              <a:t>Shelly L. Miller</a:t>
            </a:r>
          </a:p>
          <a:p>
            <a:r>
              <a:rPr lang="en-US"/>
              <a:t>University of Colorado Boulder, Mechanical Engineering</a:t>
            </a:r>
            <a:endParaRPr lang="en-US" dirty="0"/>
          </a:p>
        </p:txBody>
      </p:sp>
      <p:sp>
        <p:nvSpPr>
          <p:cNvPr id="4" name="Slide Number Placeholder 3">
            <a:extLst>
              <a:ext uri="{FF2B5EF4-FFF2-40B4-BE49-F238E27FC236}">
                <a16:creationId xmlns:a16="http://schemas.microsoft.com/office/drawing/2014/main" id="{0A202B98-3363-B043-A0F9-DEFE8A490A75}"/>
              </a:ext>
            </a:extLst>
          </p:cNvPr>
          <p:cNvSpPr>
            <a:spLocks noGrp="1"/>
          </p:cNvSpPr>
          <p:nvPr>
            <p:ph type="sldNum" sz="quarter" idx="4"/>
          </p:nvPr>
        </p:nvSpPr>
        <p:spPr/>
        <p:txBody>
          <a:bodyPr/>
          <a:lstStyle/>
          <a:p>
            <a:fld id="{21D01089-C1EE-E54F-A313-43AA2606A5A0}" type="slidenum">
              <a:rPr lang="en-US" smtClean="0"/>
              <a:pPr/>
              <a:t>1</a:t>
            </a:fld>
            <a:endParaRPr lang="en-US" dirty="0"/>
          </a:p>
        </p:txBody>
      </p:sp>
      <p:sp>
        <p:nvSpPr>
          <p:cNvPr id="5" name="TextBox 4">
            <a:extLst>
              <a:ext uri="{FF2B5EF4-FFF2-40B4-BE49-F238E27FC236}">
                <a16:creationId xmlns:a16="http://schemas.microsoft.com/office/drawing/2014/main" id="{4DA1EAD8-2B6D-8349-9955-911FF3266CBD}"/>
              </a:ext>
            </a:extLst>
          </p:cNvPr>
          <p:cNvSpPr txBox="1"/>
          <p:nvPr/>
        </p:nvSpPr>
        <p:spPr>
          <a:xfrm>
            <a:off x="3836504" y="6102626"/>
            <a:ext cx="2321469" cy="369332"/>
          </a:xfrm>
          <a:prstGeom prst="rect">
            <a:avLst/>
          </a:prstGeom>
          <a:noFill/>
        </p:spPr>
        <p:txBody>
          <a:bodyPr wrap="none" rtlCol="0">
            <a:spAutoFit/>
          </a:bodyPr>
          <a:lstStyle/>
          <a:p>
            <a:r>
              <a:rPr lang="en-US" dirty="0"/>
              <a:t>Nothing to Disclose</a:t>
            </a:r>
          </a:p>
        </p:txBody>
      </p:sp>
    </p:spTree>
    <p:extLst>
      <p:ext uri="{BB962C8B-B14F-4D97-AF65-F5344CB8AC3E}">
        <p14:creationId xmlns:p14="http://schemas.microsoft.com/office/powerpoint/2010/main" val="412321933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611E74EA-6330-774D-8C88-FCF0C57DBC35}"/>
              </a:ext>
            </a:extLst>
          </p:cNvPr>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i="1" dirty="0">
                <a:solidFill>
                  <a:schemeClr val="bg1"/>
                </a:solidFill>
                <a:latin typeface="+mn-lt"/>
              </a:rPr>
              <a:t>Rates matter</a:t>
            </a:r>
          </a:p>
        </p:txBody>
      </p:sp>
      <p:sp>
        <p:nvSpPr>
          <p:cNvPr id="4" name="Slide Number Placeholder 3">
            <a:extLst>
              <a:ext uri="{FF2B5EF4-FFF2-40B4-BE49-F238E27FC236}">
                <a16:creationId xmlns:a16="http://schemas.microsoft.com/office/drawing/2014/main" id="{F29BD78F-95B4-8745-B319-9B9B9716FC63}"/>
              </a:ext>
            </a:extLst>
          </p:cNvPr>
          <p:cNvSpPr>
            <a:spLocks noGrp="1"/>
          </p:cNvSpPr>
          <p:nvPr>
            <p:ph type="sldNum" sz="quarter" idx="12"/>
          </p:nvPr>
        </p:nvSpPr>
        <p:spPr/>
        <p:txBody>
          <a:bodyPr/>
          <a:lstStyle/>
          <a:p>
            <a:fld id="{21D01089-C1EE-E54F-A313-43AA2606A5A0}" type="slidenum">
              <a:rPr lang="en-US" smtClean="0"/>
              <a:t>10</a:t>
            </a:fld>
            <a:endParaRPr lang="en-US"/>
          </a:p>
        </p:txBody>
      </p:sp>
      <p:grpSp>
        <p:nvGrpSpPr>
          <p:cNvPr id="29" name="Group 28">
            <a:extLst>
              <a:ext uri="{FF2B5EF4-FFF2-40B4-BE49-F238E27FC236}">
                <a16:creationId xmlns:a16="http://schemas.microsoft.com/office/drawing/2014/main" id="{1E589F70-F8DF-674C-BA97-E796D3C2A847}"/>
              </a:ext>
            </a:extLst>
          </p:cNvPr>
          <p:cNvGrpSpPr/>
          <p:nvPr/>
        </p:nvGrpSpPr>
        <p:grpSpPr>
          <a:xfrm>
            <a:off x="6346288" y="1830203"/>
            <a:ext cx="4360588" cy="4549482"/>
            <a:chOff x="1474062" y="1782658"/>
            <a:chExt cx="4360588" cy="4549482"/>
          </a:xfrm>
        </p:grpSpPr>
        <p:cxnSp>
          <p:nvCxnSpPr>
            <p:cNvPr id="9" name="Straight Arrow Connector 8">
              <a:extLst>
                <a:ext uri="{FF2B5EF4-FFF2-40B4-BE49-F238E27FC236}">
                  <a16:creationId xmlns:a16="http://schemas.microsoft.com/office/drawing/2014/main" id="{5888923D-17AD-B442-A172-50DC50A76701}"/>
                </a:ext>
              </a:extLst>
            </p:cNvPr>
            <p:cNvCxnSpPr/>
            <p:nvPr/>
          </p:nvCxnSpPr>
          <p:spPr>
            <a:xfrm flipV="1">
              <a:off x="1967948" y="2464904"/>
              <a:ext cx="0" cy="2922105"/>
            </a:xfrm>
            <a:prstGeom prst="straightConnector1">
              <a:avLst/>
            </a:prstGeom>
            <a:ln w="76200" cap="flat" cmpd="sng" algn="ctr">
              <a:solidFill>
                <a:schemeClr val="bg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A409971A-D6AB-B545-A123-FE9867838AB2}"/>
                </a:ext>
              </a:extLst>
            </p:cNvPr>
            <p:cNvSpPr txBox="1"/>
            <p:nvPr/>
          </p:nvSpPr>
          <p:spPr>
            <a:xfrm>
              <a:off x="1474062" y="1787556"/>
              <a:ext cx="922047" cy="523220"/>
            </a:xfrm>
            <a:prstGeom prst="rect">
              <a:avLst/>
            </a:prstGeom>
            <a:noFill/>
          </p:spPr>
          <p:txBody>
            <a:bodyPr wrap="none" rtlCol="0">
              <a:spAutoFit/>
            </a:bodyPr>
            <a:lstStyle/>
            <a:p>
              <a:r>
                <a:rPr lang="en-US" sz="2800" dirty="0"/>
                <a:t>CO</a:t>
              </a:r>
              <a:r>
                <a:rPr lang="en-US" sz="2800" baseline="-25000" dirty="0"/>
                <a:t>2</a:t>
              </a:r>
            </a:p>
          </p:txBody>
        </p:sp>
        <p:cxnSp>
          <p:nvCxnSpPr>
            <p:cNvPr id="11" name="Straight Arrow Connector 10">
              <a:extLst>
                <a:ext uri="{FF2B5EF4-FFF2-40B4-BE49-F238E27FC236}">
                  <a16:creationId xmlns:a16="http://schemas.microsoft.com/office/drawing/2014/main" id="{16056DC2-F1B6-C64C-ACB6-8BEB0903CA9D}"/>
                </a:ext>
              </a:extLst>
            </p:cNvPr>
            <p:cNvCxnSpPr/>
            <p:nvPr/>
          </p:nvCxnSpPr>
          <p:spPr>
            <a:xfrm flipV="1">
              <a:off x="3571461" y="2464904"/>
              <a:ext cx="0" cy="2922105"/>
            </a:xfrm>
            <a:prstGeom prst="straightConnector1">
              <a:avLst/>
            </a:prstGeom>
            <a:ln w="76200" cap="flat" cmpd="sng" algn="ctr">
              <a:solidFill>
                <a:schemeClr val="bg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6F9A2C8A-4DAC-2B41-9208-016D55A4AA0B}"/>
                </a:ext>
              </a:extLst>
            </p:cNvPr>
            <p:cNvSpPr txBox="1"/>
            <p:nvPr/>
          </p:nvSpPr>
          <p:spPr>
            <a:xfrm>
              <a:off x="2878650" y="1782658"/>
              <a:ext cx="2860078" cy="523220"/>
            </a:xfrm>
            <a:prstGeom prst="rect">
              <a:avLst/>
            </a:prstGeom>
            <a:noFill/>
          </p:spPr>
          <p:txBody>
            <a:bodyPr wrap="none" rtlCol="0">
              <a:spAutoFit/>
            </a:bodyPr>
            <a:lstStyle/>
            <a:p>
              <a:r>
                <a:rPr lang="en-US" sz="2800" dirty="0"/>
                <a:t>Risk of infection</a:t>
              </a:r>
            </a:p>
          </p:txBody>
        </p:sp>
        <p:sp>
          <p:nvSpPr>
            <p:cNvPr id="22" name="TextBox 21">
              <a:extLst>
                <a:ext uri="{FF2B5EF4-FFF2-40B4-BE49-F238E27FC236}">
                  <a16:creationId xmlns:a16="http://schemas.microsoft.com/office/drawing/2014/main" id="{148F6164-925E-1745-8B2D-152D18E6299A}"/>
                </a:ext>
              </a:extLst>
            </p:cNvPr>
            <p:cNvSpPr txBox="1"/>
            <p:nvPr/>
          </p:nvSpPr>
          <p:spPr>
            <a:xfrm>
              <a:off x="3912329" y="4863788"/>
              <a:ext cx="1645002" cy="52322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sz="2800" dirty="0"/>
                <a:t>2.7 L/s/p</a:t>
              </a:r>
            </a:p>
          </p:txBody>
        </p:sp>
        <p:cxnSp>
          <p:nvCxnSpPr>
            <p:cNvPr id="23" name="Straight Arrow Connector 22">
              <a:extLst>
                <a:ext uri="{FF2B5EF4-FFF2-40B4-BE49-F238E27FC236}">
                  <a16:creationId xmlns:a16="http://schemas.microsoft.com/office/drawing/2014/main" id="{B6E2951E-5435-F14A-9CE7-57B4DB4353FE}"/>
                </a:ext>
              </a:extLst>
            </p:cNvPr>
            <p:cNvCxnSpPr/>
            <p:nvPr/>
          </p:nvCxnSpPr>
          <p:spPr>
            <a:xfrm flipV="1">
              <a:off x="2673241" y="2464903"/>
              <a:ext cx="0" cy="2922105"/>
            </a:xfrm>
            <a:prstGeom prst="straightConnector1">
              <a:avLst/>
            </a:prstGeom>
            <a:ln w="76200" cap="flat" cmpd="sng" algn="ctr">
              <a:solidFill>
                <a:schemeClr val="bg2">
                  <a:lumMod val="20000"/>
                  <a:lumOff val="80000"/>
                </a:schemeClr>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029C4E85-03D3-FC4F-9C5D-5F40664B2921}"/>
                </a:ext>
              </a:extLst>
            </p:cNvPr>
            <p:cNvSpPr txBox="1"/>
            <p:nvPr/>
          </p:nvSpPr>
          <p:spPr>
            <a:xfrm>
              <a:off x="1750741" y="5435087"/>
              <a:ext cx="1422184" cy="523220"/>
            </a:xfrm>
            <a:prstGeom prst="rect">
              <a:avLst/>
            </a:prstGeom>
            <a:noFill/>
          </p:spPr>
          <p:txBody>
            <a:bodyPr wrap="none" rtlCol="0">
              <a:spAutoFit/>
            </a:bodyPr>
            <a:lstStyle/>
            <a:p>
              <a:r>
                <a:rPr lang="en-US" sz="2800" dirty="0"/>
                <a:t>Vol OA</a:t>
              </a:r>
            </a:p>
          </p:txBody>
        </p:sp>
        <p:sp>
          <p:nvSpPr>
            <p:cNvPr id="25" name="TextBox 24">
              <a:extLst>
                <a:ext uri="{FF2B5EF4-FFF2-40B4-BE49-F238E27FC236}">
                  <a16:creationId xmlns:a16="http://schemas.microsoft.com/office/drawing/2014/main" id="{7C2167AE-FE54-3C49-AF6E-373DC75EFDAD}"/>
                </a:ext>
              </a:extLst>
            </p:cNvPr>
            <p:cNvSpPr txBox="1"/>
            <p:nvPr/>
          </p:nvSpPr>
          <p:spPr>
            <a:xfrm>
              <a:off x="2878650" y="3498574"/>
              <a:ext cx="402674" cy="523220"/>
            </a:xfrm>
            <a:prstGeom prst="rect">
              <a:avLst/>
            </a:prstGeom>
            <a:noFill/>
          </p:spPr>
          <p:txBody>
            <a:bodyPr wrap="none" rtlCol="0">
              <a:spAutoFit/>
            </a:bodyPr>
            <a:lstStyle/>
            <a:p>
              <a:r>
                <a:rPr lang="en-US" sz="2800" dirty="0"/>
                <a:t>=</a:t>
              </a:r>
            </a:p>
          </p:txBody>
        </p:sp>
        <p:sp>
          <p:nvSpPr>
            <p:cNvPr id="26" name="TextBox 25">
              <a:extLst>
                <a:ext uri="{FF2B5EF4-FFF2-40B4-BE49-F238E27FC236}">
                  <a16:creationId xmlns:a16="http://schemas.microsoft.com/office/drawing/2014/main" id="{4FC9E6C1-E678-B64B-979B-8D286803EC4D}"/>
                </a:ext>
              </a:extLst>
            </p:cNvPr>
            <p:cNvSpPr txBox="1"/>
            <p:nvPr/>
          </p:nvSpPr>
          <p:spPr>
            <a:xfrm>
              <a:off x="3635009" y="5932030"/>
              <a:ext cx="2199641"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000" i="1" dirty="0"/>
                <a:t>Hoge et al. 1994</a:t>
              </a:r>
            </a:p>
          </p:txBody>
        </p:sp>
      </p:grpSp>
      <p:grpSp>
        <p:nvGrpSpPr>
          <p:cNvPr id="28" name="Group 27">
            <a:extLst>
              <a:ext uri="{FF2B5EF4-FFF2-40B4-BE49-F238E27FC236}">
                <a16:creationId xmlns:a16="http://schemas.microsoft.com/office/drawing/2014/main" id="{9365577B-61C2-224D-8B3D-FF9BCA8A1B56}"/>
              </a:ext>
            </a:extLst>
          </p:cNvPr>
          <p:cNvGrpSpPr/>
          <p:nvPr/>
        </p:nvGrpSpPr>
        <p:grpSpPr>
          <a:xfrm>
            <a:off x="416910" y="1183958"/>
            <a:ext cx="5429693" cy="5397454"/>
            <a:chOff x="6762307" y="1088406"/>
            <a:chExt cx="5429693" cy="5397454"/>
          </a:xfrm>
        </p:grpSpPr>
        <p:sp>
          <p:nvSpPr>
            <p:cNvPr id="13" name="TextBox 12">
              <a:extLst>
                <a:ext uri="{FF2B5EF4-FFF2-40B4-BE49-F238E27FC236}">
                  <a16:creationId xmlns:a16="http://schemas.microsoft.com/office/drawing/2014/main" id="{741DBCFA-1B59-724F-B298-4297E8C2E5EB}"/>
                </a:ext>
              </a:extLst>
            </p:cNvPr>
            <p:cNvSpPr txBox="1"/>
            <p:nvPr/>
          </p:nvSpPr>
          <p:spPr>
            <a:xfrm>
              <a:off x="7540487" y="1432098"/>
              <a:ext cx="2323072" cy="52322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sz="2800" dirty="0"/>
                <a:t>0.9 L/s/p OA</a:t>
              </a:r>
            </a:p>
          </p:txBody>
        </p:sp>
        <p:sp>
          <p:nvSpPr>
            <p:cNvPr id="14" name="TextBox 13">
              <a:extLst>
                <a:ext uri="{FF2B5EF4-FFF2-40B4-BE49-F238E27FC236}">
                  <a16:creationId xmlns:a16="http://schemas.microsoft.com/office/drawing/2014/main" id="{9460B1C3-C09C-9043-A320-EAEFBFA7F34E}"/>
                </a:ext>
              </a:extLst>
            </p:cNvPr>
            <p:cNvSpPr txBox="1"/>
            <p:nvPr/>
          </p:nvSpPr>
          <p:spPr>
            <a:xfrm>
              <a:off x="7540487" y="2285134"/>
              <a:ext cx="2422458" cy="52322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sz="2800" dirty="0"/>
                <a:t>6.8 L/s/p  OA</a:t>
              </a:r>
            </a:p>
          </p:txBody>
        </p:sp>
        <p:sp>
          <p:nvSpPr>
            <p:cNvPr id="15" name="TextBox 14">
              <a:extLst>
                <a:ext uri="{FF2B5EF4-FFF2-40B4-BE49-F238E27FC236}">
                  <a16:creationId xmlns:a16="http://schemas.microsoft.com/office/drawing/2014/main" id="{1ABDB97A-4C90-F146-B9E0-D1318C20A8F5}"/>
                </a:ext>
              </a:extLst>
            </p:cNvPr>
            <p:cNvSpPr txBox="1"/>
            <p:nvPr/>
          </p:nvSpPr>
          <p:spPr>
            <a:xfrm>
              <a:off x="9863559" y="1457088"/>
              <a:ext cx="1556836" cy="523220"/>
            </a:xfrm>
            <a:prstGeom prst="rect">
              <a:avLst/>
            </a:prstGeom>
            <a:noFill/>
          </p:spPr>
          <p:txBody>
            <a:bodyPr wrap="none" rtlCol="0">
              <a:spAutoFit/>
            </a:bodyPr>
            <a:lstStyle/>
            <a:p>
              <a:r>
                <a:rPr lang="en-US" sz="2800" dirty="0"/>
                <a:t>Modern</a:t>
              </a:r>
            </a:p>
          </p:txBody>
        </p:sp>
        <p:sp>
          <p:nvSpPr>
            <p:cNvPr id="16" name="TextBox 15">
              <a:extLst>
                <a:ext uri="{FF2B5EF4-FFF2-40B4-BE49-F238E27FC236}">
                  <a16:creationId xmlns:a16="http://schemas.microsoft.com/office/drawing/2014/main" id="{BB494FB5-8AD4-414C-8CD5-2F99A44A83B6}"/>
                </a:ext>
              </a:extLst>
            </p:cNvPr>
            <p:cNvSpPr txBox="1"/>
            <p:nvPr/>
          </p:nvSpPr>
          <p:spPr>
            <a:xfrm>
              <a:off x="10063934" y="2285134"/>
              <a:ext cx="1156086" cy="523220"/>
            </a:xfrm>
            <a:prstGeom prst="rect">
              <a:avLst/>
            </a:prstGeom>
            <a:noFill/>
          </p:spPr>
          <p:txBody>
            <a:bodyPr wrap="none" rtlCol="0">
              <a:spAutoFit/>
            </a:bodyPr>
            <a:lstStyle/>
            <a:p>
              <a:r>
                <a:rPr lang="en-US" sz="2800" dirty="0"/>
                <a:t>Older</a:t>
              </a:r>
            </a:p>
          </p:txBody>
        </p:sp>
        <p:sp>
          <p:nvSpPr>
            <p:cNvPr id="17" name="Donut 16">
              <a:extLst>
                <a:ext uri="{FF2B5EF4-FFF2-40B4-BE49-F238E27FC236}">
                  <a16:creationId xmlns:a16="http://schemas.microsoft.com/office/drawing/2014/main" id="{4A450DCD-3A70-1E47-87D7-FFED33C173F1}"/>
                </a:ext>
              </a:extLst>
            </p:cNvPr>
            <p:cNvSpPr/>
            <p:nvPr/>
          </p:nvSpPr>
          <p:spPr>
            <a:xfrm>
              <a:off x="6983896" y="1088406"/>
              <a:ext cx="5208104" cy="1217472"/>
            </a:xfrm>
            <a:prstGeom prst="donut">
              <a:avLst>
                <a:gd name="adj" fmla="val 87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1" name="Chart 20">
              <a:extLst>
                <a:ext uri="{FF2B5EF4-FFF2-40B4-BE49-F238E27FC236}">
                  <a16:creationId xmlns:a16="http://schemas.microsoft.com/office/drawing/2014/main" id="{A9F4B675-E12F-7D47-B1DE-89C103F92092}"/>
                </a:ext>
              </a:extLst>
            </p:cNvPr>
            <p:cNvGraphicFramePr>
              <a:graphicFrameLocks/>
            </p:cNvGraphicFramePr>
            <p:nvPr>
              <p:extLst>
                <p:ext uri="{D42A27DB-BD31-4B8C-83A1-F6EECF244321}">
                  <p14:modId xmlns:p14="http://schemas.microsoft.com/office/powerpoint/2010/main" val="2921019308"/>
                </p:ext>
              </p:extLst>
            </p:nvPr>
          </p:nvGraphicFramePr>
          <p:xfrm>
            <a:off x="6762307" y="2953504"/>
            <a:ext cx="4428432" cy="3532356"/>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2CF8D2A2-C44E-8344-8CCD-4194BA9409D1}"/>
                </a:ext>
              </a:extLst>
            </p:cNvPr>
            <p:cNvSpPr txBox="1"/>
            <p:nvPr/>
          </p:nvSpPr>
          <p:spPr>
            <a:xfrm>
              <a:off x="8266822" y="3250512"/>
              <a:ext cx="2744662"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000" i="1" dirty="0"/>
                <a:t>Brundage et al. 1988</a:t>
              </a:r>
            </a:p>
          </p:txBody>
        </p:sp>
      </p:grpSp>
    </p:spTree>
    <p:extLst>
      <p:ext uri="{BB962C8B-B14F-4D97-AF65-F5344CB8AC3E}">
        <p14:creationId xmlns:p14="http://schemas.microsoft.com/office/powerpoint/2010/main" val="23168673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8B2E453-1189-DC4E-839F-F1C71C82A207}"/>
              </a:ext>
            </a:extLst>
          </p:cNvPr>
          <p:cNvSpPr txBox="1"/>
          <p:nvPr/>
        </p:nvSpPr>
        <p:spPr>
          <a:xfrm>
            <a:off x="4822989" y="1969312"/>
            <a:ext cx="2432076" cy="369332"/>
          </a:xfrm>
          <a:prstGeom prst="rect">
            <a:avLst/>
          </a:prstGeom>
          <a:noFill/>
        </p:spPr>
        <p:txBody>
          <a:bodyPr wrap="none" rtlCol="0">
            <a:spAutoFit/>
          </a:bodyPr>
          <a:lstStyle/>
          <a:p>
            <a:r>
              <a:rPr lang="en-US" i="1" dirty="0" err="1">
                <a:solidFill>
                  <a:schemeClr val="bg2">
                    <a:lumMod val="40000"/>
                    <a:lumOff val="60000"/>
                  </a:schemeClr>
                </a:solidFill>
              </a:rPr>
              <a:t>Stockwell</a:t>
            </a:r>
            <a:r>
              <a:rPr lang="en-US" i="1" dirty="0">
                <a:solidFill>
                  <a:schemeClr val="bg2">
                    <a:lumMod val="40000"/>
                    <a:lumOff val="60000"/>
                  </a:schemeClr>
                </a:solidFill>
              </a:rPr>
              <a:t> et al. 2019</a:t>
            </a:r>
          </a:p>
        </p:txBody>
      </p:sp>
      <p:sp>
        <p:nvSpPr>
          <p:cNvPr id="13" name="Title 12">
            <a:extLst>
              <a:ext uri="{FF2B5EF4-FFF2-40B4-BE49-F238E27FC236}">
                <a16:creationId xmlns:a16="http://schemas.microsoft.com/office/drawing/2014/main" id="{E7874795-46A2-D942-B5E8-057D9B8B8590}"/>
              </a:ext>
            </a:extLst>
          </p:cNvPr>
          <p:cNvSpPr>
            <a:spLocks noGrp="1"/>
          </p:cNvSpPr>
          <p:nvPr>
            <p:ph type="title"/>
          </p:nvPr>
        </p:nvSpPr>
        <p:spPr>
          <a:xfrm>
            <a:off x="646111" y="452718"/>
            <a:ext cx="9404723" cy="1361092"/>
          </a:xfrm>
        </p:spPr>
        <p:style>
          <a:lnRef idx="1">
            <a:schemeClr val="accent4"/>
          </a:lnRef>
          <a:fillRef idx="2">
            <a:schemeClr val="accent4"/>
          </a:fillRef>
          <a:effectRef idx="1">
            <a:schemeClr val="accent4"/>
          </a:effectRef>
          <a:fontRef idx="minor">
            <a:schemeClr val="dk1"/>
          </a:fontRef>
        </p:style>
        <p:txBody>
          <a:bodyPr/>
          <a:lstStyle/>
          <a:p>
            <a:r>
              <a:rPr lang="en-US" i="1" dirty="0"/>
              <a:t>Location and ventilation type matter</a:t>
            </a:r>
          </a:p>
        </p:txBody>
      </p:sp>
      <p:graphicFrame>
        <p:nvGraphicFramePr>
          <p:cNvPr id="9" name="Chart 8">
            <a:extLst>
              <a:ext uri="{FF2B5EF4-FFF2-40B4-BE49-F238E27FC236}">
                <a16:creationId xmlns:a16="http://schemas.microsoft.com/office/drawing/2014/main" id="{C4F8EEBD-F15F-CC40-A45B-3EA2D9B5BDE7}"/>
              </a:ext>
            </a:extLst>
          </p:cNvPr>
          <p:cNvGraphicFramePr>
            <a:graphicFrameLocks/>
          </p:cNvGraphicFramePr>
          <p:nvPr>
            <p:extLst>
              <p:ext uri="{D42A27DB-BD31-4B8C-83A1-F6EECF244321}">
                <p14:modId xmlns:p14="http://schemas.microsoft.com/office/powerpoint/2010/main" val="2795014224"/>
              </p:ext>
            </p:extLst>
          </p:nvPr>
        </p:nvGraphicFramePr>
        <p:xfrm>
          <a:off x="850900" y="2650904"/>
          <a:ext cx="5041900" cy="38260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F3DFC7E0-F921-7C4D-A07D-805F54B15D83}"/>
              </a:ext>
            </a:extLst>
          </p:cNvPr>
          <p:cNvGraphicFramePr>
            <a:graphicFrameLocks/>
          </p:cNvGraphicFramePr>
          <p:nvPr>
            <p:extLst>
              <p:ext uri="{D42A27DB-BD31-4B8C-83A1-F6EECF244321}">
                <p14:modId xmlns:p14="http://schemas.microsoft.com/office/powerpoint/2010/main" val="1958592180"/>
              </p:ext>
            </p:extLst>
          </p:nvPr>
        </p:nvGraphicFramePr>
        <p:xfrm>
          <a:off x="6039027" y="2286000"/>
          <a:ext cx="5940713" cy="4460655"/>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D4880430-1C0B-DA41-A3BC-55454FD8C8BD}"/>
              </a:ext>
            </a:extLst>
          </p:cNvPr>
          <p:cNvSpPr txBox="1"/>
          <p:nvPr/>
        </p:nvSpPr>
        <p:spPr>
          <a:xfrm>
            <a:off x="415278" y="3361821"/>
            <a:ext cx="461665" cy="2404262"/>
          </a:xfrm>
          <a:prstGeom prst="rect">
            <a:avLst/>
          </a:prstGeom>
          <a:noFill/>
        </p:spPr>
        <p:txBody>
          <a:bodyPr vert="vert270" wrap="square" rtlCol="0">
            <a:spAutoFit/>
          </a:bodyPr>
          <a:lstStyle/>
          <a:p>
            <a:r>
              <a:rPr lang="en-US" dirty="0">
                <a:solidFill>
                  <a:schemeClr val="bg2">
                    <a:lumMod val="40000"/>
                    <a:lumOff val="60000"/>
                  </a:schemeClr>
                </a:solidFill>
              </a:rPr>
              <a:t>Bioaerosol (CFU/m3)</a:t>
            </a:r>
          </a:p>
        </p:txBody>
      </p:sp>
      <p:sp>
        <p:nvSpPr>
          <p:cNvPr id="3" name="Slide Number Placeholder 2">
            <a:extLst>
              <a:ext uri="{FF2B5EF4-FFF2-40B4-BE49-F238E27FC236}">
                <a16:creationId xmlns:a16="http://schemas.microsoft.com/office/drawing/2014/main" id="{A13DDEDD-A6E1-C74A-904E-94489A6E530F}"/>
              </a:ext>
            </a:extLst>
          </p:cNvPr>
          <p:cNvSpPr>
            <a:spLocks noGrp="1"/>
          </p:cNvSpPr>
          <p:nvPr>
            <p:ph type="sldNum" sz="quarter" idx="12"/>
          </p:nvPr>
        </p:nvSpPr>
        <p:spPr/>
        <p:txBody>
          <a:bodyPr/>
          <a:lstStyle/>
          <a:p>
            <a:fld id="{21D01089-C1EE-E54F-A313-43AA2606A5A0}" type="slidenum">
              <a:rPr lang="en-US" smtClean="0"/>
              <a:t>11</a:t>
            </a:fld>
            <a:endParaRPr lang="en-US" dirty="0"/>
          </a:p>
        </p:txBody>
      </p:sp>
    </p:spTree>
    <p:extLst>
      <p:ext uri="{BB962C8B-B14F-4D97-AF65-F5344CB8AC3E}">
        <p14:creationId xmlns:p14="http://schemas.microsoft.com/office/powerpoint/2010/main" val="298102241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DF3CF3-9AF5-194B-9C58-839314772262}"/>
              </a:ext>
            </a:extLst>
          </p:cNvPr>
          <p:cNvSpPr>
            <a:spLocks noGrp="1"/>
          </p:cNvSpPr>
          <p:nvPr>
            <p:ph type="title"/>
          </p:nvPr>
        </p:nvSpPr>
        <p:spPr/>
        <p:txBody>
          <a:bodyPr/>
          <a:lstStyle/>
          <a:p>
            <a:r>
              <a:rPr lang="en-US" dirty="0"/>
              <a:t>3. Natural Ventilation</a:t>
            </a:r>
          </a:p>
        </p:txBody>
      </p:sp>
      <p:sp>
        <p:nvSpPr>
          <p:cNvPr id="5" name="Text Placeholder 4">
            <a:extLst>
              <a:ext uri="{FF2B5EF4-FFF2-40B4-BE49-F238E27FC236}">
                <a16:creationId xmlns:a16="http://schemas.microsoft.com/office/drawing/2014/main" id="{D39A42F1-2CCD-1747-B693-A0595026367A}"/>
              </a:ext>
            </a:extLst>
          </p:cNvPr>
          <p:cNvSpPr>
            <a:spLocks noGrp="1"/>
          </p:cNvSpPr>
          <p:nvPr>
            <p:ph type="body" idx="1"/>
          </p:nvPr>
        </p:nvSpPr>
        <p:spPr/>
        <p:txBody>
          <a:bodyPr>
            <a:normAutofit/>
          </a:bodyPr>
          <a:lstStyle/>
          <a:p>
            <a:pPr marL="342900" indent="-342900">
              <a:buFont typeface="Wingdings" pitchFamily="2" charset="2"/>
              <a:buChar char="Ø"/>
            </a:pPr>
            <a:r>
              <a:rPr lang="en-US" dirty="0"/>
              <a:t>High air exchange rates can be achieved</a:t>
            </a:r>
          </a:p>
          <a:p>
            <a:pPr marL="342900" indent="-342900">
              <a:buFont typeface="Wingdings" pitchFamily="2" charset="2"/>
              <a:buChar char="Ø"/>
            </a:pPr>
            <a:r>
              <a:rPr lang="en-US" dirty="0"/>
              <a:t>Microbial diversity is higher</a:t>
            </a:r>
          </a:p>
        </p:txBody>
      </p:sp>
      <p:sp>
        <p:nvSpPr>
          <p:cNvPr id="2" name="Slide Number Placeholder 1">
            <a:extLst>
              <a:ext uri="{FF2B5EF4-FFF2-40B4-BE49-F238E27FC236}">
                <a16:creationId xmlns:a16="http://schemas.microsoft.com/office/drawing/2014/main" id="{2D663C36-B5A0-B14F-B87E-325F69994310}"/>
              </a:ext>
            </a:extLst>
          </p:cNvPr>
          <p:cNvSpPr>
            <a:spLocks noGrp="1"/>
          </p:cNvSpPr>
          <p:nvPr>
            <p:ph type="sldNum" sz="quarter" idx="12"/>
          </p:nvPr>
        </p:nvSpPr>
        <p:spPr/>
        <p:txBody>
          <a:bodyPr/>
          <a:lstStyle/>
          <a:p>
            <a:fld id="{21D01089-C1EE-E54F-A313-43AA2606A5A0}" type="slidenum">
              <a:rPr lang="en-US" smtClean="0"/>
              <a:t>12</a:t>
            </a:fld>
            <a:endParaRPr lang="en-US"/>
          </a:p>
        </p:txBody>
      </p:sp>
    </p:spTree>
    <p:extLst>
      <p:ext uri="{BB962C8B-B14F-4D97-AF65-F5344CB8AC3E}">
        <p14:creationId xmlns:p14="http://schemas.microsoft.com/office/powerpoint/2010/main" val="285338985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6C169D-99A4-1E47-8D9B-348AC63BFFE2}"/>
              </a:ext>
            </a:extLst>
          </p:cNvPr>
          <p:cNvPicPr>
            <a:picLocks noChangeAspect="1"/>
          </p:cNvPicPr>
          <p:nvPr/>
        </p:nvPicPr>
        <p:blipFill>
          <a:blip r:embed="rId3"/>
          <a:stretch>
            <a:fillRect/>
          </a:stretch>
        </p:blipFill>
        <p:spPr>
          <a:xfrm>
            <a:off x="132006" y="123986"/>
            <a:ext cx="7782734" cy="4277533"/>
          </a:xfrm>
          <a:prstGeom prst="rect">
            <a:avLst/>
          </a:prstGeom>
        </p:spPr>
      </p:pic>
      <p:sp>
        <p:nvSpPr>
          <p:cNvPr id="5" name="TextBox 4">
            <a:extLst>
              <a:ext uri="{FF2B5EF4-FFF2-40B4-BE49-F238E27FC236}">
                <a16:creationId xmlns:a16="http://schemas.microsoft.com/office/drawing/2014/main" id="{B67B9C58-814E-664F-A03E-98F45F826F78}"/>
              </a:ext>
            </a:extLst>
          </p:cNvPr>
          <p:cNvSpPr txBox="1"/>
          <p:nvPr/>
        </p:nvSpPr>
        <p:spPr>
          <a:xfrm>
            <a:off x="2811342" y="4649492"/>
            <a:ext cx="2424062" cy="369332"/>
          </a:xfrm>
          <a:prstGeom prst="rect">
            <a:avLst/>
          </a:prstGeom>
          <a:noFill/>
        </p:spPr>
        <p:txBody>
          <a:bodyPr wrap="none" rtlCol="0">
            <a:spAutoFit/>
          </a:bodyPr>
          <a:lstStyle/>
          <a:p>
            <a:r>
              <a:rPr lang="en-US" dirty="0" err="1"/>
              <a:t>Escombe</a:t>
            </a:r>
            <a:r>
              <a:rPr lang="en-US" dirty="0"/>
              <a:t> et al. 2007</a:t>
            </a:r>
          </a:p>
        </p:txBody>
      </p:sp>
      <p:pic>
        <p:nvPicPr>
          <p:cNvPr id="7" name="Picture 6">
            <a:extLst>
              <a:ext uri="{FF2B5EF4-FFF2-40B4-BE49-F238E27FC236}">
                <a16:creationId xmlns:a16="http://schemas.microsoft.com/office/drawing/2014/main" id="{4DC1139B-B584-134B-B703-854055F00C16}"/>
              </a:ext>
            </a:extLst>
          </p:cNvPr>
          <p:cNvPicPr>
            <a:picLocks noChangeAspect="1"/>
          </p:cNvPicPr>
          <p:nvPr/>
        </p:nvPicPr>
        <p:blipFill>
          <a:blip r:embed="rId4"/>
          <a:stretch>
            <a:fillRect/>
          </a:stretch>
        </p:blipFill>
        <p:spPr>
          <a:xfrm>
            <a:off x="8524068" y="1272151"/>
            <a:ext cx="3368191" cy="2563111"/>
          </a:xfrm>
          <a:prstGeom prst="rect">
            <a:avLst/>
          </a:prstGeom>
        </p:spPr>
      </p:pic>
      <p:sp>
        <p:nvSpPr>
          <p:cNvPr id="8" name="TextBox 7">
            <a:extLst>
              <a:ext uri="{FF2B5EF4-FFF2-40B4-BE49-F238E27FC236}">
                <a16:creationId xmlns:a16="http://schemas.microsoft.com/office/drawing/2014/main" id="{D09A0A1B-180C-8347-AF6E-66848D86AFFC}"/>
              </a:ext>
            </a:extLst>
          </p:cNvPr>
          <p:cNvSpPr txBox="1"/>
          <p:nvPr/>
        </p:nvSpPr>
        <p:spPr>
          <a:xfrm>
            <a:off x="9469464" y="4216853"/>
            <a:ext cx="1931939" cy="369332"/>
          </a:xfrm>
          <a:prstGeom prst="rect">
            <a:avLst/>
          </a:prstGeom>
          <a:noFill/>
        </p:spPr>
        <p:txBody>
          <a:bodyPr wrap="none" rtlCol="0">
            <a:spAutoFit/>
          </a:bodyPr>
          <a:lstStyle/>
          <a:p>
            <a:r>
              <a:rPr lang="en-US" dirty="0"/>
              <a:t>Qian et al. 2009</a:t>
            </a:r>
          </a:p>
        </p:txBody>
      </p:sp>
      <p:sp>
        <p:nvSpPr>
          <p:cNvPr id="9" name="TextBox 8">
            <a:extLst>
              <a:ext uri="{FF2B5EF4-FFF2-40B4-BE49-F238E27FC236}">
                <a16:creationId xmlns:a16="http://schemas.microsoft.com/office/drawing/2014/main" id="{6677805F-C428-434D-8DB1-148B1D3480F2}"/>
              </a:ext>
            </a:extLst>
          </p:cNvPr>
          <p:cNvSpPr txBox="1"/>
          <p:nvPr/>
        </p:nvSpPr>
        <p:spPr>
          <a:xfrm>
            <a:off x="518633" y="5594888"/>
            <a:ext cx="9998250" cy="523220"/>
          </a:xfrm>
          <a:prstGeom prst="rect">
            <a:avLst/>
          </a:prstGeom>
          <a:noFill/>
        </p:spPr>
        <p:txBody>
          <a:bodyPr wrap="none" rtlCol="0">
            <a:spAutoFit/>
          </a:bodyPr>
          <a:lstStyle/>
          <a:p>
            <a:r>
              <a:rPr lang="en-US" sz="2800" dirty="0"/>
              <a:t>Higher ventilation rates achieved with natural ventilation</a:t>
            </a:r>
          </a:p>
        </p:txBody>
      </p:sp>
      <p:sp>
        <p:nvSpPr>
          <p:cNvPr id="2" name="Slide Number Placeholder 1">
            <a:extLst>
              <a:ext uri="{FF2B5EF4-FFF2-40B4-BE49-F238E27FC236}">
                <a16:creationId xmlns:a16="http://schemas.microsoft.com/office/drawing/2014/main" id="{E7304D9A-B98D-0C42-9C1A-6DDDF43786DE}"/>
              </a:ext>
            </a:extLst>
          </p:cNvPr>
          <p:cNvSpPr>
            <a:spLocks noGrp="1"/>
          </p:cNvSpPr>
          <p:nvPr>
            <p:ph type="sldNum" sz="quarter" idx="12"/>
          </p:nvPr>
        </p:nvSpPr>
        <p:spPr/>
        <p:txBody>
          <a:bodyPr/>
          <a:lstStyle/>
          <a:p>
            <a:fld id="{21D01089-C1EE-E54F-A313-43AA2606A5A0}" type="slidenum">
              <a:rPr lang="en-US" smtClean="0"/>
              <a:t>13</a:t>
            </a:fld>
            <a:endParaRPr lang="en-US"/>
          </a:p>
        </p:txBody>
      </p:sp>
      <p:sp>
        <p:nvSpPr>
          <p:cNvPr id="3" name="Rectangle 2">
            <a:extLst>
              <a:ext uri="{FF2B5EF4-FFF2-40B4-BE49-F238E27FC236}">
                <a16:creationId xmlns:a16="http://schemas.microsoft.com/office/drawing/2014/main" id="{5B78DE89-7CB8-8B44-8FA0-6F7AAF358765}"/>
              </a:ext>
            </a:extLst>
          </p:cNvPr>
          <p:cNvSpPr/>
          <p:nvPr/>
        </p:nvSpPr>
        <p:spPr>
          <a:xfrm>
            <a:off x="6413558" y="2930332"/>
            <a:ext cx="220705" cy="143607"/>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B5F57ED-739E-2044-801E-594DDA9609C8}"/>
              </a:ext>
            </a:extLst>
          </p:cNvPr>
          <p:cNvSpPr/>
          <p:nvPr/>
        </p:nvSpPr>
        <p:spPr>
          <a:xfrm>
            <a:off x="5422605" y="2092487"/>
            <a:ext cx="225410" cy="837845"/>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A65B8FA-6219-D24D-995C-5E579D6A7248}"/>
              </a:ext>
            </a:extLst>
          </p:cNvPr>
          <p:cNvSpPr/>
          <p:nvPr/>
        </p:nvSpPr>
        <p:spPr>
          <a:xfrm>
            <a:off x="3257272" y="3189767"/>
            <a:ext cx="225410" cy="320106"/>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7E8CEB-53C3-6848-BA4B-7B94C5935EE6}"/>
              </a:ext>
            </a:extLst>
          </p:cNvPr>
          <p:cNvSpPr/>
          <p:nvPr/>
        </p:nvSpPr>
        <p:spPr>
          <a:xfrm>
            <a:off x="4328870" y="3547021"/>
            <a:ext cx="225410" cy="142475"/>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6215D0-3CE2-9546-9754-682ABC756972}"/>
              </a:ext>
            </a:extLst>
          </p:cNvPr>
          <p:cNvSpPr/>
          <p:nvPr/>
        </p:nvSpPr>
        <p:spPr>
          <a:xfrm>
            <a:off x="2172803" y="2977322"/>
            <a:ext cx="225410" cy="375838"/>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07440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DF3CF3-9AF5-194B-9C58-839314772262}"/>
              </a:ext>
            </a:extLst>
          </p:cNvPr>
          <p:cNvSpPr>
            <a:spLocks noGrp="1"/>
          </p:cNvSpPr>
          <p:nvPr>
            <p:ph type="title"/>
          </p:nvPr>
        </p:nvSpPr>
        <p:spPr/>
        <p:txBody>
          <a:bodyPr/>
          <a:lstStyle/>
          <a:p>
            <a:r>
              <a:rPr lang="en-US" dirty="0"/>
              <a:t>4. UVGI in Air Handlers</a:t>
            </a:r>
          </a:p>
        </p:txBody>
      </p:sp>
      <p:sp>
        <p:nvSpPr>
          <p:cNvPr id="5" name="Text Placeholder 4">
            <a:extLst>
              <a:ext uri="{FF2B5EF4-FFF2-40B4-BE49-F238E27FC236}">
                <a16:creationId xmlns:a16="http://schemas.microsoft.com/office/drawing/2014/main" id="{D39A42F1-2CCD-1747-B693-A0595026367A}"/>
              </a:ext>
            </a:extLst>
          </p:cNvPr>
          <p:cNvSpPr>
            <a:spLocks noGrp="1"/>
          </p:cNvSpPr>
          <p:nvPr>
            <p:ph type="body" idx="1"/>
          </p:nvPr>
        </p:nvSpPr>
        <p:spPr/>
        <p:txBody>
          <a:bodyPr>
            <a:normAutofit fontScale="92500"/>
          </a:bodyPr>
          <a:lstStyle/>
          <a:p>
            <a:pPr marL="342900" indent="-342900">
              <a:buFont typeface="Wingdings" pitchFamily="2" charset="2"/>
              <a:buChar char="Ø"/>
            </a:pPr>
            <a:r>
              <a:rPr lang="en-US" dirty="0"/>
              <a:t>UVGI treatment within a patient room excellent strategy for high risk infectious Areas</a:t>
            </a:r>
          </a:p>
          <a:p>
            <a:pPr marL="342900" indent="-342900">
              <a:buFont typeface="Wingdings" pitchFamily="2" charset="2"/>
              <a:buChar char="Ø"/>
            </a:pPr>
            <a:r>
              <a:rPr lang="en-US" dirty="0"/>
              <a:t>In room upper UVGI important tool in locations with high occupancy and unsuspected transmission</a:t>
            </a:r>
          </a:p>
          <a:p>
            <a:pPr marL="342900" indent="-342900">
              <a:buFont typeface="Wingdings" pitchFamily="2" charset="2"/>
              <a:buChar char="Ø"/>
            </a:pPr>
            <a:endParaRPr lang="en-US" dirty="0"/>
          </a:p>
        </p:txBody>
      </p:sp>
      <p:sp>
        <p:nvSpPr>
          <p:cNvPr id="2" name="Slide Number Placeholder 1">
            <a:extLst>
              <a:ext uri="{FF2B5EF4-FFF2-40B4-BE49-F238E27FC236}">
                <a16:creationId xmlns:a16="http://schemas.microsoft.com/office/drawing/2014/main" id="{F270F1A3-0268-E444-8F75-9BEC45DB4C6D}"/>
              </a:ext>
            </a:extLst>
          </p:cNvPr>
          <p:cNvSpPr>
            <a:spLocks noGrp="1"/>
          </p:cNvSpPr>
          <p:nvPr>
            <p:ph type="sldNum" sz="quarter" idx="12"/>
          </p:nvPr>
        </p:nvSpPr>
        <p:spPr/>
        <p:txBody>
          <a:bodyPr/>
          <a:lstStyle/>
          <a:p>
            <a:fld id="{21D01089-C1EE-E54F-A313-43AA2606A5A0}" type="slidenum">
              <a:rPr lang="en-US" smtClean="0"/>
              <a:t>14</a:t>
            </a:fld>
            <a:endParaRPr lang="en-US"/>
          </a:p>
        </p:txBody>
      </p:sp>
    </p:spTree>
    <p:extLst>
      <p:ext uri="{BB962C8B-B14F-4D97-AF65-F5344CB8AC3E}">
        <p14:creationId xmlns:p14="http://schemas.microsoft.com/office/powerpoint/2010/main" val="104712862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646112" y="452718"/>
            <a:ext cx="5993228" cy="942695"/>
          </a:xfrm>
        </p:spPr>
        <p:style>
          <a:lnRef idx="1">
            <a:schemeClr val="accent4"/>
          </a:lnRef>
          <a:fillRef idx="2">
            <a:schemeClr val="accent4"/>
          </a:fillRef>
          <a:effectRef idx="1">
            <a:schemeClr val="accent4"/>
          </a:effectRef>
          <a:fontRef idx="minor">
            <a:schemeClr val="dk1"/>
          </a:fontRef>
        </p:style>
        <p:txBody>
          <a:bodyPr/>
          <a:lstStyle/>
          <a:p>
            <a:r>
              <a:rPr lang="en-US" altLang="en-US" sz="2400" i="1" dirty="0" err="1"/>
              <a:t>Kujundzic</a:t>
            </a:r>
            <a:r>
              <a:rPr lang="en-US" altLang="en-US" sz="2400" i="1" dirty="0"/>
              <a:t> et al. 2006 </a:t>
            </a:r>
            <a:br>
              <a:rPr lang="en-US" altLang="en-US" sz="2400" i="1" dirty="0"/>
            </a:br>
            <a:r>
              <a:rPr lang="en-US" altLang="en-US" sz="2400" i="1" dirty="0"/>
              <a:t>In-Duct UVGI Single Pass Efficiency</a:t>
            </a:r>
          </a:p>
        </p:txBody>
      </p:sp>
      <p:graphicFrame>
        <p:nvGraphicFramePr>
          <p:cNvPr id="4" name="Object 2"/>
          <p:cNvGraphicFramePr>
            <a:graphicFrameLocks noChangeAspect="1"/>
          </p:cNvGraphicFramePr>
          <p:nvPr>
            <p:extLst>
              <p:ext uri="{D42A27DB-BD31-4B8C-83A1-F6EECF244321}">
                <p14:modId xmlns:p14="http://schemas.microsoft.com/office/powerpoint/2010/main" val="709511769"/>
              </p:ext>
            </p:extLst>
          </p:nvPr>
        </p:nvGraphicFramePr>
        <p:xfrm>
          <a:off x="-403819" y="1948070"/>
          <a:ext cx="14516344" cy="3682793"/>
        </p:xfrm>
        <a:graphic>
          <a:graphicData uri="http://schemas.openxmlformats.org/drawingml/2006/chart">
            <c:chart xmlns:c="http://schemas.openxmlformats.org/drawingml/2006/chart" xmlns:r="http://schemas.openxmlformats.org/officeDocument/2006/relationships" r:id="rId3"/>
          </a:graphicData>
        </a:graphic>
      </p:graphicFrame>
      <p:sp>
        <p:nvSpPr>
          <p:cNvPr id="32771" name="Text Box 4"/>
          <p:cNvSpPr txBox="1">
            <a:spLocks noChangeArrowheads="1"/>
          </p:cNvSpPr>
          <p:nvPr/>
        </p:nvSpPr>
        <p:spPr bwMode="auto">
          <a:xfrm>
            <a:off x="3476625" y="5904992"/>
            <a:ext cx="47752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Impact" charset="0"/>
                <a:ea typeface="ＭＳ Ｐゴシック" charset="-128"/>
              </a:defRPr>
            </a:lvl1pPr>
            <a:lvl2pPr marL="742950" indent="-285750" eaLnBrk="0" hangingPunct="0">
              <a:defRPr sz="2400">
                <a:solidFill>
                  <a:schemeClr val="tx1"/>
                </a:solidFill>
                <a:latin typeface="Impact" charset="0"/>
                <a:ea typeface="ＭＳ Ｐゴシック" charset="-128"/>
              </a:defRPr>
            </a:lvl2pPr>
            <a:lvl3pPr marL="1143000" indent="-228600" eaLnBrk="0" hangingPunct="0">
              <a:defRPr sz="2400">
                <a:solidFill>
                  <a:schemeClr val="tx1"/>
                </a:solidFill>
                <a:latin typeface="Impact" charset="0"/>
                <a:ea typeface="ＭＳ Ｐゴシック" charset="-128"/>
              </a:defRPr>
            </a:lvl3pPr>
            <a:lvl4pPr marL="1600200" indent="-228600" eaLnBrk="0" hangingPunct="0">
              <a:defRPr sz="2400">
                <a:solidFill>
                  <a:schemeClr val="tx1"/>
                </a:solidFill>
                <a:latin typeface="Impact" charset="0"/>
                <a:ea typeface="ＭＳ Ｐゴシック" charset="-128"/>
              </a:defRPr>
            </a:lvl4pPr>
            <a:lvl5pPr marL="2057400" indent="-228600" eaLnBrk="0" hangingPunct="0">
              <a:defRPr sz="2400">
                <a:solidFill>
                  <a:schemeClr val="tx1"/>
                </a:solidFill>
                <a:latin typeface="Impact" charset="0"/>
                <a:ea typeface="ＭＳ Ｐゴシック" charset="-128"/>
              </a:defRPr>
            </a:lvl5pPr>
            <a:lvl6pPr marL="2514600" indent="-228600" eaLnBrk="0" fontAlgn="base" hangingPunct="0">
              <a:spcBef>
                <a:spcPct val="0"/>
              </a:spcBef>
              <a:spcAft>
                <a:spcPct val="0"/>
              </a:spcAft>
              <a:defRPr sz="2400">
                <a:solidFill>
                  <a:schemeClr val="tx1"/>
                </a:solidFill>
                <a:latin typeface="Impact" charset="0"/>
                <a:ea typeface="ＭＳ Ｐゴシック" charset="-128"/>
              </a:defRPr>
            </a:lvl6pPr>
            <a:lvl7pPr marL="2971800" indent="-228600" eaLnBrk="0" fontAlgn="base" hangingPunct="0">
              <a:spcBef>
                <a:spcPct val="0"/>
              </a:spcBef>
              <a:spcAft>
                <a:spcPct val="0"/>
              </a:spcAft>
              <a:defRPr sz="2400">
                <a:solidFill>
                  <a:schemeClr val="tx1"/>
                </a:solidFill>
                <a:latin typeface="Impact" charset="0"/>
                <a:ea typeface="ＭＳ Ｐゴシック" charset="-128"/>
              </a:defRPr>
            </a:lvl7pPr>
            <a:lvl8pPr marL="3429000" indent="-228600" eaLnBrk="0" fontAlgn="base" hangingPunct="0">
              <a:spcBef>
                <a:spcPct val="0"/>
              </a:spcBef>
              <a:spcAft>
                <a:spcPct val="0"/>
              </a:spcAft>
              <a:defRPr sz="2400">
                <a:solidFill>
                  <a:schemeClr val="tx1"/>
                </a:solidFill>
                <a:latin typeface="Impact" charset="0"/>
                <a:ea typeface="ＭＳ Ｐゴシック" charset="-128"/>
              </a:defRPr>
            </a:lvl8pPr>
            <a:lvl9pPr marL="3886200" indent="-228600" eaLnBrk="0" fontAlgn="base" hangingPunct="0">
              <a:spcBef>
                <a:spcPct val="0"/>
              </a:spcBef>
              <a:spcAft>
                <a:spcPct val="0"/>
              </a:spcAft>
              <a:defRPr sz="2400">
                <a:solidFill>
                  <a:schemeClr val="tx1"/>
                </a:solidFill>
                <a:latin typeface="Impact" charset="0"/>
                <a:ea typeface="ＭＳ Ｐゴシック" charset="-128"/>
              </a:defRPr>
            </a:lvl9pPr>
          </a:lstStyle>
          <a:p>
            <a:pPr algn="ctr" eaLnBrk="1" hangingPunct="1">
              <a:lnSpc>
                <a:spcPct val="90000"/>
              </a:lnSpc>
            </a:pPr>
            <a:r>
              <a:rPr lang="en-US" altLang="en-US" dirty="0">
                <a:latin typeface="Calibri" charset="0"/>
              </a:rPr>
              <a:t>Duct velocity = 2.2 m/s</a:t>
            </a:r>
          </a:p>
          <a:p>
            <a:pPr algn="ctr" eaLnBrk="1" hangingPunct="1">
              <a:lnSpc>
                <a:spcPct val="90000"/>
              </a:lnSpc>
            </a:pPr>
            <a:r>
              <a:rPr lang="en-US" altLang="en-US" dirty="0">
                <a:latin typeface="Calibri" charset="0"/>
              </a:rPr>
              <a:t>No inactivation at velocity of 5.1 m/s</a:t>
            </a:r>
          </a:p>
        </p:txBody>
      </p:sp>
      <p:sp>
        <p:nvSpPr>
          <p:cNvPr id="32772" name="Text Box 5"/>
          <p:cNvSpPr txBox="1">
            <a:spLocks noChangeArrowheads="1"/>
          </p:cNvSpPr>
          <p:nvPr/>
        </p:nvSpPr>
        <p:spPr bwMode="auto">
          <a:xfrm>
            <a:off x="4684299" y="3374729"/>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Impact" charset="0"/>
                <a:ea typeface="ＭＳ Ｐゴシック" charset="-128"/>
              </a:defRPr>
            </a:lvl1pPr>
            <a:lvl2pPr marL="742950" indent="-285750" eaLnBrk="0" hangingPunct="0">
              <a:defRPr sz="2400">
                <a:solidFill>
                  <a:schemeClr val="tx1"/>
                </a:solidFill>
                <a:latin typeface="Impact" charset="0"/>
                <a:ea typeface="ＭＳ Ｐゴシック" charset="-128"/>
              </a:defRPr>
            </a:lvl2pPr>
            <a:lvl3pPr marL="1143000" indent="-228600" eaLnBrk="0" hangingPunct="0">
              <a:defRPr sz="2400">
                <a:solidFill>
                  <a:schemeClr val="tx1"/>
                </a:solidFill>
                <a:latin typeface="Impact" charset="0"/>
                <a:ea typeface="ＭＳ Ｐゴシック" charset="-128"/>
              </a:defRPr>
            </a:lvl3pPr>
            <a:lvl4pPr marL="1600200" indent="-228600" eaLnBrk="0" hangingPunct="0">
              <a:defRPr sz="2400">
                <a:solidFill>
                  <a:schemeClr val="tx1"/>
                </a:solidFill>
                <a:latin typeface="Impact" charset="0"/>
                <a:ea typeface="ＭＳ Ｐゴシック" charset="-128"/>
              </a:defRPr>
            </a:lvl4pPr>
            <a:lvl5pPr marL="2057400" indent="-228600" eaLnBrk="0" hangingPunct="0">
              <a:defRPr sz="2400">
                <a:solidFill>
                  <a:schemeClr val="tx1"/>
                </a:solidFill>
                <a:latin typeface="Impact" charset="0"/>
                <a:ea typeface="ＭＳ Ｐゴシック" charset="-128"/>
              </a:defRPr>
            </a:lvl5pPr>
            <a:lvl6pPr marL="2514600" indent="-228600" eaLnBrk="0" fontAlgn="base" hangingPunct="0">
              <a:spcBef>
                <a:spcPct val="0"/>
              </a:spcBef>
              <a:spcAft>
                <a:spcPct val="0"/>
              </a:spcAft>
              <a:defRPr sz="2400">
                <a:solidFill>
                  <a:schemeClr val="tx1"/>
                </a:solidFill>
                <a:latin typeface="Impact" charset="0"/>
                <a:ea typeface="ＭＳ Ｐゴシック" charset="-128"/>
              </a:defRPr>
            </a:lvl6pPr>
            <a:lvl7pPr marL="2971800" indent="-228600" eaLnBrk="0" fontAlgn="base" hangingPunct="0">
              <a:spcBef>
                <a:spcPct val="0"/>
              </a:spcBef>
              <a:spcAft>
                <a:spcPct val="0"/>
              </a:spcAft>
              <a:defRPr sz="2400">
                <a:solidFill>
                  <a:schemeClr val="tx1"/>
                </a:solidFill>
                <a:latin typeface="Impact" charset="0"/>
                <a:ea typeface="ＭＳ Ｐゴシック" charset="-128"/>
              </a:defRPr>
            </a:lvl7pPr>
            <a:lvl8pPr marL="3429000" indent="-228600" eaLnBrk="0" fontAlgn="base" hangingPunct="0">
              <a:spcBef>
                <a:spcPct val="0"/>
              </a:spcBef>
              <a:spcAft>
                <a:spcPct val="0"/>
              </a:spcAft>
              <a:defRPr sz="2400">
                <a:solidFill>
                  <a:schemeClr val="tx1"/>
                </a:solidFill>
                <a:latin typeface="Impact" charset="0"/>
                <a:ea typeface="ＭＳ Ｐゴシック" charset="-128"/>
              </a:defRPr>
            </a:lvl8pPr>
            <a:lvl9pPr marL="3886200" indent="-228600" eaLnBrk="0" fontAlgn="base" hangingPunct="0">
              <a:spcBef>
                <a:spcPct val="0"/>
              </a:spcBef>
              <a:spcAft>
                <a:spcPct val="0"/>
              </a:spcAft>
              <a:defRPr sz="2400">
                <a:solidFill>
                  <a:schemeClr val="tx1"/>
                </a:solidFill>
                <a:latin typeface="Impact" charset="0"/>
                <a:ea typeface="ＭＳ Ｐゴシック" charset="-128"/>
              </a:defRPr>
            </a:lvl9pPr>
          </a:lstStyle>
          <a:p>
            <a:pPr eaLnBrk="1" hangingPunct="1"/>
            <a:r>
              <a:rPr lang="en-CA" altLang="en-US" dirty="0">
                <a:latin typeface="Constantia" charset="0"/>
              </a:rPr>
              <a:t>75%</a:t>
            </a:r>
            <a:endParaRPr lang="en-US" altLang="en-US" dirty="0">
              <a:latin typeface="Constantia" charset="0"/>
            </a:endParaRPr>
          </a:p>
        </p:txBody>
      </p:sp>
      <p:sp>
        <p:nvSpPr>
          <p:cNvPr id="32773" name="Text Box 6"/>
          <p:cNvSpPr txBox="1">
            <a:spLocks noChangeArrowheads="1"/>
          </p:cNvSpPr>
          <p:nvPr/>
        </p:nvSpPr>
        <p:spPr bwMode="auto">
          <a:xfrm>
            <a:off x="6981147" y="2999536"/>
            <a:ext cx="7681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Impact" charset="0"/>
                <a:ea typeface="ＭＳ Ｐゴシック" charset="-128"/>
              </a:defRPr>
            </a:lvl1pPr>
            <a:lvl2pPr marL="742950" indent="-285750" eaLnBrk="0" hangingPunct="0">
              <a:defRPr sz="2400">
                <a:solidFill>
                  <a:schemeClr val="tx1"/>
                </a:solidFill>
                <a:latin typeface="Impact" charset="0"/>
                <a:ea typeface="ＭＳ Ｐゴシック" charset="-128"/>
              </a:defRPr>
            </a:lvl2pPr>
            <a:lvl3pPr marL="1143000" indent="-228600" eaLnBrk="0" hangingPunct="0">
              <a:defRPr sz="2400">
                <a:solidFill>
                  <a:schemeClr val="tx1"/>
                </a:solidFill>
                <a:latin typeface="Impact" charset="0"/>
                <a:ea typeface="ＭＳ Ｐゴシック" charset="-128"/>
              </a:defRPr>
            </a:lvl3pPr>
            <a:lvl4pPr marL="1600200" indent="-228600" eaLnBrk="0" hangingPunct="0">
              <a:defRPr sz="2400">
                <a:solidFill>
                  <a:schemeClr val="tx1"/>
                </a:solidFill>
                <a:latin typeface="Impact" charset="0"/>
                <a:ea typeface="ＭＳ Ｐゴシック" charset="-128"/>
              </a:defRPr>
            </a:lvl4pPr>
            <a:lvl5pPr marL="2057400" indent="-228600" eaLnBrk="0" hangingPunct="0">
              <a:defRPr sz="2400">
                <a:solidFill>
                  <a:schemeClr val="tx1"/>
                </a:solidFill>
                <a:latin typeface="Impact" charset="0"/>
                <a:ea typeface="ＭＳ Ｐゴシック" charset="-128"/>
              </a:defRPr>
            </a:lvl5pPr>
            <a:lvl6pPr marL="2514600" indent="-228600" eaLnBrk="0" fontAlgn="base" hangingPunct="0">
              <a:spcBef>
                <a:spcPct val="0"/>
              </a:spcBef>
              <a:spcAft>
                <a:spcPct val="0"/>
              </a:spcAft>
              <a:defRPr sz="2400">
                <a:solidFill>
                  <a:schemeClr val="tx1"/>
                </a:solidFill>
                <a:latin typeface="Impact" charset="0"/>
                <a:ea typeface="ＭＳ Ｐゴシック" charset="-128"/>
              </a:defRPr>
            </a:lvl6pPr>
            <a:lvl7pPr marL="2971800" indent="-228600" eaLnBrk="0" fontAlgn="base" hangingPunct="0">
              <a:spcBef>
                <a:spcPct val="0"/>
              </a:spcBef>
              <a:spcAft>
                <a:spcPct val="0"/>
              </a:spcAft>
              <a:defRPr sz="2400">
                <a:solidFill>
                  <a:schemeClr val="tx1"/>
                </a:solidFill>
                <a:latin typeface="Impact" charset="0"/>
                <a:ea typeface="ＭＳ Ｐゴシック" charset="-128"/>
              </a:defRPr>
            </a:lvl7pPr>
            <a:lvl8pPr marL="3429000" indent="-228600" eaLnBrk="0" fontAlgn="base" hangingPunct="0">
              <a:spcBef>
                <a:spcPct val="0"/>
              </a:spcBef>
              <a:spcAft>
                <a:spcPct val="0"/>
              </a:spcAft>
              <a:defRPr sz="2400">
                <a:solidFill>
                  <a:schemeClr val="tx1"/>
                </a:solidFill>
                <a:latin typeface="Impact" charset="0"/>
                <a:ea typeface="ＭＳ Ｐゴシック" charset="-128"/>
              </a:defRPr>
            </a:lvl8pPr>
            <a:lvl9pPr marL="3886200" indent="-228600" eaLnBrk="0" fontAlgn="base" hangingPunct="0">
              <a:spcBef>
                <a:spcPct val="0"/>
              </a:spcBef>
              <a:spcAft>
                <a:spcPct val="0"/>
              </a:spcAft>
              <a:defRPr sz="2400">
                <a:solidFill>
                  <a:schemeClr val="tx1"/>
                </a:solidFill>
                <a:latin typeface="Impact" charset="0"/>
                <a:ea typeface="ＭＳ Ｐゴシック" charset="-128"/>
              </a:defRPr>
            </a:lvl9pPr>
          </a:lstStyle>
          <a:p>
            <a:pPr eaLnBrk="1" hangingPunct="1"/>
            <a:r>
              <a:rPr lang="en-CA" altLang="en-US" dirty="0">
                <a:latin typeface="Constantia" charset="0"/>
              </a:rPr>
              <a:t>80%</a:t>
            </a:r>
            <a:endParaRPr lang="en-US" altLang="en-US" dirty="0">
              <a:latin typeface="Constantia" charset="0"/>
            </a:endParaRPr>
          </a:p>
        </p:txBody>
      </p:sp>
      <p:sp>
        <p:nvSpPr>
          <p:cNvPr id="32774" name="Text Box 7"/>
          <p:cNvSpPr txBox="1">
            <a:spLocks noChangeArrowheads="1"/>
          </p:cNvSpPr>
          <p:nvPr/>
        </p:nvSpPr>
        <p:spPr bwMode="auto">
          <a:xfrm>
            <a:off x="7749306" y="2537871"/>
            <a:ext cx="703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Impact" charset="0"/>
                <a:ea typeface="ＭＳ Ｐゴシック" charset="-128"/>
              </a:defRPr>
            </a:lvl1pPr>
            <a:lvl2pPr marL="742950" indent="-285750" eaLnBrk="0" hangingPunct="0">
              <a:defRPr sz="2400">
                <a:solidFill>
                  <a:schemeClr val="tx1"/>
                </a:solidFill>
                <a:latin typeface="Impact" charset="0"/>
                <a:ea typeface="ＭＳ Ｐゴシック" charset="-128"/>
              </a:defRPr>
            </a:lvl2pPr>
            <a:lvl3pPr marL="1143000" indent="-228600" eaLnBrk="0" hangingPunct="0">
              <a:defRPr sz="2400">
                <a:solidFill>
                  <a:schemeClr val="tx1"/>
                </a:solidFill>
                <a:latin typeface="Impact" charset="0"/>
                <a:ea typeface="ＭＳ Ｐゴシック" charset="-128"/>
              </a:defRPr>
            </a:lvl3pPr>
            <a:lvl4pPr marL="1600200" indent="-228600" eaLnBrk="0" hangingPunct="0">
              <a:defRPr sz="2400">
                <a:solidFill>
                  <a:schemeClr val="tx1"/>
                </a:solidFill>
                <a:latin typeface="Impact" charset="0"/>
                <a:ea typeface="ＭＳ Ｐゴシック" charset="-128"/>
              </a:defRPr>
            </a:lvl4pPr>
            <a:lvl5pPr marL="2057400" indent="-228600" eaLnBrk="0" hangingPunct="0">
              <a:defRPr sz="2400">
                <a:solidFill>
                  <a:schemeClr val="tx1"/>
                </a:solidFill>
                <a:latin typeface="Impact" charset="0"/>
                <a:ea typeface="ＭＳ Ｐゴシック" charset="-128"/>
              </a:defRPr>
            </a:lvl5pPr>
            <a:lvl6pPr marL="2514600" indent="-228600" eaLnBrk="0" fontAlgn="base" hangingPunct="0">
              <a:spcBef>
                <a:spcPct val="0"/>
              </a:spcBef>
              <a:spcAft>
                <a:spcPct val="0"/>
              </a:spcAft>
              <a:defRPr sz="2400">
                <a:solidFill>
                  <a:schemeClr val="tx1"/>
                </a:solidFill>
                <a:latin typeface="Impact" charset="0"/>
                <a:ea typeface="ＭＳ Ｐゴシック" charset="-128"/>
              </a:defRPr>
            </a:lvl6pPr>
            <a:lvl7pPr marL="2971800" indent="-228600" eaLnBrk="0" fontAlgn="base" hangingPunct="0">
              <a:spcBef>
                <a:spcPct val="0"/>
              </a:spcBef>
              <a:spcAft>
                <a:spcPct val="0"/>
              </a:spcAft>
              <a:defRPr sz="2400">
                <a:solidFill>
                  <a:schemeClr val="tx1"/>
                </a:solidFill>
                <a:latin typeface="Impact" charset="0"/>
                <a:ea typeface="ＭＳ Ｐゴシック" charset="-128"/>
              </a:defRPr>
            </a:lvl7pPr>
            <a:lvl8pPr marL="3429000" indent="-228600" eaLnBrk="0" fontAlgn="base" hangingPunct="0">
              <a:spcBef>
                <a:spcPct val="0"/>
              </a:spcBef>
              <a:spcAft>
                <a:spcPct val="0"/>
              </a:spcAft>
              <a:defRPr sz="2400">
                <a:solidFill>
                  <a:schemeClr val="tx1"/>
                </a:solidFill>
                <a:latin typeface="Impact" charset="0"/>
                <a:ea typeface="ＭＳ Ｐゴシック" charset="-128"/>
              </a:defRPr>
            </a:lvl8pPr>
            <a:lvl9pPr marL="3886200" indent="-228600" eaLnBrk="0" fontAlgn="base" hangingPunct="0">
              <a:spcBef>
                <a:spcPct val="0"/>
              </a:spcBef>
              <a:spcAft>
                <a:spcPct val="0"/>
              </a:spcAft>
              <a:defRPr sz="2400">
                <a:solidFill>
                  <a:schemeClr val="tx1"/>
                </a:solidFill>
                <a:latin typeface="Impact" charset="0"/>
                <a:ea typeface="ＭＳ Ｐゴシック" charset="-128"/>
              </a:defRPr>
            </a:lvl9pPr>
          </a:lstStyle>
          <a:p>
            <a:pPr eaLnBrk="1" hangingPunct="1"/>
            <a:r>
              <a:rPr lang="en-CA" altLang="en-US" dirty="0">
                <a:latin typeface="Constantia" charset="0"/>
              </a:rPr>
              <a:t>91%</a:t>
            </a:r>
            <a:endParaRPr lang="en-US" altLang="en-US" dirty="0">
              <a:latin typeface="Constantia" charset="0"/>
            </a:endParaRPr>
          </a:p>
        </p:txBody>
      </p:sp>
      <p:sp>
        <p:nvSpPr>
          <p:cNvPr id="2" name="TextBox 1">
            <a:extLst>
              <a:ext uri="{FF2B5EF4-FFF2-40B4-BE49-F238E27FC236}">
                <a16:creationId xmlns:a16="http://schemas.microsoft.com/office/drawing/2014/main" id="{B57983B1-014D-7145-9157-1A0D6BCF4CB2}"/>
              </a:ext>
            </a:extLst>
          </p:cNvPr>
          <p:cNvSpPr txBox="1"/>
          <p:nvPr/>
        </p:nvSpPr>
        <p:spPr>
          <a:xfrm rot="16200000">
            <a:off x="2083304" y="3407500"/>
            <a:ext cx="1462260" cy="646331"/>
          </a:xfrm>
          <a:prstGeom prst="rect">
            <a:avLst/>
          </a:prstGeom>
          <a:noFill/>
        </p:spPr>
        <p:txBody>
          <a:bodyPr wrap="none" rtlCol="0">
            <a:spAutoFit/>
          </a:bodyPr>
          <a:lstStyle/>
          <a:p>
            <a:r>
              <a:rPr lang="en-US" dirty="0"/>
              <a:t>Single pass </a:t>
            </a:r>
            <a:br>
              <a:rPr lang="en-US" dirty="0"/>
            </a:br>
            <a:r>
              <a:rPr lang="en-US" dirty="0"/>
              <a:t>Efficiency</a:t>
            </a:r>
          </a:p>
        </p:txBody>
      </p:sp>
    </p:spTree>
    <p:extLst>
      <p:ext uri="{BB962C8B-B14F-4D97-AF65-F5344CB8AC3E}">
        <p14:creationId xmlns:p14="http://schemas.microsoft.com/office/powerpoint/2010/main" val="54939216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7674" y="2976562"/>
            <a:ext cx="2123730" cy="454708"/>
          </a:xfrm>
        </p:spPr>
        <p:style>
          <a:lnRef idx="1">
            <a:schemeClr val="accent4"/>
          </a:lnRef>
          <a:fillRef idx="2">
            <a:schemeClr val="accent4"/>
          </a:fillRef>
          <a:effectRef idx="1">
            <a:schemeClr val="accent4"/>
          </a:effectRef>
          <a:fontRef idx="minor">
            <a:schemeClr val="dk1"/>
          </a:fontRef>
        </p:style>
        <p:txBody>
          <a:bodyPr/>
          <a:lstStyle/>
          <a:p>
            <a:r>
              <a:rPr lang="en-US" sz="2000" i="1" dirty="0"/>
              <a:t>Ryan et al. 2011</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p:txBody>
      </p:sp>
      <p:graphicFrame>
        <p:nvGraphicFramePr>
          <p:cNvPr id="5" name="Chart 4">
            <a:extLst>
              <a:ext uri="{FF2B5EF4-FFF2-40B4-BE49-F238E27FC236}">
                <a16:creationId xmlns:a16="http://schemas.microsoft.com/office/drawing/2014/main" id="{FF841587-DCB8-724D-9801-9D379FB63007}"/>
              </a:ext>
            </a:extLst>
          </p:cNvPr>
          <p:cNvGraphicFramePr>
            <a:graphicFrameLocks/>
          </p:cNvGraphicFramePr>
          <p:nvPr>
            <p:extLst>
              <p:ext uri="{D42A27DB-BD31-4B8C-83A1-F6EECF244321}">
                <p14:modId xmlns:p14="http://schemas.microsoft.com/office/powerpoint/2010/main" val="1803562683"/>
              </p:ext>
            </p:extLst>
          </p:nvPr>
        </p:nvGraphicFramePr>
        <p:xfrm>
          <a:off x="1" y="838200"/>
          <a:ext cx="6827078" cy="5881687"/>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a:extLst>
              <a:ext uri="{FF2B5EF4-FFF2-40B4-BE49-F238E27FC236}">
                <a16:creationId xmlns:a16="http://schemas.microsoft.com/office/drawing/2014/main" id="{4AA34A2E-D2E6-5446-B113-6EE09132F7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322" t="950" r="6650" b="45628"/>
          <a:stretch/>
        </p:blipFill>
        <p:spPr bwMode="auto">
          <a:xfrm>
            <a:off x="7223539" y="471598"/>
            <a:ext cx="4572000" cy="228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8EBF6A1-A32E-B943-BDA5-C8208BF3F509}"/>
              </a:ext>
            </a:extLst>
          </p:cNvPr>
          <p:cNvSpPr txBox="1"/>
          <p:nvPr/>
        </p:nvSpPr>
        <p:spPr>
          <a:xfrm>
            <a:off x="6941378" y="3736070"/>
            <a:ext cx="5136322" cy="2585323"/>
          </a:xfrm>
          <a:prstGeom prst="rect">
            <a:avLst/>
          </a:prstGeom>
          <a:noFill/>
        </p:spPr>
        <p:txBody>
          <a:bodyPr wrap="square" rtlCol="0">
            <a:spAutoFit/>
          </a:bodyPr>
          <a:lstStyle/>
          <a:p>
            <a:pPr marL="285750" indent="-285750">
              <a:buFont typeface="Arial" panose="020B0604020202020204" pitchFamily="34" charset="0"/>
              <a:buChar char="•"/>
            </a:pPr>
            <a:r>
              <a:rPr lang="en-US" dirty="0"/>
              <a:t>Reduction in aerobic colony counts and </a:t>
            </a:r>
            <a:r>
              <a:rPr lang="en-US" i="1" dirty="0"/>
              <a:t>C. difficile </a:t>
            </a:r>
            <a:r>
              <a:rPr lang="en-US" dirty="0"/>
              <a:t>spores on contaminated surfaces</a:t>
            </a:r>
          </a:p>
          <a:p>
            <a:pPr marL="285750" indent="-285750">
              <a:buFont typeface="Arial" panose="020B0604020202020204" pitchFamily="34" charset="0"/>
              <a:buChar char="•"/>
            </a:pPr>
            <a:r>
              <a:rPr lang="en-US" dirty="0"/>
              <a:t>Tracheal microbial loads decreased</a:t>
            </a:r>
          </a:p>
          <a:p>
            <a:pPr marL="285750" indent="-285750">
              <a:buFont typeface="Arial" panose="020B0604020202020204" pitchFamily="34" charset="0"/>
              <a:buChar char="•"/>
            </a:pPr>
            <a:r>
              <a:rPr lang="en-US" dirty="0"/>
              <a:t>Fewer patients became colonized</a:t>
            </a:r>
          </a:p>
          <a:p>
            <a:pPr marL="285750" indent="-285750">
              <a:buFont typeface="Arial" panose="020B0604020202020204" pitchFamily="34" charset="0"/>
              <a:buChar char="•"/>
            </a:pPr>
            <a:r>
              <a:rPr lang="en-US" dirty="0"/>
              <a:t>Ventilator-associated pneumonia fell from 74% to 39%</a:t>
            </a:r>
          </a:p>
          <a:p>
            <a:pPr marL="285750" indent="-285750">
              <a:buFont typeface="Arial" panose="020B0604020202020204" pitchFamily="34" charset="0"/>
              <a:buChar char="•"/>
            </a:pPr>
            <a:r>
              <a:rPr lang="en-US" dirty="0"/>
              <a:t>Antibiotic use decreased 62%</a:t>
            </a:r>
          </a:p>
          <a:p>
            <a:endParaRPr lang="en-US" dirty="0"/>
          </a:p>
        </p:txBody>
      </p:sp>
    </p:spTree>
    <p:extLst>
      <p:ext uri="{BB962C8B-B14F-4D97-AF65-F5344CB8AC3E}">
        <p14:creationId xmlns:p14="http://schemas.microsoft.com/office/powerpoint/2010/main" val="54153283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37B3F1-E584-4741-A526-A8FF0D18A650}"/>
              </a:ext>
            </a:extLst>
          </p:cNvPr>
          <p:cNvSpPr>
            <a:spLocks noGrp="1"/>
          </p:cNvSpPr>
          <p:nvPr>
            <p:ph type="sldNum" sz="quarter" idx="12"/>
          </p:nvPr>
        </p:nvSpPr>
        <p:spPr/>
        <p:txBody>
          <a:bodyPr/>
          <a:lstStyle/>
          <a:p>
            <a:fld id="{21D01089-C1EE-E54F-A313-43AA2606A5A0}" type="slidenum">
              <a:rPr lang="en-US" smtClean="0"/>
              <a:t>17</a:t>
            </a:fld>
            <a:endParaRPr lang="en-US" dirty="0"/>
          </a:p>
        </p:txBody>
      </p:sp>
      <p:pic>
        <p:nvPicPr>
          <p:cNvPr id="5" name="Picture 4">
            <a:extLst>
              <a:ext uri="{FF2B5EF4-FFF2-40B4-BE49-F238E27FC236}">
                <a16:creationId xmlns:a16="http://schemas.microsoft.com/office/drawing/2014/main" id="{A4F3F5C7-23F3-1A4D-8140-BE36577FC8DE}"/>
              </a:ext>
            </a:extLst>
          </p:cNvPr>
          <p:cNvPicPr>
            <a:picLocks noChangeAspect="1"/>
          </p:cNvPicPr>
          <p:nvPr/>
        </p:nvPicPr>
        <p:blipFill>
          <a:blip r:embed="rId2"/>
          <a:stretch>
            <a:fillRect/>
          </a:stretch>
        </p:blipFill>
        <p:spPr>
          <a:xfrm>
            <a:off x="8476394" y="104143"/>
            <a:ext cx="3345259" cy="3995909"/>
          </a:xfrm>
          <a:prstGeom prst="rect">
            <a:avLst/>
          </a:prstGeom>
        </p:spPr>
      </p:pic>
      <p:sp>
        <p:nvSpPr>
          <p:cNvPr id="6" name="Text Placeholder 3">
            <a:extLst>
              <a:ext uri="{FF2B5EF4-FFF2-40B4-BE49-F238E27FC236}">
                <a16:creationId xmlns:a16="http://schemas.microsoft.com/office/drawing/2014/main" id="{77AE0411-8252-464B-A7B1-E25B4A27739F}"/>
              </a:ext>
            </a:extLst>
          </p:cNvPr>
          <p:cNvSpPr txBox="1">
            <a:spLocks/>
          </p:cNvSpPr>
          <p:nvPr/>
        </p:nvSpPr>
        <p:spPr>
          <a:xfrm>
            <a:off x="340590" y="218408"/>
            <a:ext cx="6231131" cy="2196656"/>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4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b="1" dirty="0"/>
              <a:t>Upper Room UVGI Systems </a:t>
            </a:r>
          </a:p>
          <a:p>
            <a:pPr lvl="1"/>
            <a:r>
              <a:rPr lang="en-US" dirty="0"/>
              <a:t>Need even placement around room</a:t>
            </a:r>
          </a:p>
          <a:p>
            <a:pPr lvl="1"/>
            <a:r>
              <a:rPr lang="en-US" dirty="0"/>
              <a:t>Operate best in moderate humidity</a:t>
            </a:r>
          </a:p>
          <a:p>
            <a:pPr lvl="1"/>
            <a:r>
              <a:rPr lang="en-US" dirty="0"/>
              <a:t>Room air should be well mixed</a:t>
            </a:r>
          </a:p>
          <a:p>
            <a:endParaRPr lang="en-US" dirty="0"/>
          </a:p>
        </p:txBody>
      </p:sp>
      <p:sp>
        <p:nvSpPr>
          <p:cNvPr id="10" name="Text Box 5">
            <a:extLst>
              <a:ext uri="{FF2B5EF4-FFF2-40B4-BE49-F238E27FC236}">
                <a16:creationId xmlns:a16="http://schemas.microsoft.com/office/drawing/2014/main" id="{D9962B37-E6B7-B549-8B8C-23BC30B8138B}"/>
              </a:ext>
            </a:extLst>
          </p:cNvPr>
          <p:cNvSpPr txBox="1">
            <a:spLocks noChangeArrowheads="1"/>
          </p:cNvSpPr>
          <p:nvPr/>
        </p:nvSpPr>
        <p:spPr bwMode="auto">
          <a:xfrm>
            <a:off x="7596430" y="4531133"/>
            <a:ext cx="4225223"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2400" dirty="0"/>
              <a:t>UVGI reduces </a:t>
            </a:r>
            <a:r>
              <a:rPr lang="en-US" sz="2400" dirty="0" err="1"/>
              <a:t>culturable</a:t>
            </a:r>
            <a:r>
              <a:rPr lang="en-US" sz="2400" dirty="0"/>
              <a:t> concentrations by 40-95%</a:t>
            </a:r>
          </a:p>
          <a:p>
            <a:r>
              <a:rPr lang="en-US" sz="2400" dirty="0"/>
              <a:t>Effectiveness depends on microorganism </a:t>
            </a:r>
            <a:br>
              <a:rPr lang="en-US" sz="2400" dirty="0"/>
            </a:br>
            <a:r>
              <a:rPr lang="en-US" sz="2400" dirty="0"/>
              <a:t>(</a:t>
            </a:r>
            <a:r>
              <a:rPr lang="en-US" sz="2400" dirty="0" err="1"/>
              <a:t>Xu</a:t>
            </a:r>
            <a:r>
              <a:rPr lang="en-US" sz="2400" dirty="0"/>
              <a:t> et al., 2003)</a:t>
            </a:r>
          </a:p>
        </p:txBody>
      </p:sp>
      <p:sp>
        <p:nvSpPr>
          <p:cNvPr id="15" name="Rectangle 14">
            <a:extLst>
              <a:ext uri="{FF2B5EF4-FFF2-40B4-BE49-F238E27FC236}">
                <a16:creationId xmlns:a16="http://schemas.microsoft.com/office/drawing/2014/main" id="{A613504C-9ED9-144B-A3AF-C8AD09F9DBF6}"/>
              </a:ext>
            </a:extLst>
          </p:cNvPr>
          <p:cNvSpPr/>
          <p:nvPr/>
        </p:nvSpPr>
        <p:spPr>
          <a:xfrm>
            <a:off x="806245" y="2222808"/>
            <a:ext cx="6511403" cy="3970318"/>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dirty="0"/>
              <a:t>The installation of UVGI fixtures in rooms with approximately 2.4 m (8 ft) ceilings that provide </a:t>
            </a:r>
          </a:p>
          <a:p>
            <a:pPr marL="742950" lvl="1" indent="-285750">
              <a:buFont typeface="Arial" panose="020B0604020202020204" pitchFamily="34" charset="0"/>
              <a:buChar char="•"/>
            </a:pPr>
            <a:r>
              <a:rPr lang="en-US" dirty="0"/>
              <a:t>a UV-C irradiance of 1.87 W/m</a:t>
            </a:r>
            <a:r>
              <a:rPr lang="en-US" baseline="30000" dirty="0"/>
              <a:t>2</a:t>
            </a:r>
            <a:r>
              <a:rPr lang="en-US" dirty="0"/>
              <a:t> (0.17 W/ft</a:t>
            </a:r>
            <a:r>
              <a:rPr lang="en-US" baseline="30000" dirty="0"/>
              <a:t>2</a:t>
            </a:r>
            <a:r>
              <a:rPr lang="en-US" dirty="0"/>
              <a:t>) </a:t>
            </a:r>
          </a:p>
          <a:p>
            <a:pPr marL="977900" lvl="2" indent="-285750">
              <a:buFont typeface="Arial" panose="020B0604020202020204" pitchFamily="34" charset="0"/>
              <a:buChar char="•"/>
            </a:pPr>
            <a:r>
              <a:rPr lang="en-US" dirty="0"/>
              <a:t>30 W/18 m</a:t>
            </a:r>
            <a:r>
              <a:rPr lang="en-US" baseline="30000" dirty="0"/>
              <a:t>2</a:t>
            </a:r>
            <a:r>
              <a:rPr lang="en-US" dirty="0"/>
              <a:t>, one 30-W fixture for every 18 m2 (200 ft</a:t>
            </a:r>
            <a:r>
              <a:rPr lang="en-US" baseline="30000" dirty="0"/>
              <a:t>2</a:t>
            </a:r>
            <a:r>
              <a:rPr lang="en-US" dirty="0"/>
              <a:t>) of floor area, or for every seven people in a room, whichever is greater (</a:t>
            </a:r>
            <a:r>
              <a:rPr lang="en-US" i="1" dirty="0" err="1"/>
              <a:t>Macher</a:t>
            </a:r>
            <a:r>
              <a:rPr lang="en-US" i="1" dirty="0"/>
              <a:t>, 1993; Riley, 1988</a:t>
            </a:r>
            <a:r>
              <a:rPr lang="en-US" dirty="0"/>
              <a:t>)</a:t>
            </a:r>
          </a:p>
          <a:p>
            <a:pPr marL="628650" lvl="1" indent="-285750">
              <a:buFont typeface="Arial" panose="020B0604020202020204" pitchFamily="34" charset="0"/>
              <a:buChar char="•"/>
            </a:pPr>
            <a:r>
              <a:rPr lang="en-US" dirty="0"/>
              <a:t>a UV-C power distribution of 6 W/m</a:t>
            </a:r>
            <a:r>
              <a:rPr lang="en-US" baseline="30000" dirty="0"/>
              <a:t>3</a:t>
            </a:r>
            <a:r>
              <a:rPr lang="en-US" dirty="0"/>
              <a:t> (0.18 W/ft</a:t>
            </a:r>
            <a:r>
              <a:rPr lang="en-US" baseline="30000" dirty="0"/>
              <a:t>3</a:t>
            </a:r>
            <a:r>
              <a:rPr lang="en-US" dirty="0"/>
              <a:t>) in the upper UVGI zone</a:t>
            </a:r>
          </a:p>
          <a:p>
            <a:pPr marL="977900" lvl="2" indent="-285750">
              <a:buFont typeface="Arial" panose="020B0604020202020204" pitchFamily="34" charset="0"/>
              <a:buChar char="•"/>
            </a:pPr>
            <a:r>
              <a:rPr lang="en-US" dirty="0"/>
              <a:t>design UV installations based on the </a:t>
            </a:r>
            <a:r>
              <a:rPr lang="en-US" i="1" dirty="0"/>
              <a:t>volume </a:t>
            </a:r>
            <a:r>
              <a:rPr lang="en-US" dirty="0"/>
              <a:t>of the room that is irradiated and the total UV-C wattage applied</a:t>
            </a:r>
          </a:p>
          <a:p>
            <a:pPr marL="977900" lvl="2" indent="-285750">
              <a:buFont typeface="Arial" panose="020B0604020202020204" pitchFamily="34" charset="0"/>
              <a:buChar char="•"/>
            </a:pPr>
            <a:r>
              <a:rPr lang="en-US" dirty="0"/>
              <a:t>For our test room, the UV-C wattage volume power distribution was 5.5 W × 12 lamps/10.4 m</a:t>
            </a:r>
            <a:r>
              <a:rPr lang="en-US" baseline="30000" dirty="0"/>
              <a:t>3</a:t>
            </a:r>
            <a:r>
              <a:rPr lang="en-US" dirty="0"/>
              <a:t> </a:t>
            </a:r>
          </a:p>
        </p:txBody>
      </p:sp>
    </p:spTree>
    <p:extLst>
      <p:ext uri="{BB962C8B-B14F-4D97-AF65-F5344CB8AC3E}">
        <p14:creationId xmlns:p14="http://schemas.microsoft.com/office/powerpoint/2010/main" val="16583937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DF3CF3-9AF5-194B-9C58-839314772262}"/>
              </a:ext>
            </a:extLst>
          </p:cNvPr>
          <p:cNvSpPr>
            <a:spLocks noGrp="1"/>
          </p:cNvSpPr>
          <p:nvPr>
            <p:ph type="title"/>
          </p:nvPr>
        </p:nvSpPr>
        <p:spPr/>
        <p:txBody>
          <a:bodyPr/>
          <a:lstStyle/>
          <a:p>
            <a:r>
              <a:rPr lang="en-US" dirty="0"/>
              <a:t>7. Negative Pressure Ward</a:t>
            </a:r>
          </a:p>
        </p:txBody>
      </p:sp>
      <p:sp>
        <p:nvSpPr>
          <p:cNvPr id="8" name="Text Placeholder 7">
            <a:extLst>
              <a:ext uri="{FF2B5EF4-FFF2-40B4-BE49-F238E27FC236}">
                <a16:creationId xmlns:a16="http://schemas.microsoft.com/office/drawing/2014/main" id="{258B2D78-D159-574D-999D-83EE3F2B76EF}"/>
              </a:ext>
            </a:extLst>
          </p:cNvPr>
          <p:cNvSpPr>
            <a:spLocks noGrp="1"/>
          </p:cNvSpPr>
          <p:nvPr>
            <p:ph type="body" idx="1"/>
          </p:nvPr>
        </p:nvSpPr>
        <p:spPr/>
        <p:txBody>
          <a:bodyPr/>
          <a:lstStyle/>
          <a:p>
            <a:pPr marL="342900" indent="-342900">
              <a:buFont typeface="Wingdings" pitchFamily="2" charset="2"/>
              <a:buChar char="Ø"/>
            </a:pPr>
            <a:r>
              <a:rPr lang="en-US" dirty="0"/>
              <a:t>Ventilation can be used to create surge capacity in A Hospital</a:t>
            </a:r>
          </a:p>
        </p:txBody>
      </p:sp>
      <p:sp>
        <p:nvSpPr>
          <p:cNvPr id="2" name="Slide Number Placeholder 1">
            <a:extLst>
              <a:ext uri="{FF2B5EF4-FFF2-40B4-BE49-F238E27FC236}">
                <a16:creationId xmlns:a16="http://schemas.microsoft.com/office/drawing/2014/main" id="{F270F1A3-0268-E444-8F75-9BEC45DB4C6D}"/>
              </a:ext>
            </a:extLst>
          </p:cNvPr>
          <p:cNvSpPr>
            <a:spLocks noGrp="1"/>
          </p:cNvSpPr>
          <p:nvPr>
            <p:ph type="sldNum" sz="quarter" idx="12"/>
          </p:nvPr>
        </p:nvSpPr>
        <p:spPr/>
        <p:txBody>
          <a:bodyPr/>
          <a:lstStyle/>
          <a:p>
            <a:fld id="{21D01089-C1EE-E54F-A313-43AA2606A5A0}" type="slidenum">
              <a:rPr lang="en-US" smtClean="0"/>
              <a:pPr/>
              <a:t>18</a:t>
            </a:fld>
            <a:endParaRPr lang="en-US"/>
          </a:p>
        </p:txBody>
      </p:sp>
    </p:spTree>
    <p:extLst>
      <p:ext uri="{BB962C8B-B14F-4D97-AF65-F5344CB8AC3E}">
        <p14:creationId xmlns:p14="http://schemas.microsoft.com/office/powerpoint/2010/main" val="298337640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56DD3BD-FD49-BD47-AFA3-341EA27D0AFF}"/>
              </a:ext>
            </a:extLst>
          </p:cNvPr>
          <p:cNvSpPr>
            <a:spLocks noGrp="1"/>
          </p:cNvSpPr>
          <p:nvPr>
            <p:ph type="title"/>
          </p:nvPr>
        </p:nvSpPr>
        <p:spPr>
          <a:xfrm>
            <a:off x="1228385" y="3263409"/>
            <a:ext cx="3856770" cy="497764"/>
          </a:xfrm>
        </p:spPr>
        <p:style>
          <a:lnRef idx="1">
            <a:schemeClr val="accent4"/>
          </a:lnRef>
          <a:fillRef idx="2">
            <a:schemeClr val="accent4"/>
          </a:fillRef>
          <a:effectRef idx="1">
            <a:schemeClr val="accent4"/>
          </a:effectRef>
          <a:fontRef idx="minor">
            <a:schemeClr val="dk1"/>
          </a:fontRef>
        </p:style>
        <p:txBody>
          <a:bodyPr/>
          <a:lstStyle/>
          <a:p>
            <a:r>
              <a:rPr lang="en-US" i="1" dirty="0"/>
              <a:t>Clements et al. 2017</a:t>
            </a:r>
          </a:p>
        </p:txBody>
      </p:sp>
      <p:sp>
        <p:nvSpPr>
          <p:cNvPr id="4" name="Text Placeholder 3">
            <a:extLst>
              <a:ext uri="{FF2B5EF4-FFF2-40B4-BE49-F238E27FC236}">
                <a16:creationId xmlns:a16="http://schemas.microsoft.com/office/drawing/2014/main" id="{9BB6F25C-4113-344F-A9AB-E519C3765AB6}"/>
              </a:ext>
            </a:extLst>
          </p:cNvPr>
          <p:cNvSpPr>
            <a:spLocks noGrp="1"/>
          </p:cNvSpPr>
          <p:nvPr>
            <p:ph type="body" sz="half" idx="2"/>
          </p:nvPr>
        </p:nvSpPr>
        <p:spPr>
          <a:xfrm>
            <a:off x="503957" y="4117477"/>
            <a:ext cx="9162396" cy="2090582"/>
          </a:xfrm>
        </p:spPr>
        <p:txBody>
          <a:bodyPr>
            <a:noAutofit/>
          </a:bodyPr>
          <a:lstStyle/>
          <a:p>
            <a:pPr lvl="0"/>
            <a:r>
              <a:rPr lang="en-US" sz="1900" dirty="0"/>
              <a:t>A 30-bed negative pressure isolation ward</a:t>
            </a:r>
          </a:p>
          <a:p>
            <a:pPr lvl="0"/>
            <a:r>
              <a:rPr lang="en-US" sz="1900" dirty="0"/>
              <a:t>Reduced supply to 60% of normal</a:t>
            </a:r>
          </a:p>
          <a:p>
            <a:pPr lvl="0"/>
            <a:r>
              <a:rPr lang="en-US" sz="1900" dirty="0"/>
              <a:t>Pressure of -29 Pa established</a:t>
            </a:r>
          </a:p>
          <a:p>
            <a:pPr lvl="0"/>
            <a:r>
              <a:rPr lang="en-US" sz="1900" dirty="0"/>
              <a:t>No pressure reversal at entrance</a:t>
            </a:r>
          </a:p>
          <a:p>
            <a:pPr lvl="0"/>
            <a:r>
              <a:rPr lang="en-US" sz="1900" dirty="0"/>
              <a:t>Pressures on the ward slightly positive</a:t>
            </a:r>
          </a:p>
          <a:p>
            <a:r>
              <a:rPr lang="en-US" sz="1900" dirty="0"/>
              <a:t>personal protective equipment</a:t>
            </a:r>
          </a:p>
        </p:txBody>
      </p:sp>
      <p:sp>
        <p:nvSpPr>
          <p:cNvPr id="5" name="Slide Number Placeholder 4">
            <a:extLst>
              <a:ext uri="{FF2B5EF4-FFF2-40B4-BE49-F238E27FC236}">
                <a16:creationId xmlns:a16="http://schemas.microsoft.com/office/drawing/2014/main" id="{B264F6D2-C4B3-6A46-BB02-6D0B658AC6C8}"/>
              </a:ext>
            </a:extLst>
          </p:cNvPr>
          <p:cNvSpPr>
            <a:spLocks noGrp="1"/>
          </p:cNvSpPr>
          <p:nvPr>
            <p:ph type="sldNum" sz="quarter" idx="12"/>
          </p:nvPr>
        </p:nvSpPr>
        <p:spPr/>
        <p:txBody>
          <a:bodyPr/>
          <a:lstStyle/>
          <a:p>
            <a:fld id="{21D01089-C1EE-E54F-A313-43AA2606A5A0}" type="slidenum">
              <a:rPr lang="en-US" smtClean="0"/>
              <a:pPr/>
              <a:t>19</a:t>
            </a:fld>
            <a:endParaRPr lang="en-US"/>
          </a:p>
        </p:txBody>
      </p:sp>
      <p:pic>
        <p:nvPicPr>
          <p:cNvPr id="15" name="Picture 14">
            <a:extLst>
              <a:ext uri="{FF2B5EF4-FFF2-40B4-BE49-F238E27FC236}">
                <a16:creationId xmlns:a16="http://schemas.microsoft.com/office/drawing/2014/main" id="{FF156021-28F9-1943-A60E-D276271ED0BB}"/>
              </a:ext>
            </a:extLst>
          </p:cNvPr>
          <p:cNvPicPr>
            <a:picLocks noChangeAspect="1"/>
          </p:cNvPicPr>
          <p:nvPr/>
        </p:nvPicPr>
        <p:blipFill>
          <a:blip r:embed="rId3"/>
          <a:stretch>
            <a:fillRect/>
          </a:stretch>
        </p:blipFill>
        <p:spPr>
          <a:xfrm>
            <a:off x="13447" y="1134897"/>
            <a:ext cx="12192000" cy="1646586"/>
          </a:xfrm>
          <a:prstGeom prst="rect">
            <a:avLst/>
          </a:prstGeom>
        </p:spPr>
      </p:pic>
      <p:pic>
        <p:nvPicPr>
          <p:cNvPr id="11" name="Content Placeholder 10">
            <a:extLst>
              <a:ext uri="{FF2B5EF4-FFF2-40B4-BE49-F238E27FC236}">
                <a16:creationId xmlns:a16="http://schemas.microsoft.com/office/drawing/2014/main" id="{4E14AC99-3D03-C041-BA32-25DB977AB99C}"/>
              </a:ext>
            </a:extLst>
          </p:cNvPr>
          <p:cNvPicPr>
            <a:picLocks noGrp="1" noChangeAspect="1"/>
          </p:cNvPicPr>
          <p:nvPr>
            <p:ph idx="1"/>
          </p:nvPr>
        </p:nvPicPr>
        <p:blipFill>
          <a:blip r:embed="rId4"/>
          <a:stretch>
            <a:fillRect/>
          </a:stretch>
        </p:blipFill>
        <p:spPr>
          <a:xfrm>
            <a:off x="10493038" y="1636059"/>
            <a:ext cx="1713023" cy="4572000"/>
          </a:xfrm>
        </p:spPr>
      </p:pic>
      <p:pic>
        <p:nvPicPr>
          <p:cNvPr id="3" name="Picture 2">
            <a:extLst>
              <a:ext uri="{FF2B5EF4-FFF2-40B4-BE49-F238E27FC236}">
                <a16:creationId xmlns:a16="http://schemas.microsoft.com/office/drawing/2014/main" id="{A70F3548-4854-8E43-99BD-D7F0236DF8EA}"/>
              </a:ext>
            </a:extLst>
          </p:cNvPr>
          <p:cNvPicPr>
            <a:picLocks noChangeAspect="1"/>
          </p:cNvPicPr>
          <p:nvPr/>
        </p:nvPicPr>
        <p:blipFill>
          <a:blip r:embed="rId5"/>
          <a:stretch>
            <a:fillRect/>
          </a:stretch>
        </p:blipFill>
        <p:spPr>
          <a:xfrm>
            <a:off x="5556726" y="3022294"/>
            <a:ext cx="4723924" cy="3562656"/>
          </a:xfrm>
          <a:prstGeom prst="rect">
            <a:avLst/>
          </a:prstGeom>
        </p:spPr>
      </p:pic>
    </p:spTree>
    <p:extLst>
      <p:ext uri="{BB962C8B-B14F-4D97-AF65-F5344CB8AC3E}">
        <p14:creationId xmlns:p14="http://schemas.microsoft.com/office/powerpoint/2010/main" val="257316327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0A457-B99D-7045-9FFA-D372F51892BF}"/>
              </a:ext>
            </a:extLst>
          </p:cNvPr>
          <p:cNvSpPr>
            <a:spLocks noGrp="1"/>
          </p:cNvSpPr>
          <p:nvPr>
            <p:ph type="title"/>
          </p:nvPr>
        </p:nvSpPr>
        <p:spPr/>
        <p:txBody>
          <a:bodyPr/>
          <a:lstStyle/>
          <a:p>
            <a:r>
              <a:rPr lang="en-US" dirty="0"/>
              <a:t>Objectives of Presentation</a:t>
            </a:r>
          </a:p>
        </p:txBody>
      </p:sp>
      <p:sp>
        <p:nvSpPr>
          <p:cNvPr id="3" name="Content Placeholder 2">
            <a:extLst>
              <a:ext uri="{FF2B5EF4-FFF2-40B4-BE49-F238E27FC236}">
                <a16:creationId xmlns:a16="http://schemas.microsoft.com/office/drawing/2014/main" id="{D2D1ADDA-C9E6-754C-ADDA-9451892B9466}"/>
              </a:ext>
            </a:extLst>
          </p:cNvPr>
          <p:cNvSpPr>
            <a:spLocks noGrp="1"/>
          </p:cNvSpPr>
          <p:nvPr>
            <p:ph idx="1"/>
          </p:nvPr>
        </p:nvSpPr>
        <p:spPr/>
        <p:txBody>
          <a:bodyPr/>
          <a:lstStyle/>
          <a:p>
            <a:r>
              <a:rPr lang="en-US" dirty="0"/>
              <a:t>Understand how design of hospitals air handling affects nosocomial infection risk</a:t>
            </a:r>
          </a:p>
          <a:p>
            <a:r>
              <a:rPr lang="en-US" dirty="0"/>
              <a:t>Appreciate potential benefits of newer and innovative strategies to reduce infection risk from air handing system</a:t>
            </a:r>
          </a:p>
        </p:txBody>
      </p:sp>
      <p:sp>
        <p:nvSpPr>
          <p:cNvPr id="4" name="Slide Number Placeholder 3">
            <a:extLst>
              <a:ext uri="{FF2B5EF4-FFF2-40B4-BE49-F238E27FC236}">
                <a16:creationId xmlns:a16="http://schemas.microsoft.com/office/drawing/2014/main" id="{022D3E5F-2D67-0E4D-94AB-90AF357F3844}"/>
              </a:ext>
            </a:extLst>
          </p:cNvPr>
          <p:cNvSpPr>
            <a:spLocks noGrp="1"/>
          </p:cNvSpPr>
          <p:nvPr>
            <p:ph type="sldNum" sz="quarter" idx="12"/>
          </p:nvPr>
        </p:nvSpPr>
        <p:spPr/>
        <p:txBody>
          <a:bodyPr/>
          <a:lstStyle/>
          <a:p>
            <a:fld id="{21D01089-C1EE-E54F-A313-43AA2606A5A0}" type="slidenum">
              <a:rPr lang="en-US" smtClean="0"/>
              <a:t>2</a:t>
            </a:fld>
            <a:endParaRPr lang="en-US"/>
          </a:p>
        </p:txBody>
      </p:sp>
    </p:spTree>
    <p:extLst>
      <p:ext uri="{BB962C8B-B14F-4D97-AF65-F5344CB8AC3E}">
        <p14:creationId xmlns:p14="http://schemas.microsoft.com/office/powerpoint/2010/main" val="284902441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486934-2D8E-4D4F-B8ED-5CD5BB8A9AFE}"/>
              </a:ext>
            </a:extLst>
          </p:cNvPr>
          <p:cNvSpPr>
            <a:spLocks noGrp="1"/>
          </p:cNvSpPr>
          <p:nvPr>
            <p:ph idx="1"/>
          </p:nvPr>
        </p:nvSpPr>
        <p:spPr>
          <a:xfrm>
            <a:off x="0" y="155276"/>
            <a:ext cx="11921705" cy="6418053"/>
          </a:xfrm>
        </p:spPr>
        <p:txBody>
          <a:bodyPr>
            <a:noAutofit/>
          </a:bodyPr>
          <a:lstStyle/>
          <a:p>
            <a:pPr marL="457200" indent="-457200">
              <a:lnSpc>
                <a:spcPct val="120000"/>
              </a:lnSpc>
              <a:spcBef>
                <a:spcPts val="400"/>
              </a:spcBef>
              <a:buAutoNum type="arabicPeriod"/>
            </a:pPr>
            <a:r>
              <a:rPr lang="en-US" sz="1800" b="1" i="1" dirty="0">
                <a:solidFill>
                  <a:schemeClr val="bg2">
                    <a:lumMod val="20000"/>
                    <a:lumOff val="80000"/>
                  </a:schemeClr>
                </a:solidFill>
              </a:rPr>
              <a:t>Indoor Microbiome…</a:t>
            </a:r>
          </a:p>
          <a:p>
            <a:pPr lvl="1">
              <a:lnSpc>
                <a:spcPct val="120000"/>
              </a:lnSpc>
              <a:spcBef>
                <a:spcPts val="400"/>
              </a:spcBef>
            </a:pPr>
            <a:r>
              <a:rPr lang="en-US" sz="1800" dirty="0"/>
              <a:t>Diverse indoor microbiome good for limiting potential pathogenic organisms</a:t>
            </a:r>
          </a:p>
          <a:p>
            <a:pPr lvl="1">
              <a:lnSpc>
                <a:spcPct val="120000"/>
              </a:lnSpc>
              <a:spcBef>
                <a:spcPts val="400"/>
              </a:spcBef>
            </a:pPr>
            <a:r>
              <a:rPr lang="en-US" sz="1800" dirty="0"/>
              <a:t>Diversity increases with air flow, better in naturally ventilated buildings</a:t>
            </a:r>
            <a:endParaRPr lang="en-US" sz="1800" b="1" i="1" dirty="0">
              <a:solidFill>
                <a:schemeClr val="bg2">
                  <a:lumMod val="20000"/>
                  <a:lumOff val="80000"/>
                </a:schemeClr>
              </a:solidFill>
            </a:endParaRPr>
          </a:p>
          <a:p>
            <a:pPr marL="0" indent="0">
              <a:lnSpc>
                <a:spcPct val="120000"/>
              </a:lnSpc>
              <a:spcBef>
                <a:spcPts val="400"/>
              </a:spcBef>
              <a:buNone/>
            </a:pPr>
            <a:r>
              <a:rPr lang="en-US" sz="1800" b="1" i="1" dirty="0">
                <a:solidFill>
                  <a:schemeClr val="bg2">
                    <a:lumMod val="20000"/>
                    <a:lumOff val="80000"/>
                  </a:schemeClr>
                </a:solidFill>
              </a:rPr>
              <a:t>2. Outdoor Air Ventilation</a:t>
            </a:r>
          </a:p>
          <a:p>
            <a:pPr lvl="1">
              <a:lnSpc>
                <a:spcPct val="120000"/>
              </a:lnSpc>
              <a:spcBef>
                <a:spcPts val="400"/>
              </a:spcBef>
            </a:pPr>
            <a:r>
              <a:rPr lang="en-US" sz="1800" dirty="0"/>
              <a:t>Increased rates decrease communicable respiratory infections</a:t>
            </a:r>
          </a:p>
          <a:p>
            <a:pPr lvl="1">
              <a:lnSpc>
                <a:spcPct val="120000"/>
              </a:lnSpc>
              <a:spcBef>
                <a:spcPts val="400"/>
              </a:spcBef>
            </a:pPr>
            <a:r>
              <a:rPr lang="en-US" sz="1800" dirty="0"/>
              <a:t>Increased rates decrease airborne microbial loading</a:t>
            </a:r>
          </a:p>
          <a:p>
            <a:pPr marL="0" indent="0">
              <a:lnSpc>
                <a:spcPct val="120000"/>
              </a:lnSpc>
              <a:spcBef>
                <a:spcPts val="400"/>
              </a:spcBef>
              <a:buNone/>
            </a:pPr>
            <a:r>
              <a:rPr lang="en-US" sz="1800" b="1" i="1" dirty="0">
                <a:solidFill>
                  <a:schemeClr val="bg2">
                    <a:lumMod val="20000"/>
                    <a:lumOff val="80000"/>
                  </a:schemeClr>
                </a:solidFill>
              </a:rPr>
              <a:t>3. Natural Ventilation</a:t>
            </a:r>
          </a:p>
          <a:p>
            <a:pPr lvl="1">
              <a:lnSpc>
                <a:spcPct val="120000"/>
              </a:lnSpc>
              <a:spcBef>
                <a:spcPts val="400"/>
              </a:spcBef>
            </a:pPr>
            <a:r>
              <a:rPr lang="en-US" sz="1800" dirty="0"/>
              <a:t>Used as effective ventilation with low levels of traffic-related air pollution</a:t>
            </a:r>
          </a:p>
          <a:p>
            <a:pPr lvl="1">
              <a:lnSpc>
                <a:spcPct val="120000"/>
              </a:lnSpc>
              <a:spcBef>
                <a:spcPts val="400"/>
              </a:spcBef>
            </a:pPr>
            <a:r>
              <a:rPr lang="en-US" sz="1800" dirty="0"/>
              <a:t>Better to enhance microbiome diversity</a:t>
            </a:r>
          </a:p>
          <a:p>
            <a:pPr lvl="1">
              <a:lnSpc>
                <a:spcPct val="120000"/>
              </a:lnSpc>
              <a:spcBef>
                <a:spcPts val="400"/>
              </a:spcBef>
            </a:pPr>
            <a:r>
              <a:rPr lang="en-US" sz="1800" dirty="0"/>
              <a:t>Higher air exchange rates, lower risk of airborne infection</a:t>
            </a:r>
          </a:p>
          <a:p>
            <a:pPr marL="0" indent="0">
              <a:lnSpc>
                <a:spcPct val="120000"/>
              </a:lnSpc>
              <a:spcBef>
                <a:spcPts val="400"/>
              </a:spcBef>
              <a:buNone/>
            </a:pPr>
            <a:r>
              <a:rPr lang="en-US" sz="1800" b="1" i="1" dirty="0">
                <a:solidFill>
                  <a:schemeClr val="bg2">
                    <a:lumMod val="20000"/>
                    <a:lumOff val="80000"/>
                  </a:schemeClr>
                </a:solidFill>
              </a:rPr>
              <a:t>4. UVGI in Air Handlers</a:t>
            </a:r>
          </a:p>
          <a:p>
            <a:pPr lvl="1">
              <a:lnSpc>
                <a:spcPct val="120000"/>
              </a:lnSpc>
              <a:spcBef>
                <a:spcPts val="400"/>
              </a:spcBef>
            </a:pPr>
            <a:r>
              <a:rPr lang="en-US" sz="1800" dirty="0"/>
              <a:t>UVGI air treatment excellent strategy for high risk infectious areas</a:t>
            </a:r>
          </a:p>
          <a:p>
            <a:pPr lvl="1">
              <a:lnSpc>
                <a:spcPct val="120000"/>
              </a:lnSpc>
              <a:spcBef>
                <a:spcPts val="400"/>
              </a:spcBef>
            </a:pPr>
            <a:r>
              <a:rPr lang="en-US" sz="1800"/>
              <a:t>In room upper UVGI important tool in locations with high occupancy and unsuspected transmission</a:t>
            </a:r>
            <a:endParaRPr lang="en-US" sz="1800" dirty="0"/>
          </a:p>
          <a:p>
            <a:pPr marL="0" indent="0">
              <a:lnSpc>
                <a:spcPct val="120000"/>
              </a:lnSpc>
              <a:spcBef>
                <a:spcPts val="400"/>
              </a:spcBef>
              <a:buNone/>
            </a:pPr>
            <a:r>
              <a:rPr lang="en-US" sz="1800" b="1" i="1" dirty="0">
                <a:solidFill>
                  <a:schemeClr val="bg2">
                    <a:lumMod val="20000"/>
                    <a:lumOff val="80000"/>
                  </a:schemeClr>
                </a:solidFill>
              </a:rPr>
              <a:t>5. Negative Pressure Ward</a:t>
            </a:r>
          </a:p>
          <a:p>
            <a:pPr lvl="1">
              <a:lnSpc>
                <a:spcPct val="120000"/>
              </a:lnSpc>
              <a:spcBef>
                <a:spcPts val="400"/>
              </a:spcBef>
            </a:pPr>
            <a:r>
              <a:rPr lang="en-US" sz="1800" dirty="0"/>
              <a:t>Ventilation can be used to increase surge capacity in a hospital</a:t>
            </a:r>
          </a:p>
        </p:txBody>
      </p:sp>
      <p:sp>
        <p:nvSpPr>
          <p:cNvPr id="4" name="Slide Number Placeholder 3">
            <a:extLst>
              <a:ext uri="{FF2B5EF4-FFF2-40B4-BE49-F238E27FC236}">
                <a16:creationId xmlns:a16="http://schemas.microsoft.com/office/drawing/2014/main" id="{638E4DAF-6CE8-D646-9E02-E3E46C27EC5B}"/>
              </a:ext>
            </a:extLst>
          </p:cNvPr>
          <p:cNvSpPr>
            <a:spLocks noGrp="1"/>
          </p:cNvSpPr>
          <p:nvPr>
            <p:ph type="sldNum" sz="quarter" idx="12"/>
          </p:nvPr>
        </p:nvSpPr>
        <p:spPr/>
        <p:txBody>
          <a:bodyPr/>
          <a:lstStyle/>
          <a:p>
            <a:fld id="{21D01089-C1EE-E54F-A313-43AA2606A5A0}" type="slidenum">
              <a:rPr lang="en-US" smtClean="0"/>
              <a:t>20</a:t>
            </a:fld>
            <a:endParaRPr lang="en-US"/>
          </a:p>
        </p:txBody>
      </p:sp>
    </p:spTree>
    <p:extLst>
      <p:ext uri="{BB962C8B-B14F-4D97-AF65-F5344CB8AC3E}">
        <p14:creationId xmlns:p14="http://schemas.microsoft.com/office/powerpoint/2010/main" val="33814641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ADFE4D-D4DB-A447-9A89-DC65F61185AA}"/>
              </a:ext>
            </a:extLst>
          </p:cNvPr>
          <p:cNvSpPr>
            <a:spLocks noGrp="1"/>
          </p:cNvSpPr>
          <p:nvPr>
            <p:ph idx="1"/>
          </p:nvPr>
        </p:nvSpPr>
        <p:spPr>
          <a:xfrm>
            <a:off x="0" y="243840"/>
            <a:ext cx="11887200" cy="6278880"/>
          </a:xfrm>
        </p:spPr>
        <p:txBody>
          <a:bodyPr>
            <a:normAutofit fontScale="92500" lnSpcReduction="10000"/>
          </a:bodyPr>
          <a:lstStyle/>
          <a:p>
            <a:pPr>
              <a:spcBef>
                <a:spcPts val="0"/>
              </a:spcBef>
            </a:pPr>
            <a:r>
              <a:rPr lang="en-US" sz="1200" dirty="0"/>
              <a:t>Brundage, J.F., Scott, R.M., </a:t>
            </a:r>
            <a:r>
              <a:rPr lang="en-US" sz="1200" dirty="0" err="1"/>
              <a:t>Lednar</a:t>
            </a:r>
            <a:r>
              <a:rPr lang="en-US" sz="1200" dirty="0"/>
              <a:t>, W.M., Smith, D.W. and Miller, R.N. (1988) Building-associated risk of febrile acute respiratory diseases in army trainees, J. Am. Med. Assoc., 259, 2108–2112. </a:t>
            </a:r>
          </a:p>
          <a:p>
            <a:pPr>
              <a:spcBef>
                <a:spcPts val="0"/>
              </a:spcBef>
            </a:pPr>
            <a:r>
              <a:rPr lang="en-US" sz="1200" dirty="0"/>
              <a:t>Hoge, C.W., </a:t>
            </a:r>
            <a:r>
              <a:rPr lang="en-US" sz="1200" dirty="0" err="1"/>
              <a:t>Reichler</a:t>
            </a:r>
            <a:r>
              <a:rPr lang="en-US" sz="1200" dirty="0"/>
              <a:t>, M.R., Dominguez, E.A., Bremer, J.C., </a:t>
            </a:r>
            <a:r>
              <a:rPr lang="en-US" sz="1200" dirty="0" err="1"/>
              <a:t>Mastro</a:t>
            </a:r>
            <a:r>
              <a:rPr lang="en-US" sz="1200" dirty="0"/>
              <a:t>, T.D., Hen- </a:t>
            </a:r>
            <a:r>
              <a:rPr lang="en-US" sz="1200" dirty="0" err="1"/>
              <a:t>dricks</a:t>
            </a:r>
            <a:r>
              <a:rPr lang="en-US" sz="1200" dirty="0"/>
              <a:t>, K.A., Musher, D.M., Elliott, J.A., </a:t>
            </a:r>
            <a:r>
              <a:rPr lang="en-US" sz="1200" dirty="0" err="1"/>
              <a:t>Facklam</a:t>
            </a:r>
            <a:r>
              <a:rPr lang="en-US" sz="1200" dirty="0"/>
              <a:t>, R.R. and </a:t>
            </a:r>
            <a:r>
              <a:rPr lang="en-US" sz="1200" dirty="0" err="1"/>
              <a:t>Breiman</a:t>
            </a:r>
            <a:r>
              <a:rPr lang="en-US" sz="1200" dirty="0"/>
              <a:t>, R.F. (1994) An epidemic of pneumococcal disease in an overcrowded, inadequately ventilated jail, N. Eng. J. Med., 331, 643–648. </a:t>
            </a:r>
          </a:p>
          <a:p>
            <a:pPr>
              <a:spcBef>
                <a:spcPts val="0"/>
              </a:spcBef>
            </a:pPr>
            <a:endParaRPr lang="en-US" sz="1200" dirty="0"/>
          </a:p>
          <a:p>
            <a:pPr>
              <a:spcBef>
                <a:spcPts val="0"/>
              </a:spcBef>
            </a:pPr>
            <a:r>
              <a:rPr lang="en-US" sz="1200" dirty="0" err="1"/>
              <a:t>Escombe</a:t>
            </a:r>
            <a:r>
              <a:rPr lang="en-US" sz="1200" dirty="0"/>
              <a:t>, A.R., </a:t>
            </a:r>
            <a:r>
              <a:rPr lang="en-US" sz="1200" dirty="0" err="1"/>
              <a:t>Oeser</a:t>
            </a:r>
            <a:r>
              <a:rPr lang="en-US" sz="1200" dirty="0"/>
              <a:t>, C.C., Gilman, R.H., </a:t>
            </a:r>
            <a:r>
              <a:rPr lang="en-US" sz="1200" dirty="0" err="1"/>
              <a:t>Navincopa</a:t>
            </a:r>
            <a:r>
              <a:rPr lang="en-US" sz="1200" dirty="0"/>
              <a:t>, M., </a:t>
            </a:r>
            <a:r>
              <a:rPr lang="en-US" sz="1200" dirty="0" err="1"/>
              <a:t>Ticona</a:t>
            </a:r>
            <a:r>
              <a:rPr lang="en-US" sz="1200" dirty="0"/>
              <a:t>, E., Pan, W., Martínez, C., </a:t>
            </a:r>
            <a:r>
              <a:rPr lang="en-US" sz="1200" dirty="0" err="1"/>
              <a:t>Chacaltana</a:t>
            </a:r>
            <a:r>
              <a:rPr lang="en-US" sz="1200" dirty="0"/>
              <a:t>, J., Rodríguez, R., Moore, D.A. and Friedland, J.S., 2007. Natural ventilation for the prevention of airborne contagion. </a:t>
            </a:r>
            <a:r>
              <a:rPr lang="en-US" sz="1200" dirty="0" err="1"/>
              <a:t>PLoS</a:t>
            </a:r>
            <a:r>
              <a:rPr lang="en-US" sz="1200" dirty="0"/>
              <a:t> medicine, 4(2), p.e68.</a:t>
            </a:r>
          </a:p>
          <a:p>
            <a:pPr>
              <a:spcBef>
                <a:spcPts val="0"/>
              </a:spcBef>
            </a:pPr>
            <a:r>
              <a:rPr lang="en-US" sz="1200" dirty="0"/>
              <a:t>Qian, H., Li, Y., </a:t>
            </a:r>
            <a:r>
              <a:rPr lang="en-US" sz="1200" dirty="0" err="1"/>
              <a:t>Seto</a:t>
            </a:r>
            <a:r>
              <a:rPr lang="en-US" sz="1200" dirty="0"/>
              <a:t>, W.H., Ching, P., Ching, W.H. and Sun, H.Q., 2010. Natural ventilation for reducing airborne infection in hospitals. Building and Environment, 45(3), pp.559-565.</a:t>
            </a:r>
          </a:p>
          <a:p>
            <a:pPr>
              <a:spcBef>
                <a:spcPts val="0"/>
              </a:spcBef>
            </a:pPr>
            <a:r>
              <a:rPr lang="en-US" sz="1200" dirty="0" err="1"/>
              <a:t>Kembel</a:t>
            </a:r>
            <a:r>
              <a:rPr lang="en-US" sz="1200" dirty="0"/>
              <a:t>, S.W., Jones, E., Kline, J., Northcutt, D., Stenson, J., Womack, A.M., Bohannan, B.J., Brown, G.Z. and Green, J.L., 2012. Architectural design influences the diversity and structure of the built environment microbiome. The ISME journal, 6(8), p.1469.</a:t>
            </a:r>
          </a:p>
          <a:p>
            <a:pPr>
              <a:spcBef>
                <a:spcPts val="0"/>
              </a:spcBef>
            </a:pPr>
            <a:r>
              <a:rPr lang="en-US" sz="1200" dirty="0"/>
              <a:t>Lax, S. and Gilbert, J.A., 2015. Hospital-associated microbiota and implications for nosocomial infections. Trends in molecular medicine, 21(7), pp.427-432.</a:t>
            </a:r>
          </a:p>
          <a:p>
            <a:pPr>
              <a:spcBef>
                <a:spcPts val="0"/>
              </a:spcBef>
            </a:pPr>
            <a:r>
              <a:rPr lang="en-US" sz="1200" dirty="0" err="1"/>
              <a:t>Stockwell</a:t>
            </a:r>
            <a:r>
              <a:rPr lang="en-US" sz="1200" dirty="0"/>
              <a:t>, R.E., Ballard, E.L., O'Rourke, P., </a:t>
            </a:r>
            <a:r>
              <a:rPr lang="en-US" sz="1200" dirty="0" err="1"/>
              <a:t>Knibbs</a:t>
            </a:r>
            <a:r>
              <a:rPr lang="en-US" sz="1200" dirty="0"/>
              <a:t>, L.D., </a:t>
            </a:r>
            <a:r>
              <a:rPr lang="en-US" sz="1200" dirty="0" err="1"/>
              <a:t>Morawska</a:t>
            </a:r>
            <a:r>
              <a:rPr lang="en-US" sz="1200" dirty="0"/>
              <a:t>, L. and Bell, S.C., 2019. Indoor hospital air and the impact of ventilation on bioaerosols: a systematic review. Journal of Hospital Infection.</a:t>
            </a:r>
          </a:p>
          <a:p>
            <a:pPr>
              <a:spcBef>
                <a:spcPts val="0"/>
              </a:spcBef>
            </a:pPr>
            <a:r>
              <a:rPr lang="en-US" sz="1200" dirty="0"/>
              <a:t>Lax, S., </a:t>
            </a:r>
            <a:r>
              <a:rPr lang="en-US" sz="1200" dirty="0" err="1"/>
              <a:t>Sangwan</a:t>
            </a:r>
            <a:r>
              <a:rPr lang="en-US" sz="1200" dirty="0"/>
              <a:t>, N., Smith, D., Larsen, P., Handley, K.M., Richardson, M., Guyton, K., </a:t>
            </a:r>
            <a:r>
              <a:rPr lang="en-US" sz="1200" dirty="0" err="1"/>
              <a:t>Krezalek</a:t>
            </a:r>
            <a:r>
              <a:rPr lang="en-US" sz="1200" dirty="0"/>
              <a:t>, M., </a:t>
            </a:r>
            <a:r>
              <a:rPr lang="en-US" sz="1200" dirty="0" err="1"/>
              <a:t>Shogan</a:t>
            </a:r>
            <a:r>
              <a:rPr lang="en-US" sz="1200" dirty="0"/>
              <a:t>, B.D., </a:t>
            </a:r>
            <a:r>
              <a:rPr lang="en-US" sz="1200" dirty="0" err="1"/>
              <a:t>Defazio</a:t>
            </a:r>
            <a:r>
              <a:rPr lang="en-US" sz="1200" dirty="0"/>
              <a:t>, J. and </a:t>
            </a:r>
            <a:r>
              <a:rPr lang="en-US" sz="1200" dirty="0" err="1"/>
              <a:t>Flemming</a:t>
            </a:r>
            <a:r>
              <a:rPr lang="en-US" sz="1200" dirty="0"/>
              <a:t>, I., 2017. Bacterial colonization and succession in a newly opened hospital. Science translational medicine, 9(391), p.eaah6500.</a:t>
            </a:r>
          </a:p>
          <a:p>
            <a:pPr>
              <a:spcBef>
                <a:spcPts val="0"/>
              </a:spcBef>
            </a:pPr>
            <a:r>
              <a:rPr lang="en-US" sz="1200" dirty="0" err="1"/>
              <a:t>Ciencewicki</a:t>
            </a:r>
            <a:r>
              <a:rPr lang="en-US" sz="1200" dirty="0"/>
              <a:t>, J. and Jaspers, I., 2007. Air pollution and respiratory viral infection. Inhalation toxicology, 19(14), pp.1135-1146.</a:t>
            </a:r>
          </a:p>
          <a:p>
            <a:pPr>
              <a:spcBef>
                <a:spcPts val="0"/>
              </a:spcBef>
            </a:pPr>
            <a:r>
              <a:rPr lang="en-US" sz="1200" dirty="0"/>
              <a:t>Miller, F.J., </a:t>
            </a:r>
            <a:r>
              <a:rPr lang="en-US" sz="1200" dirty="0" err="1"/>
              <a:t>Illing</a:t>
            </a:r>
            <a:r>
              <a:rPr lang="en-US" sz="1200" dirty="0"/>
              <a:t>, J.W. and Gardner, D.E., 1978. Effect of urban ozone levels on laboratory-induced respiratory infections. Toxicology letters, 2(3), pp.163-169.</a:t>
            </a:r>
          </a:p>
          <a:p>
            <a:pPr>
              <a:spcBef>
                <a:spcPts val="0"/>
              </a:spcBef>
            </a:pPr>
            <a:r>
              <a:rPr lang="en-US" sz="1200" dirty="0" err="1"/>
              <a:t>Hyttinen</a:t>
            </a:r>
            <a:r>
              <a:rPr lang="en-US" sz="1200" dirty="0"/>
              <a:t>, M., </a:t>
            </a:r>
            <a:r>
              <a:rPr lang="en-US" sz="1200" dirty="0" err="1"/>
              <a:t>Pasanen</a:t>
            </a:r>
            <a:r>
              <a:rPr lang="en-US" sz="1200" dirty="0"/>
              <a:t>, P., </a:t>
            </a:r>
            <a:r>
              <a:rPr lang="en-US" sz="1200" dirty="0" err="1"/>
              <a:t>Salo</a:t>
            </a:r>
            <a:r>
              <a:rPr lang="en-US" sz="1200" dirty="0"/>
              <a:t>, J., </a:t>
            </a:r>
            <a:r>
              <a:rPr lang="en-US" sz="1200" dirty="0" err="1"/>
              <a:t>Björkroth</a:t>
            </a:r>
            <a:r>
              <a:rPr lang="en-US" sz="1200" dirty="0"/>
              <a:t>, M., </a:t>
            </a:r>
            <a:r>
              <a:rPr lang="en-US" sz="1200" dirty="0" err="1"/>
              <a:t>Vartiainen</a:t>
            </a:r>
            <a:r>
              <a:rPr lang="en-US" sz="1200" dirty="0"/>
              <a:t>, M. and </a:t>
            </a:r>
            <a:r>
              <a:rPr lang="en-US" sz="1200" dirty="0" err="1"/>
              <a:t>Kalliokoski</a:t>
            </a:r>
            <a:r>
              <a:rPr lang="en-US" sz="1200" dirty="0"/>
              <a:t>, P., 2003. Reactions of ozone on ventilation filters. Indoor and Built Environment, 12(3), pp.151-158.</a:t>
            </a:r>
          </a:p>
          <a:p>
            <a:pPr>
              <a:spcBef>
                <a:spcPts val="0"/>
              </a:spcBef>
            </a:pPr>
            <a:r>
              <a:rPr lang="en-US" sz="1200" dirty="0"/>
              <a:t>Gibbons, S.M., Schwartz, T., </a:t>
            </a:r>
            <a:r>
              <a:rPr lang="en-US" sz="1200" dirty="0" err="1"/>
              <a:t>Fouquier</a:t>
            </a:r>
            <a:r>
              <a:rPr lang="en-US" sz="1200" dirty="0"/>
              <a:t>, J., Mitchell, M., </a:t>
            </a:r>
            <a:r>
              <a:rPr lang="en-US" sz="1200" dirty="0" err="1"/>
              <a:t>Sangwan</a:t>
            </a:r>
            <a:r>
              <a:rPr lang="en-US" sz="1200" dirty="0"/>
              <a:t>, N., Gilbert, J.A. and Kelley, S.T., 2015. Ecological succession and viability of human-associated microbiota on restroom surfaces. Appl. Environ. </a:t>
            </a:r>
            <a:r>
              <a:rPr lang="en-US" sz="1200" dirty="0" err="1"/>
              <a:t>Microbiol</a:t>
            </a:r>
            <a:r>
              <a:rPr lang="en-US" sz="1200" dirty="0"/>
              <a:t>., 81(2), pp.765-773.</a:t>
            </a:r>
          </a:p>
          <a:p>
            <a:pPr>
              <a:spcBef>
                <a:spcPts val="0"/>
              </a:spcBef>
            </a:pPr>
            <a:r>
              <a:rPr lang="en-US" sz="1200" dirty="0"/>
              <a:t>Weschler, C.J., Shields, H.C. and Naik, D.V., 1994. Ozone-removal efficiencies of activated carbon filters after more than three years of continuous service. ASHRAE transactions, 100(2), pp.1121-1129.</a:t>
            </a:r>
          </a:p>
          <a:p>
            <a:pPr>
              <a:spcBef>
                <a:spcPts val="0"/>
              </a:spcBef>
            </a:pPr>
            <a:r>
              <a:rPr lang="en-US" sz="1200" dirty="0"/>
              <a:t>Zhao, P., Siegel, J.A. and </a:t>
            </a:r>
            <a:r>
              <a:rPr lang="en-US" sz="1200" dirty="0" err="1"/>
              <a:t>Corsi</a:t>
            </a:r>
            <a:r>
              <a:rPr lang="en-US" sz="1200" dirty="0"/>
              <a:t>, R.L., 2007. Ozone removal by HVAC filters. Atmospheric environment, 41(15), pp.3151-3160.</a:t>
            </a:r>
          </a:p>
          <a:p>
            <a:pPr>
              <a:spcBef>
                <a:spcPts val="0"/>
              </a:spcBef>
            </a:pPr>
            <a:r>
              <a:rPr lang="en-US" sz="1200" dirty="0"/>
              <a:t>Poza M, </a:t>
            </a:r>
            <a:r>
              <a:rPr lang="en-US" sz="1200" dirty="0" err="1"/>
              <a:t>Gayoso</a:t>
            </a:r>
            <a:r>
              <a:rPr lang="en-US" sz="1200" dirty="0"/>
              <a:t> C, Gómez MJ, </a:t>
            </a:r>
            <a:r>
              <a:rPr lang="en-US" sz="1200" dirty="0" err="1"/>
              <a:t>Rumbo-Feal</a:t>
            </a:r>
            <a:r>
              <a:rPr lang="en-US" sz="1200" dirty="0"/>
              <a:t> S, Tomás M, et al. (2012) Exploring Bacterial Diversity in Hospital Environments by GS-FLX Titanium Pyrosequencing. PLOS ONE 7(8): e44105. https://</a:t>
            </a:r>
            <a:r>
              <a:rPr lang="en-US" sz="1200" dirty="0" err="1"/>
              <a:t>doi.org</a:t>
            </a:r>
            <a:r>
              <a:rPr lang="en-US" sz="1200" dirty="0"/>
              <a:t>/10.1371/journal.pone.0044105</a:t>
            </a:r>
          </a:p>
          <a:p>
            <a:pPr>
              <a:spcBef>
                <a:spcPts val="0"/>
              </a:spcBef>
            </a:pPr>
            <a:r>
              <a:rPr lang="en-US" sz="1200" dirty="0">
                <a:hlinkClick r:id="rId3"/>
              </a:rPr>
              <a:t>https://journals.plos.org/plosone/article?id=10.1371/journal.pone.0044105</a:t>
            </a:r>
            <a:endParaRPr lang="en-US" sz="1200" dirty="0"/>
          </a:p>
          <a:p>
            <a:pPr>
              <a:spcBef>
                <a:spcPts val="0"/>
              </a:spcBef>
            </a:pPr>
            <a:r>
              <a:rPr lang="en-US" sz="1200" dirty="0"/>
              <a:t>Hewitt KM, </a:t>
            </a:r>
            <a:r>
              <a:rPr lang="en-US" sz="1200" dirty="0" err="1"/>
              <a:t>Mannino</a:t>
            </a:r>
            <a:r>
              <a:rPr lang="en-US" sz="1200" dirty="0"/>
              <a:t> FL, Gonzalez A, Chase JH, </a:t>
            </a:r>
            <a:r>
              <a:rPr lang="en-US" sz="1200" dirty="0" err="1"/>
              <a:t>Caporaso</a:t>
            </a:r>
            <a:r>
              <a:rPr lang="en-US" sz="1200" dirty="0"/>
              <a:t> JG, et al. (2013) Bacterial Diversity in Two Neonatal Intensive Care Units (NICUs). PLOS ONE 8(1): e54703. https://</a:t>
            </a:r>
            <a:r>
              <a:rPr lang="en-US" sz="1200" dirty="0" err="1"/>
              <a:t>doi.org</a:t>
            </a:r>
            <a:r>
              <a:rPr lang="en-US" sz="1200" dirty="0"/>
              <a:t>/10.1371/journal.pone.0054703</a:t>
            </a:r>
          </a:p>
          <a:p>
            <a:pPr>
              <a:spcBef>
                <a:spcPts val="0"/>
              </a:spcBef>
            </a:pPr>
            <a:r>
              <a:rPr lang="en-US" sz="1200" dirty="0">
                <a:hlinkClick r:id="rId4"/>
              </a:rPr>
              <a:t>https://journals.plos.org/plosone/article?id=10.1371/journal.pone.0054703</a:t>
            </a:r>
            <a:endParaRPr lang="en-US" sz="1200" dirty="0"/>
          </a:p>
          <a:p>
            <a:pPr>
              <a:spcBef>
                <a:spcPts val="0"/>
              </a:spcBef>
            </a:pPr>
            <a:r>
              <a:rPr lang="en-US" sz="1200" dirty="0"/>
              <a:t>Ryan et al. 2011. Effect of enhanced ultraviolet germicidal irradiation in the heating ventilation and air conditioning system on ventilator-associated pneumonia in a neonatal intensive care unit. Journal of Perinatology 31:607-614.</a:t>
            </a:r>
          </a:p>
          <a:p>
            <a:pPr>
              <a:spcBef>
                <a:spcPts val="0"/>
              </a:spcBef>
            </a:pPr>
            <a:r>
              <a:rPr lang="en-US" sz="1200" dirty="0"/>
              <a:t>Miller, S.L., Clements, N., Elliott, S.A., Subhash, S.S., Eagan, A. and </a:t>
            </a:r>
            <a:r>
              <a:rPr lang="en-US" sz="1200" dirty="0" err="1"/>
              <a:t>Radonovich</a:t>
            </a:r>
            <a:r>
              <a:rPr lang="en-US" sz="1200" dirty="0"/>
              <a:t>, L.J., 2017. Implementing a negative-pressure isolation ward for a surge in airborne infectious patients. American journal of infection control, 45(6), pp.652-659.</a:t>
            </a:r>
          </a:p>
          <a:p>
            <a:pPr>
              <a:spcBef>
                <a:spcPts val="0"/>
              </a:spcBef>
            </a:pPr>
            <a:r>
              <a:rPr lang="en-US" sz="1200" dirty="0" err="1"/>
              <a:t>Kujundzic</a:t>
            </a:r>
            <a:r>
              <a:rPr lang="en-US" sz="1200" dirty="0"/>
              <a:t>, E., Hernandez, M., and Miller, S. L. 2007. Ultraviolet germicidal irradiation inactivation of airborne fungal spores and bacteria in upper-room air and in-duct configurations, Journal of Environmental Engineering and Science, 6:1-9, 2007</a:t>
            </a:r>
          </a:p>
          <a:p>
            <a:pPr>
              <a:spcBef>
                <a:spcPts val="0"/>
              </a:spcBef>
            </a:pPr>
            <a:r>
              <a:rPr lang="en-US" sz="1200" dirty="0"/>
              <a:t>Di, Q., Wang, Y., </a:t>
            </a:r>
            <a:r>
              <a:rPr lang="en-US" sz="1200" dirty="0" err="1"/>
              <a:t>Zanobetti</a:t>
            </a:r>
            <a:r>
              <a:rPr lang="en-US" sz="1200" dirty="0"/>
              <a:t>, A., Wang, Y., </a:t>
            </a:r>
            <a:r>
              <a:rPr lang="en-US" sz="1200" dirty="0" err="1"/>
              <a:t>Koutrakis</a:t>
            </a:r>
            <a:r>
              <a:rPr lang="en-US" sz="1200" dirty="0"/>
              <a:t>, P., </a:t>
            </a:r>
            <a:r>
              <a:rPr lang="en-US" sz="1200" dirty="0" err="1"/>
              <a:t>Choirat</a:t>
            </a:r>
            <a:r>
              <a:rPr lang="en-US" sz="1200" dirty="0"/>
              <a:t>, C., </a:t>
            </a:r>
            <a:r>
              <a:rPr lang="en-US" sz="1200" dirty="0" err="1"/>
              <a:t>Dominici</a:t>
            </a:r>
            <a:r>
              <a:rPr lang="en-US" sz="1200" dirty="0"/>
              <a:t>, F. and Schwartz, J.D., 2017. Air pollution and mortality in the Medicare population. New England Journal of Medicine, 376(26), pp.2513-2522.</a:t>
            </a:r>
          </a:p>
          <a:p>
            <a:pPr>
              <a:spcBef>
                <a:spcPts val="0"/>
              </a:spcBef>
            </a:pPr>
            <a:r>
              <a:rPr lang="en-US" sz="1200" dirty="0"/>
              <a:t>Di, Q., Wang, Y., </a:t>
            </a:r>
            <a:r>
              <a:rPr lang="en-US" sz="1200" dirty="0" err="1"/>
              <a:t>Zanobetti</a:t>
            </a:r>
            <a:r>
              <a:rPr lang="en-US" sz="1200" dirty="0"/>
              <a:t>, A., Wang, Y., </a:t>
            </a:r>
            <a:r>
              <a:rPr lang="en-US" sz="1200" dirty="0" err="1"/>
              <a:t>Koutrakis</a:t>
            </a:r>
            <a:r>
              <a:rPr lang="en-US" sz="1200" dirty="0"/>
              <a:t>, P., </a:t>
            </a:r>
            <a:r>
              <a:rPr lang="en-US" sz="1200" dirty="0" err="1"/>
              <a:t>Choirat</a:t>
            </a:r>
            <a:r>
              <a:rPr lang="en-US" sz="1200" dirty="0"/>
              <a:t>, C., </a:t>
            </a:r>
            <a:r>
              <a:rPr lang="en-US" sz="1200" dirty="0" err="1"/>
              <a:t>Dominici</a:t>
            </a:r>
            <a:r>
              <a:rPr lang="en-US" sz="1200" dirty="0"/>
              <a:t>, F. and Schwartz, J.D., 2017. Air pollution and mortality in the Medicare population. New England Journal of Medicine, 376(26), pp.2513-2522.</a:t>
            </a:r>
          </a:p>
        </p:txBody>
      </p:sp>
    </p:spTree>
    <p:extLst>
      <p:ext uri="{BB962C8B-B14F-4D97-AF65-F5344CB8AC3E}">
        <p14:creationId xmlns:p14="http://schemas.microsoft.com/office/powerpoint/2010/main" val="41339187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486934-2D8E-4D4F-B8ED-5CD5BB8A9AFE}"/>
              </a:ext>
            </a:extLst>
          </p:cNvPr>
          <p:cNvSpPr>
            <a:spLocks noGrp="1"/>
          </p:cNvSpPr>
          <p:nvPr>
            <p:ph idx="1"/>
          </p:nvPr>
        </p:nvSpPr>
        <p:spPr>
          <a:xfrm>
            <a:off x="0" y="155276"/>
            <a:ext cx="11921705" cy="6418053"/>
          </a:xfrm>
        </p:spPr>
        <p:txBody>
          <a:bodyPr>
            <a:noAutofit/>
          </a:bodyPr>
          <a:lstStyle/>
          <a:p>
            <a:pPr marL="457200" indent="-457200">
              <a:lnSpc>
                <a:spcPct val="120000"/>
              </a:lnSpc>
              <a:spcBef>
                <a:spcPts val="400"/>
              </a:spcBef>
              <a:buAutoNum type="arabicPeriod"/>
            </a:pPr>
            <a:r>
              <a:rPr lang="en-US" sz="1800" b="1" i="1" dirty="0">
                <a:solidFill>
                  <a:schemeClr val="bg2">
                    <a:lumMod val="20000"/>
                    <a:lumOff val="80000"/>
                  </a:schemeClr>
                </a:solidFill>
              </a:rPr>
              <a:t>Indoor Microbiome…</a:t>
            </a:r>
          </a:p>
          <a:p>
            <a:pPr lvl="1">
              <a:lnSpc>
                <a:spcPct val="120000"/>
              </a:lnSpc>
              <a:spcBef>
                <a:spcPts val="400"/>
              </a:spcBef>
            </a:pPr>
            <a:r>
              <a:rPr lang="en-US" sz="1800" dirty="0"/>
              <a:t>Diverse indoor microbiome good for limiting potential pathogenic organisms</a:t>
            </a:r>
          </a:p>
          <a:p>
            <a:pPr lvl="1">
              <a:lnSpc>
                <a:spcPct val="120000"/>
              </a:lnSpc>
              <a:spcBef>
                <a:spcPts val="400"/>
              </a:spcBef>
            </a:pPr>
            <a:r>
              <a:rPr lang="en-US" sz="1800" dirty="0"/>
              <a:t>Diversity increases with air flow, better in naturally ventilated buildings</a:t>
            </a:r>
            <a:endParaRPr lang="en-US" sz="1800" b="1" i="1" dirty="0">
              <a:solidFill>
                <a:schemeClr val="bg2">
                  <a:lumMod val="20000"/>
                  <a:lumOff val="80000"/>
                </a:schemeClr>
              </a:solidFill>
            </a:endParaRPr>
          </a:p>
          <a:p>
            <a:pPr marL="0" indent="0">
              <a:lnSpc>
                <a:spcPct val="120000"/>
              </a:lnSpc>
              <a:spcBef>
                <a:spcPts val="400"/>
              </a:spcBef>
              <a:buNone/>
            </a:pPr>
            <a:r>
              <a:rPr lang="en-US" sz="1800" b="1" i="1" dirty="0">
                <a:solidFill>
                  <a:schemeClr val="bg2">
                    <a:lumMod val="20000"/>
                    <a:lumOff val="80000"/>
                  </a:schemeClr>
                </a:solidFill>
              </a:rPr>
              <a:t>2. Outdoor Air Ventilation</a:t>
            </a:r>
          </a:p>
          <a:p>
            <a:pPr lvl="1">
              <a:lnSpc>
                <a:spcPct val="120000"/>
              </a:lnSpc>
              <a:spcBef>
                <a:spcPts val="400"/>
              </a:spcBef>
            </a:pPr>
            <a:r>
              <a:rPr lang="en-US" sz="1800" dirty="0"/>
              <a:t>Increased rates decrease communicable respiratory infections</a:t>
            </a:r>
          </a:p>
          <a:p>
            <a:pPr lvl="1">
              <a:lnSpc>
                <a:spcPct val="120000"/>
              </a:lnSpc>
              <a:spcBef>
                <a:spcPts val="400"/>
              </a:spcBef>
            </a:pPr>
            <a:r>
              <a:rPr lang="en-US" sz="1800" dirty="0"/>
              <a:t>Increased rates decrease airborne microbial loading</a:t>
            </a:r>
          </a:p>
          <a:p>
            <a:pPr marL="0" indent="0">
              <a:lnSpc>
                <a:spcPct val="120000"/>
              </a:lnSpc>
              <a:spcBef>
                <a:spcPts val="400"/>
              </a:spcBef>
              <a:buNone/>
            </a:pPr>
            <a:r>
              <a:rPr lang="en-US" sz="1800" b="1" i="1" dirty="0">
                <a:solidFill>
                  <a:schemeClr val="bg2">
                    <a:lumMod val="20000"/>
                    <a:lumOff val="80000"/>
                  </a:schemeClr>
                </a:solidFill>
              </a:rPr>
              <a:t>3. Natural Ventilation</a:t>
            </a:r>
          </a:p>
          <a:p>
            <a:pPr lvl="1">
              <a:lnSpc>
                <a:spcPct val="120000"/>
              </a:lnSpc>
              <a:spcBef>
                <a:spcPts val="400"/>
              </a:spcBef>
            </a:pPr>
            <a:r>
              <a:rPr lang="en-US" sz="1800" dirty="0"/>
              <a:t>Used as effective ventilation with low levels of traffic-related air pollution</a:t>
            </a:r>
          </a:p>
          <a:p>
            <a:pPr lvl="1">
              <a:lnSpc>
                <a:spcPct val="120000"/>
              </a:lnSpc>
              <a:spcBef>
                <a:spcPts val="400"/>
              </a:spcBef>
            </a:pPr>
            <a:r>
              <a:rPr lang="en-US" sz="1800" dirty="0"/>
              <a:t>Better to enhance microbiome diversity</a:t>
            </a:r>
          </a:p>
          <a:p>
            <a:pPr lvl="1">
              <a:lnSpc>
                <a:spcPct val="120000"/>
              </a:lnSpc>
              <a:spcBef>
                <a:spcPts val="400"/>
              </a:spcBef>
            </a:pPr>
            <a:r>
              <a:rPr lang="en-US" sz="1800" dirty="0"/>
              <a:t>Higher air exchange rates, lower risk of airborne infection</a:t>
            </a:r>
          </a:p>
          <a:p>
            <a:pPr marL="0" indent="0">
              <a:lnSpc>
                <a:spcPct val="120000"/>
              </a:lnSpc>
              <a:spcBef>
                <a:spcPts val="400"/>
              </a:spcBef>
              <a:buNone/>
            </a:pPr>
            <a:r>
              <a:rPr lang="en-US" sz="1800" b="1" i="1" dirty="0">
                <a:solidFill>
                  <a:schemeClr val="bg2">
                    <a:lumMod val="20000"/>
                    <a:lumOff val="80000"/>
                  </a:schemeClr>
                </a:solidFill>
              </a:rPr>
              <a:t>4. UVGI in Air Handlers</a:t>
            </a:r>
          </a:p>
          <a:p>
            <a:pPr lvl="1">
              <a:lnSpc>
                <a:spcPct val="120000"/>
              </a:lnSpc>
              <a:spcBef>
                <a:spcPts val="400"/>
              </a:spcBef>
            </a:pPr>
            <a:r>
              <a:rPr lang="en-US" sz="1800" dirty="0"/>
              <a:t>UVGI air treatment excellent strategy for high risk infectious areas</a:t>
            </a:r>
          </a:p>
          <a:p>
            <a:pPr lvl="1">
              <a:lnSpc>
                <a:spcPct val="120000"/>
              </a:lnSpc>
              <a:spcBef>
                <a:spcPts val="400"/>
              </a:spcBef>
            </a:pPr>
            <a:r>
              <a:rPr lang="en-US" sz="1800" dirty="0"/>
              <a:t>In room upper UVGI important tool in locations with high occupancy and unsuspected transmission</a:t>
            </a:r>
          </a:p>
          <a:p>
            <a:pPr marL="0" indent="0">
              <a:lnSpc>
                <a:spcPct val="120000"/>
              </a:lnSpc>
              <a:spcBef>
                <a:spcPts val="400"/>
              </a:spcBef>
              <a:buNone/>
            </a:pPr>
            <a:r>
              <a:rPr lang="en-US" sz="1800" b="1" i="1" dirty="0">
                <a:solidFill>
                  <a:schemeClr val="bg2">
                    <a:lumMod val="20000"/>
                    <a:lumOff val="80000"/>
                  </a:schemeClr>
                </a:solidFill>
              </a:rPr>
              <a:t>5. Negative Pressure Ward</a:t>
            </a:r>
          </a:p>
          <a:p>
            <a:pPr lvl="1">
              <a:lnSpc>
                <a:spcPct val="120000"/>
              </a:lnSpc>
              <a:spcBef>
                <a:spcPts val="400"/>
              </a:spcBef>
            </a:pPr>
            <a:r>
              <a:rPr lang="en-US" sz="1800" dirty="0"/>
              <a:t>Ventilation can be used to increase surge capacity in a hospital</a:t>
            </a:r>
          </a:p>
        </p:txBody>
      </p:sp>
      <p:sp>
        <p:nvSpPr>
          <p:cNvPr id="4" name="Slide Number Placeholder 3">
            <a:extLst>
              <a:ext uri="{FF2B5EF4-FFF2-40B4-BE49-F238E27FC236}">
                <a16:creationId xmlns:a16="http://schemas.microsoft.com/office/drawing/2014/main" id="{638E4DAF-6CE8-D646-9E02-E3E46C27EC5B}"/>
              </a:ext>
            </a:extLst>
          </p:cNvPr>
          <p:cNvSpPr>
            <a:spLocks noGrp="1"/>
          </p:cNvSpPr>
          <p:nvPr>
            <p:ph type="sldNum" sz="quarter" idx="12"/>
          </p:nvPr>
        </p:nvSpPr>
        <p:spPr/>
        <p:txBody>
          <a:bodyPr/>
          <a:lstStyle/>
          <a:p>
            <a:fld id="{21D01089-C1EE-E54F-A313-43AA2606A5A0}" type="slidenum">
              <a:rPr lang="en-US" smtClean="0"/>
              <a:t>3</a:t>
            </a:fld>
            <a:endParaRPr lang="en-US"/>
          </a:p>
        </p:txBody>
      </p:sp>
    </p:spTree>
    <p:extLst>
      <p:ext uri="{BB962C8B-B14F-4D97-AF65-F5344CB8AC3E}">
        <p14:creationId xmlns:p14="http://schemas.microsoft.com/office/powerpoint/2010/main" val="12498951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A88BE8-35C0-3C4B-915F-80C6855CF608}"/>
              </a:ext>
            </a:extLst>
          </p:cNvPr>
          <p:cNvSpPr>
            <a:spLocks noGrp="1"/>
          </p:cNvSpPr>
          <p:nvPr>
            <p:ph type="sldNum" sz="quarter" idx="12"/>
          </p:nvPr>
        </p:nvSpPr>
        <p:spPr/>
        <p:txBody>
          <a:bodyPr/>
          <a:lstStyle/>
          <a:p>
            <a:fld id="{21D01089-C1EE-E54F-A313-43AA2606A5A0}" type="slidenum">
              <a:rPr lang="en-US" smtClean="0"/>
              <a:t>4</a:t>
            </a:fld>
            <a:endParaRPr lang="en-US"/>
          </a:p>
        </p:txBody>
      </p:sp>
      <p:sp>
        <p:nvSpPr>
          <p:cNvPr id="3" name="Title 1">
            <a:extLst>
              <a:ext uri="{FF2B5EF4-FFF2-40B4-BE49-F238E27FC236}">
                <a16:creationId xmlns:a16="http://schemas.microsoft.com/office/drawing/2014/main" id="{74B20B7C-8165-324F-B57D-DD8CC10F5C4B}"/>
              </a:ext>
            </a:extLst>
          </p:cNvPr>
          <p:cNvSpPr txBox="1">
            <a:spLocks/>
          </p:cNvSpPr>
          <p:nvPr/>
        </p:nvSpPr>
        <p:spPr>
          <a:xfrm>
            <a:off x="1366916" y="3160059"/>
            <a:ext cx="9404723" cy="839429"/>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tx1"/>
                </a:solidFill>
                <a:effectLst>
                  <a:outerShdw blurRad="50800" dist="38100" dir="2700000" algn="tl" rotWithShape="0">
                    <a:prstClr val="black">
                      <a:alpha val="40000"/>
                    </a:prstClr>
                  </a:outerShdw>
                </a:effectLst>
              </a:rPr>
              <a:t>1. Indoor Microbiome…</a:t>
            </a:r>
          </a:p>
        </p:txBody>
      </p:sp>
    </p:spTree>
    <p:extLst>
      <p:ext uri="{BB962C8B-B14F-4D97-AF65-F5344CB8AC3E}">
        <p14:creationId xmlns:p14="http://schemas.microsoft.com/office/powerpoint/2010/main" val="200783900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CFBA9A4B-51FA-CA40-B120-2F79E9ED01B5}"/>
              </a:ext>
            </a:extLst>
          </p:cNvPr>
          <p:cNvSpPr>
            <a:spLocks noGrp="1"/>
          </p:cNvSpPr>
          <p:nvPr>
            <p:ph idx="1"/>
          </p:nvPr>
        </p:nvSpPr>
        <p:spPr>
          <a:xfrm>
            <a:off x="4572000" y="1063416"/>
            <a:ext cx="7280694" cy="5148408"/>
          </a:xfrm>
        </p:spPr>
        <p:txBody>
          <a:bodyPr>
            <a:noAutofit/>
          </a:bodyPr>
          <a:lstStyle/>
          <a:p>
            <a:pPr marL="0" indent="0">
              <a:buNone/>
            </a:pPr>
            <a:r>
              <a:rPr lang="en-US" sz="3600" b="1" i="1" dirty="0">
                <a:solidFill>
                  <a:schemeClr val="accent2">
                    <a:lumMod val="20000"/>
                    <a:lumOff val="80000"/>
                  </a:schemeClr>
                </a:solidFill>
              </a:rPr>
              <a:t>Indoor and outdoor environments increasingly isolated from each other</a:t>
            </a:r>
            <a:br>
              <a:rPr lang="en-US" sz="3600" b="1" i="1" dirty="0">
                <a:solidFill>
                  <a:schemeClr val="accent2">
                    <a:lumMod val="20000"/>
                    <a:lumOff val="80000"/>
                  </a:schemeClr>
                </a:solidFill>
              </a:rPr>
            </a:br>
            <a:r>
              <a:rPr lang="en-US" sz="1200" b="1" i="1" dirty="0">
                <a:solidFill>
                  <a:schemeClr val="accent2">
                    <a:lumMod val="20000"/>
                    <a:lumOff val="80000"/>
                  </a:schemeClr>
                </a:solidFill>
              </a:rPr>
              <a:t> </a:t>
            </a:r>
          </a:p>
          <a:p>
            <a:pPr lvl="1"/>
            <a:r>
              <a:rPr lang="en-US" sz="3200" dirty="0"/>
              <a:t>PRO: Reduces likelihood of negative air exchange with outside </a:t>
            </a:r>
          </a:p>
          <a:p>
            <a:pPr lvl="1"/>
            <a:r>
              <a:rPr lang="en-US" sz="3200" dirty="0"/>
              <a:t>PRO: Increases energy efficiency, reduces costs to maintain T And RH</a:t>
            </a:r>
          </a:p>
          <a:p>
            <a:endParaRPr lang="en-US" sz="3600" dirty="0"/>
          </a:p>
        </p:txBody>
      </p:sp>
      <p:sp>
        <p:nvSpPr>
          <p:cNvPr id="4" name="Slide Number Placeholder 3">
            <a:extLst>
              <a:ext uri="{FF2B5EF4-FFF2-40B4-BE49-F238E27FC236}">
                <a16:creationId xmlns:a16="http://schemas.microsoft.com/office/drawing/2014/main" id="{CA5971C5-BAE0-3543-9812-AFD84CEE0CA6}"/>
              </a:ext>
            </a:extLst>
          </p:cNvPr>
          <p:cNvSpPr>
            <a:spLocks noGrp="1"/>
          </p:cNvSpPr>
          <p:nvPr>
            <p:ph type="sldNum" sz="quarter" idx="12"/>
          </p:nvPr>
        </p:nvSpPr>
        <p:spPr/>
        <p:txBody>
          <a:bodyPr/>
          <a:lstStyle/>
          <a:p>
            <a:fld id="{21D01089-C1EE-E54F-A313-43AA2606A5A0}" type="slidenum">
              <a:rPr lang="en-US" smtClean="0"/>
              <a:pPr/>
              <a:t>5</a:t>
            </a:fld>
            <a:endParaRPr lang="en-US"/>
          </a:p>
        </p:txBody>
      </p:sp>
      <p:sp>
        <p:nvSpPr>
          <p:cNvPr id="8" name="Frame 7">
            <a:extLst>
              <a:ext uri="{FF2B5EF4-FFF2-40B4-BE49-F238E27FC236}">
                <a16:creationId xmlns:a16="http://schemas.microsoft.com/office/drawing/2014/main" id="{E238856A-0D84-9F48-ADFC-7671A6712BA6}"/>
              </a:ext>
            </a:extLst>
          </p:cNvPr>
          <p:cNvSpPr/>
          <p:nvPr/>
        </p:nvSpPr>
        <p:spPr>
          <a:xfrm>
            <a:off x="1584960" y="1182624"/>
            <a:ext cx="2499360" cy="2889504"/>
          </a:xfrm>
          <a:prstGeom prst="frame">
            <a:avLst>
              <a:gd name="adj1" fmla="val 5183"/>
            </a:avLst>
          </a:prstGeom>
          <a:solidFill>
            <a:schemeClr val="bg2">
              <a:lumMod val="40000"/>
              <a:lumOff val="60000"/>
            </a:schemeClr>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Connector 9">
            <a:extLst>
              <a:ext uri="{FF2B5EF4-FFF2-40B4-BE49-F238E27FC236}">
                <a16:creationId xmlns:a16="http://schemas.microsoft.com/office/drawing/2014/main" id="{50CE7043-3436-874B-82F6-59C74CD99281}"/>
              </a:ext>
            </a:extLst>
          </p:cNvPr>
          <p:cNvCxnSpPr/>
          <p:nvPr/>
        </p:nvCxnSpPr>
        <p:spPr>
          <a:xfrm>
            <a:off x="2816352" y="1304544"/>
            <a:ext cx="0" cy="2621280"/>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347509E-3E29-D844-810D-A676279AE0D1}"/>
              </a:ext>
            </a:extLst>
          </p:cNvPr>
          <p:cNvCxnSpPr>
            <a:cxnSpLocks/>
          </p:cNvCxnSpPr>
          <p:nvPr/>
        </p:nvCxnSpPr>
        <p:spPr>
          <a:xfrm>
            <a:off x="1743801" y="2440356"/>
            <a:ext cx="2340519" cy="0"/>
          </a:xfrm>
          <a:prstGeom prst="line">
            <a:avLst/>
          </a:prstGeom>
          <a:ln w="571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71302EF-7742-1E4A-AEF9-E94BC3754563}"/>
              </a:ext>
            </a:extLst>
          </p:cNvPr>
          <p:cNvSpPr txBox="1"/>
          <p:nvPr/>
        </p:nvSpPr>
        <p:spPr>
          <a:xfrm>
            <a:off x="1743801" y="4291641"/>
            <a:ext cx="2162772" cy="523220"/>
          </a:xfrm>
          <a:prstGeom prst="rect">
            <a:avLst/>
          </a:prstGeom>
          <a:noFill/>
        </p:spPr>
        <p:txBody>
          <a:bodyPr wrap="none" rtlCol="0">
            <a:spAutoFit/>
          </a:bodyPr>
          <a:lstStyle/>
          <a:p>
            <a:r>
              <a:rPr lang="en-US" sz="2800" dirty="0"/>
              <a:t>OPERABLE?</a:t>
            </a:r>
          </a:p>
        </p:txBody>
      </p:sp>
      <p:sp>
        <p:nvSpPr>
          <p:cNvPr id="14" name="TextBox 13">
            <a:extLst>
              <a:ext uri="{FF2B5EF4-FFF2-40B4-BE49-F238E27FC236}">
                <a16:creationId xmlns:a16="http://schemas.microsoft.com/office/drawing/2014/main" id="{86867EF5-6602-BD4C-9CE3-04052DA5DCE2}"/>
              </a:ext>
            </a:extLst>
          </p:cNvPr>
          <p:cNvSpPr txBox="1"/>
          <p:nvPr/>
        </p:nvSpPr>
        <p:spPr>
          <a:xfrm>
            <a:off x="1694891" y="4872999"/>
            <a:ext cx="2242922" cy="369332"/>
          </a:xfrm>
          <a:prstGeom prst="rect">
            <a:avLst/>
          </a:prstGeom>
          <a:noFill/>
        </p:spPr>
        <p:txBody>
          <a:bodyPr wrap="none" rtlCol="0">
            <a:spAutoFit/>
          </a:bodyPr>
          <a:lstStyle/>
          <a:p>
            <a:r>
              <a:rPr lang="en-US" dirty="0"/>
              <a:t>Save energy=$$$$</a:t>
            </a:r>
          </a:p>
        </p:txBody>
      </p:sp>
      <p:sp>
        <p:nvSpPr>
          <p:cNvPr id="16" name="Freeform 15">
            <a:extLst>
              <a:ext uri="{FF2B5EF4-FFF2-40B4-BE49-F238E27FC236}">
                <a16:creationId xmlns:a16="http://schemas.microsoft.com/office/drawing/2014/main" id="{3E758D52-33B5-C142-941F-E182C2624D63}"/>
              </a:ext>
            </a:extLst>
          </p:cNvPr>
          <p:cNvSpPr/>
          <p:nvPr/>
        </p:nvSpPr>
        <p:spPr>
          <a:xfrm>
            <a:off x="431321" y="3122762"/>
            <a:ext cx="2122098" cy="473075"/>
          </a:xfrm>
          <a:custGeom>
            <a:avLst/>
            <a:gdLst>
              <a:gd name="connsiteX0" fmla="*/ 0 w 2035834"/>
              <a:gd name="connsiteY0" fmla="*/ 500332 h 500332"/>
              <a:gd name="connsiteX1" fmla="*/ 258792 w 2035834"/>
              <a:gd name="connsiteY1" fmla="*/ 86264 h 500332"/>
              <a:gd name="connsiteX2" fmla="*/ 552090 w 2035834"/>
              <a:gd name="connsiteY2" fmla="*/ 0 h 500332"/>
              <a:gd name="connsiteX3" fmla="*/ 552090 w 2035834"/>
              <a:gd name="connsiteY3" fmla="*/ 0 h 500332"/>
              <a:gd name="connsiteX4" fmla="*/ 966158 w 2035834"/>
              <a:gd name="connsiteY4" fmla="*/ 51759 h 500332"/>
              <a:gd name="connsiteX5" fmla="*/ 1276709 w 2035834"/>
              <a:gd name="connsiteY5" fmla="*/ 345057 h 500332"/>
              <a:gd name="connsiteX6" fmla="*/ 1587260 w 2035834"/>
              <a:gd name="connsiteY6" fmla="*/ 345057 h 500332"/>
              <a:gd name="connsiteX7" fmla="*/ 1932317 w 2035834"/>
              <a:gd name="connsiteY7" fmla="*/ 241540 h 500332"/>
              <a:gd name="connsiteX8" fmla="*/ 2035834 w 2035834"/>
              <a:gd name="connsiteY8" fmla="*/ 138023 h 500332"/>
              <a:gd name="connsiteX9" fmla="*/ 2035834 w 2035834"/>
              <a:gd name="connsiteY9" fmla="*/ 138023 h 50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5834" h="500332">
                <a:moveTo>
                  <a:pt x="0" y="500332"/>
                </a:moveTo>
                <a:cubicBezTo>
                  <a:pt x="83388" y="334992"/>
                  <a:pt x="166777" y="169653"/>
                  <a:pt x="258792" y="86264"/>
                </a:cubicBezTo>
                <a:cubicBezTo>
                  <a:pt x="350807" y="2875"/>
                  <a:pt x="552090" y="0"/>
                  <a:pt x="552090" y="0"/>
                </a:cubicBezTo>
                <a:lnTo>
                  <a:pt x="552090" y="0"/>
                </a:lnTo>
                <a:cubicBezTo>
                  <a:pt x="621101" y="8626"/>
                  <a:pt x="845388" y="-5751"/>
                  <a:pt x="966158" y="51759"/>
                </a:cubicBezTo>
                <a:cubicBezTo>
                  <a:pt x="1086928" y="109268"/>
                  <a:pt x="1173192" y="296174"/>
                  <a:pt x="1276709" y="345057"/>
                </a:cubicBezTo>
                <a:cubicBezTo>
                  <a:pt x="1380226" y="393940"/>
                  <a:pt x="1477992" y="362310"/>
                  <a:pt x="1587260" y="345057"/>
                </a:cubicBezTo>
                <a:cubicBezTo>
                  <a:pt x="1696528" y="327804"/>
                  <a:pt x="1857555" y="276046"/>
                  <a:pt x="1932317" y="241540"/>
                </a:cubicBezTo>
                <a:cubicBezTo>
                  <a:pt x="2007079" y="207034"/>
                  <a:pt x="2035834" y="138023"/>
                  <a:pt x="2035834" y="138023"/>
                </a:cubicBezTo>
                <a:lnTo>
                  <a:pt x="2035834" y="138023"/>
                </a:lnTo>
              </a:path>
            </a:pathLst>
          </a:custGeom>
          <a:noFill/>
          <a:ln w="88900">
            <a:solidFill>
              <a:schemeClr val="tx2">
                <a:lumMod val="90000"/>
              </a:schemeClr>
            </a:solidFil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E1376EF-55FF-F649-B920-55E4F38BC3B7}"/>
              </a:ext>
            </a:extLst>
          </p:cNvPr>
          <p:cNvSpPr txBox="1"/>
          <p:nvPr/>
        </p:nvSpPr>
        <p:spPr>
          <a:xfrm>
            <a:off x="91864" y="2718583"/>
            <a:ext cx="1386918" cy="369332"/>
          </a:xfrm>
          <a:prstGeom prst="rect">
            <a:avLst/>
          </a:prstGeom>
          <a:noFill/>
        </p:spPr>
        <p:txBody>
          <a:bodyPr wrap="none" rtlCol="0">
            <a:spAutoFit/>
          </a:bodyPr>
          <a:lstStyle/>
          <a:p>
            <a:r>
              <a:rPr lang="en-US" dirty="0"/>
              <a:t>Outside air</a:t>
            </a:r>
          </a:p>
        </p:txBody>
      </p:sp>
      <p:sp>
        <p:nvSpPr>
          <p:cNvPr id="18" name="TextBox 17">
            <a:extLst>
              <a:ext uri="{FF2B5EF4-FFF2-40B4-BE49-F238E27FC236}">
                <a16:creationId xmlns:a16="http://schemas.microsoft.com/office/drawing/2014/main" id="{92B8B6B8-5B44-5C4A-94A9-9926C6D49150}"/>
              </a:ext>
            </a:extLst>
          </p:cNvPr>
          <p:cNvSpPr txBox="1"/>
          <p:nvPr/>
        </p:nvSpPr>
        <p:spPr>
          <a:xfrm>
            <a:off x="666136" y="2640315"/>
            <a:ext cx="606256" cy="923330"/>
          </a:xfrm>
          <a:prstGeom prst="rect">
            <a:avLst/>
          </a:prstGeom>
          <a:noFill/>
        </p:spPr>
        <p:txBody>
          <a:bodyPr wrap="none" rtlCol="0">
            <a:spAutoFit/>
          </a:bodyPr>
          <a:lstStyle/>
          <a:p>
            <a:r>
              <a:rPr lang="en-US" sz="5400" dirty="0">
                <a:solidFill>
                  <a:srgbClr val="FF0000"/>
                </a:solidFill>
              </a:rPr>
              <a:t>X</a:t>
            </a:r>
          </a:p>
        </p:txBody>
      </p:sp>
      <p:sp>
        <p:nvSpPr>
          <p:cNvPr id="12" name="TextBox 11">
            <a:extLst>
              <a:ext uri="{FF2B5EF4-FFF2-40B4-BE49-F238E27FC236}">
                <a16:creationId xmlns:a16="http://schemas.microsoft.com/office/drawing/2014/main" id="{9A227472-9085-EF41-B8DB-A439EDA7A215}"/>
              </a:ext>
            </a:extLst>
          </p:cNvPr>
          <p:cNvSpPr txBox="1"/>
          <p:nvPr/>
        </p:nvSpPr>
        <p:spPr>
          <a:xfrm>
            <a:off x="1853441" y="5735425"/>
            <a:ext cx="1962397" cy="307777"/>
          </a:xfrm>
          <a:prstGeom prst="rect">
            <a:avLst/>
          </a:prstGeom>
          <a:noFill/>
        </p:spPr>
        <p:txBody>
          <a:bodyPr wrap="none" rtlCol="0">
            <a:spAutoFit/>
          </a:bodyPr>
          <a:lstStyle/>
          <a:p>
            <a:r>
              <a:rPr lang="en-US" sz="1400" i="1" dirty="0">
                <a:solidFill>
                  <a:schemeClr val="tx1">
                    <a:lumMod val="75000"/>
                  </a:schemeClr>
                </a:solidFill>
              </a:rPr>
              <a:t>Lax and Gilbert 2015</a:t>
            </a:r>
          </a:p>
        </p:txBody>
      </p:sp>
    </p:spTree>
    <p:extLst>
      <p:ext uri="{BB962C8B-B14F-4D97-AF65-F5344CB8AC3E}">
        <p14:creationId xmlns:p14="http://schemas.microsoft.com/office/powerpoint/2010/main" val="62095035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14B489-BD93-724A-9FE4-B7F1FC94770D}"/>
              </a:ext>
            </a:extLst>
          </p:cNvPr>
          <p:cNvSpPr txBox="1"/>
          <p:nvPr/>
        </p:nvSpPr>
        <p:spPr>
          <a:xfrm>
            <a:off x="7315199" y="3547161"/>
            <a:ext cx="4785235" cy="3170099"/>
          </a:xfrm>
          <a:prstGeom prst="rect">
            <a:avLst/>
          </a:prstGeom>
          <a:noFill/>
        </p:spPr>
        <p:txBody>
          <a:bodyPr wrap="square" rtlCol="0">
            <a:spAutoFit/>
          </a:bodyPr>
          <a:lstStyle/>
          <a:p>
            <a:r>
              <a:rPr lang="en-US" sz="2000" i="1" dirty="0">
                <a:solidFill>
                  <a:schemeClr val="bg2">
                    <a:lumMod val="40000"/>
                    <a:lumOff val="60000"/>
                  </a:schemeClr>
                </a:solidFill>
              </a:rPr>
              <a:t>Hospitals unfavorable to microbial life</a:t>
            </a:r>
          </a:p>
          <a:p>
            <a:pPr marL="342900" indent="-342900">
              <a:buFont typeface="Arial" panose="020B0604020202020204" pitchFamily="34" charset="0"/>
              <a:buChar char="•"/>
            </a:pPr>
            <a:r>
              <a:rPr lang="en-US" sz="2000" dirty="0"/>
              <a:t>Surfaces dry, antimicrobial</a:t>
            </a:r>
          </a:p>
          <a:p>
            <a:pPr marL="342900" indent="-342900">
              <a:buFont typeface="Arial" panose="020B0604020202020204" pitchFamily="34" charset="0"/>
              <a:buChar char="•"/>
            </a:pPr>
            <a:r>
              <a:rPr lang="en-US" sz="2000" dirty="0"/>
              <a:t>Intense cleaning</a:t>
            </a:r>
            <a:endParaRPr lang="en-US" sz="1400" dirty="0"/>
          </a:p>
          <a:p>
            <a:r>
              <a:rPr lang="en-US" sz="2000" i="1" dirty="0">
                <a:solidFill>
                  <a:schemeClr val="bg2">
                    <a:lumMod val="40000"/>
                    <a:lumOff val="60000"/>
                  </a:schemeClr>
                </a:solidFill>
              </a:rPr>
              <a:t>Reduced spread of communicable diseases</a:t>
            </a:r>
          </a:p>
          <a:p>
            <a:pPr marL="342900" indent="-342900">
              <a:buFont typeface="Arial" panose="020B0604020202020204" pitchFamily="34" charset="0"/>
              <a:buChar char="•"/>
            </a:pPr>
            <a:r>
              <a:rPr lang="en-US" sz="2000" dirty="0"/>
              <a:t>Lack of microbial diversity may worsen certain conditions, influence patient outcomes, allow pathogens on surfaces to dominate…</a:t>
            </a:r>
            <a:endParaRPr lang="en-US" sz="2000" dirty="0">
              <a:solidFill>
                <a:schemeClr val="accent2">
                  <a:lumMod val="20000"/>
                  <a:lumOff val="80000"/>
                </a:schemeClr>
              </a:solidFill>
            </a:endParaRPr>
          </a:p>
        </p:txBody>
      </p:sp>
      <p:pic>
        <p:nvPicPr>
          <p:cNvPr id="4" name="Picture 3">
            <a:extLst>
              <a:ext uri="{FF2B5EF4-FFF2-40B4-BE49-F238E27FC236}">
                <a16:creationId xmlns:a16="http://schemas.microsoft.com/office/drawing/2014/main" id="{29324904-A1F5-3549-A1C8-C4CCA7A1CDAA}"/>
              </a:ext>
            </a:extLst>
          </p:cNvPr>
          <p:cNvPicPr>
            <a:picLocks noChangeAspect="1"/>
          </p:cNvPicPr>
          <p:nvPr/>
        </p:nvPicPr>
        <p:blipFill>
          <a:blip r:embed="rId3"/>
          <a:stretch>
            <a:fillRect/>
          </a:stretch>
        </p:blipFill>
        <p:spPr>
          <a:xfrm>
            <a:off x="220095" y="4774863"/>
            <a:ext cx="2501900" cy="18764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Slide Number Placeholder 8">
            <a:extLst>
              <a:ext uri="{FF2B5EF4-FFF2-40B4-BE49-F238E27FC236}">
                <a16:creationId xmlns:a16="http://schemas.microsoft.com/office/drawing/2014/main" id="{CACCF8BE-7FDC-5644-B453-CE4B60BCEE90}"/>
              </a:ext>
            </a:extLst>
          </p:cNvPr>
          <p:cNvSpPr>
            <a:spLocks noGrp="1"/>
          </p:cNvSpPr>
          <p:nvPr>
            <p:ph type="sldNum" sz="quarter" idx="12"/>
          </p:nvPr>
        </p:nvSpPr>
        <p:spPr/>
        <p:txBody>
          <a:bodyPr/>
          <a:lstStyle/>
          <a:p>
            <a:fld id="{21D01089-C1EE-E54F-A313-43AA2606A5A0}" type="slidenum">
              <a:rPr lang="en-US" smtClean="0"/>
              <a:t>6</a:t>
            </a:fld>
            <a:endParaRPr lang="en-US"/>
          </a:p>
        </p:txBody>
      </p:sp>
      <p:pic>
        <p:nvPicPr>
          <p:cNvPr id="2" name="Picture 1">
            <a:extLst>
              <a:ext uri="{FF2B5EF4-FFF2-40B4-BE49-F238E27FC236}">
                <a16:creationId xmlns:a16="http://schemas.microsoft.com/office/drawing/2014/main" id="{2986C942-1AB0-F345-AF55-8812A0725ED8}"/>
              </a:ext>
            </a:extLst>
          </p:cNvPr>
          <p:cNvPicPr>
            <a:picLocks noChangeAspect="1"/>
          </p:cNvPicPr>
          <p:nvPr/>
        </p:nvPicPr>
        <p:blipFill>
          <a:blip r:embed="rId4"/>
          <a:stretch>
            <a:fillRect/>
          </a:stretch>
        </p:blipFill>
        <p:spPr>
          <a:xfrm>
            <a:off x="7315199" y="214026"/>
            <a:ext cx="4669169" cy="30524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a:extLst>
              <a:ext uri="{FF2B5EF4-FFF2-40B4-BE49-F238E27FC236}">
                <a16:creationId xmlns:a16="http://schemas.microsoft.com/office/drawing/2014/main" id="{84403AD5-FC01-3541-8834-6B7BCA55DC99}"/>
              </a:ext>
            </a:extLst>
          </p:cNvPr>
          <p:cNvSpPr txBox="1"/>
          <p:nvPr/>
        </p:nvSpPr>
        <p:spPr>
          <a:xfrm>
            <a:off x="10105898" y="6365721"/>
            <a:ext cx="1962397" cy="307777"/>
          </a:xfrm>
          <a:prstGeom prst="rect">
            <a:avLst/>
          </a:prstGeom>
          <a:noFill/>
        </p:spPr>
        <p:txBody>
          <a:bodyPr wrap="none" rtlCol="0">
            <a:spAutoFit/>
          </a:bodyPr>
          <a:lstStyle/>
          <a:p>
            <a:r>
              <a:rPr lang="en-US" sz="1400" i="1" dirty="0">
                <a:solidFill>
                  <a:schemeClr val="tx1">
                    <a:lumMod val="75000"/>
                  </a:schemeClr>
                </a:solidFill>
              </a:rPr>
              <a:t>Lax and Gilbert 2015</a:t>
            </a:r>
          </a:p>
        </p:txBody>
      </p:sp>
      <p:pic>
        <p:nvPicPr>
          <p:cNvPr id="11" name="Picture 2">
            <a:extLst>
              <a:ext uri="{FF2B5EF4-FFF2-40B4-BE49-F238E27FC236}">
                <a16:creationId xmlns:a16="http://schemas.microsoft.com/office/drawing/2014/main" id="{6CFDF9EE-A0E9-7645-94AF-44B953A82C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4133" y="265819"/>
            <a:ext cx="3675017" cy="612975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3F55C2C-299F-334D-BAFB-6AFE82715645}"/>
              </a:ext>
            </a:extLst>
          </p:cNvPr>
          <p:cNvSpPr txBox="1"/>
          <p:nvPr/>
        </p:nvSpPr>
        <p:spPr>
          <a:xfrm>
            <a:off x="3900459" y="6438292"/>
            <a:ext cx="1540806" cy="307777"/>
          </a:xfrm>
          <a:prstGeom prst="rect">
            <a:avLst/>
          </a:prstGeom>
          <a:noFill/>
        </p:spPr>
        <p:txBody>
          <a:bodyPr wrap="none" rtlCol="0">
            <a:spAutoFit/>
          </a:bodyPr>
          <a:lstStyle/>
          <a:p>
            <a:r>
              <a:rPr lang="en-US" sz="1400" i="1" dirty="0">
                <a:solidFill>
                  <a:schemeClr val="tx1">
                    <a:lumMod val="75000"/>
                  </a:schemeClr>
                </a:solidFill>
              </a:rPr>
              <a:t>Poza et al. 2012</a:t>
            </a:r>
          </a:p>
        </p:txBody>
      </p:sp>
      <p:sp>
        <p:nvSpPr>
          <p:cNvPr id="14" name="TextBox 13">
            <a:extLst>
              <a:ext uri="{FF2B5EF4-FFF2-40B4-BE49-F238E27FC236}">
                <a16:creationId xmlns:a16="http://schemas.microsoft.com/office/drawing/2014/main" id="{A4E93BED-A464-064A-BC28-6577165F5DD2}"/>
              </a:ext>
            </a:extLst>
          </p:cNvPr>
          <p:cNvSpPr txBox="1"/>
          <p:nvPr/>
        </p:nvSpPr>
        <p:spPr>
          <a:xfrm>
            <a:off x="5802394" y="5965251"/>
            <a:ext cx="184731" cy="369332"/>
          </a:xfrm>
          <a:prstGeom prst="rect">
            <a:avLst/>
          </a:prstGeom>
          <a:noFill/>
        </p:spPr>
        <p:txBody>
          <a:bodyPr wrap="none" rtlCol="0">
            <a:spAutoFit/>
          </a:bodyPr>
          <a:lstStyle/>
          <a:p>
            <a:endParaRPr lang="en-US" dirty="0"/>
          </a:p>
        </p:txBody>
      </p:sp>
      <p:sp>
        <p:nvSpPr>
          <p:cNvPr id="15" name="Slide Number Placeholder 1">
            <a:extLst>
              <a:ext uri="{FF2B5EF4-FFF2-40B4-BE49-F238E27FC236}">
                <a16:creationId xmlns:a16="http://schemas.microsoft.com/office/drawing/2014/main" id="{E0EBB9F8-1E72-6644-941F-F5465556D809}"/>
              </a:ext>
            </a:extLst>
          </p:cNvPr>
          <p:cNvSpPr txBox="1">
            <a:spLocks/>
          </p:cNvSpPr>
          <p:nvPr/>
        </p:nvSpPr>
        <p:spPr bwMode="gray">
          <a:xfrm>
            <a:off x="10022289" y="214026"/>
            <a:ext cx="1601895" cy="767687"/>
          </a:xfrm>
          <a:prstGeom prst="rect">
            <a:avLst/>
          </a:prstGeom>
        </p:spPr>
        <p:txBody>
          <a:bodyPr vert="horz" lIns="91440" tIns="45720" rIns="91440" bIns="45720" rtlCol="0" anchor="b"/>
          <a:lstStyle>
            <a:defPPr>
              <a:defRPr lang="en-US"/>
            </a:defPPr>
            <a:lvl1pPr marL="0" algn="ctr" defTabSz="457200" rtl="0" eaLnBrk="1" latinLnBrk="0" hangingPunct="1">
              <a:defRPr sz="20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1089-C1EE-E54F-A313-43AA2606A5A0}" type="slidenum">
              <a:rPr lang="en-US" smtClean="0"/>
              <a:pPr/>
              <a:t>6</a:t>
            </a:fld>
            <a:endParaRPr lang="en-US"/>
          </a:p>
        </p:txBody>
      </p:sp>
      <p:sp>
        <p:nvSpPr>
          <p:cNvPr id="16" name="TextBox 15">
            <a:extLst>
              <a:ext uri="{FF2B5EF4-FFF2-40B4-BE49-F238E27FC236}">
                <a16:creationId xmlns:a16="http://schemas.microsoft.com/office/drawing/2014/main" id="{3F19EA05-6A5D-8F4D-924D-2DFC80CBA6DB}"/>
              </a:ext>
            </a:extLst>
          </p:cNvPr>
          <p:cNvSpPr txBox="1"/>
          <p:nvPr/>
        </p:nvSpPr>
        <p:spPr>
          <a:xfrm>
            <a:off x="1" y="405612"/>
            <a:ext cx="3321572" cy="3108543"/>
          </a:xfrm>
          <a:prstGeom prst="rect">
            <a:avLst/>
          </a:prstGeom>
          <a:noFill/>
        </p:spPr>
        <p:txBody>
          <a:bodyPr wrap="square" rtlCol="0">
            <a:spAutoFit/>
          </a:bodyPr>
          <a:lstStyle/>
          <a:p>
            <a:r>
              <a:rPr lang="en-US" sz="2000" b="1" dirty="0">
                <a:solidFill>
                  <a:schemeClr val="bg2">
                    <a:lumMod val="20000"/>
                    <a:lumOff val="80000"/>
                  </a:schemeClr>
                </a:solidFill>
              </a:rPr>
              <a:t>NICU:</a:t>
            </a:r>
          </a:p>
          <a:p>
            <a:pPr marL="457200" indent="-457200">
              <a:buFont typeface="Wingdings" pitchFamily="2" charset="2"/>
              <a:buChar char="Ø"/>
            </a:pPr>
            <a:r>
              <a:rPr lang="en-US" sz="2000" dirty="0"/>
              <a:t>More microbial diversity</a:t>
            </a:r>
          </a:p>
          <a:p>
            <a:pPr marL="457200" indent="-457200">
              <a:buFont typeface="Wingdings" pitchFamily="2" charset="2"/>
              <a:buChar char="Ø"/>
            </a:pPr>
            <a:r>
              <a:rPr lang="en-US" sz="2000" dirty="0"/>
              <a:t>Similar taxonomic profiles to offices/restrooms</a:t>
            </a:r>
          </a:p>
          <a:p>
            <a:pPr marL="457200" indent="-457200">
              <a:buFont typeface="Wingdings" pitchFamily="2" charset="2"/>
              <a:buChar char="Ø"/>
            </a:pPr>
            <a:r>
              <a:rPr lang="en-US" sz="2000" dirty="0"/>
              <a:t>Dominant source: </a:t>
            </a:r>
            <a:r>
              <a:rPr lang="en-US" sz="2000" u="sng" dirty="0"/>
              <a:t>human skin</a:t>
            </a:r>
            <a:endParaRPr lang="en-US" sz="2000" dirty="0"/>
          </a:p>
          <a:p>
            <a:endParaRPr lang="en-US" sz="2000" i="1" dirty="0"/>
          </a:p>
          <a:p>
            <a:r>
              <a:rPr lang="en-US" sz="1400" i="1" dirty="0">
                <a:solidFill>
                  <a:schemeClr val="tx1">
                    <a:lumMod val="75000"/>
                  </a:schemeClr>
                </a:solidFill>
              </a:rPr>
              <a:t>        Hewitt et al. 2013</a:t>
            </a:r>
            <a:endParaRPr lang="en-US" i="1" dirty="0">
              <a:solidFill>
                <a:schemeClr val="tx1">
                  <a:lumMod val="75000"/>
                </a:schemeClr>
              </a:solidFill>
            </a:endParaRPr>
          </a:p>
        </p:txBody>
      </p:sp>
    </p:spTree>
    <p:extLst>
      <p:ext uri="{BB962C8B-B14F-4D97-AF65-F5344CB8AC3E}">
        <p14:creationId xmlns:p14="http://schemas.microsoft.com/office/powerpoint/2010/main" val="147411154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6F3B94-B19A-E641-91CD-1A6971F9687F}"/>
              </a:ext>
            </a:extLst>
          </p:cNvPr>
          <p:cNvPicPr>
            <a:picLocks noChangeAspect="1"/>
          </p:cNvPicPr>
          <p:nvPr/>
        </p:nvPicPr>
        <p:blipFill>
          <a:blip r:embed="rId3"/>
          <a:stretch>
            <a:fillRect/>
          </a:stretch>
        </p:blipFill>
        <p:spPr>
          <a:xfrm>
            <a:off x="108486" y="480447"/>
            <a:ext cx="5531173" cy="4525505"/>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52A8381C-CC77-6343-BF0F-75122AC5AC27}"/>
              </a:ext>
            </a:extLst>
          </p:cNvPr>
          <p:cNvSpPr txBox="1"/>
          <p:nvPr/>
        </p:nvSpPr>
        <p:spPr>
          <a:xfrm>
            <a:off x="1427747" y="5438274"/>
            <a:ext cx="2244525" cy="369332"/>
          </a:xfrm>
          <a:prstGeom prst="rect">
            <a:avLst/>
          </a:prstGeom>
          <a:noFill/>
        </p:spPr>
        <p:txBody>
          <a:bodyPr wrap="none" rtlCol="0">
            <a:spAutoFit/>
          </a:bodyPr>
          <a:lstStyle/>
          <a:p>
            <a:r>
              <a:rPr lang="en-US" dirty="0" err="1"/>
              <a:t>Kembel</a:t>
            </a:r>
            <a:r>
              <a:rPr lang="en-US" dirty="0"/>
              <a:t> et al. 2012</a:t>
            </a:r>
          </a:p>
        </p:txBody>
      </p:sp>
      <p:pic>
        <p:nvPicPr>
          <p:cNvPr id="8" name="Picture 7">
            <a:extLst>
              <a:ext uri="{FF2B5EF4-FFF2-40B4-BE49-F238E27FC236}">
                <a16:creationId xmlns:a16="http://schemas.microsoft.com/office/drawing/2014/main" id="{E2220934-93FF-2E4A-B358-55F54DFB0DE2}"/>
              </a:ext>
            </a:extLst>
          </p:cNvPr>
          <p:cNvPicPr>
            <a:picLocks noChangeAspect="1"/>
          </p:cNvPicPr>
          <p:nvPr/>
        </p:nvPicPr>
        <p:blipFill>
          <a:blip r:embed="rId4"/>
          <a:stretch>
            <a:fillRect/>
          </a:stretch>
        </p:blipFill>
        <p:spPr>
          <a:xfrm>
            <a:off x="5793288" y="30996"/>
            <a:ext cx="6217957" cy="6664271"/>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EB059D9A-6459-5545-8301-E10291F9603D}"/>
              </a:ext>
            </a:extLst>
          </p:cNvPr>
          <p:cNvSpPr>
            <a:spLocks noGrp="1"/>
          </p:cNvSpPr>
          <p:nvPr>
            <p:ph type="sldNum" sz="quarter" idx="12"/>
          </p:nvPr>
        </p:nvSpPr>
        <p:spPr/>
        <p:txBody>
          <a:bodyPr/>
          <a:lstStyle/>
          <a:p>
            <a:fld id="{21D01089-C1EE-E54F-A313-43AA2606A5A0}" type="slidenum">
              <a:rPr lang="en-US" smtClean="0"/>
              <a:t>7</a:t>
            </a:fld>
            <a:endParaRPr lang="en-US"/>
          </a:p>
        </p:txBody>
      </p:sp>
    </p:spTree>
    <p:extLst>
      <p:ext uri="{BB962C8B-B14F-4D97-AF65-F5344CB8AC3E}">
        <p14:creationId xmlns:p14="http://schemas.microsoft.com/office/powerpoint/2010/main" val="345136455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2980CE5-34BF-714A-8974-53B210EAA85D}"/>
              </a:ext>
            </a:extLst>
          </p:cNvPr>
          <p:cNvSpPr>
            <a:spLocks noGrp="1"/>
          </p:cNvSpPr>
          <p:nvPr>
            <p:ph idx="1"/>
          </p:nvPr>
        </p:nvSpPr>
        <p:spPr>
          <a:xfrm>
            <a:off x="361440" y="2933020"/>
            <a:ext cx="10283556" cy="3209470"/>
          </a:xfrm>
        </p:spPr>
        <p:txBody>
          <a:bodyPr>
            <a:normAutofit fontScale="92500" lnSpcReduction="10000"/>
          </a:bodyPr>
          <a:lstStyle/>
          <a:p>
            <a:r>
              <a:rPr lang="en-US" sz="2800" dirty="0"/>
              <a:t>Skin microbiota </a:t>
            </a:r>
          </a:p>
          <a:p>
            <a:r>
              <a:rPr lang="en-US" sz="2800" dirty="0"/>
              <a:t>Temporal correlations</a:t>
            </a:r>
          </a:p>
          <a:p>
            <a:r>
              <a:rPr lang="en-US" sz="2800" dirty="0"/>
              <a:t>Antimicrobial resistance genes </a:t>
            </a:r>
            <a:br>
              <a:rPr lang="en-US" sz="2800" dirty="0"/>
            </a:br>
            <a:r>
              <a:rPr lang="en-US" sz="2800" dirty="0"/>
              <a:t>on surfaces</a:t>
            </a:r>
          </a:p>
          <a:p>
            <a:r>
              <a:rPr lang="en-US" sz="2800" dirty="0"/>
              <a:t>Hospital staff likely source</a:t>
            </a:r>
          </a:p>
          <a:p>
            <a:r>
              <a:rPr lang="en-US" sz="2800" dirty="0"/>
              <a:t>Sites interact with outdoors most </a:t>
            </a:r>
            <a:br>
              <a:rPr lang="en-US" sz="2800" dirty="0"/>
            </a:br>
            <a:r>
              <a:rPr lang="en-US" sz="2800" dirty="0"/>
              <a:t>diverse</a:t>
            </a:r>
          </a:p>
          <a:p>
            <a:endParaRPr lang="en-US" sz="2800" dirty="0"/>
          </a:p>
        </p:txBody>
      </p:sp>
      <p:sp>
        <p:nvSpPr>
          <p:cNvPr id="2" name="Slide Number Placeholder 1">
            <a:extLst>
              <a:ext uri="{FF2B5EF4-FFF2-40B4-BE49-F238E27FC236}">
                <a16:creationId xmlns:a16="http://schemas.microsoft.com/office/drawing/2014/main" id="{2A5FEF4A-F9FD-F04B-BB54-1D54ED01DFA5}"/>
              </a:ext>
            </a:extLst>
          </p:cNvPr>
          <p:cNvSpPr>
            <a:spLocks noGrp="1"/>
          </p:cNvSpPr>
          <p:nvPr>
            <p:ph type="sldNum" sz="quarter" idx="12"/>
          </p:nvPr>
        </p:nvSpPr>
        <p:spPr/>
        <p:txBody>
          <a:bodyPr/>
          <a:lstStyle/>
          <a:p>
            <a:fld id="{21D01089-C1EE-E54F-A313-43AA2606A5A0}" type="slidenum">
              <a:rPr lang="en-US" smtClean="0"/>
              <a:t>8</a:t>
            </a:fld>
            <a:endParaRPr lang="en-US"/>
          </a:p>
        </p:txBody>
      </p:sp>
      <p:pic>
        <p:nvPicPr>
          <p:cNvPr id="9" name="Picture 8">
            <a:extLst>
              <a:ext uri="{FF2B5EF4-FFF2-40B4-BE49-F238E27FC236}">
                <a16:creationId xmlns:a16="http://schemas.microsoft.com/office/drawing/2014/main" id="{E92D4705-A215-224E-A3D9-5E7B642B2DF0}"/>
              </a:ext>
            </a:extLst>
          </p:cNvPr>
          <p:cNvPicPr>
            <a:picLocks noChangeAspect="1"/>
          </p:cNvPicPr>
          <p:nvPr/>
        </p:nvPicPr>
        <p:blipFill rotWithShape="1">
          <a:blip r:embed="rId3"/>
          <a:srcRect r="46042" b="13"/>
          <a:stretch/>
        </p:blipFill>
        <p:spPr>
          <a:xfrm>
            <a:off x="6486706" y="2467155"/>
            <a:ext cx="4704033" cy="4031880"/>
          </a:xfrm>
          <a:prstGeom prst="rect">
            <a:avLst/>
          </a:prstGeom>
        </p:spPr>
      </p:pic>
      <p:pic>
        <p:nvPicPr>
          <p:cNvPr id="11" name="Picture 10">
            <a:extLst>
              <a:ext uri="{FF2B5EF4-FFF2-40B4-BE49-F238E27FC236}">
                <a16:creationId xmlns:a16="http://schemas.microsoft.com/office/drawing/2014/main" id="{38EF1373-29CD-954B-A406-F63799CB4D0A}"/>
              </a:ext>
            </a:extLst>
          </p:cNvPr>
          <p:cNvPicPr>
            <a:picLocks noChangeAspect="1"/>
          </p:cNvPicPr>
          <p:nvPr/>
        </p:nvPicPr>
        <p:blipFill>
          <a:blip r:embed="rId4"/>
          <a:stretch>
            <a:fillRect/>
          </a:stretch>
        </p:blipFill>
        <p:spPr>
          <a:xfrm>
            <a:off x="226723" y="129313"/>
            <a:ext cx="6259983" cy="2050684"/>
          </a:xfrm>
          <a:prstGeom prst="rect">
            <a:avLst/>
          </a:prstGeom>
        </p:spPr>
      </p:pic>
      <p:sp>
        <p:nvSpPr>
          <p:cNvPr id="12" name="Freeform 11">
            <a:extLst>
              <a:ext uri="{FF2B5EF4-FFF2-40B4-BE49-F238E27FC236}">
                <a16:creationId xmlns:a16="http://schemas.microsoft.com/office/drawing/2014/main" id="{423499AF-32DD-364B-A4E1-32FBE6FE8396}"/>
              </a:ext>
            </a:extLst>
          </p:cNvPr>
          <p:cNvSpPr/>
          <p:nvPr/>
        </p:nvSpPr>
        <p:spPr>
          <a:xfrm>
            <a:off x="9730595" y="2736534"/>
            <a:ext cx="1397479" cy="1266122"/>
          </a:xfrm>
          <a:custGeom>
            <a:avLst/>
            <a:gdLst>
              <a:gd name="connsiteX0" fmla="*/ 396815 w 1535502"/>
              <a:gd name="connsiteY0" fmla="*/ 0 h 1949570"/>
              <a:gd name="connsiteX1" fmla="*/ 1086928 w 1535502"/>
              <a:gd name="connsiteY1" fmla="*/ 189781 h 1949570"/>
              <a:gd name="connsiteX2" fmla="*/ 1138687 w 1535502"/>
              <a:gd name="connsiteY2" fmla="*/ 241540 h 1949570"/>
              <a:gd name="connsiteX3" fmla="*/ 1242204 w 1535502"/>
              <a:gd name="connsiteY3" fmla="*/ 327804 h 1949570"/>
              <a:gd name="connsiteX4" fmla="*/ 1293962 w 1535502"/>
              <a:gd name="connsiteY4" fmla="*/ 396815 h 1949570"/>
              <a:gd name="connsiteX5" fmla="*/ 1328468 w 1535502"/>
              <a:gd name="connsiteY5" fmla="*/ 448574 h 1949570"/>
              <a:gd name="connsiteX6" fmla="*/ 1380226 w 1535502"/>
              <a:gd name="connsiteY6" fmla="*/ 500332 h 1949570"/>
              <a:gd name="connsiteX7" fmla="*/ 1431985 w 1535502"/>
              <a:gd name="connsiteY7" fmla="*/ 603849 h 1949570"/>
              <a:gd name="connsiteX8" fmla="*/ 1466490 w 1535502"/>
              <a:gd name="connsiteY8" fmla="*/ 707366 h 1949570"/>
              <a:gd name="connsiteX9" fmla="*/ 1500996 w 1535502"/>
              <a:gd name="connsiteY9" fmla="*/ 793630 h 1949570"/>
              <a:gd name="connsiteX10" fmla="*/ 1535502 w 1535502"/>
              <a:gd name="connsiteY10" fmla="*/ 1000664 h 1949570"/>
              <a:gd name="connsiteX11" fmla="*/ 1483743 w 1535502"/>
              <a:gd name="connsiteY11" fmla="*/ 1431985 h 1949570"/>
              <a:gd name="connsiteX12" fmla="*/ 1449238 w 1535502"/>
              <a:gd name="connsiteY12" fmla="*/ 1535502 h 1949570"/>
              <a:gd name="connsiteX13" fmla="*/ 1362973 w 1535502"/>
              <a:gd name="connsiteY13" fmla="*/ 1656272 h 1949570"/>
              <a:gd name="connsiteX14" fmla="*/ 1345721 w 1535502"/>
              <a:gd name="connsiteY14" fmla="*/ 1708030 h 1949570"/>
              <a:gd name="connsiteX15" fmla="*/ 1293962 w 1535502"/>
              <a:gd name="connsiteY15" fmla="*/ 1777042 h 1949570"/>
              <a:gd name="connsiteX16" fmla="*/ 1173192 w 1535502"/>
              <a:gd name="connsiteY16" fmla="*/ 1880559 h 1949570"/>
              <a:gd name="connsiteX17" fmla="*/ 1121434 w 1535502"/>
              <a:gd name="connsiteY17" fmla="*/ 1897812 h 1949570"/>
              <a:gd name="connsiteX18" fmla="*/ 1069675 w 1535502"/>
              <a:gd name="connsiteY18" fmla="*/ 1932317 h 1949570"/>
              <a:gd name="connsiteX19" fmla="*/ 828136 w 1535502"/>
              <a:gd name="connsiteY19" fmla="*/ 1949570 h 1949570"/>
              <a:gd name="connsiteX20" fmla="*/ 586596 w 1535502"/>
              <a:gd name="connsiteY20" fmla="*/ 1932317 h 1949570"/>
              <a:gd name="connsiteX21" fmla="*/ 483079 w 1535502"/>
              <a:gd name="connsiteY21" fmla="*/ 1880559 h 1949570"/>
              <a:gd name="connsiteX22" fmla="*/ 414068 w 1535502"/>
              <a:gd name="connsiteY22" fmla="*/ 1846053 h 1949570"/>
              <a:gd name="connsiteX23" fmla="*/ 362309 w 1535502"/>
              <a:gd name="connsiteY23" fmla="*/ 1794295 h 1949570"/>
              <a:gd name="connsiteX24" fmla="*/ 258792 w 1535502"/>
              <a:gd name="connsiteY24" fmla="*/ 1708030 h 1949570"/>
              <a:gd name="connsiteX25" fmla="*/ 189781 w 1535502"/>
              <a:gd name="connsiteY25" fmla="*/ 1621766 h 1949570"/>
              <a:gd name="connsiteX26" fmla="*/ 120770 w 1535502"/>
              <a:gd name="connsiteY26" fmla="*/ 1518249 h 1949570"/>
              <a:gd name="connsiteX27" fmla="*/ 86264 w 1535502"/>
              <a:gd name="connsiteY27" fmla="*/ 1466491 h 1949570"/>
              <a:gd name="connsiteX28" fmla="*/ 51758 w 1535502"/>
              <a:gd name="connsiteY28" fmla="*/ 1362974 h 1949570"/>
              <a:gd name="connsiteX29" fmla="*/ 34506 w 1535502"/>
              <a:gd name="connsiteY29" fmla="*/ 1311215 h 1949570"/>
              <a:gd name="connsiteX30" fmla="*/ 17253 w 1535502"/>
              <a:gd name="connsiteY30" fmla="*/ 1173193 h 1949570"/>
              <a:gd name="connsiteX31" fmla="*/ 0 w 1535502"/>
              <a:gd name="connsiteY31" fmla="*/ 1052423 h 1949570"/>
              <a:gd name="connsiteX32" fmla="*/ 17253 w 1535502"/>
              <a:gd name="connsiteY32" fmla="*/ 638355 h 1949570"/>
              <a:gd name="connsiteX33" fmla="*/ 51758 w 1535502"/>
              <a:gd name="connsiteY33" fmla="*/ 517585 h 1949570"/>
              <a:gd name="connsiteX34" fmla="*/ 86264 w 1535502"/>
              <a:gd name="connsiteY34" fmla="*/ 465827 h 1949570"/>
              <a:gd name="connsiteX35" fmla="*/ 138023 w 1535502"/>
              <a:gd name="connsiteY35" fmla="*/ 362310 h 1949570"/>
              <a:gd name="connsiteX36" fmla="*/ 224287 w 1535502"/>
              <a:gd name="connsiteY36" fmla="*/ 207034 h 1949570"/>
              <a:gd name="connsiteX37" fmla="*/ 327804 w 1535502"/>
              <a:gd name="connsiteY37" fmla="*/ 120770 h 1949570"/>
              <a:gd name="connsiteX38" fmla="*/ 431321 w 1535502"/>
              <a:gd name="connsiteY38" fmla="*/ 34506 h 1949570"/>
              <a:gd name="connsiteX39" fmla="*/ 483079 w 1535502"/>
              <a:gd name="connsiteY39" fmla="*/ 17253 h 194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5502" h="1949570">
                <a:moveTo>
                  <a:pt x="396815" y="0"/>
                </a:moveTo>
                <a:cubicBezTo>
                  <a:pt x="626853" y="63260"/>
                  <a:pt x="860072" y="115921"/>
                  <a:pt x="1086928" y="189781"/>
                </a:cubicBezTo>
                <a:cubicBezTo>
                  <a:pt x="1110129" y="197335"/>
                  <a:pt x="1119943" y="225920"/>
                  <a:pt x="1138687" y="241540"/>
                </a:cubicBezTo>
                <a:cubicBezTo>
                  <a:pt x="1218550" y="308093"/>
                  <a:pt x="1166600" y="239600"/>
                  <a:pt x="1242204" y="327804"/>
                </a:cubicBezTo>
                <a:cubicBezTo>
                  <a:pt x="1260917" y="349636"/>
                  <a:pt x="1277249" y="373416"/>
                  <a:pt x="1293962" y="396815"/>
                </a:cubicBezTo>
                <a:cubicBezTo>
                  <a:pt x="1306014" y="413688"/>
                  <a:pt x="1315193" y="432645"/>
                  <a:pt x="1328468" y="448574"/>
                </a:cubicBezTo>
                <a:cubicBezTo>
                  <a:pt x="1344088" y="467318"/>
                  <a:pt x="1362973" y="483079"/>
                  <a:pt x="1380226" y="500332"/>
                </a:cubicBezTo>
                <a:cubicBezTo>
                  <a:pt x="1443150" y="689104"/>
                  <a:pt x="1342795" y="403171"/>
                  <a:pt x="1431985" y="603849"/>
                </a:cubicBezTo>
                <a:cubicBezTo>
                  <a:pt x="1446757" y="637086"/>
                  <a:pt x="1452982" y="673595"/>
                  <a:pt x="1466490" y="707366"/>
                </a:cubicBezTo>
                <a:cubicBezTo>
                  <a:pt x="1477992" y="736121"/>
                  <a:pt x="1491202" y="764250"/>
                  <a:pt x="1500996" y="793630"/>
                </a:cubicBezTo>
                <a:cubicBezTo>
                  <a:pt x="1523794" y="862025"/>
                  <a:pt x="1526453" y="928274"/>
                  <a:pt x="1535502" y="1000664"/>
                </a:cubicBezTo>
                <a:cubicBezTo>
                  <a:pt x="1524057" y="1195227"/>
                  <a:pt x="1537841" y="1269687"/>
                  <a:pt x="1483743" y="1431985"/>
                </a:cubicBezTo>
                <a:cubicBezTo>
                  <a:pt x="1472241" y="1466491"/>
                  <a:pt x="1471061" y="1506404"/>
                  <a:pt x="1449238" y="1535502"/>
                </a:cubicBezTo>
                <a:cubicBezTo>
                  <a:pt x="1385038" y="1621101"/>
                  <a:pt x="1413429" y="1580588"/>
                  <a:pt x="1362973" y="1656272"/>
                </a:cubicBezTo>
                <a:cubicBezTo>
                  <a:pt x="1357222" y="1673525"/>
                  <a:pt x="1354744" y="1692240"/>
                  <a:pt x="1345721" y="1708030"/>
                </a:cubicBezTo>
                <a:cubicBezTo>
                  <a:pt x="1331455" y="1732996"/>
                  <a:pt x="1312897" y="1755402"/>
                  <a:pt x="1293962" y="1777042"/>
                </a:cubicBezTo>
                <a:cubicBezTo>
                  <a:pt x="1260946" y="1814775"/>
                  <a:pt x="1219731" y="1857289"/>
                  <a:pt x="1173192" y="1880559"/>
                </a:cubicBezTo>
                <a:cubicBezTo>
                  <a:pt x="1156926" y="1888692"/>
                  <a:pt x="1137700" y="1889679"/>
                  <a:pt x="1121434" y="1897812"/>
                </a:cubicBezTo>
                <a:cubicBezTo>
                  <a:pt x="1102888" y="1907085"/>
                  <a:pt x="1090095" y="1928714"/>
                  <a:pt x="1069675" y="1932317"/>
                </a:cubicBezTo>
                <a:cubicBezTo>
                  <a:pt x="990185" y="1946345"/>
                  <a:pt x="908649" y="1943819"/>
                  <a:pt x="828136" y="1949570"/>
                </a:cubicBezTo>
                <a:cubicBezTo>
                  <a:pt x="747623" y="1943819"/>
                  <a:pt x="666762" y="1941748"/>
                  <a:pt x="586596" y="1932317"/>
                </a:cubicBezTo>
                <a:cubicBezTo>
                  <a:pt x="536808" y="1926460"/>
                  <a:pt x="525295" y="1904682"/>
                  <a:pt x="483079" y="1880559"/>
                </a:cubicBezTo>
                <a:cubicBezTo>
                  <a:pt x="460749" y="1867799"/>
                  <a:pt x="434996" y="1861002"/>
                  <a:pt x="414068" y="1846053"/>
                </a:cubicBezTo>
                <a:cubicBezTo>
                  <a:pt x="394214" y="1831871"/>
                  <a:pt x="381053" y="1809915"/>
                  <a:pt x="362309" y="1794295"/>
                </a:cubicBezTo>
                <a:cubicBezTo>
                  <a:pt x="218197" y="1674202"/>
                  <a:pt x="409998" y="1859236"/>
                  <a:pt x="258792" y="1708030"/>
                </a:cubicBezTo>
                <a:cubicBezTo>
                  <a:pt x="219939" y="1591473"/>
                  <a:pt x="273822" y="1717814"/>
                  <a:pt x="189781" y="1621766"/>
                </a:cubicBezTo>
                <a:cubicBezTo>
                  <a:pt x="162473" y="1590556"/>
                  <a:pt x="143774" y="1552755"/>
                  <a:pt x="120770" y="1518249"/>
                </a:cubicBezTo>
                <a:lnTo>
                  <a:pt x="86264" y="1466491"/>
                </a:lnTo>
                <a:lnTo>
                  <a:pt x="51758" y="1362974"/>
                </a:lnTo>
                <a:lnTo>
                  <a:pt x="34506" y="1311215"/>
                </a:lnTo>
                <a:cubicBezTo>
                  <a:pt x="28755" y="1265208"/>
                  <a:pt x="23381" y="1219152"/>
                  <a:pt x="17253" y="1173193"/>
                </a:cubicBezTo>
                <a:cubicBezTo>
                  <a:pt x="11878" y="1132884"/>
                  <a:pt x="0" y="1093088"/>
                  <a:pt x="0" y="1052423"/>
                </a:cubicBezTo>
                <a:cubicBezTo>
                  <a:pt x="0" y="914281"/>
                  <a:pt x="7411" y="776146"/>
                  <a:pt x="17253" y="638355"/>
                </a:cubicBezTo>
                <a:cubicBezTo>
                  <a:pt x="18174" y="625462"/>
                  <a:pt x="42917" y="535267"/>
                  <a:pt x="51758" y="517585"/>
                </a:cubicBezTo>
                <a:cubicBezTo>
                  <a:pt x="61031" y="499039"/>
                  <a:pt x="74762" y="483080"/>
                  <a:pt x="86264" y="465827"/>
                </a:cubicBezTo>
                <a:cubicBezTo>
                  <a:pt x="129632" y="335722"/>
                  <a:pt x="71129" y="496099"/>
                  <a:pt x="138023" y="362310"/>
                </a:cubicBezTo>
                <a:cubicBezTo>
                  <a:pt x="181415" y="275525"/>
                  <a:pt x="115482" y="315839"/>
                  <a:pt x="224287" y="207034"/>
                </a:cubicBezTo>
                <a:cubicBezTo>
                  <a:pt x="375497" y="55824"/>
                  <a:pt x="183685" y="240869"/>
                  <a:pt x="327804" y="120770"/>
                </a:cubicBezTo>
                <a:cubicBezTo>
                  <a:pt x="385040" y="73073"/>
                  <a:pt x="367066" y="66634"/>
                  <a:pt x="431321" y="34506"/>
                </a:cubicBezTo>
                <a:cubicBezTo>
                  <a:pt x="447587" y="26373"/>
                  <a:pt x="483079" y="17253"/>
                  <a:pt x="483079" y="172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2E0D01A-F993-974B-82BF-71CFFF8323CD}"/>
              </a:ext>
            </a:extLst>
          </p:cNvPr>
          <p:cNvSpPr txBox="1"/>
          <p:nvPr/>
        </p:nvSpPr>
        <p:spPr>
          <a:xfrm>
            <a:off x="7538612" y="494906"/>
            <a:ext cx="1762021" cy="369332"/>
          </a:xfrm>
          <a:prstGeom prst="rect">
            <a:avLst/>
          </a:prstGeom>
          <a:noFill/>
        </p:spPr>
        <p:txBody>
          <a:bodyPr wrap="none" rtlCol="0">
            <a:spAutoFit/>
          </a:bodyPr>
          <a:lstStyle/>
          <a:p>
            <a:r>
              <a:rPr lang="en-US" i="1" dirty="0"/>
              <a:t>Lax et al. 2017</a:t>
            </a:r>
          </a:p>
        </p:txBody>
      </p:sp>
    </p:spTree>
    <p:extLst>
      <p:ext uri="{BB962C8B-B14F-4D97-AF65-F5344CB8AC3E}">
        <p14:creationId xmlns:p14="http://schemas.microsoft.com/office/powerpoint/2010/main" val="269763959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47A05-72F0-2B4E-8148-B3D564E39F4E}"/>
              </a:ext>
            </a:extLst>
          </p:cNvPr>
          <p:cNvSpPr>
            <a:spLocks noGrp="1"/>
          </p:cNvSpPr>
          <p:nvPr>
            <p:ph type="title"/>
          </p:nvPr>
        </p:nvSpPr>
        <p:spPr/>
        <p:txBody>
          <a:bodyPr/>
          <a:lstStyle/>
          <a:p>
            <a:r>
              <a:rPr lang="en-US" dirty="0"/>
              <a:t>2. Outdoor Air Ventilation</a:t>
            </a:r>
          </a:p>
        </p:txBody>
      </p:sp>
      <p:sp>
        <p:nvSpPr>
          <p:cNvPr id="3" name="Text Placeholder 2">
            <a:extLst>
              <a:ext uri="{FF2B5EF4-FFF2-40B4-BE49-F238E27FC236}">
                <a16:creationId xmlns:a16="http://schemas.microsoft.com/office/drawing/2014/main" id="{20D9D208-93D6-FB41-AFE0-609E21A0FF14}"/>
              </a:ext>
            </a:extLst>
          </p:cNvPr>
          <p:cNvSpPr>
            <a:spLocks noGrp="1"/>
          </p:cNvSpPr>
          <p:nvPr>
            <p:ph type="body" idx="1"/>
          </p:nvPr>
        </p:nvSpPr>
        <p:spPr>
          <a:xfrm>
            <a:off x="1154954" y="4777380"/>
            <a:ext cx="9937115" cy="1496419"/>
          </a:xfrm>
        </p:spPr>
        <p:txBody>
          <a:bodyPr>
            <a:normAutofit/>
          </a:bodyPr>
          <a:lstStyle/>
          <a:p>
            <a:pPr marL="342900" indent="-342900">
              <a:buFont typeface="Wingdings" pitchFamily="2" charset="2"/>
              <a:buChar char="Ø"/>
            </a:pPr>
            <a:r>
              <a:rPr lang="en-US" dirty="0"/>
              <a:t>Increased Rates Decrease communicable respiratory infections</a:t>
            </a:r>
          </a:p>
          <a:p>
            <a:pPr marL="342900" indent="-342900">
              <a:buFont typeface="Wingdings" pitchFamily="2" charset="2"/>
              <a:buChar char="Ø"/>
            </a:pPr>
            <a:r>
              <a:rPr lang="en-US" dirty="0"/>
              <a:t>Increased rates decrease airborne microbial loading</a:t>
            </a:r>
          </a:p>
          <a:p>
            <a:pPr marL="342900" indent="-342900">
              <a:buFont typeface="System Font Regular"/>
              <a:buChar char="▶"/>
            </a:pPr>
            <a:endParaRPr lang="en-US" dirty="0"/>
          </a:p>
        </p:txBody>
      </p:sp>
      <p:sp>
        <p:nvSpPr>
          <p:cNvPr id="8" name="Slide Number Placeholder 7">
            <a:extLst>
              <a:ext uri="{FF2B5EF4-FFF2-40B4-BE49-F238E27FC236}">
                <a16:creationId xmlns:a16="http://schemas.microsoft.com/office/drawing/2014/main" id="{20FFEFBC-A351-684D-840C-BF1F2B4B909D}"/>
              </a:ext>
            </a:extLst>
          </p:cNvPr>
          <p:cNvSpPr>
            <a:spLocks noGrp="1"/>
          </p:cNvSpPr>
          <p:nvPr>
            <p:ph type="sldNum" sz="quarter" idx="12"/>
          </p:nvPr>
        </p:nvSpPr>
        <p:spPr/>
        <p:txBody>
          <a:bodyPr/>
          <a:lstStyle/>
          <a:p>
            <a:fld id="{21D01089-C1EE-E54F-A313-43AA2606A5A0}" type="slidenum">
              <a:rPr lang="en-US" smtClean="0"/>
              <a:t>9</a:t>
            </a:fld>
            <a:endParaRPr lang="en-US"/>
          </a:p>
        </p:txBody>
      </p:sp>
    </p:spTree>
    <p:extLst>
      <p:ext uri="{BB962C8B-B14F-4D97-AF65-F5344CB8AC3E}">
        <p14:creationId xmlns:p14="http://schemas.microsoft.com/office/powerpoint/2010/main" val="3738242322"/>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{F2BD1799-C2CB-6D4F-B004-13BE3C22075E}tf10001062</Template>
  <TotalTime>5717</TotalTime>
  <Words>3780</Words>
  <Application>Microsoft Macintosh PowerPoint</Application>
  <PresentationFormat>Widescreen</PresentationFormat>
  <Paragraphs>303</Paragraphs>
  <Slides>21</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Century Gothic</vt:lpstr>
      <vt:lpstr>Constantia</vt:lpstr>
      <vt:lpstr>System Font Regular</vt:lpstr>
      <vt:lpstr>Wingdings</vt:lpstr>
      <vt:lpstr>Wingdings 3</vt:lpstr>
      <vt:lpstr>Ion</vt:lpstr>
      <vt:lpstr>The ideal infection prevention hospital: air handling</vt:lpstr>
      <vt:lpstr>Objectives of Presentation</vt:lpstr>
      <vt:lpstr>PowerPoint Presentation</vt:lpstr>
      <vt:lpstr>PowerPoint Presentation</vt:lpstr>
      <vt:lpstr>PowerPoint Presentation</vt:lpstr>
      <vt:lpstr>PowerPoint Presentation</vt:lpstr>
      <vt:lpstr>PowerPoint Presentation</vt:lpstr>
      <vt:lpstr>PowerPoint Presentation</vt:lpstr>
      <vt:lpstr>2. Outdoor Air Ventilation</vt:lpstr>
      <vt:lpstr>Rates matter</vt:lpstr>
      <vt:lpstr>Location and ventilation type matter</vt:lpstr>
      <vt:lpstr>3. Natural Ventilation</vt:lpstr>
      <vt:lpstr>PowerPoint Presentation</vt:lpstr>
      <vt:lpstr>4. UVGI in Air Handlers</vt:lpstr>
      <vt:lpstr>Kujundzic et al. 2006  In-Duct UVGI Single Pass Efficiency</vt:lpstr>
      <vt:lpstr>Ryan et al. 2011</vt:lpstr>
      <vt:lpstr>PowerPoint Presentation</vt:lpstr>
      <vt:lpstr>7. Negative Pressure Ward</vt:lpstr>
      <vt:lpstr>Clements et al. 2017</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ideal infection prevention hospital: air handling</dc:title>
  <dc:creator>Shelly Miller</dc:creator>
  <cp:lastModifiedBy>Shelly Miller</cp:lastModifiedBy>
  <cp:revision>110</cp:revision>
  <dcterms:created xsi:type="dcterms:W3CDTF">2019-09-12T19:38:22Z</dcterms:created>
  <dcterms:modified xsi:type="dcterms:W3CDTF">2020-01-14T17:42:50Z</dcterms:modified>
</cp:coreProperties>
</file>