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522" r:id="rId3"/>
    <p:sldId id="279" r:id="rId4"/>
    <p:sldId id="276" r:id="rId5"/>
    <p:sldId id="521" r:id="rId6"/>
    <p:sldId id="262" r:id="rId7"/>
    <p:sldId id="263" r:id="rId8"/>
    <p:sldId id="264" r:id="rId9"/>
    <p:sldId id="265" r:id="rId10"/>
    <p:sldId id="270" r:id="rId11"/>
    <p:sldId id="473" r:id="rId12"/>
    <p:sldId id="478" r:id="rId13"/>
    <p:sldId id="511" r:id="rId14"/>
    <p:sldId id="514" r:id="rId15"/>
    <p:sldId id="515" r:id="rId16"/>
    <p:sldId id="498" r:id="rId17"/>
    <p:sldId id="282" r:id="rId18"/>
    <p:sldId id="271" r:id="rId19"/>
    <p:sldId id="272" r:id="rId20"/>
    <p:sldId id="273" r:id="rId21"/>
    <p:sldId id="52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7EE26A-8858-4D8F-AA94-DD0A0F3D75B4}" v="8" dt="2024-07-17T14:27:36.4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387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9135C7-7AE9-41DF-A360-B772442EACFE}" type="datetimeFigureOut">
              <a:rPr lang="en-US" smtClean="0"/>
              <a:t>7/25/2024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C75EF-3A1C-42F7-9002-11B9D4457449}" type="slidenum">
              <a:rPr lang="en-US" smtClean="0"/>
              <a:t>‹#›</a:t>
            </a:fld>
            <a:endParaRPr lang="en-US"/>
          </a:p>
        </p:txBody>
      </p:sp>
    </p:spTree>
    <p:extLst>
      <p:ext uri="{BB962C8B-B14F-4D97-AF65-F5344CB8AC3E}">
        <p14:creationId xmlns:p14="http://schemas.microsoft.com/office/powerpoint/2010/main" val="3263915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Additionally, neutrons can characterize magnetic fields at depth or at low temperatures, which has helped with the development of small and powerful semiconductors and other electrical components for hard drives and cell phones</a:t>
            </a:r>
          </a:p>
          <a:p>
            <a:r>
              <a:rPr lang="en-US" dirty="0"/>
              <a:t>(CINS, 2016). Companies using neutron scattering for these purposes include Dow Chemical and PPG Industries in the chemicals and gases industry, Coherent Corp. and Raychem in the electrical equipment industry, and Intel and Texas Instruments in the semiconductor industry.</a:t>
            </a:r>
          </a:p>
          <a:p>
            <a:endParaRPr lang="en-US" dirty="0"/>
          </a:p>
          <a:p>
            <a:r>
              <a:rPr lang="en-US" dirty="0"/>
              <a:t>Research on giant magnetoresistance (GMR) serves to illustrate how neutron scattering techniques promoted the development of hard drive technology. GMR occurs when a system of extremely small (nanometer or </a:t>
            </a:r>
            <a:r>
              <a:rPr lang="en-US" dirty="0" err="1"/>
              <a:t>subnanometer</a:t>
            </a:r>
            <a:r>
              <a:rPr lang="en-US" dirty="0"/>
              <a:t> in width) alternating magnetic and nonmagnetic conductive layers undergoes a major change in electrical resistance after being exposed to an external magnetic field (Pessoa </a:t>
            </a:r>
            <a:r>
              <a:rPr lang="en-US" dirty="0" err="1"/>
              <a:t>Barradas</a:t>
            </a:r>
            <a:r>
              <a:rPr lang="en-US" dirty="0"/>
              <a:t>, 2017). GMR enabled hard drives to detect the presence of even extremely small magnetic fields, allowing them to store and access significantly more information (Pessoa </a:t>
            </a:r>
            <a:r>
              <a:rPr lang="en-US" dirty="0" err="1"/>
              <a:t>Barradas</a:t>
            </a:r>
            <a:r>
              <a:rPr lang="en-US" dirty="0"/>
              <a:t>, 2017). The high-density magnetic recording of modern hard drives would not have been possible without the discovery of the GMR effect (Pessoa </a:t>
            </a:r>
            <a:r>
              <a:rPr lang="en-US" dirty="0" err="1"/>
              <a:t>Barradas</a:t>
            </a:r>
            <a:r>
              <a:rPr lang="en-US" dirty="0"/>
              <a:t>, 2017). Crucially, using GMR for this purpose depends on a thorough understanding of the characteristics of each nanolayer in a hard drive (Pessoa </a:t>
            </a:r>
            <a:r>
              <a:rPr lang="en-US" dirty="0" err="1"/>
              <a:t>Barradas</a:t>
            </a:r>
            <a:r>
              <a:rPr lang="en-US" dirty="0"/>
              <a:t>, 2017). Polarized neutron reflectometry, a specific type of neutron scattering, is uniquely suited for acquiring this understanding and is described as the “technique of choice” for this matter (Pessoa </a:t>
            </a:r>
            <a:r>
              <a:rPr lang="en-US" dirty="0" err="1"/>
              <a:t>Barradas</a:t>
            </a:r>
            <a:r>
              <a:rPr lang="en-US" dirty="0"/>
              <a:t>, 2017).</a:t>
            </a:r>
          </a:p>
        </p:txBody>
      </p:sp>
      <p:sp>
        <p:nvSpPr>
          <p:cNvPr id="4" name="Slide Number Placeholder 3"/>
          <p:cNvSpPr>
            <a:spLocks noGrp="1"/>
          </p:cNvSpPr>
          <p:nvPr>
            <p:ph type="sldNum" sz="quarter" idx="5"/>
          </p:nvPr>
        </p:nvSpPr>
        <p:spPr/>
        <p:txBody>
          <a:bodyPr/>
          <a:lstStyle/>
          <a:p>
            <a:fld id="{11FC75EF-3A1C-42F7-9002-11B9D4457449}" type="slidenum">
              <a:rPr lang="en-US" smtClean="0"/>
              <a:t>2</a:t>
            </a:fld>
            <a:endParaRPr lang="en-US"/>
          </a:p>
        </p:txBody>
      </p:sp>
    </p:spTree>
    <p:extLst>
      <p:ext uri="{BB962C8B-B14F-4D97-AF65-F5344CB8AC3E}">
        <p14:creationId xmlns:p14="http://schemas.microsoft.com/office/powerpoint/2010/main" val="942654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FB937852-EA7A-4081-979A-5B2DB2F98112}" type="slidenum">
              <a:rPr lang="en-US" smtClean="0"/>
              <a:pPr/>
              <a:t>11</a:t>
            </a:fld>
            <a:endParaRPr lang="en-US"/>
          </a:p>
        </p:txBody>
      </p:sp>
      <p:sp>
        <p:nvSpPr>
          <p:cNvPr id="50179" name="Rectangle 2"/>
          <p:cNvSpPr>
            <a:spLocks noGrp="1" noRot="1" noChangeAspect="1" noChangeArrowheads="1" noTextEdit="1"/>
          </p:cNvSpPr>
          <p:nvPr>
            <p:ph type="sldImg"/>
          </p:nvPr>
        </p:nvSpPr>
        <p:spPr>
          <a:xfrm>
            <a:off x="139700" y="766763"/>
            <a:ext cx="6823075" cy="3838575"/>
          </a:xfrm>
          <a:ln/>
        </p:spPr>
      </p:sp>
      <p:sp>
        <p:nvSpPr>
          <p:cNvPr id="5018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33965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F880F-DA98-604C-9517-EBBACAF8958C}" type="slidenum">
              <a:rPr lang="en-US" smtClean="0"/>
              <a:t>16</a:t>
            </a:fld>
            <a:endParaRPr lang="en-US"/>
          </a:p>
        </p:txBody>
      </p:sp>
    </p:spTree>
    <p:extLst>
      <p:ext uri="{BB962C8B-B14F-4D97-AF65-F5344CB8AC3E}">
        <p14:creationId xmlns:p14="http://schemas.microsoft.com/office/powerpoint/2010/main" val="2103204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CB710-48FB-4B89-F2B1-D1F461D814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730819-AAD0-BA6E-E2FC-52429494AB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A82C90-3101-4116-FD22-282FF0B5D43C}"/>
              </a:ext>
            </a:extLst>
          </p:cNvPr>
          <p:cNvSpPr>
            <a:spLocks noGrp="1"/>
          </p:cNvSpPr>
          <p:nvPr>
            <p:ph type="dt" sz="half" idx="10"/>
          </p:nvPr>
        </p:nvSpPr>
        <p:spPr/>
        <p:txBody>
          <a:bodyPr/>
          <a:lstStyle/>
          <a:p>
            <a:fld id="{9239E598-8B85-4ED0-BFBB-E9E9BF99AAB8}" type="datetimeFigureOut">
              <a:rPr lang="en-US" smtClean="0"/>
              <a:t>7/25/2024</a:t>
            </a:fld>
            <a:endParaRPr lang="en-US"/>
          </a:p>
        </p:txBody>
      </p:sp>
      <p:sp>
        <p:nvSpPr>
          <p:cNvPr id="5" name="Footer Placeholder 4">
            <a:extLst>
              <a:ext uri="{FF2B5EF4-FFF2-40B4-BE49-F238E27FC236}">
                <a16:creationId xmlns:a16="http://schemas.microsoft.com/office/drawing/2014/main" id="{DE459E4C-0394-0A8D-49F3-5DA4B96867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C20B02-1E5A-1710-6F9F-2152B285FCD8}"/>
              </a:ext>
            </a:extLst>
          </p:cNvPr>
          <p:cNvSpPr>
            <a:spLocks noGrp="1"/>
          </p:cNvSpPr>
          <p:nvPr>
            <p:ph type="sldNum" sz="quarter" idx="12"/>
          </p:nvPr>
        </p:nvSpPr>
        <p:spPr/>
        <p:txBody>
          <a:bodyPr/>
          <a:lstStyle/>
          <a:p>
            <a:fld id="{337805DB-AA52-4CDB-BC8E-C020D0E2C42D}" type="slidenum">
              <a:rPr lang="en-US" smtClean="0"/>
              <a:t>‹#›</a:t>
            </a:fld>
            <a:endParaRPr lang="en-US"/>
          </a:p>
        </p:txBody>
      </p:sp>
    </p:spTree>
    <p:extLst>
      <p:ext uri="{BB962C8B-B14F-4D97-AF65-F5344CB8AC3E}">
        <p14:creationId xmlns:p14="http://schemas.microsoft.com/office/powerpoint/2010/main" val="1155936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8C65F-E9FD-E06F-85BC-EAFA6F95BF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59E102-B6E3-A179-1B5E-37EE068380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6C572D-0D5C-8515-FED5-9427AD4254B8}"/>
              </a:ext>
            </a:extLst>
          </p:cNvPr>
          <p:cNvSpPr>
            <a:spLocks noGrp="1"/>
          </p:cNvSpPr>
          <p:nvPr>
            <p:ph type="dt" sz="half" idx="10"/>
          </p:nvPr>
        </p:nvSpPr>
        <p:spPr/>
        <p:txBody>
          <a:bodyPr/>
          <a:lstStyle/>
          <a:p>
            <a:fld id="{9239E598-8B85-4ED0-BFBB-E9E9BF99AAB8}" type="datetimeFigureOut">
              <a:rPr lang="en-US" smtClean="0"/>
              <a:t>7/25/2024</a:t>
            </a:fld>
            <a:endParaRPr lang="en-US"/>
          </a:p>
        </p:txBody>
      </p:sp>
      <p:sp>
        <p:nvSpPr>
          <p:cNvPr id="5" name="Footer Placeholder 4">
            <a:extLst>
              <a:ext uri="{FF2B5EF4-FFF2-40B4-BE49-F238E27FC236}">
                <a16:creationId xmlns:a16="http://schemas.microsoft.com/office/drawing/2014/main" id="{1EBF2433-BEC5-CEE4-4818-E3AB27330C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9070DD-7B90-7032-E391-232216BD966B}"/>
              </a:ext>
            </a:extLst>
          </p:cNvPr>
          <p:cNvSpPr>
            <a:spLocks noGrp="1"/>
          </p:cNvSpPr>
          <p:nvPr>
            <p:ph type="sldNum" sz="quarter" idx="12"/>
          </p:nvPr>
        </p:nvSpPr>
        <p:spPr/>
        <p:txBody>
          <a:bodyPr/>
          <a:lstStyle/>
          <a:p>
            <a:fld id="{337805DB-AA52-4CDB-BC8E-C020D0E2C42D}" type="slidenum">
              <a:rPr lang="en-US" smtClean="0"/>
              <a:t>‹#›</a:t>
            </a:fld>
            <a:endParaRPr lang="en-US"/>
          </a:p>
        </p:txBody>
      </p:sp>
    </p:spTree>
    <p:extLst>
      <p:ext uri="{BB962C8B-B14F-4D97-AF65-F5344CB8AC3E}">
        <p14:creationId xmlns:p14="http://schemas.microsoft.com/office/powerpoint/2010/main" val="4186591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5660C2-1660-C229-2AAB-BB64966EC0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82FA34-F3E5-464F-3909-A1066A4BA4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373862-C285-B752-F0AF-95026D570151}"/>
              </a:ext>
            </a:extLst>
          </p:cNvPr>
          <p:cNvSpPr>
            <a:spLocks noGrp="1"/>
          </p:cNvSpPr>
          <p:nvPr>
            <p:ph type="dt" sz="half" idx="10"/>
          </p:nvPr>
        </p:nvSpPr>
        <p:spPr/>
        <p:txBody>
          <a:bodyPr/>
          <a:lstStyle/>
          <a:p>
            <a:fld id="{9239E598-8B85-4ED0-BFBB-E9E9BF99AAB8}" type="datetimeFigureOut">
              <a:rPr lang="en-US" smtClean="0"/>
              <a:t>7/25/2024</a:t>
            </a:fld>
            <a:endParaRPr lang="en-US"/>
          </a:p>
        </p:txBody>
      </p:sp>
      <p:sp>
        <p:nvSpPr>
          <p:cNvPr id="5" name="Footer Placeholder 4">
            <a:extLst>
              <a:ext uri="{FF2B5EF4-FFF2-40B4-BE49-F238E27FC236}">
                <a16:creationId xmlns:a16="http://schemas.microsoft.com/office/drawing/2014/main" id="{A4DDD49F-BEA2-BD1B-B12B-80FD35CD47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01E7FF-0BE9-9AFA-F1D4-8042D1C7EE4F}"/>
              </a:ext>
            </a:extLst>
          </p:cNvPr>
          <p:cNvSpPr>
            <a:spLocks noGrp="1"/>
          </p:cNvSpPr>
          <p:nvPr>
            <p:ph type="sldNum" sz="quarter" idx="12"/>
          </p:nvPr>
        </p:nvSpPr>
        <p:spPr/>
        <p:txBody>
          <a:bodyPr/>
          <a:lstStyle/>
          <a:p>
            <a:fld id="{337805DB-AA52-4CDB-BC8E-C020D0E2C42D}" type="slidenum">
              <a:rPr lang="en-US" smtClean="0"/>
              <a:t>‹#›</a:t>
            </a:fld>
            <a:endParaRPr lang="en-US"/>
          </a:p>
        </p:txBody>
      </p:sp>
    </p:spTree>
    <p:extLst>
      <p:ext uri="{BB962C8B-B14F-4D97-AF65-F5344CB8AC3E}">
        <p14:creationId xmlns:p14="http://schemas.microsoft.com/office/powerpoint/2010/main" val="1460038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endParaRPr lang="en-US" altLang="en-US"/>
          </a:p>
        </p:txBody>
      </p:sp>
      <p:sp>
        <p:nvSpPr>
          <p:cNvPr id="7" name="Rectangle 5"/>
          <p:cNvSpPr>
            <a:spLocks noGrp="1" noChangeArrowheads="1"/>
          </p:cNvSpPr>
          <p:nvPr>
            <p:ph type="ftr" sz="quarter" idx="11"/>
          </p:nvPr>
        </p:nvSpPr>
        <p:spPr>
          <a:ln/>
        </p:spPr>
        <p:txBody>
          <a:bodyPr/>
          <a:lstStyle>
            <a:lvl1pPr>
              <a:defRPr/>
            </a:lvl1pPr>
          </a:lstStyle>
          <a:p>
            <a:endParaRPr lang="en-US" altLang="en-US"/>
          </a:p>
        </p:txBody>
      </p:sp>
      <p:sp>
        <p:nvSpPr>
          <p:cNvPr id="8" name="Rectangle 6"/>
          <p:cNvSpPr>
            <a:spLocks noGrp="1" noChangeArrowheads="1"/>
          </p:cNvSpPr>
          <p:nvPr>
            <p:ph type="sldNum" sz="quarter" idx="12"/>
          </p:nvPr>
        </p:nvSpPr>
        <p:spPr>
          <a:ln/>
        </p:spPr>
        <p:txBody>
          <a:bodyPr/>
          <a:lstStyle>
            <a:lvl1pPr>
              <a:defRPr/>
            </a:lvl1pPr>
          </a:lstStyle>
          <a:p>
            <a:fld id="{4FFD5E4F-C783-4E5E-93E9-3A2C6249724F}" type="slidenum">
              <a:rPr lang="en-US" altLang="en-US"/>
              <a:pPr/>
              <a:t>‹#›</a:t>
            </a:fld>
            <a:endParaRPr lang="en-US" altLang="en-US"/>
          </a:p>
        </p:txBody>
      </p:sp>
    </p:spTree>
    <p:extLst>
      <p:ext uri="{BB962C8B-B14F-4D97-AF65-F5344CB8AC3E}">
        <p14:creationId xmlns:p14="http://schemas.microsoft.com/office/powerpoint/2010/main" val="1346006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8469A-5938-1E3C-7667-D2DA9FFAE5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3325DF-8C1E-7D9D-1B7B-62C796C26F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1FA854-8FDD-AEC1-7C96-8E2A1FB827CE}"/>
              </a:ext>
            </a:extLst>
          </p:cNvPr>
          <p:cNvSpPr>
            <a:spLocks noGrp="1"/>
          </p:cNvSpPr>
          <p:nvPr>
            <p:ph type="dt" sz="half" idx="10"/>
          </p:nvPr>
        </p:nvSpPr>
        <p:spPr/>
        <p:txBody>
          <a:bodyPr/>
          <a:lstStyle/>
          <a:p>
            <a:fld id="{9239E598-8B85-4ED0-BFBB-E9E9BF99AAB8}" type="datetimeFigureOut">
              <a:rPr lang="en-US" smtClean="0"/>
              <a:t>7/25/2024</a:t>
            </a:fld>
            <a:endParaRPr lang="en-US"/>
          </a:p>
        </p:txBody>
      </p:sp>
      <p:sp>
        <p:nvSpPr>
          <p:cNvPr id="5" name="Footer Placeholder 4">
            <a:extLst>
              <a:ext uri="{FF2B5EF4-FFF2-40B4-BE49-F238E27FC236}">
                <a16:creationId xmlns:a16="http://schemas.microsoft.com/office/drawing/2014/main" id="{110B819A-4048-DE3D-4FF4-30B5760865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213653-A5A3-741A-B46B-9479E5D9D972}"/>
              </a:ext>
            </a:extLst>
          </p:cNvPr>
          <p:cNvSpPr>
            <a:spLocks noGrp="1"/>
          </p:cNvSpPr>
          <p:nvPr>
            <p:ph type="sldNum" sz="quarter" idx="12"/>
          </p:nvPr>
        </p:nvSpPr>
        <p:spPr/>
        <p:txBody>
          <a:bodyPr/>
          <a:lstStyle/>
          <a:p>
            <a:fld id="{337805DB-AA52-4CDB-BC8E-C020D0E2C42D}" type="slidenum">
              <a:rPr lang="en-US" smtClean="0"/>
              <a:t>‹#›</a:t>
            </a:fld>
            <a:endParaRPr lang="en-US"/>
          </a:p>
        </p:txBody>
      </p:sp>
    </p:spTree>
    <p:extLst>
      <p:ext uri="{BB962C8B-B14F-4D97-AF65-F5344CB8AC3E}">
        <p14:creationId xmlns:p14="http://schemas.microsoft.com/office/powerpoint/2010/main" val="1222813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ED23-839D-DF01-F76D-2BCAE28B76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CE06D2-0EC6-4F03-26A3-3AA8489AFE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3BACBD-0437-F53B-73E1-ABB8A62870A7}"/>
              </a:ext>
            </a:extLst>
          </p:cNvPr>
          <p:cNvSpPr>
            <a:spLocks noGrp="1"/>
          </p:cNvSpPr>
          <p:nvPr>
            <p:ph type="dt" sz="half" idx="10"/>
          </p:nvPr>
        </p:nvSpPr>
        <p:spPr/>
        <p:txBody>
          <a:bodyPr/>
          <a:lstStyle/>
          <a:p>
            <a:fld id="{9239E598-8B85-4ED0-BFBB-E9E9BF99AAB8}" type="datetimeFigureOut">
              <a:rPr lang="en-US" smtClean="0"/>
              <a:t>7/25/2024</a:t>
            </a:fld>
            <a:endParaRPr lang="en-US"/>
          </a:p>
        </p:txBody>
      </p:sp>
      <p:sp>
        <p:nvSpPr>
          <p:cNvPr id="5" name="Footer Placeholder 4">
            <a:extLst>
              <a:ext uri="{FF2B5EF4-FFF2-40B4-BE49-F238E27FC236}">
                <a16:creationId xmlns:a16="http://schemas.microsoft.com/office/drawing/2014/main" id="{39DA5427-92F2-C3AB-1D4B-3C522DA3D8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5945C5-12B4-8B9B-7004-BA36BB49C7FE}"/>
              </a:ext>
            </a:extLst>
          </p:cNvPr>
          <p:cNvSpPr>
            <a:spLocks noGrp="1"/>
          </p:cNvSpPr>
          <p:nvPr>
            <p:ph type="sldNum" sz="quarter" idx="12"/>
          </p:nvPr>
        </p:nvSpPr>
        <p:spPr/>
        <p:txBody>
          <a:bodyPr/>
          <a:lstStyle/>
          <a:p>
            <a:fld id="{337805DB-AA52-4CDB-BC8E-C020D0E2C42D}" type="slidenum">
              <a:rPr lang="en-US" smtClean="0"/>
              <a:t>‹#›</a:t>
            </a:fld>
            <a:endParaRPr lang="en-US"/>
          </a:p>
        </p:txBody>
      </p:sp>
    </p:spTree>
    <p:extLst>
      <p:ext uri="{BB962C8B-B14F-4D97-AF65-F5344CB8AC3E}">
        <p14:creationId xmlns:p14="http://schemas.microsoft.com/office/powerpoint/2010/main" val="2685994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8B8E0-93A6-516D-829C-E03C0DBED9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A14350-9DCC-4868-3A89-44FCB5F4B2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E9FF78-4B32-B4BB-7F9E-9318C2C191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3E093A-F506-7B78-578B-F21759540FC7}"/>
              </a:ext>
            </a:extLst>
          </p:cNvPr>
          <p:cNvSpPr>
            <a:spLocks noGrp="1"/>
          </p:cNvSpPr>
          <p:nvPr>
            <p:ph type="dt" sz="half" idx="10"/>
          </p:nvPr>
        </p:nvSpPr>
        <p:spPr/>
        <p:txBody>
          <a:bodyPr/>
          <a:lstStyle/>
          <a:p>
            <a:fld id="{9239E598-8B85-4ED0-BFBB-E9E9BF99AAB8}" type="datetimeFigureOut">
              <a:rPr lang="en-US" smtClean="0"/>
              <a:t>7/25/2024</a:t>
            </a:fld>
            <a:endParaRPr lang="en-US"/>
          </a:p>
        </p:txBody>
      </p:sp>
      <p:sp>
        <p:nvSpPr>
          <p:cNvPr id="6" name="Footer Placeholder 5">
            <a:extLst>
              <a:ext uri="{FF2B5EF4-FFF2-40B4-BE49-F238E27FC236}">
                <a16:creationId xmlns:a16="http://schemas.microsoft.com/office/drawing/2014/main" id="{2DAAEA8B-8009-EE6F-19E2-52520E60F2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416F7B-D8D1-3319-E50B-17EA040833A7}"/>
              </a:ext>
            </a:extLst>
          </p:cNvPr>
          <p:cNvSpPr>
            <a:spLocks noGrp="1"/>
          </p:cNvSpPr>
          <p:nvPr>
            <p:ph type="sldNum" sz="quarter" idx="12"/>
          </p:nvPr>
        </p:nvSpPr>
        <p:spPr/>
        <p:txBody>
          <a:bodyPr/>
          <a:lstStyle/>
          <a:p>
            <a:fld id="{337805DB-AA52-4CDB-BC8E-C020D0E2C42D}" type="slidenum">
              <a:rPr lang="en-US" smtClean="0"/>
              <a:t>‹#›</a:t>
            </a:fld>
            <a:endParaRPr lang="en-US"/>
          </a:p>
        </p:txBody>
      </p:sp>
    </p:spTree>
    <p:extLst>
      <p:ext uri="{BB962C8B-B14F-4D97-AF65-F5344CB8AC3E}">
        <p14:creationId xmlns:p14="http://schemas.microsoft.com/office/powerpoint/2010/main" val="3397463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59C15-D9A3-7EB2-A200-7A34FDAB42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E8246D-FA87-F79B-B421-52429F018D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5D27BA-BDFA-3CF1-2540-30D634BCBC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DF1C08-6C09-0CD5-0607-BFBF2F426D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9C319C-D4DE-F299-1FED-350025CEF3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6F7A98-8BEB-824F-3CA7-2E8779D0B30D}"/>
              </a:ext>
            </a:extLst>
          </p:cNvPr>
          <p:cNvSpPr>
            <a:spLocks noGrp="1"/>
          </p:cNvSpPr>
          <p:nvPr>
            <p:ph type="dt" sz="half" idx="10"/>
          </p:nvPr>
        </p:nvSpPr>
        <p:spPr/>
        <p:txBody>
          <a:bodyPr/>
          <a:lstStyle/>
          <a:p>
            <a:fld id="{9239E598-8B85-4ED0-BFBB-E9E9BF99AAB8}" type="datetimeFigureOut">
              <a:rPr lang="en-US" smtClean="0"/>
              <a:t>7/25/2024</a:t>
            </a:fld>
            <a:endParaRPr lang="en-US"/>
          </a:p>
        </p:txBody>
      </p:sp>
      <p:sp>
        <p:nvSpPr>
          <p:cNvPr id="8" name="Footer Placeholder 7">
            <a:extLst>
              <a:ext uri="{FF2B5EF4-FFF2-40B4-BE49-F238E27FC236}">
                <a16:creationId xmlns:a16="http://schemas.microsoft.com/office/drawing/2014/main" id="{B61DDEDB-C3E5-4C8E-8781-CC0356EE4E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1D92A2-AF17-B264-7608-625F2928100A}"/>
              </a:ext>
            </a:extLst>
          </p:cNvPr>
          <p:cNvSpPr>
            <a:spLocks noGrp="1"/>
          </p:cNvSpPr>
          <p:nvPr>
            <p:ph type="sldNum" sz="quarter" idx="12"/>
          </p:nvPr>
        </p:nvSpPr>
        <p:spPr/>
        <p:txBody>
          <a:bodyPr/>
          <a:lstStyle/>
          <a:p>
            <a:fld id="{337805DB-AA52-4CDB-BC8E-C020D0E2C42D}" type="slidenum">
              <a:rPr lang="en-US" smtClean="0"/>
              <a:t>‹#›</a:t>
            </a:fld>
            <a:endParaRPr lang="en-US"/>
          </a:p>
        </p:txBody>
      </p:sp>
    </p:spTree>
    <p:extLst>
      <p:ext uri="{BB962C8B-B14F-4D97-AF65-F5344CB8AC3E}">
        <p14:creationId xmlns:p14="http://schemas.microsoft.com/office/powerpoint/2010/main" val="3973192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43021-5DF0-A14C-F5AF-5B198EA110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866A2F-2923-C091-7CDC-499A47719D6E}"/>
              </a:ext>
            </a:extLst>
          </p:cNvPr>
          <p:cNvSpPr>
            <a:spLocks noGrp="1"/>
          </p:cNvSpPr>
          <p:nvPr>
            <p:ph type="dt" sz="half" idx="10"/>
          </p:nvPr>
        </p:nvSpPr>
        <p:spPr/>
        <p:txBody>
          <a:bodyPr/>
          <a:lstStyle/>
          <a:p>
            <a:fld id="{9239E598-8B85-4ED0-BFBB-E9E9BF99AAB8}" type="datetimeFigureOut">
              <a:rPr lang="en-US" smtClean="0"/>
              <a:t>7/25/2024</a:t>
            </a:fld>
            <a:endParaRPr lang="en-US"/>
          </a:p>
        </p:txBody>
      </p:sp>
      <p:sp>
        <p:nvSpPr>
          <p:cNvPr id="4" name="Footer Placeholder 3">
            <a:extLst>
              <a:ext uri="{FF2B5EF4-FFF2-40B4-BE49-F238E27FC236}">
                <a16:creationId xmlns:a16="http://schemas.microsoft.com/office/drawing/2014/main" id="{AA841DA3-DAA8-2008-B6EB-ED44E6A7E3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E9B30D-544B-BE76-110C-E54209873615}"/>
              </a:ext>
            </a:extLst>
          </p:cNvPr>
          <p:cNvSpPr>
            <a:spLocks noGrp="1"/>
          </p:cNvSpPr>
          <p:nvPr>
            <p:ph type="sldNum" sz="quarter" idx="12"/>
          </p:nvPr>
        </p:nvSpPr>
        <p:spPr/>
        <p:txBody>
          <a:bodyPr/>
          <a:lstStyle/>
          <a:p>
            <a:fld id="{337805DB-AA52-4CDB-BC8E-C020D0E2C42D}" type="slidenum">
              <a:rPr lang="en-US" smtClean="0"/>
              <a:t>‹#›</a:t>
            </a:fld>
            <a:endParaRPr lang="en-US"/>
          </a:p>
        </p:txBody>
      </p:sp>
    </p:spTree>
    <p:extLst>
      <p:ext uri="{BB962C8B-B14F-4D97-AF65-F5344CB8AC3E}">
        <p14:creationId xmlns:p14="http://schemas.microsoft.com/office/powerpoint/2010/main" val="2061740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CD47F6-E50F-2FBC-67FF-69061ABE351B}"/>
              </a:ext>
            </a:extLst>
          </p:cNvPr>
          <p:cNvSpPr>
            <a:spLocks noGrp="1"/>
          </p:cNvSpPr>
          <p:nvPr>
            <p:ph type="dt" sz="half" idx="10"/>
          </p:nvPr>
        </p:nvSpPr>
        <p:spPr/>
        <p:txBody>
          <a:bodyPr/>
          <a:lstStyle/>
          <a:p>
            <a:fld id="{9239E598-8B85-4ED0-BFBB-E9E9BF99AAB8}" type="datetimeFigureOut">
              <a:rPr lang="en-US" smtClean="0"/>
              <a:t>7/25/2024</a:t>
            </a:fld>
            <a:endParaRPr lang="en-US"/>
          </a:p>
        </p:txBody>
      </p:sp>
      <p:sp>
        <p:nvSpPr>
          <p:cNvPr id="3" name="Footer Placeholder 2">
            <a:extLst>
              <a:ext uri="{FF2B5EF4-FFF2-40B4-BE49-F238E27FC236}">
                <a16:creationId xmlns:a16="http://schemas.microsoft.com/office/drawing/2014/main" id="{4238F62F-F630-3AB2-C095-5AC5A16E70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83F3E3-A9DC-3F01-9322-854330EB7819}"/>
              </a:ext>
            </a:extLst>
          </p:cNvPr>
          <p:cNvSpPr>
            <a:spLocks noGrp="1"/>
          </p:cNvSpPr>
          <p:nvPr>
            <p:ph type="sldNum" sz="quarter" idx="12"/>
          </p:nvPr>
        </p:nvSpPr>
        <p:spPr/>
        <p:txBody>
          <a:bodyPr/>
          <a:lstStyle/>
          <a:p>
            <a:fld id="{337805DB-AA52-4CDB-BC8E-C020D0E2C42D}" type="slidenum">
              <a:rPr lang="en-US" smtClean="0"/>
              <a:t>‹#›</a:t>
            </a:fld>
            <a:endParaRPr lang="en-US"/>
          </a:p>
        </p:txBody>
      </p:sp>
    </p:spTree>
    <p:extLst>
      <p:ext uri="{BB962C8B-B14F-4D97-AF65-F5344CB8AC3E}">
        <p14:creationId xmlns:p14="http://schemas.microsoft.com/office/powerpoint/2010/main" val="930156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D9EBD-1C9C-A02C-C98C-59D68CC882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63F49F-3919-1D76-520A-3A6F7463D2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141A71-9075-7D7B-9374-DDF0095D0D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566294-704A-60C7-0E08-74543EF594A6}"/>
              </a:ext>
            </a:extLst>
          </p:cNvPr>
          <p:cNvSpPr>
            <a:spLocks noGrp="1"/>
          </p:cNvSpPr>
          <p:nvPr>
            <p:ph type="dt" sz="half" idx="10"/>
          </p:nvPr>
        </p:nvSpPr>
        <p:spPr/>
        <p:txBody>
          <a:bodyPr/>
          <a:lstStyle/>
          <a:p>
            <a:fld id="{9239E598-8B85-4ED0-BFBB-E9E9BF99AAB8}" type="datetimeFigureOut">
              <a:rPr lang="en-US" smtClean="0"/>
              <a:t>7/25/2024</a:t>
            </a:fld>
            <a:endParaRPr lang="en-US"/>
          </a:p>
        </p:txBody>
      </p:sp>
      <p:sp>
        <p:nvSpPr>
          <p:cNvPr id="6" name="Footer Placeholder 5">
            <a:extLst>
              <a:ext uri="{FF2B5EF4-FFF2-40B4-BE49-F238E27FC236}">
                <a16:creationId xmlns:a16="http://schemas.microsoft.com/office/drawing/2014/main" id="{7523909A-ADE4-A73B-2FBA-C6F117F987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14029C-83FE-984A-5077-31D39A3FDBB2}"/>
              </a:ext>
            </a:extLst>
          </p:cNvPr>
          <p:cNvSpPr>
            <a:spLocks noGrp="1"/>
          </p:cNvSpPr>
          <p:nvPr>
            <p:ph type="sldNum" sz="quarter" idx="12"/>
          </p:nvPr>
        </p:nvSpPr>
        <p:spPr/>
        <p:txBody>
          <a:bodyPr/>
          <a:lstStyle/>
          <a:p>
            <a:fld id="{337805DB-AA52-4CDB-BC8E-C020D0E2C42D}" type="slidenum">
              <a:rPr lang="en-US" smtClean="0"/>
              <a:t>‹#›</a:t>
            </a:fld>
            <a:endParaRPr lang="en-US"/>
          </a:p>
        </p:txBody>
      </p:sp>
    </p:spTree>
    <p:extLst>
      <p:ext uri="{BB962C8B-B14F-4D97-AF65-F5344CB8AC3E}">
        <p14:creationId xmlns:p14="http://schemas.microsoft.com/office/powerpoint/2010/main" val="3287734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11639-F3E8-182B-677C-524FED4112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CF70B3-07F9-AF3D-7653-1F83DFD963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13635A-876B-3836-DEFF-A6D9BF7A5D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08CEE6-4B01-AC53-7586-AC0A57B3C933}"/>
              </a:ext>
            </a:extLst>
          </p:cNvPr>
          <p:cNvSpPr>
            <a:spLocks noGrp="1"/>
          </p:cNvSpPr>
          <p:nvPr>
            <p:ph type="dt" sz="half" idx="10"/>
          </p:nvPr>
        </p:nvSpPr>
        <p:spPr/>
        <p:txBody>
          <a:bodyPr/>
          <a:lstStyle/>
          <a:p>
            <a:fld id="{9239E598-8B85-4ED0-BFBB-E9E9BF99AAB8}" type="datetimeFigureOut">
              <a:rPr lang="en-US" smtClean="0"/>
              <a:t>7/25/2024</a:t>
            </a:fld>
            <a:endParaRPr lang="en-US"/>
          </a:p>
        </p:txBody>
      </p:sp>
      <p:sp>
        <p:nvSpPr>
          <p:cNvPr id="6" name="Footer Placeholder 5">
            <a:extLst>
              <a:ext uri="{FF2B5EF4-FFF2-40B4-BE49-F238E27FC236}">
                <a16:creationId xmlns:a16="http://schemas.microsoft.com/office/drawing/2014/main" id="{47D42E85-CA86-C00F-DB66-F14AC0486F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4E67E5-93D9-D376-8888-846AC0AF63F1}"/>
              </a:ext>
            </a:extLst>
          </p:cNvPr>
          <p:cNvSpPr>
            <a:spLocks noGrp="1"/>
          </p:cNvSpPr>
          <p:nvPr>
            <p:ph type="sldNum" sz="quarter" idx="12"/>
          </p:nvPr>
        </p:nvSpPr>
        <p:spPr/>
        <p:txBody>
          <a:bodyPr/>
          <a:lstStyle/>
          <a:p>
            <a:fld id="{337805DB-AA52-4CDB-BC8E-C020D0E2C42D}" type="slidenum">
              <a:rPr lang="en-US" smtClean="0"/>
              <a:t>‹#›</a:t>
            </a:fld>
            <a:endParaRPr lang="en-US"/>
          </a:p>
        </p:txBody>
      </p:sp>
    </p:spTree>
    <p:extLst>
      <p:ext uri="{BB962C8B-B14F-4D97-AF65-F5344CB8AC3E}">
        <p14:creationId xmlns:p14="http://schemas.microsoft.com/office/powerpoint/2010/main" val="3587194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46F3C1-DC1F-5297-A321-A639879195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BD96AB-3825-1E41-D935-BD8BFAF7AD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33B65C-B696-E960-30E5-B7D2A7446A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39E598-8B85-4ED0-BFBB-E9E9BF99AAB8}" type="datetimeFigureOut">
              <a:rPr lang="en-US" smtClean="0"/>
              <a:t>7/25/2024</a:t>
            </a:fld>
            <a:endParaRPr lang="en-US"/>
          </a:p>
        </p:txBody>
      </p:sp>
      <p:sp>
        <p:nvSpPr>
          <p:cNvPr id="5" name="Footer Placeholder 4">
            <a:extLst>
              <a:ext uri="{FF2B5EF4-FFF2-40B4-BE49-F238E27FC236}">
                <a16:creationId xmlns:a16="http://schemas.microsoft.com/office/drawing/2014/main" id="{7D520EC3-F9F2-A9AF-DE07-BC7A14B10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D1D8E4-8208-E97C-9CB5-B5CD7E92C4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7805DB-AA52-4CDB-BC8E-C020D0E2C42D}" type="slidenum">
              <a:rPr lang="en-US" smtClean="0"/>
              <a:t>‹#›</a:t>
            </a:fld>
            <a:endParaRPr lang="en-US"/>
          </a:p>
        </p:txBody>
      </p:sp>
    </p:spTree>
    <p:extLst>
      <p:ext uri="{BB962C8B-B14F-4D97-AF65-F5344CB8AC3E}">
        <p14:creationId xmlns:p14="http://schemas.microsoft.com/office/powerpoint/2010/main" val="3185916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notesSlide" Target="../notesSlides/notesSlide2.xml"/><Relationship Id="rId7" Type="http://schemas.openxmlformats.org/officeDocument/2006/relationships/image" Target="../media/image38.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7.jpe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35.png"/><Relationship Id="rId1" Type="http://schemas.openxmlformats.org/officeDocument/2006/relationships/slideLayout" Target="../slideLayouts/slideLayout12.xml"/><Relationship Id="rId5" Type="http://schemas.openxmlformats.org/officeDocument/2006/relationships/image" Target="../media/image44.jpe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45.emf"/><Relationship Id="rId7" Type="http://schemas.openxmlformats.org/officeDocument/2006/relationships/image" Target="../media/image49.jpeg"/><Relationship Id="rId2" Type="http://schemas.openxmlformats.org/officeDocument/2006/relationships/image" Target="../media/image35.png"/><Relationship Id="rId1" Type="http://schemas.openxmlformats.org/officeDocument/2006/relationships/slideLayout" Target="../slideLayouts/slideLayout1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emf"/></Relationships>
</file>

<file path=ppt/slides/_rels/slide14.xml.rels><?xml version="1.0" encoding="UTF-8" standalone="yes"?>
<Relationships xmlns="http://schemas.openxmlformats.org/package/2006/relationships"><Relationship Id="rId3" Type="http://schemas.openxmlformats.org/officeDocument/2006/relationships/image" Target="../media/image50.tif"/><Relationship Id="rId2" Type="http://schemas.openxmlformats.org/officeDocument/2006/relationships/image" Target="../media/image35.png"/><Relationship Id="rId1" Type="http://schemas.openxmlformats.org/officeDocument/2006/relationships/slideLayout" Target="../slideLayouts/slideLayout12.xml"/><Relationship Id="rId5" Type="http://schemas.openxmlformats.org/officeDocument/2006/relationships/image" Target="../media/image44.jpeg"/><Relationship Id="rId4" Type="http://schemas.openxmlformats.org/officeDocument/2006/relationships/image" Target="../media/image210.png"/></Relationships>
</file>

<file path=ppt/slides/_rels/slide15.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35.png"/><Relationship Id="rId1" Type="http://schemas.openxmlformats.org/officeDocument/2006/relationships/slideLayout" Target="../slideLayouts/slideLayout12.xml"/><Relationship Id="rId5" Type="http://schemas.openxmlformats.org/officeDocument/2006/relationships/image" Target="../media/image44.jpeg"/><Relationship Id="rId4" Type="http://schemas.openxmlformats.org/officeDocument/2006/relationships/image" Target="../media/image52.emf"/></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9.svg"/><Relationship Id="rId2" Type="http://schemas.openxmlformats.org/officeDocument/2006/relationships/image" Target="../media/image4.jp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g"/><Relationship Id="rId10" Type="http://schemas.openxmlformats.org/officeDocument/2006/relationships/image" Target="../media/image12.svg"/><Relationship Id="rId19" Type="http://schemas.openxmlformats.org/officeDocument/2006/relationships/image" Target="../media/image21.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gif"/><Relationship Id="rId2" Type="http://schemas.openxmlformats.org/officeDocument/2006/relationships/image" Target="../media/image23.emf"/><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8FC3C-4B06-A285-074E-DD934499363B}"/>
              </a:ext>
            </a:extLst>
          </p:cNvPr>
          <p:cNvSpPr>
            <a:spLocks noGrp="1"/>
          </p:cNvSpPr>
          <p:nvPr>
            <p:ph type="ctrTitle"/>
          </p:nvPr>
        </p:nvSpPr>
        <p:spPr>
          <a:xfrm>
            <a:off x="1455937" y="0"/>
            <a:ext cx="9845335" cy="2068497"/>
          </a:xfrm>
        </p:spPr>
        <p:txBody>
          <a:bodyPr>
            <a:normAutofit/>
          </a:bodyPr>
          <a:lstStyle/>
          <a:p>
            <a:r>
              <a:rPr lang="en-US" b="1" dirty="0"/>
              <a:t>Industrial Research Applications of Neutron Scattering</a:t>
            </a:r>
          </a:p>
        </p:txBody>
      </p:sp>
      <p:sp>
        <p:nvSpPr>
          <p:cNvPr id="3" name="Subtitle 2">
            <a:extLst>
              <a:ext uri="{FF2B5EF4-FFF2-40B4-BE49-F238E27FC236}">
                <a16:creationId xmlns:a16="http://schemas.microsoft.com/office/drawing/2014/main" id="{35B9B6D7-4A9C-B079-7D7F-4DA74738D7EB}"/>
              </a:ext>
            </a:extLst>
          </p:cNvPr>
          <p:cNvSpPr>
            <a:spLocks noGrp="1"/>
          </p:cNvSpPr>
          <p:nvPr>
            <p:ph type="subTitle" idx="1"/>
          </p:nvPr>
        </p:nvSpPr>
        <p:spPr>
          <a:xfrm>
            <a:off x="1612777" y="4605915"/>
            <a:ext cx="9144000" cy="1655762"/>
          </a:xfrm>
        </p:spPr>
        <p:txBody>
          <a:bodyPr>
            <a:noAutofit/>
          </a:bodyPr>
          <a:lstStyle/>
          <a:p>
            <a:pPr>
              <a:spcBef>
                <a:spcPts val="0"/>
              </a:spcBef>
            </a:pPr>
            <a:r>
              <a:rPr lang="en-US" dirty="0"/>
              <a:t>NCNR/CHRNS Summer School</a:t>
            </a:r>
          </a:p>
          <a:p>
            <a:pPr>
              <a:spcBef>
                <a:spcPts val="0"/>
              </a:spcBef>
            </a:pPr>
            <a:r>
              <a:rPr lang="en-US" dirty="0"/>
              <a:t>July 22-26, 2024</a:t>
            </a:r>
          </a:p>
          <a:p>
            <a:pPr>
              <a:spcBef>
                <a:spcPts val="0"/>
              </a:spcBef>
            </a:pPr>
            <a:r>
              <a:rPr lang="en-US" dirty="0"/>
              <a:t>Hubert King</a:t>
            </a:r>
          </a:p>
          <a:p>
            <a:pPr>
              <a:spcBef>
                <a:spcPts val="0"/>
              </a:spcBef>
            </a:pPr>
            <a:endParaRPr lang="en-US" dirty="0"/>
          </a:p>
          <a:p>
            <a:pPr>
              <a:spcBef>
                <a:spcPts val="0"/>
              </a:spcBef>
            </a:pPr>
            <a:r>
              <a:rPr lang="en-US" dirty="0"/>
              <a:t>Stony Brook </a:t>
            </a:r>
            <a:r>
              <a:rPr lang="en-US" dirty="0">
                <a:sym typeface="Symbol" panose="05050102010706020507" pitchFamily="18" charset="2"/>
              </a:rPr>
              <a:t> IBM Research </a:t>
            </a:r>
            <a:r>
              <a:rPr lang="en-US" dirty="0"/>
              <a:t> ExxonMobil (retired) </a:t>
            </a:r>
            <a:r>
              <a:rPr lang="en-US" dirty="0">
                <a:sym typeface="Symbol" panose="05050102010706020507" pitchFamily="18" charset="2"/>
              </a:rPr>
              <a:t> NCNR</a:t>
            </a:r>
            <a:endParaRPr lang="en-US" dirty="0"/>
          </a:p>
        </p:txBody>
      </p:sp>
      <p:sp>
        <p:nvSpPr>
          <p:cNvPr id="4" name="TextBox 3">
            <a:extLst>
              <a:ext uri="{FF2B5EF4-FFF2-40B4-BE49-F238E27FC236}">
                <a16:creationId xmlns:a16="http://schemas.microsoft.com/office/drawing/2014/main" id="{C2C515E1-BD56-7C7D-D3AE-4665E151F1D8}"/>
              </a:ext>
            </a:extLst>
          </p:cNvPr>
          <p:cNvSpPr txBox="1"/>
          <p:nvPr/>
        </p:nvSpPr>
        <p:spPr>
          <a:xfrm>
            <a:off x="3249227" y="2367495"/>
            <a:ext cx="6081203" cy="1569660"/>
          </a:xfrm>
          <a:prstGeom prst="rect">
            <a:avLst/>
          </a:prstGeom>
          <a:noFill/>
          <a:ln>
            <a:solidFill>
              <a:schemeClr val="tx1"/>
            </a:solidFill>
          </a:ln>
        </p:spPr>
        <p:txBody>
          <a:bodyPr wrap="square" rtlCol="0">
            <a:spAutoFit/>
          </a:bodyPr>
          <a:lstStyle/>
          <a:p>
            <a:pPr algn="ctr"/>
            <a:r>
              <a:rPr lang="en-US" sz="2400" dirty="0"/>
              <a:t>A STORY IN THREE PARTS</a:t>
            </a:r>
          </a:p>
          <a:p>
            <a:pPr marL="342900" indent="-342900">
              <a:buAutoNum type="arabicParenR"/>
            </a:pPr>
            <a:r>
              <a:rPr lang="en-US" sz="2400" dirty="0"/>
              <a:t>A look at industries impacted</a:t>
            </a:r>
          </a:p>
          <a:p>
            <a:pPr marL="342900" indent="-342900">
              <a:buAutoNum type="arabicParenR"/>
            </a:pPr>
            <a:r>
              <a:rPr lang="en-US" sz="2400" dirty="0"/>
              <a:t>A path for industry to utilize NCNR</a:t>
            </a:r>
          </a:p>
          <a:p>
            <a:pPr marL="342900" indent="-342900">
              <a:buAutoNum type="arabicParenR"/>
            </a:pPr>
            <a:r>
              <a:rPr lang="en-US" sz="2400" dirty="0"/>
              <a:t>A few examples</a:t>
            </a:r>
          </a:p>
        </p:txBody>
      </p:sp>
    </p:spTree>
    <p:extLst>
      <p:ext uri="{BB962C8B-B14F-4D97-AF65-F5344CB8AC3E}">
        <p14:creationId xmlns:p14="http://schemas.microsoft.com/office/powerpoint/2010/main" val="2186093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B8CD59-4918-30AE-6D55-AE0AEA74D676}"/>
              </a:ext>
            </a:extLst>
          </p:cNvPr>
          <p:cNvSpPr txBox="1"/>
          <p:nvPr/>
        </p:nvSpPr>
        <p:spPr>
          <a:xfrm>
            <a:off x="1026238" y="242773"/>
            <a:ext cx="10139523" cy="2862322"/>
          </a:xfrm>
          <a:prstGeom prst="rect">
            <a:avLst/>
          </a:prstGeom>
          <a:noFill/>
        </p:spPr>
        <p:txBody>
          <a:bodyPr wrap="square" rtlCol="0">
            <a:spAutoFit/>
          </a:bodyPr>
          <a:lstStyle/>
          <a:p>
            <a:pPr algn="ctr"/>
            <a:r>
              <a:rPr lang="en-US" sz="6000" b="1" dirty="0">
                <a:solidFill>
                  <a:srgbClr val="FF0000"/>
                </a:solidFill>
                <a:latin typeface="Arial" panose="020B0604020202020204" pitchFamily="34" charset="0"/>
                <a:cs typeface="Arial" panose="020B0604020202020204" pitchFamily="34" charset="0"/>
              </a:rPr>
              <a:t>Designing Stable Drug Delivery Suspensions (liquids)</a:t>
            </a:r>
          </a:p>
        </p:txBody>
      </p:sp>
      <p:sp>
        <p:nvSpPr>
          <p:cNvPr id="3" name="TextBox 2">
            <a:extLst>
              <a:ext uri="{FF2B5EF4-FFF2-40B4-BE49-F238E27FC236}">
                <a16:creationId xmlns:a16="http://schemas.microsoft.com/office/drawing/2014/main" id="{B4100377-5944-DA9D-1C2F-E0B15D31939C}"/>
              </a:ext>
            </a:extLst>
          </p:cNvPr>
          <p:cNvSpPr txBox="1"/>
          <p:nvPr/>
        </p:nvSpPr>
        <p:spPr>
          <a:xfrm>
            <a:off x="304800" y="3551800"/>
            <a:ext cx="6019800" cy="30162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Eli Lilly:</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Ken K. Qian</a:t>
            </a:r>
          </a:p>
          <a:p>
            <a:r>
              <a:rPr lang="en-US" sz="2000" dirty="0">
                <a:latin typeface="Times New Roman" panose="02020603050405020304" pitchFamily="18" charset="0"/>
                <a:cs typeface="Times New Roman" panose="02020603050405020304" pitchFamily="18" charset="0"/>
              </a:rPr>
              <a:t>David P. Allen</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University of Delaware/NIST</a:t>
            </a:r>
            <a:endParaRPr lang="en-US" dirty="0"/>
          </a:p>
          <a:p>
            <a:r>
              <a:rPr lang="en-US" dirty="0">
                <a:latin typeface="Times New Roman" panose="02020603050405020304" pitchFamily="18" charset="0"/>
                <a:cs typeface="Times New Roman" panose="02020603050405020304" pitchFamily="18" charset="0"/>
              </a:rPr>
              <a:t>Peter Gilbert (NCNR/University of Delaware)</a:t>
            </a:r>
            <a:endParaRPr lang="en-US" sz="14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Rachel Ford (NCNR/University of Delaware)</a:t>
            </a:r>
          </a:p>
          <a:p>
            <a:r>
              <a:rPr lang="en-US" dirty="0">
                <a:latin typeface="Times New Roman" panose="02020603050405020304" pitchFamily="18" charset="0"/>
                <a:cs typeface="Times New Roman" panose="02020603050405020304" pitchFamily="18" charset="0"/>
              </a:rPr>
              <a:t>Norman J. Wagner (Uni. of Delaware)</a:t>
            </a:r>
          </a:p>
          <a:p>
            <a:r>
              <a:rPr lang="en-US" dirty="0">
                <a:latin typeface="Times New Roman" panose="02020603050405020304" pitchFamily="18" charset="0"/>
                <a:cs typeface="Times New Roman" panose="02020603050405020304" pitchFamily="18" charset="0"/>
              </a:rPr>
              <a:t>Yun Liu (NCNR/University of Delaware)</a:t>
            </a:r>
            <a:endParaRPr lang="en-US" dirty="0"/>
          </a:p>
          <a:p>
            <a:endParaRPr lang="en-US" dirty="0"/>
          </a:p>
        </p:txBody>
      </p:sp>
      <p:pic>
        <p:nvPicPr>
          <p:cNvPr id="4" name="Picture 3">
            <a:extLst>
              <a:ext uri="{FF2B5EF4-FFF2-40B4-BE49-F238E27FC236}">
                <a16:creationId xmlns:a16="http://schemas.microsoft.com/office/drawing/2014/main" id="{FF0219B6-295D-1D9C-5597-99A72312B6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8078" y="3105095"/>
            <a:ext cx="2447683" cy="3462915"/>
          </a:xfrm>
          <a:prstGeom prst="rect">
            <a:avLst/>
          </a:prstGeom>
        </p:spPr>
      </p:pic>
    </p:spTree>
    <p:extLst>
      <p:ext uri="{BB962C8B-B14F-4D97-AF65-F5344CB8AC3E}">
        <p14:creationId xmlns:p14="http://schemas.microsoft.com/office/powerpoint/2010/main" val="327482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7"/>
          <p:cNvSpPr txBox="1">
            <a:spLocks noChangeArrowheads="1"/>
          </p:cNvSpPr>
          <p:nvPr/>
        </p:nvSpPr>
        <p:spPr bwMode="auto">
          <a:xfrm>
            <a:off x="2210923" y="408282"/>
            <a:ext cx="7306937" cy="523220"/>
          </a:xfrm>
          <a:prstGeom prst="rect">
            <a:avLst/>
          </a:prstGeom>
          <a:noFill/>
          <a:ln w="9525">
            <a:noFill/>
            <a:miter lim="800000"/>
            <a:headEnd/>
            <a:tailEnd/>
          </a:ln>
        </p:spPr>
        <p:txBody>
          <a:bodyPr wrap="none">
            <a:spAutoFit/>
          </a:bodyPr>
          <a:lstStyle/>
          <a:p>
            <a:r>
              <a:rPr lang="en-US" sz="2800" dirty="0">
                <a:solidFill>
                  <a:srgbClr val="3333FF"/>
                </a:solidFill>
                <a:latin typeface="+mj-lt"/>
              </a:rPr>
              <a:t>The Problem: Drug Storage and Delivery Affected </a:t>
            </a:r>
          </a:p>
        </p:txBody>
      </p:sp>
      <p:sp>
        <p:nvSpPr>
          <p:cNvPr id="25603" name="Line 30"/>
          <p:cNvSpPr>
            <a:spLocks noChangeShapeType="1"/>
          </p:cNvSpPr>
          <p:nvPr/>
        </p:nvSpPr>
        <p:spPr bwMode="auto">
          <a:xfrm>
            <a:off x="1774825" y="914400"/>
            <a:ext cx="8642350" cy="0"/>
          </a:xfrm>
          <a:prstGeom prst="line">
            <a:avLst/>
          </a:prstGeom>
          <a:noFill/>
          <a:ln w="25400">
            <a:solidFill>
              <a:srgbClr val="FF0000"/>
            </a:solidFill>
            <a:round/>
            <a:headEnd/>
            <a:tailEnd/>
          </a:ln>
        </p:spPr>
        <p:txBody>
          <a:bodyPr/>
          <a:lstStyle/>
          <a:p>
            <a:endParaRPr lang="en-US"/>
          </a:p>
        </p:txBody>
      </p:sp>
      <p:pic>
        <p:nvPicPr>
          <p:cNvPr id="98" name="Picture 6" descr="NCN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8843" y="22611"/>
            <a:ext cx="1371600" cy="847725"/>
          </a:xfrm>
          <a:prstGeom prst="rect">
            <a:avLst/>
          </a:prstGeom>
          <a:noFill/>
          <a:ln w="9525">
            <a:noFill/>
            <a:miter lim="800000"/>
            <a:headEnd/>
            <a:tailEnd/>
          </a:ln>
        </p:spPr>
      </p:pic>
      <p:pic>
        <p:nvPicPr>
          <p:cNvPr id="26" name="Picture 2" descr="Center for High Resolution Neutron Scattering (CHR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33228" y="22611"/>
            <a:ext cx="2063931" cy="5288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F7653F5C-0102-4961-9C2F-FC18BDD8CC54}"/>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156646" y="1106279"/>
            <a:ext cx="754004" cy="1706880"/>
          </a:xfrm>
          <a:prstGeom prst="rect">
            <a:avLst/>
          </a:prstGeom>
        </p:spPr>
      </p:pic>
      <p:pic>
        <p:nvPicPr>
          <p:cNvPr id="28" name="Picture 27">
            <a:extLst>
              <a:ext uri="{FF2B5EF4-FFF2-40B4-BE49-F238E27FC236}">
                <a16:creationId xmlns:a16="http://schemas.microsoft.com/office/drawing/2014/main" id="{6AED312D-E9B5-4DEA-9447-33F646C6D332}"/>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723528" y="1106279"/>
            <a:ext cx="653143" cy="1706880"/>
          </a:xfrm>
          <a:prstGeom prst="rect">
            <a:avLst/>
          </a:prstGeom>
        </p:spPr>
      </p:pic>
      <p:sp>
        <p:nvSpPr>
          <p:cNvPr id="10" name="TextBox 9">
            <a:extLst>
              <a:ext uri="{FF2B5EF4-FFF2-40B4-BE49-F238E27FC236}">
                <a16:creationId xmlns:a16="http://schemas.microsoft.com/office/drawing/2014/main" id="{F100D66A-A5FE-4277-AAD8-D309A8452D4C}"/>
              </a:ext>
            </a:extLst>
          </p:cNvPr>
          <p:cNvSpPr txBox="1"/>
          <p:nvPr/>
        </p:nvSpPr>
        <p:spPr>
          <a:xfrm>
            <a:off x="2808807" y="3037895"/>
            <a:ext cx="5246244" cy="646331"/>
          </a:xfrm>
          <a:prstGeom prst="rect">
            <a:avLst/>
          </a:prstGeom>
          <a:noFill/>
        </p:spPr>
        <p:txBody>
          <a:bodyPr wrap="none" rtlCol="0">
            <a:spAutoFit/>
          </a:bodyPr>
          <a:lstStyle/>
          <a:p>
            <a:r>
              <a:rPr lang="en-US" dirty="0"/>
              <a:t>Polysorbate 80: solubility in water is about 100 mg/ml</a:t>
            </a:r>
          </a:p>
          <a:p>
            <a:r>
              <a:rPr lang="en-US" dirty="0"/>
              <a:t>m-cresol: solubility in water is larger than 20 mg/ml</a:t>
            </a:r>
          </a:p>
        </p:txBody>
      </p:sp>
      <p:sp>
        <p:nvSpPr>
          <p:cNvPr id="11" name="TextBox 10">
            <a:extLst>
              <a:ext uri="{FF2B5EF4-FFF2-40B4-BE49-F238E27FC236}">
                <a16:creationId xmlns:a16="http://schemas.microsoft.com/office/drawing/2014/main" id="{1A27E64D-796B-4FCE-B930-1B3019D51E2E}"/>
              </a:ext>
            </a:extLst>
          </p:cNvPr>
          <p:cNvSpPr txBox="1"/>
          <p:nvPr/>
        </p:nvSpPr>
        <p:spPr>
          <a:xfrm>
            <a:off x="2133601" y="3666748"/>
            <a:ext cx="1062599" cy="369332"/>
          </a:xfrm>
          <a:prstGeom prst="rect">
            <a:avLst/>
          </a:prstGeom>
          <a:noFill/>
        </p:spPr>
        <p:txBody>
          <a:bodyPr wrap="none" rtlCol="0">
            <a:spAutoFit/>
          </a:bodyPr>
          <a:lstStyle/>
          <a:p>
            <a:r>
              <a:rPr lang="en-US" dirty="0"/>
              <a:t>However,</a:t>
            </a:r>
          </a:p>
        </p:txBody>
      </p:sp>
      <p:grpSp>
        <p:nvGrpSpPr>
          <p:cNvPr id="12" name="Group 11">
            <a:extLst>
              <a:ext uri="{FF2B5EF4-FFF2-40B4-BE49-F238E27FC236}">
                <a16:creationId xmlns:a16="http://schemas.microsoft.com/office/drawing/2014/main" id="{FD437E2D-591B-47DC-8191-D141FEF65841}"/>
              </a:ext>
            </a:extLst>
          </p:cNvPr>
          <p:cNvGrpSpPr/>
          <p:nvPr/>
        </p:nvGrpSpPr>
        <p:grpSpPr>
          <a:xfrm>
            <a:off x="2743201" y="3976400"/>
            <a:ext cx="6195583" cy="2740683"/>
            <a:chOff x="-438921" y="1278785"/>
            <a:chExt cx="11342901" cy="6258618"/>
          </a:xfrm>
        </p:grpSpPr>
        <p:pic>
          <p:nvPicPr>
            <p:cNvPr id="30" name="Picture 29">
              <a:extLst>
                <a:ext uri="{FF2B5EF4-FFF2-40B4-BE49-F238E27FC236}">
                  <a16:creationId xmlns:a16="http://schemas.microsoft.com/office/drawing/2014/main" id="{5DF359E6-74A2-45DB-9C7F-951726529444}"/>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1721070" y="1278785"/>
              <a:ext cx="9144000" cy="4610101"/>
            </a:xfrm>
            <a:prstGeom prst="rect">
              <a:avLst/>
            </a:prstGeom>
          </p:spPr>
        </p:pic>
        <p:sp>
          <p:nvSpPr>
            <p:cNvPr id="31" name="TextBox 30">
              <a:extLst>
                <a:ext uri="{FF2B5EF4-FFF2-40B4-BE49-F238E27FC236}">
                  <a16:creationId xmlns:a16="http://schemas.microsoft.com/office/drawing/2014/main" id="{91BCE5D6-93E0-432A-A6F3-C85C9895B520}"/>
                </a:ext>
              </a:extLst>
            </p:cNvPr>
            <p:cNvSpPr txBox="1"/>
            <p:nvPr/>
          </p:nvSpPr>
          <p:spPr>
            <a:xfrm>
              <a:off x="1949484" y="6202012"/>
              <a:ext cx="1559069" cy="1335391"/>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0 mg/mL</a:t>
              </a:r>
            </a:p>
          </p:txBody>
        </p:sp>
        <p:sp>
          <p:nvSpPr>
            <p:cNvPr id="32" name="TextBox 31">
              <a:extLst>
                <a:ext uri="{FF2B5EF4-FFF2-40B4-BE49-F238E27FC236}">
                  <a16:creationId xmlns:a16="http://schemas.microsoft.com/office/drawing/2014/main" id="{6FDFB01B-0583-4A4D-A99C-D92635FF3EC9}"/>
                </a:ext>
              </a:extLst>
            </p:cNvPr>
            <p:cNvSpPr txBox="1"/>
            <p:nvPr/>
          </p:nvSpPr>
          <p:spPr>
            <a:xfrm>
              <a:off x="3601697" y="6202012"/>
              <a:ext cx="1673672" cy="1335391"/>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1.3 mg/mL</a:t>
              </a:r>
            </a:p>
          </p:txBody>
        </p:sp>
        <p:sp>
          <p:nvSpPr>
            <p:cNvPr id="33" name="TextBox 32">
              <a:extLst>
                <a:ext uri="{FF2B5EF4-FFF2-40B4-BE49-F238E27FC236}">
                  <a16:creationId xmlns:a16="http://schemas.microsoft.com/office/drawing/2014/main" id="{F84612F3-3BA2-481B-AD8B-1123CB0CA230}"/>
                </a:ext>
              </a:extLst>
            </p:cNvPr>
            <p:cNvSpPr txBox="1"/>
            <p:nvPr/>
          </p:nvSpPr>
          <p:spPr>
            <a:xfrm>
              <a:off x="5472569" y="6202012"/>
              <a:ext cx="1673672" cy="1335391"/>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1.9 mg/mL</a:t>
              </a:r>
            </a:p>
          </p:txBody>
        </p:sp>
        <p:sp>
          <p:nvSpPr>
            <p:cNvPr id="34" name="TextBox 33">
              <a:extLst>
                <a:ext uri="{FF2B5EF4-FFF2-40B4-BE49-F238E27FC236}">
                  <a16:creationId xmlns:a16="http://schemas.microsoft.com/office/drawing/2014/main" id="{EF7DABB6-1E8C-4E25-86ED-361FB133F4BA}"/>
                </a:ext>
              </a:extLst>
            </p:cNvPr>
            <p:cNvSpPr txBox="1"/>
            <p:nvPr/>
          </p:nvSpPr>
          <p:spPr>
            <a:xfrm>
              <a:off x="7268030" y="6202012"/>
              <a:ext cx="1673672" cy="1335391"/>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2.5 mg/mL</a:t>
              </a:r>
            </a:p>
          </p:txBody>
        </p:sp>
        <p:sp>
          <p:nvSpPr>
            <p:cNvPr id="35" name="TextBox 34">
              <a:extLst>
                <a:ext uri="{FF2B5EF4-FFF2-40B4-BE49-F238E27FC236}">
                  <a16:creationId xmlns:a16="http://schemas.microsoft.com/office/drawing/2014/main" id="{F494339A-E2FA-4A9F-B4E9-324848CC5625}"/>
                </a:ext>
              </a:extLst>
            </p:cNvPr>
            <p:cNvSpPr txBox="1"/>
            <p:nvPr/>
          </p:nvSpPr>
          <p:spPr>
            <a:xfrm>
              <a:off x="9044161" y="6202012"/>
              <a:ext cx="1859819" cy="1335391"/>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3.15 mg/mL</a:t>
              </a:r>
            </a:p>
          </p:txBody>
        </p:sp>
        <p:sp>
          <p:nvSpPr>
            <p:cNvPr id="36" name="TextBox 35">
              <a:extLst>
                <a:ext uri="{FF2B5EF4-FFF2-40B4-BE49-F238E27FC236}">
                  <a16:creationId xmlns:a16="http://schemas.microsoft.com/office/drawing/2014/main" id="{AA0AA2F9-6B3A-43E6-8603-628E53324107}"/>
                </a:ext>
              </a:extLst>
            </p:cNvPr>
            <p:cNvSpPr txBox="1"/>
            <p:nvPr/>
          </p:nvSpPr>
          <p:spPr>
            <a:xfrm>
              <a:off x="-438921" y="5961540"/>
              <a:ext cx="2271767" cy="1475960"/>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Preservative</a:t>
              </a:r>
            </a:p>
            <a:p>
              <a:pPr algn="ctr"/>
              <a:r>
                <a:rPr lang="en-US" sz="1200" b="1" dirty="0">
                  <a:latin typeface="Arial" panose="020B0604020202020204" pitchFamily="34" charset="0"/>
                  <a:cs typeface="Arial" panose="020B0604020202020204" pitchFamily="34" charset="0"/>
                </a:rPr>
                <a:t>Conc.</a:t>
              </a:r>
            </a:p>
            <a:p>
              <a:pPr algn="ctr"/>
              <a:r>
                <a:rPr lang="en-US" sz="1200" b="1" dirty="0">
                  <a:latin typeface="Arial" panose="020B0604020202020204" pitchFamily="34" charset="0"/>
                  <a:cs typeface="Arial" panose="020B0604020202020204" pitchFamily="34" charset="0"/>
                </a:rPr>
                <a:t>(m-Cresol)</a:t>
              </a:r>
            </a:p>
          </p:txBody>
        </p:sp>
      </p:grpSp>
      <p:sp>
        <p:nvSpPr>
          <p:cNvPr id="2" name="TextBox 1">
            <a:extLst>
              <a:ext uri="{FF2B5EF4-FFF2-40B4-BE49-F238E27FC236}">
                <a16:creationId xmlns:a16="http://schemas.microsoft.com/office/drawing/2014/main" id="{4F065933-D783-4596-9E7C-80FC44CBD037}"/>
              </a:ext>
            </a:extLst>
          </p:cNvPr>
          <p:cNvSpPr txBox="1"/>
          <p:nvPr/>
        </p:nvSpPr>
        <p:spPr>
          <a:xfrm>
            <a:off x="1981201" y="4953000"/>
            <a:ext cx="1441613" cy="369332"/>
          </a:xfrm>
          <a:prstGeom prst="rect">
            <a:avLst/>
          </a:prstGeom>
          <a:noFill/>
        </p:spPr>
        <p:txBody>
          <a:bodyPr wrap="none" rtlCol="0">
            <a:spAutoFit/>
          </a:bodyPr>
          <a:lstStyle/>
          <a:p>
            <a:r>
              <a:rPr lang="en-US" dirty="0"/>
              <a:t>1mg/ml PS80</a:t>
            </a:r>
          </a:p>
        </p:txBody>
      </p:sp>
      <p:sp>
        <p:nvSpPr>
          <p:cNvPr id="3" name="Slide Number Placeholder 2">
            <a:extLst>
              <a:ext uri="{FF2B5EF4-FFF2-40B4-BE49-F238E27FC236}">
                <a16:creationId xmlns:a16="http://schemas.microsoft.com/office/drawing/2014/main" id="{9F0308C8-4CD6-426F-9F96-0233860A8C72}"/>
              </a:ext>
            </a:extLst>
          </p:cNvPr>
          <p:cNvSpPr>
            <a:spLocks noGrp="1"/>
          </p:cNvSpPr>
          <p:nvPr>
            <p:ph type="sldNum" sz="quarter" idx="12"/>
          </p:nvPr>
        </p:nvSpPr>
        <p:spPr/>
        <p:txBody>
          <a:bodyPr/>
          <a:lstStyle/>
          <a:p>
            <a:fld id="{90F980F5-27D7-4C84-8CD2-A2DA95AA29A6}" type="slidenum">
              <a:rPr lang="en-US" altLang="en-US" smtClean="0"/>
              <a:pPr/>
              <a:t>11</a:t>
            </a:fld>
            <a:endParaRPr lang="en-US" altLang="en-US"/>
          </a:p>
        </p:txBody>
      </p:sp>
      <p:pic>
        <p:nvPicPr>
          <p:cNvPr id="5" name="Picture 4">
            <a:extLst>
              <a:ext uri="{FF2B5EF4-FFF2-40B4-BE49-F238E27FC236}">
                <a16:creationId xmlns:a16="http://schemas.microsoft.com/office/drawing/2014/main" id="{FE917E7C-851B-2E6F-AB42-37378005969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85544" y="1325202"/>
            <a:ext cx="1785937" cy="1842892"/>
          </a:xfrm>
          <a:prstGeom prst="rect">
            <a:avLst/>
          </a:prstGeom>
        </p:spPr>
      </p:pic>
      <p:pic>
        <p:nvPicPr>
          <p:cNvPr id="8" name="Picture 7">
            <a:extLst>
              <a:ext uri="{FF2B5EF4-FFF2-40B4-BE49-F238E27FC236}">
                <a16:creationId xmlns:a16="http://schemas.microsoft.com/office/drawing/2014/main" id="{71D79F95-6F6B-7257-530E-601328CC52D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1967" y="1456266"/>
            <a:ext cx="3200847" cy="1400370"/>
          </a:xfrm>
          <a:prstGeom prst="rect">
            <a:avLst/>
          </a:prstGeom>
        </p:spPr>
      </p:pic>
      <p:sp>
        <p:nvSpPr>
          <p:cNvPr id="13" name="TextBox 12">
            <a:extLst>
              <a:ext uri="{FF2B5EF4-FFF2-40B4-BE49-F238E27FC236}">
                <a16:creationId xmlns:a16="http://schemas.microsoft.com/office/drawing/2014/main" id="{A846CF17-C965-3955-BB9B-9EF2049D4F1E}"/>
              </a:ext>
            </a:extLst>
          </p:cNvPr>
          <p:cNvSpPr txBox="1"/>
          <p:nvPr/>
        </p:nvSpPr>
        <p:spPr>
          <a:xfrm>
            <a:off x="692624" y="954109"/>
            <a:ext cx="2095638" cy="369332"/>
          </a:xfrm>
          <a:prstGeom prst="rect">
            <a:avLst/>
          </a:prstGeom>
          <a:noFill/>
        </p:spPr>
        <p:txBody>
          <a:bodyPr wrap="none" rtlCol="0">
            <a:spAutoFit/>
          </a:bodyPr>
          <a:lstStyle/>
          <a:p>
            <a:r>
              <a:rPr lang="en-US" dirty="0"/>
              <a:t>Non-ionic surfactant</a:t>
            </a:r>
          </a:p>
        </p:txBody>
      </p:sp>
      <p:sp>
        <p:nvSpPr>
          <p:cNvPr id="14" name="TextBox 13">
            <a:extLst>
              <a:ext uri="{FF2B5EF4-FFF2-40B4-BE49-F238E27FC236}">
                <a16:creationId xmlns:a16="http://schemas.microsoft.com/office/drawing/2014/main" id="{EC0E45F2-554C-CFB2-9752-F6D54536107F}"/>
              </a:ext>
            </a:extLst>
          </p:cNvPr>
          <p:cNvSpPr txBox="1"/>
          <p:nvPr/>
        </p:nvSpPr>
        <p:spPr>
          <a:xfrm>
            <a:off x="8908617" y="954109"/>
            <a:ext cx="1339790" cy="369332"/>
          </a:xfrm>
          <a:prstGeom prst="rect">
            <a:avLst/>
          </a:prstGeom>
          <a:noFill/>
        </p:spPr>
        <p:txBody>
          <a:bodyPr wrap="none" rtlCol="0">
            <a:spAutoFit/>
          </a:bodyPr>
          <a:lstStyle/>
          <a:p>
            <a:r>
              <a:rPr lang="en-US" dirty="0"/>
              <a:t>Preservative</a:t>
            </a:r>
          </a:p>
        </p:txBody>
      </p:sp>
    </p:spTree>
    <p:custDataLst>
      <p:tags r:id="rId1"/>
    </p:custDataLst>
    <p:extLst>
      <p:ext uri="{BB962C8B-B14F-4D97-AF65-F5344CB8AC3E}">
        <p14:creationId xmlns:p14="http://schemas.microsoft.com/office/powerpoint/2010/main" val="2698257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NCN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48"/>
          <p:cNvSpPr>
            <a:spLocks noChangeShapeType="1"/>
          </p:cNvSpPr>
          <p:nvPr/>
        </p:nvSpPr>
        <p:spPr bwMode="auto">
          <a:xfrm>
            <a:off x="1774825" y="914400"/>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Rectangle 3"/>
          <p:cNvSpPr>
            <a:spLocks noChangeArrowheads="1"/>
          </p:cNvSpPr>
          <p:nvPr/>
        </p:nvSpPr>
        <p:spPr bwMode="auto">
          <a:xfrm>
            <a:off x="1981200" y="304800"/>
            <a:ext cx="8229600" cy="509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None/>
            </a:pPr>
            <a:r>
              <a:rPr lang="en-US" altLang="en-US" sz="2800" dirty="0">
                <a:solidFill>
                  <a:srgbClr val="0000FF"/>
                </a:solidFill>
                <a:latin typeface="+mj-lt"/>
                <a:cs typeface="Times New Roman" panose="02020603050405020304" pitchFamily="18" charset="0"/>
              </a:rPr>
              <a:t>PS80 micelles</a:t>
            </a:r>
          </a:p>
        </p:txBody>
      </p:sp>
      <p:pic>
        <p:nvPicPr>
          <p:cNvPr id="15" name="Picture 14">
            <a:extLst>
              <a:ext uri="{FF2B5EF4-FFF2-40B4-BE49-F238E27FC236}">
                <a16:creationId xmlns:a16="http://schemas.microsoft.com/office/drawing/2014/main" id="{1CD6D62F-06F0-46DD-B301-E1BC2D6DC6F2}"/>
              </a:ext>
            </a:extLst>
          </p:cNvPr>
          <p:cNvPicPr>
            <a:picLocks noChangeAspect="1"/>
          </p:cNvPicPr>
          <p:nvPr/>
        </p:nvPicPr>
        <p:blipFill rotWithShape="1">
          <a:blip r:embed="rId3">
            <a:extLst>
              <a:ext uri="{28A0092B-C50C-407E-A947-70E740481C1C}">
                <a14:useLocalDpi xmlns:a14="http://schemas.microsoft.com/office/drawing/2010/main" val="0"/>
              </a:ext>
            </a:extLst>
          </a:blip>
          <a:srcRect l="6767" t="8589" r="12076" b="4087"/>
          <a:stretch/>
        </p:blipFill>
        <p:spPr>
          <a:xfrm>
            <a:off x="1785717" y="1633312"/>
            <a:ext cx="5610622" cy="4624371"/>
          </a:xfrm>
          <a:prstGeom prst="rect">
            <a:avLst/>
          </a:prstGeom>
        </p:spPr>
      </p:pic>
      <p:grpSp>
        <p:nvGrpSpPr>
          <p:cNvPr id="18" name="Group 17">
            <a:extLst>
              <a:ext uri="{FF2B5EF4-FFF2-40B4-BE49-F238E27FC236}">
                <a16:creationId xmlns:a16="http://schemas.microsoft.com/office/drawing/2014/main" id="{FF769E7E-A6F8-4CB5-80D5-E18416494A48}"/>
              </a:ext>
            </a:extLst>
          </p:cNvPr>
          <p:cNvGrpSpPr/>
          <p:nvPr/>
        </p:nvGrpSpPr>
        <p:grpSpPr>
          <a:xfrm rot="16200000">
            <a:off x="7052094" y="2415277"/>
            <a:ext cx="4083320" cy="2973327"/>
            <a:chOff x="4149686" y="1950232"/>
            <a:chExt cx="4586164" cy="3379439"/>
          </a:xfrm>
        </p:grpSpPr>
        <p:grpSp>
          <p:nvGrpSpPr>
            <p:cNvPr id="19" name="Group 18">
              <a:extLst>
                <a:ext uri="{FF2B5EF4-FFF2-40B4-BE49-F238E27FC236}">
                  <a16:creationId xmlns:a16="http://schemas.microsoft.com/office/drawing/2014/main" id="{B712B9BF-5EEB-492A-BA6E-6B5E772038F6}"/>
                </a:ext>
              </a:extLst>
            </p:cNvPr>
            <p:cNvGrpSpPr/>
            <p:nvPr/>
          </p:nvGrpSpPr>
          <p:grpSpPr>
            <a:xfrm rot="16200000">
              <a:off x="7030305" y="2531568"/>
              <a:ext cx="820834" cy="1953646"/>
              <a:chOff x="9018585" y="9834495"/>
              <a:chExt cx="1207722" cy="2071339"/>
            </a:xfrm>
          </p:grpSpPr>
          <p:cxnSp>
            <p:nvCxnSpPr>
              <p:cNvPr id="43" name="Straight Connector 42">
                <a:extLst>
                  <a:ext uri="{FF2B5EF4-FFF2-40B4-BE49-F238E27FC236}">
                    <a16:creationId xmlns:a16="http://schemas.microsoft.com/office/drawing/2014/main" id="{7F0497DD-DBAE-459A-BFD2-450142991E55}"/>
                  </a:ext>
                </a:extLst>
              </p:cNvPr>
              <p:cNvCxnSpPr/>
              <p:nvPr/>
            </p:nvCxnSpPr>
            <p:spPr>
              <a:xfrm flipV="1">
                <a:off x="9018585" y="11788140"/>
                <a:ext cx="1202168" cy="593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95B513B1-413C-42C8-BB1E-63CF63218360}"/>
                  </a:ext>
                </a:extLst>
              </p:cNvPr>
              <p:cNvCxnSpPr/>
              <p:nvPr/>
            </p:nvCxnSpPr>
            <p:spPr>
              <a:xfrm>
                <a:off x="9018585" y="11693027"/>
                <a:ext cx="0" cy="21280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DD56A7B1-15AB-4BE0-8A1A-BF17EFFA0D8E}"/>
                  </a:ext>
                </a:extLst>
              </p:cNvPr>
              <p:cNvCxnSpPr/>
              <p:nvPr/>
            </p:nvCxnSpPr>
            <p:spPr>
              <a:xfrm>
                <a:off x="10226307" y="11693027"/>
                <a:ext cx="0" cy="21280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1257B773-AC1F-4413-BDA9-417759523177}"/>
                  </a:ext>
                </a:extLst>
              </p:cNvPr>
              <p:cNvCxnSpPr>
                <a:cxnSpLocks/>
              </p:cNvCxnSpPr>
              <p:nvPr/>
            </p:nvCxnSpPr>
            <p:spPr>
              <a:xfrm rot="5400000" flipH="1">
                <a:off x="9310682" y="10750120"/>
                <a:ext cx="1831249" cy="0"/>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6F2CE70E-62D2-4362-B4C4-AAB72B501CFF}"/>
                  </a:ext>
                </a:extLst>
              </p:cNvPr>
              <p:cNvCxnSpPr>
                <a:cxnSpLocks/>
              </p:cNvCxnSpPr>
              <p:nvPr/>
            </p:nvCxnSpPr>
            <p:spPr>
              <a:xfrm rot="5400000" flipH="1">
                <a:off x="8151757" y="10798917"/>
                <a:ext cx="1733656" cy="0"/>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grpSp>
        <p:pic>
          <p:nvPicPr>
            <p:cNvPr id="20" name="Picture 19">
              <a:extLst>
                <a:ext uri="{FF2B5EF4-FFF2-40B4-BE49-F238E27FC236}">
                  <a16:creationId xmlns:a16="http://schemas.microsoft.com/office/drawing/2014/main" id="{98108493-23BC-4D15-8F66-B7D3429C00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8897" y="2354287"/>
              <a:ext cx="3359187" cy="2377646"/>
            </a:xfrm>
            <a:prstGeom prst="rect">
              <a:avLst/>
            </a:prstGeom>
            <a:ln>
              <a:noFill/>
            </a:ln>
          </p:spPr>
        </p:pic>
        <p:grpSp>
          <p:nvGrpSpPr>
            <p:cNvPr id="21" name="Group 20">
              <a:extLst>
                <a:ext uri="{FF2B5EF4-FFF2-40B4-BE49-F238E27FC236}">
                  <a16:creationId xmlns:a16="http://schemas.microsoft.com/office/drawing/2014/main" id="{ABE31111-6DB4-4F6C-81F8-BC042051DAB0}"/>
                </a:ext>
              </a:extLst>
            </p:cNvPr>
            <p:cNvGrpSpPr/>
            <p:nvPr/>
          </p:nvGrpSpPr>
          <p:grpSpPr>
            <a:xfrm>
              <a:off x="5464320" y="3454727"/>
              <a:ext cx="1758978" cy="1528204"/>
              <a:chOff x="9018585" y="9834495"/>
              <a:chExt cx="1207722" cy="2071339"/>
            </a:xfrm>
          </p:grpSpPr>
          <p:cxnSp>
            <p:nvCxnSpPr>
              <p:cNvPr id="38" name="Straight Connector 37">
                <a:extLst>
                  <a:ext uri="{FF2B5EF4-FFF2-40B4-BE49-F238E27FC236}">
                    <a16:creationId xmlns:a16="http://schemas.microsoft.com/office/drawing/2014/main" id="{C7C794BB-16B4-4719-A8C2-B155CEC4FD5D}"/>
                  </a:ext>
                </a:extLst>
              </p:cNvPr>
              <p:cNvCxnSpPr/>
              <p:nvPr/>
            </p:nvCxnSpPr>
            <p:spPr>
              <a:xfrm flipV="1">
                <a:off x="9018585" y="11788140"/>
                <a:ext cx="1202168" cy="593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C334D229-B918-4039-9C03-D3EE5286DD3D}"/>
                  </a:ext>
                </a:extLst>
              </p:cNvPr>
              <p:cNvCxnSpPr/>
              <p:nvPr/>
            </p:nvCxnSpPr>
            <p:spPr>
              <a:xfrm>
                <a:off x="9018585" y="11693027"/>
                <a:ext cx="0" cy="21280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4734CE51-5036-4520-BD79-DDC948248E05}"/>
                  </a:ext>
                </a:extLst>
              </p:cNvPr>
              <p:cNvCxnSpPr/>
              <p:nvPr/>
            </p:nvCxnSpPr>
            <p:spPr>
              <a:xfrm>
                <a:off x="10226307" y="11693027"/>
                <a:ext cx="0" cy="21280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5C868B23-A2E6-4C3E-9593-14D2A4721BF6}"/>
                  </a:ext>
                </a:extLst>
              </p:cNvPr>
              <p:cNvCxnSpPr>
                <a:cxnSpLocks/>
              </p:cNvCxnSpPr>
              <p:nvPr/>
            </p:nvCxnSpPr>
            <p:spPr>
              <a:xfrm rot="5400000" flipH="1">
                <a:off x="9310682" y="10750120"/>
                <a:ext cx="1831249" cy="0"/>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089B3F70-FF98-4C53-B722-3D94496EF457}"/>
                  </a:ext>
                </a:extLst>
              </p:cNvPr>
              <p:cNvCxnSpPr>
                <a:cxnSpLocks/>
              </p:cNvCxnSpPr>
              <p:nvPr/>
            </p:nvCxnSpPr>
            <p:spPr>
              <a:xfrm rot="5400000" flipH="1">
                <a:off x="8151757" y="10798917"/>
                <a:ext cx="1733656" cy="0"/>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grpSp>
        <p:sp>
          <p:nvSpPr>
            <p:cNvPr id="22" name="Rectangle 21">
              <a:extLst>
                <a:ext uri="{FF2B5EF4-FFF2-40B4-BE49-F238E27FC236}">
                  <a16:creationId xmlns:a16="http://schemas.microsoft.com/office/drawing/2014/main" id="{A610959E-CCDA-425B-99D4-A0D5B5628BF3}"/>
                </a:ext>
              </a:extLst>
            </p:cNvPr>
            <p:cNvSpPr/>
            <p:nvPr/>
          </p:nvSpPr>
          <p:spPr>
            <a:xfrm flipV="1">
              <a:off x="5863561" y="4909894"/>
              <a:ext cx="960496" cy="419777"/>
            </a:xfrm>
            <a:prstGeom prst="rect">
              <a:avLst/>
            </a:prstGeom>
            <a:ln>
              <a:noFill/>
            </a:ln>
          </p:spPr>
          <p:txBody>
            <a:bodyPr wrap="square">
              <a:spAutoFit/>
            </a:bodyPr>
            <a:lstStyle/>
            <a:p>
              <a:r>
                <a:rPr lang="en-US" dirty="0">
                  <a:latin typeface="Arial"/>
                  <a:cs typeface="Arial"/>
                </a:rPr>
                <a:t>~ 66 Å</a:t>
              </a:r>
            </a:p>
          </p:txBody>
        </p:sp>
        <p:sp>
          <p:nvSpPr>
            <p:cNvPr id="23" name="Rectangle 22">
              <a:extLst>
                <a:ext uri="{FF2B5EF4-FFF2-40B4-BE49-F238E27FC236}">
                  <a16:creationId xmlns:a16="http://schemas.microsoft.com/office/drawing/2014/main" id="{1623EC68-E848-4FC1-B0F6-114116FE7A44}"/>
                </a:ext>
              </a:extLst>
            </p:cNvPr>
            <p:cNvSpPr/>
            <p:nvPr/>
          </p:nvSpPr>
          <p:spPr>
            <a:xfrm rot="16200000" flipV="1">
              <a:off x="8048195" y="3300068"/>
              <a:ext cx="960496" cy="414814"/>
            </a:xfrm>
            <a:prstGeom prst="rect">
              <a:avLst/>
            </a:prstGeom>
            <a:ln>
              <a:noFill/>
            </a:ln>
          </p:spPr>
          <p:txBody>
            <a:bodyPr wrap="square">
              <a:spAutoFit/>
            </a:bodyPr>
            <a:lstStyle/>
            <a:p>
              <a:r>
                <a:rPr lang="en-US" dirty="0">
                  <a:latin typeface="Arial"/>
                  <a:cs typeface="Arial"/>
                </a:rPr>
                <a:t>~34 Å</a:t>
              </a:r>
            </a:p>
          </p:txBody>
        </p:sp>
        <p:grpSp>
          <p:nvGrpSpPr>
            <p:cNvPr id="24" name="Group 23">
              <a:extLst>
                <a:ext uri="{FF2B5EF4-FFF2-40B4-BE49-F238E27FC236}">
                  <a16:creationId xmlns:a16="http://schemas.microsoft.com/office/drawing/2014/main" id="{EFAA42FC-776C-4670-AD43-71126D6A07DC}"/>
                </a:ext>
              </a:extLst>
            </p:cNvPr>
            <p:cNvGrpSpPr/>
            <p:nvPr/>
          </p:nvGrpSpPr>
          <p:grpSpPr>
            <a:xfrm rot="5400000">
              <a:off x="4331630" y="2518906"/>
              <a:ext cx="2388934" cy="2059700"/>
              <a:chOff x="9018585" y="9834495"/>
              <a:chExt cx="1207722" cy="2071339"/>
            </a:xfrm>
          </p:grpSpPr>
          <p:cxnSp>
            <p:nvCxnSpPr>
              <p:cNvPr id="33" name="Straight Connector 32">
                <a:extLst>
                  <a:ext uri="{FF2B5EF4-FFF2-40B4-BE49-F238E27FC236}">
                    <a16:creationId xmlns:a16="http://schemas.microsoft.com/office/drawing/2014/main" id="{CED0EB8A-EE85-440F-9062-2461F8B5AE93}"/>
                  </a:ext>
                </a:extLst>
              </p:cNvPr>
              <p:cNvCxnSpPr/>
              <p:nvPr/>
            </p:nvCxnSpPr>
            <p:spPr>
              <a:xfrm flipV="1">
                <a:off x="9018585" y="11788140"/>
                <a:ext cx="1202168" cy="593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041FF2D5-B72B-41C7-B9B3-1F0AC0AB9070}"/>
                  </a:ext>
                </a:extLst>
              </p:cNvPr>
              <p:cNvCxnSpPr/>
              <p:nvPr/>
            </p:nvCxnSpPr>
            <p:spPr>
              <a:xfrm>
                <a:off x="9018585" y="11693027"/>
                <a:ext cx="0" cy="21280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56B91D0B-8D62-48EF-896E-849C880D0E5B}"/>
                  </a:ext>
                </a:extLst>
              </p:cNvPr>
              <p:cNvCxnSpPr/>
              <p:nvPr/>
            </p:nvCxnSpPr>
            <p:spPr>
              <a:xfrm>
                <a:off x="10226307" y="11693027"/>
                <a:ext cx="0" cy="21280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477AE1D7-D057-4BFE-9348-B284F4D1C682}"/>
                  </a:ext>
                </a:extLst>
              </p:cNvPr>
              <p:cNvCxnSpPr>
                <a:cxnSpLocks/>
              </p:cNvCxnSpPr>
              <p:nvPr/>
            </p:nvCxnSpPr>
            <p:spPr>
              <a:xfrm rot="5400000" flipH="1">
                <a:off x="9310682" y="10750120"/>
                <a:ext cx="1831249" cy="0"/>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84B6C960-D2DB-45DF-8C48-4EE233396128}"/>
                  </a:ext>
                </a:extLst>
              </p:cNvPr>
              <p:cNvCxnSpPr>
                <a:cxnSpLocks/>
              </p:cNvCxnSpPr>
              <p:nvPr/>
            </p:nvCxnSpPr>
            <p:spPr>
              <a:xfrm rot="5400000" flipH="1">
                <a:off x="8151757" y="10798917"/>
                <a:ext cx="1733656" cy="0"/>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grpSp>
        <p:sp>
          <p:nvSpPr>
            <p:cNvPr id="25" name="Rectangle 24">
              <a:extLst>
                <a:ext uri="{FF2B5EF4-FFF2-40B4-BE49-F238E27FC236}">
                  <a16:creationId xmlns:a16="http://schemas.microsoft.com/office/drawing/2014/main" id="{8466F1DD-116F-46EC-A89E-D63B211B5BEC}"/>
                </a:ext>
              </a:extLst>
            </p:cNvPr>
            <p:cNvSpPr/>
            <p:nvPr/>
          </p:nvSpPr>
          <p:spPr>
            <a:xfrm rot="16200000" flipV="1">
              <a:off x="3876845" y="3319324"/>
              <a:ext cx="960496" cy="414814"/>
            </a:xfrm>
            <a:prstGeom prst="rect">
              <a:avLst/>
            </a:prstGeom>
            <a:ln>
              <a:noFill/>
            </a:ln>
          </p:spPr>
          <p:txBody>
            <a:bodyPr wrap="square">
              <a:spAutoFit/>
            </a:bodyPr>
            <a:lstStyle/>
            <a:p>
              <a:r>
                <a:rPr lang="en-US" dirty="0">
                  <a:latin typeface="Arial"/>
                  <a:cs typeface="Arial"/>
                </a:rPr>
                <a:t>~70 Å</a:t>
              </a:r>
            </a:p>
          </p:txBody>
        </p:sp>
        <p:grpSp>
          <p:nvGrpSpPr>
            <p:cNvPr id="26" name="Group 25">
              <a:extLst>
                <a:ext uri="{FF2B5EF4-FFF2-40B4-BE49-F238E27FC236}">
                  <a16:creationId xmlns:a16="http://schemas.microsoft.com/office/drawing/2014/main" id="{A71EC4FB-6DD6-4C04-9CC9-6B90F9D75813}"/>
                </a:ext>
              </a:extLst>
            </p:cNvPr>
            <p:cNvGrpSpPr/>
            <p:nvPr/>
          </p:nvGrpSpPr>
          <p:grpSpPr>
            <a:xfrm rot="10800000">
              <a:off x="7255832" y="2280422"/>
              <a:ext cx="782251" cy="1229855"/>
              <a:chOff x="9018585" y="9834495"/>
              <a:chExt cx="1207722" cy="2071339"/>
            </a:xfrm>
          </p:grpSpPr>
          <p:cxnSp>
            <p:nvCxnSpPr>
              <p:cNvPr id="28" name="Straight Connector 27">
                <a:extLst>
                  <a:ext uri="{FF2B5EF4-FFF2-40B4-BE49-F238E27FC236}">
                    <a16:creationId xmlns:a16="http://schemas.microsoft.com/office/drawing/2014/main" id="{37AC1F95-EFF0-4125-9094-9060600DF3B1}"/>
                  </a:ext>
                </a:extLst>
              </p:cNvPr>
              <p:cNvCxnSpPr/>
              <p:nvPr/>
            </p:nvCxnSpPr>
            <p:spPr>
              <a:xfrm flipV="1">
                <a:off x="9018585" y="11788140"/>
                <a:ext cx="1202168" cy="593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B548640D-0AF5-423D-9EB7-D9E702DDCAD7}"/>
                  </a:ext>
                </a:extLst>
              </p:cNvPr>
              <p:cNvCxnSpPr/>
              <p:nvPr/>
            </p:nvCxnSpPr>
            <p:spPr>
              <a:xfrm>
                <a:off x="9018585" y="11693027"/>
                <a:ext cx="0" cy="21280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78709F51-8927-4F77-AE80-F09E05B850B7}"/>
                  </a:ext>
                </a:extLst>
              </p:cNvPr>
              <p:cNvCxnSpPr/>
              <p:nvPr/>
            </p:nvCxnSpPr>
            <p:spPr>
              <a:xfrm>
                <a:off x="10226307" y="11693027"/>
                <a:ext cx="0" cy="21280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06F4BFB3-62B3-4BB7-AF7E-5C90E0B57220}"/>
                  </a:ext>
                </a:extLst>
              </p:cNvPr>
              <p:cNvCxnSpPr>
                <a:cxnSpLocks/>
              </p:cNvCxnSpPr>
              <p:nvPr/>
            </p:nvCxnSpPr>
            <p:spPr>
              <a:xfrm rot="5400000" flipH="1">
                <a:off x="9310682" y="10750120"/>
                <a:ext cx="1831249" cy="0"/>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B3A2BA3A-A303-4F4E-AF1D-D686DFEA00E6}"/>
                  </a:ext>
                </a:extLst>
              </p:cNvPr>
              <p:cNvCxnSpPr>
                <a:cxnSpLocks/>
              </p:cNvCxnSpPr>
              <p:nvPr/>
            </p:nvCxnSpPr>
            <p:spPr>
              <a:xfrm rot="5400000" flipH="1">
                <a:off x="8151757" y="10798917"/>
                <a:ext cx="1733656" cy="0"/>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grpSp>
        <p:sp>
          <p:nvSpPr>
            <p:cNvPr id="27" name="Rectangle 26">
              <a:extLst>
                <a:ext uri="{FF2B5EF4-FFF2-40B4-BE49-F238E27FC236}">
                  <a16:creationId xmlns:a16="http://schemas.microsoft.com/office/drawing/2014/main" id="{12DA93BF-CC2F-453C-821B-F5D610D073EF}"/>
                </a:ext>
              </a:extLst>
            </p:cNvPr>
            <p:cNvSpPr/>
            <p:nvPr/>
          </p:nvSpPr>
          <p:spPr>
            <a:xfrm rot="10800000" flipV="1">
              <a:off x="7180946" y="1950232"/>
              <a:ext cx="960496" cy="419777"/>
            </a:xfrm>
            <a:prstGeom prst="rect">
              <a:avLst/>
            </a:prstGeom>
            <a:ln>
              <a:noFill/>
            </a:ln>
          </p:spPr>
          <p:txBody>
            <a:bodyPr wrap="square">
              <a:spAutoFit/>
            </a:bodyPr>
            <a:lstStyle/>
            <a:p>
              <a:r>
                <a:rPr lang="en-US" dirty="0">
                  <a:latin typeface="Arial"/>
                  <a:cs typeface="Arial"/>
                </a:rPr>
                <a:t>~28 Å</a:t>
              </a:r>
            </a:p>
          </p:txBody>
        </p:sp>
      </p:grpSp>
      <p:sp>
        <p:nvSpPr>
          <p:cNvPr id="48" name="TextBox 47">
            <a:extLst>
              <a:ext uri="{FF2B5EF4-FFF2-40B4-BE49-F238E27FC236}">
                <a16:creationId xmlns:a16="http://schemas.microsoft.com/office/drawing/2014/main" id="{D854D382-09E8-4B6F-BCDF-2112672E072A}"/>
              </a:ext>
            </a:extLst>
          </p:cNvPr>
          <p:cNvSpPr txBox="1"/>
          <p:nvPr/>
        </p:nvSpPr>
        <p:spPr>
          <a:xfrm>
            <a:off x="133166" y="6231135"/>
            <a:ext cx="4287914" cy="307777"/>
          </a:xfrm>
          <a:prstGeom prst="rect">
            <a:avLst/>
          </a:prstGeom>
          <a:noFill/>
        </p:spPr>
        <p:txBody>
          <a:bodyPr wrap="square">
            <a:spAutoFit/>
          </a:bodyPr>
          <a:lstStyle/>
          <a:p>
            <a:r>
              <a:rPr lang="en-US" sz="1400" dirty="0">
                <a:latin typeface="Palatino Linotype" panose="02040502050505030304" pitchFamily="18" charset="0"/>
              </a:rPr>
              <a:t>Gilbert, et al. </a:t>
            </a:r>
            <a:r>
              <a:rPr lang="en-US" sz="1400" i="1" dirty="0">
                <a:latin typeface="Palatino Linotype" panose="02040502050505030304" pitchFamily="18" charset="0"/>
              </a:rPr>
              <a:t>J. Pharm. Sci. 110, 2395-2404</a:t>
            </a:r>
            <a:r>
              <a:rPr lang="en-US" sz="1400" dirty="0">
                <a:latin typeface="Palatino Linotype" panose="02040502050505030304" pitchFamily="18" charset="0"/>
              </a:rPr>
              <a:t> (2021).</a:t>
            </a:r>
          </a:p>
        </p:txBody>
      </p:sp>
      <p:pic>
        <p:nvPicPr>
          <p:cNvPr id="49" name="Picture 48" descr="ChELogo08">
            <a:extLst>
              <a:ext uri="{FF2B5EF4-FFF2-40B4-BE49-F238E27FC236}">
                <a16:creationId xmlns:a16="http://schemas.microsoft.com/office/drawing/2014/main" id="{5B697CB9-B017-46C6-9B3F-2BAD3AEEDE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99821" y="-5018"/>
            <a:ext cx="19812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F18A7A2C-A52A-4CFC-9DE1-B6EB83ABB222}"/>
              </a:ext>
            </a:extLst>
          </p:cNvPr>
          <p:cNvSpPr>
            <a:spLocks noGrp="1"/>
          </p:cNvSpPr>
          <p:nvPr>
            <p:ph type="sldNum" sz="quarter" idx="12"/>
          </p:nvPr>
        </p:nvSpPr>
        <p:spPr/>
        <p:txBody>
          <a:bodyPr/>
          <a:lstStyle/>
          <a:p>
            <a:fld id="{4FFD5E4F-C783-4E5E-93E9-3A2C6249724F}" type="slidenum">
              <a:rPr lang="en-US" altLang="en-US" smtClean="0"/>
              <a:pPr/>
              <a:t>12</a:t>
            </a:fld>
            <a:endParaRPr lang="en-US" altLang="en-US"/>
          </a:p>
        </p:txBody>
      </p:sp>
      <p:sp>
        <p:nvSpPr>
          <p:cNvPr id="3" name="TextBox 2">
            <a:extLst>
              <a:ext uri="{FF2B5EF4-FFF2-40B4-BE49-F238E27FC236}">
                <a16:creationId xmlns:a16="http://schemas.microsoft.com/office/drawing/2014/main" id="{6D2199C6-63F8-8768-BAEA-F16957135ADF}"/>
              </a:ext>
            </a:extLst>
          </p:cNvPr>
          <p:cNvSpPr txBox="1"/>
          <p:nvPr/>
        </p:nvSpPr>
        <p:spPr>
          <a:xfrm>
            <a:off x="1444455" y="1020328"/>
            <a:ext cx="8658268" cy="461665"/>
          </a:xfrm>
          <a:prstGeom prst="rect">
            <a:avLst/>
          </a:prstGeom>
          <a:noFill/>
        </p:spPr>
        <p:txBody>
          <a:bodyPr wrap="none" rtlCol="0">
            <a:spAutoFit/>
          </a:bodyPr>
          <a:lstStyle/>
          <a:p>
            <a:r>
              <a:rPr lang="en-US" sz="2400" dirty="0"/>
              <a:t>Polysorbate 80 Micelles Too Small to Account for Cloudy Solution </a:t>
            </a:r>
          </a:p>
        </p:txBody>
      </p:sp>
    </p:spTree>
    <p:extLst>
      <p:ext uri="{BB962C8B-B14F-4D97-AF65-F5344CB8AC3E}">
        <p14:creationId xmlns:p14="http://schemas.microsoft.com/office/powerpoint/2010/main" val="2979983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NCN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48"/>
          <p:cNvSpPr>
            <a:spLocks noChangeShapeType="1"/>
          </p:cNvSpPr>
          <p:nvPr/>
        </p:nvSpPr>
        <p:spPr bwMode="auto">
          <a:xfrm>
            <a:off x="1774825" y="914400"/>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Rectangle 3"/>
          <p:cNvSpPr>
            <a:spLocks noChangeArrowheads="1"/>
          </p:cNvSpPr>
          <p:nvPr/>
        </p:nvSpPr>
        <p:spPr bwMode="auto">
          <a:xfrm>
            <a:off x="1981200" y="304800"/>
            <a:ext cx="8229600" cy="509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None/>
            </a:pPr>
            <a:r>
              <a:rPr lang="en-US" altLang="en-US" sz="2800" dirty="0">
                <a:solidFill>
                  <a:srgbClr val="0000FF"/>
                </a:solidFill>
                <a:latin typeface="+mj-lt"/>
                <a:cs typeface="Times New Roman" panose="02020603050405020304" pitchFamily="18" charset="0"/>
              </a:rPr>
              <a:t>PS80 micelles+ m-Cresol</a:t>
            </a:r>
          </a:p>
        </p:txBody>
      </p:sp>
      <p:pic>
        <p:nvPicPr>
          <p:cNvPr id="33" name="Picture 32">
            <a:extLst>
              <a:ext uri="{FF2B5EF4-FFF2-40B4-BE49-F238E27FC236}">
                <a16:creationId xmlns:a16="http://schemas.microsoft.com/office/drawing/2014/main" id="{2AE11746-73DE-4AD7-A390-6FCE9B949D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4980" y="1406786"/>
            <a:ext cx="4731620" cy="4070996"/>
          </a:xfrm>
          <a:prstGeom prst="rect">
            <a:avLst/>
          </a:prstGeom>
        </p:spPr>
      </p:pic>
      <p:sp>
        <p:nvSpPr>
          <p:cNvPr id="34" name="TextBox 33">
            <a:extLst>
              <a:ext uri="{FF2B5EF4-FFF2-40B4-BE49-F238E27FC236}">
                <a16:creationId xmlns:a16="http://schemas.microsoft.com/office/drawing/2014/main" id="{2FA8B9D9-C551-486A-9E06-588587B9154F}"/>
              </a:ext>
            </a:extLst>
          </p:cNvPr>
          <p:cNvSpPr txBox="1"/>
          <p:nvPr/>
        </p:nvSpPr>
        <p:spPr>
          <a:xfrm>
            <a:off x="6361177" y="5488988"/>
            <a:ext cx="4055998" cy="591998"/>
          </a:xfrm>
          <a:prstGeom prst="rect">
            <a:avLst/>
          </a:prstGeom>
          <a:noFill/>
        </p:spPr>
        <p:txBody>
          <a:bodyPr wrap="square">
            <a:spAutoFit/>
          </a:bodyPr>
          <a:lstStyle/>
          <a:p>
            <a:pPr algn="ctr"/>
            <a:r>
              <a:rPr lang="en-US" sz="1600" dirty="0">
                <a:latin typeface="Arial" panose="020B0604020202020204" pitchFamily="34" charset="0"/>
                <a:cs typeface="Arial" panose="020B0604020202020204" pitchFamily="34" charset="0"/>
              </a:rPr>
              <a:t>0.5 mg/mL PS80 + 3.15 mg/mL m-cresol</a:t>
            </a:r>
          </a:p>
          <a:p>
            <a:pPr algn="ctr"/>
            <a:r>
              <a:rPr lang="en-US" sz="1600" dirty="0">
                <a:latin typeface="Arial" panose="020B0604020202020204" pitchFamily="34" charset="0"/>
                <a:cs typeface="Arial" panose="020B0604020202020204" pitchFamily="34" charset="0"/>
              </a:rPr>
              <a:t>in Unbuffered D</a:t>
            </a:r>
            <a:r>
              <a:rPr lang="en-US" sz="1600" baseline="-25000" dirty="0">
                <a:latin typeface="Arial" panose="020B0604020202020204" pitchFamily="34" charset="0"/>
                <a:cs typeface="Arial" panose="020B0604020202020204" pitchFamily="34" charset="0"/>
              </a:rPr>
              <a:t>2</a:t>
            </a:r>
            <a:r>
              <a:rPr lang="en-US" sz="1600" dirty="0">
                <a:latin typeface="Arial" panose="020B0604020202020204" pitchFamily="34" charset="0"/>
                <a:cs typeface="Arial" panose="020B0604020202020204" pitchFamily="34" charset="0"/>
              </a:rPr>
              <a:t>O</a:t>
            </a:r>
          </a:p>
        </p:txBody>
      </p:sp>
      <p:sp>
        <p:nvSpPr>
          <p:cNvPr id="35" name="Rectangle 34">
            <a:extLst>
              <a:ext uri="{FF2B5EF4-FFF2-40B4-BE49-F238E27FC236}">
                <a16:creationId xmlns:a16="http://schemas.microsoft.com/office/drawing/2014/main" id="{296E01E7-96FD-4076-9159-E7DF20AD6BAE}"/>
              </a:ext>
            </a:extLst>
          </p:cNvPr>
          <p:cNvSpPr/>
          <p:nvPr/>
        </p:nvSpPr>
        <p:spPr>
          <a:xfrm>
            <a:off x="2224025" y="1825297"/>
            <a:ext cx="978975" cy="3236712"/>
          </a:xfrm>
          <a:prstGeom prst="rect">
            <a:avLst/>
          </a:prstGeom>
          <a:solidFill>
            <a:schemeClr val="accent4">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8E71A80-DA87-4B06-943E-FB54D3783F12}"/>
              </a:ext>
            </a:extLst>
          </p:cNvPr>
          <p:cNvSpPr/>
          <p:nvPr/>
        </p:nvSpPr>
        <p:spPr>
          <a:xfrm>
            <a:off x="3205769" y="1825297"/>
            <a:ext cx="866963" cy="3236712"/>
          </a:xfrm>
          <a:prstGeom prst="rect">
            <a:avLst/>
          </a:pr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76CAC77-D92A-4475-A8DE-0AC5F30DB718}"/>
              </a:ext>
            </a:extLst>
          </p:cNvPr>
          <p:cNvSpPr/>
          <p:nvPr/>
        </p:nvSpPr>
        <p:spPr>
          <a:xfrm>
            <a:off x="4072732" y="1825297"/>
            <a:ext cx="1751407" cy="3236712"/>
          </a:xfrm>
          <a:prstGeom prst="rect">
            <a:avLst/>
          </a:prstGeom>
          <a:solidFill>
            <a:srgbClr val="A400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22BF9B64-491F-43F1-AF65-B4E1ABF10D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1292622"/>
            <a:ext cx="5285794" cy="4547798"/>
          </a:xfrm>
          <a:prstGeom prst="rect">
            <a:avLst/>
          </a:prstGeom>
        </p:spPr>
      </p:pic>
      <p:pic>
        <p:nvPicPr>
          <p:cNvPr id="39" name="Picture 38">
            <a:extLst>
              <a:ext uri="{FF2B5EF4-FFF2-40B4-BE49-F238E27FC236}">
                <a16:creationId xmlns:a16="http://schemas.microsoft.com/office/drawing/2014/main" id="{8556BDE1-2BA3-4A78-80E0-0986713ED516}"/>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202471" y="1900721"/>
            <a:ext cx="368264" cy="1050156"/>
          </a:xfrm>
          <a:prstGeom prst="rect">
            <a:avLst/>
          </a:prstGeom>
        </p:spPr>
      </p:pic>
      <p:cxnSp>
        <p:nvCxnSpPr>
          <p:cNvPr id="40" name="Straight Arrow Connector 39">
            <a:extLst>
              <a:ext uri="{FF2B5EF4-FFF2-40B4-BE49-F238E27FC236}">
                <a16:creationId xmlns:a16="http://schemas.microsoft.com/office/drawing/2014/main" id="{17F13D8C-6699-493A-A0DF-081DD81ECFBA}"/>
              </a:ext>
            </a:extLst>
          </p:cNvPr>
          <p:cNvCxnSpPr>
            <a:cxnSpLocks/>
          </p:cNvCxnSpPr>
          <p:nvPr/>
        </p:nvCxnSpPr>
        <p:spPr>
          <a:xfrm flipH="1">
            <a:off x="2685992" y="2098323"/>
            <a:ext cx="457082" cy="97969"/>
          </a:xfrm>
          <a:prstGeom prst="straightConnector1">
            <a:avLst/>
          </a:prstGeom>
          <a:ln w="57150">
            <a:solidFill>
              <a:srgbClr val="0070C0"/>
            </a:solidFill>
            <a:tailEnd type="triangle"/>
          </a:ln>
        </p:spPr>
        <p:style>
          <a:lnRef idx="1">
            <a:schemeClr val="dk1"/>
          </a:lnRef>
          <a:fillRef idx="0">
            <a:schemeClr val="dk1"/>
          </a:fillRef>
          <a:effectRef idx="0">
            <a:schemeClr val="dk1"/>
          </a:effectRef>
          <a:fontRef idx="minor">
            <a:schemeClr val="tx1"/>
          </a:fontRef>
        </p:style>
      </p:cxnSp>
      <p:pic>
        <p:nvPicPr>
          <p:cNvPr id="41" name="Picture 40">
            <a:extLst>
              <a:ext uri="{FF2B5EF4-FFF2-40B4-BE49-F238E27FC236}">
                <a16:creationId xmlns:a16="http://schemas.microsoft.com/office/drawing/2014/main" id="{52B9A9DF-F8EB-4E90-8411-670860EDBF57}"/>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334467" y="3763175"/>
            <a:ext cx="384662" cy="1214312"/>
          </a:xfrm>
          <a:prstGeom prst="rect">
            <a:avLst/>
          </a:prstGeom>
        </p:spPr>
      </p:pic>
      <p:cxnSp>
        <p:nvCxnSpPr>
          <p:cNvPr id="42" name="Straight Arrow Connector 41">
            <a:extLst>
              <a:ext uri="{FF2B5EF4-FFF2-40B4-BE49-F238E27FC236}">
                <a16:creationId xmlns:a16="http://schemas.microsoft.com/office/drawing/2014/main" id="{3EEB4028-2815-44C5-BE43-C8DED55B8FD4}"/>
              </a:ext>
            </a:extLst>
          </p:cNvPr>
          <p:cNvCxnSpPr>
            <a:cxnSpLocks/>
          </p:cNvCxnSpPr>
          <p:nvPr/>
        </p:nvCxnSpPr>
        <p:spPr>
          <a:xfrm flipV="1">
            <a:off x="2770565" y="4089697"/>
            <a:ext cx="431907" cy="42655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pic>
        <p:nvPicPr>
          <p:cNvPr id="43" name="Picture 42">
            <a:extLst>
              <a:ext uri="{FF2B5EF4-FFF2-40B4-BE49-F238E27FC236}">
                <a16:creationId xmlns:a16="http://schemas.microsoft.com/office/drawing/2014/main" id="{82AD9F7F-B96B-4413-A3D4-61AF45E12735}"/>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546997" y="2548863"/>
            <a:ext cx="401439" cy="1214312"/>
          </a:xfrm>
          <a:prstGeom prst="rect">
            <a:avLst/>
          </a:prstGeom>
        </p:spPr>
      </p:pic>
      <p:cxnSp>
        <p:nvCxnSpPr>
          <p:cNvPr id="44" name="Straight Arrow Connector 43">
            <a:extLst>
              <a:ext uri="{FF2B5EF4-FFF2-40B4-BE49-F238E27FC236}">
                <a16:creationId xmlns:a16="http://schemas.microsoft.com/office/drawing/2014/main" id="{86601826-3C9E-4785-86BF-05D31FFD12BA}"/>
              </a:ext>
            </a:extLst>
          </p:cNvPr>
          <p:cNvCxnSpPr>
            <a:cxnSpLocks/>
          </p:cNvCxnSpPr>
          <p:nvPr/>
        </p:nvCxnSpPr>
        <p:spPr>
          <a:xfrm flipH="1">
            <a:off x="4053798" y="3329198"/>
            <a:ext cx="378046" cy="503133"/>
          </a:xfrm>
          <a:prstGeom prst="straightConnector1">
            <a:avLst/>
          </a:prstGeom>
          <a:ln w="57150">
            <a:solidFill>
              <a:srgbClr val="017F31"/>
            </a:solidFill>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5470564B-A674-4C34-850B-D9BBBFD24BF3}"/>
              </a:ext>
            </a:extLst>
          </p:cNvPr>
          <p:cNvCxnSpPr>
            <a:cxnSpLocks/>
          </p:cNvCxnSpPr>
          <p:nvPr/>
        </p:nvCxnSpPr>
        <p:spPr>
          <a:xfrm flipH="1">
            <a:off x="9652982" y="1489614"/>
            <a:ext cx="165032" cy="722907"/>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46" name="TextBox 45">
            <a:extLst>
              <a:ext uri="{FF2B5EF4-FFF2-40B4-BE49-F238E27FC236}">
                <a16:creationId xmlns:a16="http://schemas.microsoft.com/office/drawing/2014/main" id="{0E6B2E1C-E571-48B8-ACE4-29E5190DE515}"/>
              </a:ext>
            </a:extLst>
          </p:cNvPr>
          <p:cNvSpPr txBox="1"/>
          <p:nvPr/>
        </p:nvSpPr>
        <p:spPr>
          <a:xfrm>
            <a:off x="8737128" y="1083743"/>
            <a:ext cx="2159472" cy="769441"/>
          </a:xfrm>
          <a:prstGeom prst="rect">
            <a:avLst/>
          </a:prstGeom>
          <a:noFill/>
        </p:spPr>
        <p:txBody>
          <a:bodyPr wrap="square" rtlCol="0">
            <a:spAutoFit/>
          </a:bodyPr>
          <a:lstStyle/>
          <a:p>
            <a:pPr algn="ctr"/>
            <a:r>
              <a:rPr lang="en-US" sz="2200" b="1" dirty="0">
                <a:latin typeface="Arial" panose="020B0604020202020204" pitchFamily="34" charset="0"/>
                <a:cs typeface="Arial" panose="020B0604020202020204" pitchFamily="34" charset="0"/>
              </a:rPr>
              <a:t>Change with Time</a:t>
            </a:r>
          </a:p>
        </p:txBody>
      </p:sp>
      <p:pic>
        <p:nvPicPr>
          <p:cNvPr id="21" name="Picture 20" descr="ChELogo08">
            <a:extLst>
              <a:ext uri="{FF2B5EF4-FFF2-40B4-BE49-F238E27FC236}">
                <a16:creationId xmlns:a16="http://schemas.microsoft.com/office/drawing/2014/main" id="{997F7AE8-E4E3-4716-A1B7-6C13F4E6BE3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99821" y="-5018"/>
            <a:ext cx="19812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C924362F-12B3-4335-8AAE-CCC811614EFA}"/>
              </a:ext>
            </a:extLst>
          </p:cNvPr>
          <p:cNvSpPr>
            <a:spLocks noGrp="1"/>
          </p:cNvSpPr>
          <p:nvPr>
            <p:ph type="sldNum" sz="quarter" idx="12"/>
          </p:nvPr>
        </p:nvSpPr>
        <p:spPr/>
        <p:txBody>
          <a:bodyPr/>
          <a:lstStyle/>
          <a:p>
            <a:fld id="{4FFD5E4F-C783-4E5E-93E9-3A2C6249724F}" type="slidenum">
              <a:rPr lang="en-US" altLang="en-US" smtClean="0"/>
              <a:pPr/>
              <a:t>13</a:t>
            </a:fld>
            <a:endParaRPr lang="en-US" altLang="en-US"/>
          </a:p>
        </p:txBody>
      </p:sp>
      <p:sp>
        <p:nvSpPr>
          <p:cNvPr id="23" name="TextBox 22">
            <a:extLst>
              <a:ext uri="{FF2B5EF4-FFF2-40B4-BE49-F238E27FC236}">
                <a16:creationId xmlns:a16="http://schemas.microsoft.com/office/drawing/2014/main" id="{83719870-C214-41A1-9E73-76EAD6D3FD72}"/>
              </a:ext>
            </a:extLst>
          </p:cNvPr>
          <p:cNvSpPr txBox="1"/>
          <p:nvPr/>
        </p:nvSpPr>
        <p:spPr>
          <a:xfrm>
            <a:off x="93489" y="6321053"/>
            <a:ext cx="3960309" cy="307777"/>
          </a:xfrm>
          <a:prstGeom prst="rect">
            <a:avLst/>
          </a:prstGeom>
          <a:noFill/>
        </p:spPr>
        <p:txBody>
          <a:bodyPr wrap="square">
            <a:spAutoFit/>
          </a:bodyPr>
          <a:lstStyle/>
          <a:p>
            <a:r>
              <a:rPr lang="en-US" sz="1400" dirty="0">
                <a:latin typeface="Palatino Linotype" panose="02040502050505030304" pitchFamily="18" charset="0"/>
              </a:rPr>
              <a:t>Gilbert, et al. </a:t>
            </a:r>
            <a:r>
              <a:rPr lang="en-US" sz="1400" i="1" dirty="0">
                <a:latin typeface="Palatino Linotype" panose="02040502050505030304" pitchFamily="18" charset="0"/>
              </a:rPr>
              <a:t>J. Pharm. Sci. 110, 2395-2404</a:t>
            </a:r>
            <a:r>
              <a:rPr lang="en-US" sz="1400" dirty="0">
                <a:latin typeface="Palatino Linotype" panose="02040502050505030304" pitchFamily="18" charset="0"/>
              </a:rPr>
              <a:t> (2021).</a:t>
            </a:r>
          </a:p>
        </p:txBody>
      </p:sp>
      <p:sp>
        <p:nvSpPr>
          <p:cNvPr id="3" name="TextBox 2">
            <a:extLst>
              <a:ext uri="{FF2B5EF4-FFF2-40B4-BE49-F238E27FC236}">
                <a16:creationId xmlns:a16="http://schemas.microsoft.com/office/drawing/2014/main" id="{92F0501A-6571-9DC3-F6FD-9FC3E953BAAC}"/>
              </a:ext>
            </a:extLst>
          </p:cNvPr>
          <p:cNvSpPr txBox="1"/>
          <p:nvPr/>
        </p:nvSpPr>
        <p:spPr>
          <a:xfrm rot="5400000">
            <a:off x="10665927" y="2576242"/>
            <a:ext cx="830677" cy="369332"/>
          </a:xfrm>
          <a:prstGeom prst="rect">
            <a:avLst/>
          </a:prstGeom>
          <a:noFill/>
        </p:spPr>
        <p:txBody>
          <a:bodyPr wrap="none" rtlCol="0">
            <a:spAutoFit/>
          </a:bodyPr>
          <a:lstStyle/>
          <a:p>
            <a:r>
              <a:rPr lang="en-US" dirty="0"/>
              <a:t>Cloudy</a:t>
            </a:r>
          </a:p>
        </p:txBody>
      </p:sp>
      <p:cxnSp>
        <p:nvCxnSpPr>
          <p:cNvPr id="5" name="Straight Arrow Connector 4">
            <a:extLst>
              <a:ext uri="{FF2B5EF4-FFF2-40B4-BE49-F238E27FC236}">
                <a16:creationId xmlns:a16="http://schemas.microsoft.com/office/drawing/2014/main" id="{82A9B475-2F1A-A8A2-9CC6-69A7D5DE1376}"/>
              </a:ext>
            </a:extLst>
          </p:cNvPr>
          <p:cNvCxnSpPr/>
          <p:nvPr/>
        </p:nvCxnSpPr>
        <p:spPr>
          <a:xfrm>
            <a:off x="10750858" y="1970843"/>
            <a:ext cx="0" cy="186148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2507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NCN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48"/>
          <p:cNvSpPr>
            <a:spLocks noChangeShapeType="1"/>
          </p:cNvSpPr>
          <p:nvPr/>
        </p:nvSpPr>
        <p:spPr bwMode="auto">
          <a:xfrm>
            <a:off x="1774825" y="914400"/>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Rectangle 3"/>
          <p:cNvSpPr>
            <a:spLocks noChangeArrowheads="1"/>
          </p:cNvSpPr>
          <p:nvPr/>
        </p:nvSpPr>
        <p:spPr bwMode="auto">
          <a:xfrm>
            <a:off x="1981200" y="211626"/>
            <a:ext cx="8229600" cy="509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None/>
            </a:pPr>
            <a:r>
              <a:rPr lang="en-US" altLang="en-US" sz="2800" dirty="0">
                <a:solidFill>
                  <a:srgbClr val="0000FF"/>
                </a:solidFill>
                <a:latin typeface="+mj-lt"/>
                <a:cs typeface="Times New Roman" panose="02020603050405020304" pitchFamily="18" charset="0"/>
              </a:rPr>
              <a:t>PS80 micelles+ m-Cresol</a:t>
            </a:r>
          </a:p>
          <a:p>
            <a:pPr algn="ctr" eaLnBrk="1" hangingPunct="1">
              <a:spcBef>
                <a:spcPct val="0"/>
              </a:spcBef>
              <a:buNone/>
            </a:pPr>
            <a:r>
              <a:rPr lang="en-US" altLang="en-US" sz="2800" dirty="0">
                <a:solidFill>
                  <a:srgbClr val="0000FF"/>
                </a:solidFill>
                <a:latin typeface="+mj-lt"/>
                <a:cs typeface="Times New Roman" panose="02020603050405020304" pitchFamily="18" charset="0"/>
              </a:rPr>
              <a:t>Aggregation kinetics</a:t>
            </a:r>
          </a:p>
        </p:txBody>
      </p:sp>
      <p:pic>
        <p:nvPicPr>
          <p:cNvPr id="21" name="Picture 20" descr="A close up of a map&#10;&#10;Description automatically generated">
            <a:extLst>
              <a:ext uri="{FF2B5EF4-FFF2-40B4-BE49-F238E27FC236}">
                <a16:creationId xmlns:a16="http://schemas.microsoft.com/office/drawing/2014/main" id="{984FEE8F-3753-4DE5-8F55-B73D39C60B5D}"/>
              </a:ext>
            </a:extLst>
          </p:cNvPr>
          <p:cNvPicPr/>
          <p:nvPr/>
        </p:nvPicPr>
        <p:blipFill>
          <a:blip r:embed="rId3">
            <a:extLst>
              <a:ext uri="{28A0092B-C50C-407E-A947-70E740481C1C}">
                <a14:useLocalDpi xmlns:a14="http://schemas.microsoft.com/office/drawing/2010/main" val="0"/>
              </a:ext>
            </a:extLst>
          </a:blip>
          <a:stretch>
            <a:fillRect/>
          </a:stretch>
        </p:blipFill>
        <p:spPr>
          <a:xfrm>
            <a:off x="6226187" y="1271562"/>
            <a:ext cx="4278007" cy="3910034"/>
          </a:xfrm>
          <a:prstGeom prst="rect">
            <a:avLst/>
          </a:prstGeom>
        </p:spPr>
      </p:pic>
      <p:sp>
        <p:nvSpPr>
          <p:cNvPr id="22" name="TextBox 21">
            <a:extLst>
              <a:ext uri="{FF2B5EF4-FFF2-40B4-BE49-F238E27FC236}">
                <a16:creationId xmlns:a16="http://schemas.microsoft.com/office/drawing/2014/main" id="{42CBE1F5-2E3C-4E1D-BA1D-F3464085C59D}"/>
              </a:ext>
            </a:extLst>
          </p:cNvPr>
          <p:cNvSpPr txBox="1"/>
          <p:nvPr/>
        </p:nvSpPr>
        <p:spPr>
          <a:xfrm>
            <a:off x="5831715" y="5297270"/>
            <a:ext cx="5066948"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1 mg/mL PS80 + 3.15 mg/mL m-cresol</a:t>
            </a:r>
            <a:endParaRPr lang="en-US" b="1" baseline="-25000" dirty="0">
              <a:latin typeface="Arial" panose="020B0604020202020204" pitchFamily="34" charset="0"/>
              <a:cs typeface="Arial" panose="020B0604020202020204" pitchFamily="34" charset="0"/>
            </a:endParaRPr>
          </a:p>
          <a:p>
            <a:pPr algn="ctr"/>
            <a:r>
              <a:rPr lang="en-US" b="1" dirty="0">
                <a:latin typeface="Arial" panose="020B0604020202020204" pitchFamily="34" charset="0"/>
                <a:cs typeface="Arial" panose="020B0604020202020204" pitchFamily="34" charset="0"/>
              </a:rPr>
              <a:t>Unbuffered D</a:t>
            </a:r>
            <a:r>
              <a:rPr lang="en-US" b="1" baseline="-25000" dirty="0">
                <a:latin typeface="Arial" panose="020B0604020202020204" pitchFamily="34" charset="0"/>
                <a:cs typeface="Arial" panose="020B0604020202020204" pitchFamily="34" charset="0"/>
              </a:rPr>
              <a:t>2</a:t>
            </a:r>
            <a:r>
              <a:rPr lang="en-US" b="1" dirty="0">
                <a:latin typeface="Arial" panose="020B0604020202020204" pitchFamily="34" charset="0"/>
                <a:cs typeface="Arial" panose="020B0604020202020204" pitchFamily="34" charset="0"/>
              </a:rPr>
              <a:t>O (22 ºC)</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BCCD941-C2B2-4047-83CE-B72F301A4301}"/>
                  </a:ext>
                </a:extLst>
              </p:cNvPr>
              <p:cNvSpPr txBox="1"/>
              <p:nvPr/>
            </p:nvSpPr>
            <p:spPr>
              <a:xfrm>
                <a:off x="1541477" y="2238483"/>
                <a:ext cx="4622104" cy="7283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sz="2200" b="1" i="1">
                              <a:latin typeface="Cambria Math" panose="02040503050406030204" pitchFamily="18" charset="0"/>
                            </a:rPr>
                          </m:ctrlPr>
                        </m:funcPr>
                        <m:fName>
                          <m:r>
                            <a:rPr lang="en-US" sz="2200" b="1">
                              <a:latin typeface="Cambria Math" panose="02040503050406030204" pitchFamily="18" charset="0"/>
                            </a:rPr>
                            <m:t>𝐥𝐧</m:t>
                          </m:r>
                        </m:fName>
                        <m:e>
                          <m:r>
                            <a:rPr lang="en-US" sz="2200" b="1" i="1">
                              <a:latin typeface="Cambria Math" panose="02040503050406030204" pitchFamily="18" charset="0"/>
                            </a:rPr>
                            <m:t>𝑰</m:t>
                          </m:r>
                          <m:d>
                            <m:dPr>
                              <m:ctrlPr>
                                <a:rPr lang="en-US" sz="2200" b="1" i="1">
                                  <a:latin typeface="Cambria Math" panose="02040503050406030204" pitchFamily="18" charset="0"/>
                                </a:rPr>
                              </m:ctrlPr>
                            </m:dPr>
                            <m:e>
                              <m:r>
                                <a:rPr lang="en-US" sz="2200" b="1" i="1">
                                  <a:latin typeface="Cambria Math" panose="02040503050406030204" pitchFamily="18" charset="0"/>
                                </a:rPr>
                                <m:t>𝒒</m:t>
                              </m:r>
                            </m:e>
                          </m:d>
                        </m:e>
                      </m:func>
                      <m:r>
                        <a:rPr lang="en-US" sz="2200" b="1">
                          <a:latin typeface="Cambria Math" panose="02040503050406030204" pitchFamily="18" charset="0"/>
                        </a:rPr>
                        <m:t>=</m:t>
                      </m:r>
                      <m:func>
                        <m:funcPr>
                          <m:ctrlPr>
                            <a:rPr lang="en-US" sz="2200" b="1" i="1">
                              <a:latin typeface="Cambria Math" panose="02040503050406030204" pitchFamily="18" charset="0"/>
                            </a:rPr>
                          </m:ctrlPr>
                        </m:funcPr>
                        <m:fName>
                          <m:r>
                            <a:rPr lang="en-US" sz="2200" b="1">
                              <a:latin typeface="Cambria Math" panose="02040503050406030204" pitchFamily="18" charset="0"/>
                            </a:rPr>
                            <m:t>𝐥𝐧</m:t>
                          </m:r>
                        </m:fName>
                        <m:e>
                          <m:d>
                            <m:dPr>
                              <m:ctrlPr>
                                <a:rPr lang="en-US" sz="2200" b="1" i="1">
                                  <a:latin typeface="Cambria Math" panose="02040503050406030204" pitchFamily="18" charset="0"/>
                                </a:rPr>
                              </m:ctrlPr>
                            </m:dPr>
                            <m:e>
                              <m:r>
                                <a:rPr lang="en-US" sz="2200" b="1" i="1">
                                  <a:latin typeface="Cambria Math" panose="02040503050406030204" pitchFamily="18" charset="0"/>
                                </a:rPr>
                                <m:t>𝝓</m:t>
                              </m:r>
                              <m:sSup>
                                <m:sSupPr>
                                  <m:ctrlPr>
                                    <a:rPr lang="en-US" sz="2200" b="1" i="1">
                                      <a:latin typeface="Cambria Math" panose="02040503050406030204" pitchFamily="18" charset="0"/>
                                    </a:rPr>
                                  </m:ctrlPr>
                                </m:sSupPr>
                                <m:e>
                                  <m:d>
                                    <m:dPr>
                                      <m:ctrlPr>
                                        <a:rPr lang="en-US" sz="2200" b="1" i="1">
                                          <a:latin typeface="Cambria Math" panose="02040503050406030204" pitchFamily="18" charset="0"/>
                                        </a:rPr>
                                      </m:ctrlPr>
                                    </m:dPr>
                                    <m:e>
                                      <m:r>
                                        <a:rPr lang="en-US" sz="2200" b="1" i="1">
                                          <a:latin typeface="Cambria Math" panose="02040503050406030204" pitchFamily="18" charset="0"/>
                                        </a:rPr>
                                        <m:t>𝜟𝝆</m:t>
                                      </m:r>
                                    </m:e>
                                  </m:d>
                                </m:e>
                                <m:sup>
                                  <m:r>
                                    <a:rPr lang="en-US" sz="2200" b="1">
                                      <a:latin typeface="Cambria Math" panose="02040503050406030204" pitchFamily="18" charset="0"/>
                                    </a:rPr>
                                    <m:t>𝟐</m:t>
                                  </m:r>
                                </m:sup>
                              </m:sSup>
                              <m:sSub>
                                <m:sSubPr>
                                  <m:ctrlPr>
                                    <a:rPr lang="en-US" sz="2200" b="1" i="1">
                                      <a:solidFill>
                                        <a:schemeClr val="accent1">
                                          <a:lumMod val="75000"/>
                                        </a:schemeClr>
                                      </a:solidFill>
                                      <a:latin typeface="Cambria Math" panose="02040503050406030204" pitchFamily="18" charset="0"/>
                                    </a:rPr>
                                  </m:ctrlPr>
                                </m:sSubPr>
                                <m:e>
                                  <m:r>
                                    <a:rPr lang="en-US" sz="2200" b="1" i="1">
                                      <a:solidFill>
                                        <a:schemeClr val="accent1">
                                          <a:lumMod val="75000"/>
                                        </a:schemeClr>
                                      </a:solidFill>
                                      <a:latin typeface="Cambria Math" panose="02040503050406030204" pitchFamily="18" charset="0"/>
                                    </a:rPr>
                                    <m:t>𝑽</m:t>
                                  </m:r>
                                </m:e>
                                <m:sub>
                                  <m:r>
                                    <a:rPr lang="en-US" sz="2200" b="1">
                                      <a:solidFill>
                                        <a:schemeClr val="accent1">
                                          <a:lumMod val="75000"/>
                                        </a:schemeClr>
                                      </a:solidFill>
                                      <a:latin typeface="Cambria Math" panose="02040503050406030204" pitchFamily="18" charset="0"/>
                                    </a:rPr>
                                    <m:t>𝐩</m:t>
                                  </m:r>
                                </m:sub>
                              </m:sSub>
                            </m:e>
                          </m:d>
                        </m:e>
                      </m:func>
                      <m:r>
                        <a:rPr lang="en-US" sz="2200" b="1">
                          <a:latin typeface="Cambria Math" panose="02040503050406030204" pitchFamily="18" charset="0"/>
                        </a:rPr>
                        <m:t>−</m:t>
                      </m:r>
                      <m:f>
                        <m:fPr>
                          <m:ctrlPr>
                            <a:rPr lang="en-US" sz="2200" b="1" i="1">
                              <a:latin typeface="Cambria Math" panose="02040503050406030204" pitchFamily="18" charset="0"/>
                            </a:rPr>
                          </m:ctrlPr>
                        </m:fPr>
                        <m:num>
                          <m:r>
                            <a:rPr lang="en-US" sz="2200" b="1">
                              <a:latin typeface="Cambria Math" panose="02040503050406030204" pitchFamily="18" charset="0"/>
                            </a:rPr>
                            <m:t>𝟏</m:t>
                          </m:r>
                        </m:num>
                        <m:den>
                          <m:r>
                            <a:rPr lang="en-US" sz="2200" b="1">
                              <a:latin typeface="Cambria Math" panose="02040503050406030204" pitchFamily="18" charset="0"/>
                            </a:rPr>
                            <m:t>𝟑</m:t>
                          </m:r>
                        </m:den>
                      </m:f>
                      <m:sSup>
                        <m:sSupPr>
                          <m:ctrlPr>
                            <a:rPr lang="en-US" sz="2200" b="1" i="1">
                              <a:latin typeface="Cambria Math" panose="02040503050406030204" pitchFamily="18" charset="0"/>
                            </a:rPr>
                          </m:ctrlPr>
                        </m:sSupPr>
                        <m:e>
                          <m:r>
                            <a:rPr lang="en-US" sz="2200" b="1" i="1">
                              <a:latin typeface="Cambria Math" panose="02040503050406030204" pitchFamily="18" charset="0"/>
                            </a:rPr>
                            <m:t>𝒒</m:t>
                          </m:r>
                        </m:e>
                        <m:sup>
                          <m:r>
                            <a:rPr lang="en-US" sz="2200" b="1">
                              <a:latin typeface="Cambria Math" panose="02040503050406030204" pitchFamily="18" charset="0"/>
                            </a:rPr>
                            <m:t>𝟐</m:t>
                          </m:r>
                        </m:sup>
                      </m:sSup>
                      <m:sSubSup>
                        <m:sSubSupPr>
                          <m:ctrlPr>
                            <a:rPr lang="en-US" sz="2200" b="1" i="1">
                              <a:latin typeface="Cambria Math" panose="02040503050406030204" pitchFamily="18" charset="0"/>
                            </a:rPr>
                          </m:ctrlPr>
                        </m:sSubSupPr>
                        <m:e>
                          <m:r>
                            <a:rPr lang="en-US" sz="2200" b="1" i="1">
                              <a:solidFill>
                                <a:srgbClr val="00B050"/>
                              </a:solidFill>
                              <a:latin typeface="Cambria Math" panose="02040503050406030204" pitchFamily="18" charset="0"/>
                            </a:rPr>
                            <m:t>𝑹</m:t>
                          </m:r>
                        </m:e>
                        <m:sub>
                          <m:r>
                            <a:rPr lang="en-US" sz="2200" b="1">
                              <a:solidFill>
                                <a:srgbClr val="00B050"/>
                              </a:solidFill>
                              <a:latin typeface="Cambria Math" panose="02040503050406030204" pitchFamily="18" charset="0"/>
                            </a:rPr>
                            <m:t>𝐠</m:t>
                          </m:r>
                        </m:sub>
                        <m:sup>
                          <m:r>
                            <a:rPr lang="en-US" sz="2200" b="1">
                              <a:latin typeface="Cambria Math" panose="02040503050406030204" pitchFamily="18" charset="0"/>
                            </a:rPr>
                            <m:t>𝟐</m:t>
                          </m:r>
                        </m:sup>
                      </m:sSubSup>
                    </m:oMath>
                  </m:oMathPara>
                </a14:m>
                <a:endParaRPr lang="en-US" sz="2200" b="1" dirty="0"/>
              </a:p>
            </p:txBody>
          </p:sp>
        </mc:Choice>
        <mc:Fallback xmlns="">
          <p:sp>
            <p:nvSpPr>
              <p:cNvPr id="13" name="TextBox 12">
                <a:extLst>
                  <a:ext uri="{FF2B5EF4-FFF2-40B4-BE49-F238E27FC236}">
                    <a16:creationId xmlns:a16="http://schemas.microsoft.com/office/drawing/2014/main" id="{FBCCD941-C2B2-4047-83CE-B72F301A4301}"/>
                  </a:ext>
                </a:extLst>
              </p:cNvPr>
              <p:cNvSpPr txBox="1">
                <a:spLocks noRot="1" noChangeAspect="1" noMove="1" noResize="1" noEditPoints="1" noAdjustHandles="1" noChangeArrowheads="1" noChangeShapeType="1" noTextEdit="1"/>
              </p:cNvSpPr>
              <p:nvPr/>
            </p:nvSpPr>
            <p:spPr>
              <a:xfrm>
                <a:off x="1541477" y="2238483"/>
                <a:ext cx="4622104" cy="728341"/>
              </a:xfrm>
              <a:prstGeom prst="rect">
                <a:avLst/>
              </a:prstGeom>
              <a:blipFill>
                <a:blip r:embed="rId4"/>
                <a:stretch>
                  <a:fillRect/>
                </a:stretch>
              </a:blipFill>
            </p:spPr>
            <p:txBody>
              <a:bodyPr/>
              <a:lstStyle/>
              <a:p>
                <a:r>
                  <a:rPr lang="en-US">
                    <a:noFill/>
                  </a:rPr>
                  <a:t> </a:t>
                </a:r>
              </a:p>
            </p:txBody>
          </p:sp>
        </mc:Fallback>
      </mc:AlternateContent>
      <p:sp>
        <p:nvSpPr>
          <p:cNvPr id="14" name="Arrow: Right 13">
            <a:extLst>
              <a:ext uri="{FF2B5EF4-FFF2-40B4-BE49-F238E27FC236}">
                <a16:creationId xmlns:a16="http://schemas.microsoft.com/office/drawing/2014/main" id="{C2E54075-FA7E-4F8F-A09A-A4EB48229BAD}"/>
              </a:ext>
            </a:extLst>
          </p:cNvPr>
          <p:cNvSpPr/>
          <p:nvPr/>
        </p:nvSpPr>
        <p:spPr>
          <a:xfrm rot="18607422">
            <a:off x="3967239" y="2902164"/>
            <a:ext cx="508232" cy="211685"/>
          </a:xfrm>
          <a:prstGeom prst="rightArrow">
            <a:avLst>
              <a:gd name="adj1" fmla="val 50000"/>
              <a:gd name="adj2" fmla="val 85963"/>
            </a:avLst>
          </a:prstGeom>
          <a:solidFill>
            <a:srgbClr val="00B0F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5" name="Arrow: Right 14">
            <a:extLst>
              <a:ext uri="{FF2B5EF4-FFF2-40B4-BE49-F238E27FC236}">
                <a16:creationId xmlns:a16="http://schemas.microsoft.com/office/drawing/2014/main" id="{2529BBBB-D34A-436F-BCBB-C99EA40158D6}"/>
              </a:ext>
            </a:extLst>
          </p:cNvPr>
          <p:cNvSpPr/>
          <p:nvPr/>
        </p:nvSpPr>
        <p:spPr>
          <a:xfrm rot="17966133">
            <a:off x="5327939" y="2986291"/>
            <a:ext cx="483437" cy="211643"/>
          </a:xfrm>
          <a:prstGeom prst="rightArrow">
            <a:avLst>
              <a:gd name="adj1" fmla="val 50000"/>
              <a:gd name="adj2" fmla="val 90912"/>
            </a:avLst>
          </a:prstGeom>
          <a:solidFill>
            <a:srgbClr val="00B050"/>
          </a:solidFill>
          <a:ln>
            <a:solidFill>
              <a:srgbClr val="017F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9A7F703B-62FB-44C6-97F5-0A46DE34D450}"/>
              </a:ext>
            </a:extLst>
          </p:cNvPr>
          <p:cNvSpPr txBox="1"/>
          <p:nvPr/>
        </p:nvSpPr>
        <p:spPr>
          <a:xfrm>
            <a:off x="1578898" y="3070471"/>
            <a:ext cx="2642458" cy="400110"/>
          </a:xfrm>
          <a:prstGeom prst="rect">
            <a:avLst/>
          </a:prstGeom>
          <a:noFill/>
        </p:spPr>
        <p:txBody>
          <a:bodyPr wrap="square" rtlCol="0">
            <a:spAutoFit/>
          </a:bodyPr>
          <a:lstStyle/>
          <a:p>
            <a:pPr algn="ctr"/>
            <a:r>
              <a:rPr lang="en-US" sz="2000" b="1" dirty="0">
                <a:solidFill>
                  <a:srgbClr val="0070C0"/>
                </a:solidFill>
                <a:latin typeface="Arial" panose="020B0604020202020204" pitchFamily="34" charset="0"/>
                <a:cs typeface="Arial" panose="020B0604020202020204" pitchFamily="34" charset="0"/>
              </a:rPr>
              <a:t>Aggregate Volume</a:t>
            </a:r>
          </a:p>
        </p:txBody>
      </p:sp>
      <p:sp>
        <p:nvSpPr>
          <p:cNvPr id="18" name="TextBox 17">
            <a:extLst>
              <a:ext uri="{FF2B5EF4-FFF2-40B4-BE49-F238E27FC236}">
                <a16:creationId xmlns:a16="http://schemas.microsoft.com/office/drawing/2014/main" id="{A3CD4C93-9CFF-41A1-B09C-B00F16594441}"/>
              </a:ext>
            </a:extLst>
          </p:cNvPr>
          <p:cNvSpPr txBox="1"/>
          <p:nvPr/>
        </p:nvSpPr>
        <p:spPr>
          <a:xfrm>
            <a:off x="4043040" y="3342191"/>
            <a:ext cx="2160280" cy="400110"/>
          </a:xfrm>
          <a:prstGeom prst="rect">
            <a:avLst/>
          </a:prstGeom>
          <a:noFill/>
        </p:spPr>
        <p:txBody>
          <a:bodyPr wrap="square" rtlCol="0">
            <a:spAutoFit/>
          </a:bodyPr>
          <a:lstStyle/>
          <a:p>
            <a:pPr algn="ctr"/>
            <a:r>
              <a:rPr lang="en-US" sz="2000" b="1" dirty="0">
                <a:solidFill>
                  <a:srgbClr val="00B050"/>
                </a:solidFill>
                <a:latin typeface="Arial" panose="020B0604020202020204" pitchFamily="34" charset="0"/>
                <a:cs typeface="Arial" panose="020B0604020202020204" pitchFamily="34" charset="0"/>
              </a:rPr>
              <a:t>Gyration Radius</a:t>
            </a:r>
          </a:p>
        </p:txBody>
      </p:sp>
      <p:cxnSp>
        <p:nvCxnSpPr>
          <p:cNvPr id="27" name="Straight Arrow Connector 26">
            <a:extLst>
              <a:ext uri="{FF2B5EF4-FFF2-40B4-BE49-F238E27FC236}">
                <a16:creationId xmlns:a16="http://schemas.microsoft.com/office/drawing/2014/main" id="{7F835CED-5B60-42EB-8963-D162EC95E1CB}"/>
              </a:ext>
            </a:extLst>
          </p:cNvPr>
          <p:cNvCxnSpPr>
            <a:cxnSpLocks/>
          </p:cNvCxnSpPr>
          <p:nvPr/>
        </p:nvCxnSpPr>
        <p:spPr>
          <a:xfrm flipV="1">
            <a:off x="7357064" y="1541892"/>
            <a:ext cx="0" cy="127590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FC8E114-584F-4947-8D9B-B78CD606577F}"/>
              </a:ext>
            </a:extLst>
          </p:cNvPr>
          <p:cNvSpPr txBox="1"/>
          <p:nvPr/>
        </p:nvSpPr>
        <p:spPr>
          <a:xfrm>
            <a:off x="6858001" y="2790379"/>
            <a:ext cx="1012785" cy="430887"/>
          </a:xfrm>
          <a:prstGeom prst="rect">
            <a:avLst/>
          </a:prstGeom>
          <a:noFill/>
        </p:spPr>
        <p:txBody>
          <a:bodyPr wrap="square" rtlCol="0">
            <a:spAutoFit/>
          </a:bodyPr>
          <a:lstStyle/>
          <a:p>
            <a:pPr algn="ctr"/>
            <a:r>
              <a:rPr lang="en-US" sz="2200" b="1" dirty="0">
                <a:latin typeface="Arial" panose="020B0604020202020204" pitchFamily="34" charset="0"/>
                <a:cs typeface="Arial" panose="020B0604020202020204" pitchFamily="34" charset="0"/>
              </a:rPr>
              <a:t>Time</a:t>
            </a:r>
          </a:p>
        </p:txBody>
      </p:sp>
      <p:pic>
        <p:nvPicPr>
          <p:cNvPr id="19" name="Picture 18" descr="ChELogo08">
            <a:extLst>
              <a:ext uri="{FF2B5EF4-FFF2-40B4-BE49-F238E27FC236}">
                <a16:creationId xmlns:a16="http://schemas.microsoft.com/office/drawing/2014/main" id="{BE6ECA4A-8456-400D-AAE4-096FD0709D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99821" y="-5018"/>
            <a:ext cx="19812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986B0EFA-62FC-4982-BDC9-6358E2F92699}"/>
              </a:ext>
            </a:extLst>
          </p:cNvPr>
          <p:cNvSpPr>
            <a:spLocks noGrp="1"/>
          </p:cNvSpPr>
          <p:nvPr>
            <p:ph type="sldNum" sz="quarter" idx="12"/>
          </p:nvPr>
        </p:nvSpPr>
        <p:spPr/>
        <p:txBody>
          <a:bodyPr/>
          <a:lstStyle/>
          <a:p>
            <a:fld id="{4FFD5E4F-C783-4E5E-93E9-3A2C6249724F}" type="slidenum">
              <a:rPr lang="en-US" altLang="en-US" smtClean="0"/>
              <a:pPr/>
              <a:t>14</a:t>
            </a:fld>
            <a:endParaRPr lang="en-US" altLang="en-US"/>
          </a:p>
        </p:txBody>
      </p:sp>
      <p:sp>
        <p:nvSpPr>
          <p:cNvPr id="20" name="TextBox 19">
            <a:extLst>
              <a:ext uri="{FF2B5EF4-FFF2-40B4-BE49-F238E27FC236}">
                <a16:creationId xmlns:a16="http://schemas.microsoft.com/office/drawing/2014/main" id="{0BEE505E-1F85-47D0-B993-FDE41BF5AA77}"/>
              </a:ext>
            </a:extLst>
          </p:cNvPr>
          <p:cNvSpPr txBox="1"/>
          <p:nvPr/>
        </p:nvSpPr>
        <p:spPr>
          <a:xfrm>
            <a:off x="303552" y="6298690"/>
            <a:ext cx="4047089" cy="307777"/>
          </a:xfrm>
          <a:prstGeom prst="rect">
            <a:avLst/>
          </a:prstGeom>
          <a:noFill/>
        </p:spPr>
        <p:txBody>
          <a:bodyPr wrap="square">
            <a:spAutoFit/>
          </a:bodyPr>
          <a:lstStyle/>
          <a:p>
            <a:r>
              <a:rPr lang="en-US" sz="1400" dirty="0">
                <a:latin typeface="Palatino Linotype" panose="02040502050505030304" pitchFamily="18" charset="0"/>
              </a:rPr>
              <a:t>Gilbert, et al. </a:t>
            </a:r>
            <a:r>
              <a:rPr lang="en-US" sz="1400" i="1" dirty="0">
                <a:latin typeface="Palatino Linotype" panose="02040502050505030304" pitchFamily="18" charset="0"/>
              </a:rPr>
              <a:t>J. Pharm. Sci. 110, 2395-2404</a:t>
            </a:r>
            <a:r>
              <a:rPr lang="en-US" sz="1400" dirty="0">
                <a:latin typeface="Palatino Linotype" panose="02040502050505030304" pitchFamily="18" charset="0"/>
              </a:rPr>
              <a:t> (2021).</a:t>
            </a:r>
          </a:p>
        </p:txBody>
      </p:sp>
    </p:spTree>
    <p:extLst>
      <p:ext uri="{BB962C8B-B14F-4D97-AF65-F5344CB8AC3E}">
        <p14:creationId xmlns:p14="http://schemas.microsoft.com/office/powerpoint/2010/main" val="3895818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NCN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48"/>
          <p:cNvSpPr>
            <a:spLocks noChangeShapeType="1"/>
          </p:cNvSpPr>
          <p:nvPr/>
        </p:nvSpPr>
        <p:spPr bwMode="auto">
          <a:xfrm>
            <a:off x="1774825" y="914400"/>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Rectangle 3"/>
          <p:cNvSpPr>
            <a:spLocks noChangeArrowheads="1"/>
          </p:cNvSpPr>
          <p:nvPr/>
        </p:nvSpPr>
        <p:spPr bwMode="auto">
          <a:xfrm>
            <a:off x="1919056" y="178376"/>
            <a:ext cx="8229600" cy="509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None/>
            </a:pPr>
            <a:r>
              <a:rPr lang="en-US" altLang="en-US" sz="2800" dirty="0">
                <a:solidFill>
                  <a:srgbClr val="0000FF"/>
                </a:solidFill>
                <a:latin typeface="+mj-lt"/>
                <a:cs typeface="Times New Roman" panose="02020603050405020304" pitchFamily="18" charset="0"/>
              </a:rPr>
              <a:t>PS80 micelles+ m-Cresol:</a:t>
            </a:r>
          </a:p>
          <a:p>
            <a:pPr algn="ctr" eaLnBrk="1" hangingPunct="1">
              <a:spcBef>
                <a:spcPct val="0"/>
              </a:spcBef>
              <a:buNone/>
            </a:pPr>
            <a:r>
              <a:rPr lang="en-US" altLang="en-US" sz="2800" dirty="0">
                <a:solidFill>
                  <a:srgbClr val="0000FF"/>
                </a:solidFill>
                <a:latin typeface="+mj-lt"/>
                <a:cs typeface="Times New Roman" panose="02020603050405020304" pitchFamily="18" charset="0"/>
              </a:rPr>
              <a:t>Growth of the aggregate size</a:t>
            </a:r>
          </a:p>
        </p:txBody>
      </p:sp>
      <p:sp>
        <p:nvSpPr>
          <p:cNvPr id="22" name="TextBox 21">
            <a:extLst>
              <a:ext uri="{FF2B5EF4-FFF2-40B4-BE49-F238E27FC236}">
                <a16:creationId xmlns:a16="http://schemas.microsoft.com/office/drawing/2014/main" id="{42CBE1F5-2E3C-4E1D-BA1D-F3464085C59D}"/>
              </a:ext>
            </a:extLst>
          </p:cNvPr>
          <p:cNvSpPr txBox="1"/>
          <p:nvPr/>
        </p:nvSpPr>
        <p:spPr>
          <a:xfrm>
            <a:off x="3943527" y="5772144"/>
            <a:ext cx="5066948"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1 mg/mL PS80 + 3.15 mg/mL m-cresol</a:t>
            </a:r>
            <a:endParaRPr lang="en-US" b="1" baseline="-25000" dirty="0">
              <a:latin typeface="Arial" panose="020B0604020202020204" pitchFamily="34" charset="0"/>
              <a:cs typeface="Arial" panose="020B0604020202020204" pitchFamily="34" charset="0"/>
            </a:endParaRPr>
          </a:p>
          <a:p>
            <a:pPr algn="ctr"/>
            <a:r>
              <a:rPr lang="en-US" b="1" dirty="0">
                <a:latin typeface="Arial" panose="020B0604020202020204" pitchFamily="34" charset="0"/>
                <a:cs typeface="Arial" panose="020B0604020202020204" pitchFamily="34" charset="0"/>
              </a:rPr>
              <a:t>Unbuffered D</a:t>
            </a:r>
            <a:r>
              <a:rPr lang="en-US" b="1" baseline="-25000" dirty="0">
                <a:latin typeface="Arial" panose="020B0604020202020204" pitchFamily="34" charset="0"/>
                <a:cs typeface="Arial" panose="020B0604020202020204" pitchFamily="34" charset="0"/>
              </a:rPr>
              <a:t>2</a:t>
            </a:r>
            <a:r>
              <a:rPr lang="en-US" b="1" dirty="0">
                <a:latin typeface="Arial" panose="020B0604020202020204" pitchFamily="34" charset="0"/>
                <a:cs typeface="Arial" panose="020B0604020202020204" pitchFamily="34" charset="0"/>
              </a:rPr>
              <a:t>O </a:t>
            </a:r>
          </a:p>
        </p:txBody>
      </p:sp>
      <p:pic>
        <p:nvPicPr>
          <p:cNvPr id="24" name="Picture 23">
            <a:extLst>
              <a:ext uri="{FF2B5EF4-FFF2-40B4-BE49-F238E27FC236}">
                <a16:creationId xmlns:a16="http://schemas.microsoft.com/office/drawing/2014/main" id="{68B2A03F-6D0D-4EC9-87C7-608B26E182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1" y="1576179"/>
            <a:ext cx="5334000" cy="4087614"/>
          </a:xfrm>
          <a:prstGeom prst="rect">
            <a:avLst/>
          </a:prstGeom>
        </p:spPr>
      </p:pic>
      <p:pic>
        <p:nvPicPr>
          <p:cNvPr id="25" name="Picture 24">
            <a:extLst>
              <a:ext uri="{FF2B5EF4-FFF2-40B4-BE49-F238E27FC236}">
                <a16:creationId xmlns:a16="http://schemas.microsoft.com/office/drawing/2014/main" id="{CFA10A54-755F-4E7F-A728-441577D98C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5661" y="1597445"/>
            <a:ext cx="5352908" cy="4102102"/>
          </a:xfrm>
          <a:prstGeom prst="rect">
            <a:avLst/>
          </a:prstGeom>
        </p:spPr>
      </p:pic>
      <p:pic>
        <p:nvPicPr>
          <p:cNvPr id="13" name="Picture 12" descr="ChELogo08">
            <a:extLst>
              <a:ext uri="{FF2B5EF4-FFF2-40B4-BE49-F238E27FC236}">
                <a16:creationId xmlns:a16="http://schemas.microsoft.com/office/drawing/2014/main" id="{2D7C4A0D-443E-43D9-B79F-BC373BA827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99821" y="-5018"/>
            <a:ext cx="19812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DDDC86C2-B041-4B77-9090-D9B88971CD4B}"/>
              </a:ext>
            </a:extLst>
          </p:cNvPr>
          <p:cNvSpPr>
            <a:spLocks noGrp="1"/>
          </p:cNvSpPr>
          <p:nvPr>
            <p:ph type="sldNum" sz="quarter" idx="12"/>
          </p:nvPr>
        </p:nvSpPr>
        <p:spPr/>
        <p:txBody>
          <a:bodyPr/>
          <a:lstStyle/>
          <a:p>
            <a:fld id="{4FFD5E4F-C783-4E5E-93E9-3A2C6249724F}" type="slidenum">
              <a:rPr lang="en-US" altLang="en-US" smtClean="0"/>
              <a:pPr/>
              <a:t>15</a:t>
            </a:fld>
            <a:endParaRPr lang="en-US" altLang="en-US"/>
          </a:p>
        </p:txBody>
      </p:sp>
      <p:sp>
        <p:nvSpPr>
          <p:cNvPr id="14" name="TextBox 13">
            <a:extLst>
              <a:ext uri="{FF2B5EF4-FFF2-40B4-BE49-F238E27FC236}">
                <a16:creationId xmlns:a16="http://schemas.microsoft.com/office/drawing/2014/main" id="{956663C2-9C54-4CD8-AD57-38734976F474}"/>
              </a:ext>
            </a:extLst>
          </p:cNvPr>
          <p:cNvSpPr txBox="1"/>
          <p:nvPr/>
        </p:nvSpPr>
        <p:spPr>
          <a:xfrm>
            <a:off x="195309" y="6316659"/>
            <a:ext cx="4012707" cy="307777"/>
          </a:xfrm>
          <a:prstGeom prst="rect">
            <a:avLst/>
          </a:prstGeom>
          <a:noFill/>
        </p:spPr>
        <p:txBody>
          <a:bodyPr wrap="square">
            <a:spAutoFit/>
          </a:bodyPr>
          <a:lstStyle/>
          <a:p>
            <a:r>
              <a:rPr lang="en-US" sz="1400" dirty="0">
                <a:latin typeface="Palatino Linotype" panose="02040502050505030304" pitchFamily="18" charset="0"/>
              </a:rPr>
              <a:t>Gilbert, et al. </a:t>
            </a:r>
            <a:r>
              <a:rPr lang="en-US" sz="1400" i="1" dirty="0">
                <a:latin typeface="Palatino Linotype" panose="02040502050505030304" pitchFamily="18" charset="0"/>
              </a:rPr>
              <a:t>J. Pharm. Sci. 110, 2395-2404</a:t>
            </a:r>
            <a:r>
              <a:rPr lang="en-US" sz="1400" dirty="0">
                <a:latin typeface="Palatino Linotype" panose="02040502050505030304" pitchFamily="18" charset="0"/>
              </a:rPr>
              <a:t> (2021).</a:t>
            </a:r>
          </a:p>
        </p:txBody>
      </p:sp>
      <p:sp>
        <p:nvSpPr>
          <p:cNvPr id="3" name="TextBox 2">
            <a:extLst>
              <a:ext uri="{FF2B5EF4-FFF2-40B4-BE49-F238E27FC236}">
                <a16:creationId xmlns:a16="http://schemas.microsoft.com/office/drawing/2014/main" id="{6FC5C94C-1A6E-07B1-ADB9-A3E28FAAB5F8}"/>
              </a:ext>
            </a:extLst>
          </p:cNvPr>
          <p:cNvSpPr txBox="1"/>
          <p:nvPr/>
        </p:nvSpPr>
        <p:spPr>
          <a:xfrm>
            <a:off x="1155579" y="990964"/>
            <a:ext cx="10198222" cy="830997"/>
          </a:xfrm>
          <a:prstGeom prst="rect">
            <a:avLst/>
          </a:prstGeom>
          <a:noFill/>
        </p:spPr>
        <p:txBody>
          <a:bodyPr wrap="square" rtlCol="0">
            <a:spAutoFit/>
          </a:bodyPr>
          <a:lstStyle/>
          <a:p>
            <a:r>
              <a:rPr lang="en-US" sz="2400" dirty="0"/>
              <a:t>Aggregates Continue to Grow at Low T, Exhibit Universal Power-Law Growth. </a:t>
            </a:r>
            <a:r>
              <a:rPr lang="en-US" sz="2400" b="1" dirty="0"/>
              <a:t>D</a:t>
            </a:r>
            <a:r>
              <a:rPr lang="en-US" sz="2400" dirty="0"/>
              <a:t>iffusion </a:t>
            </a:r>
            <a:r>
              <a:rPr lang="en-US" sz="2400" b="1" dirty="0"/>
              <a:t>L</a:t>
            </a:r>
            <a:r>
              <a:rPr lang="en-US" sz="2400" dirty="0"/>
              <a:t>imited </a:t>
            </a:r>
            <a:r>
              <a:rPr lang="en-US" sz="2400" b="1" dirty="0"/>
              <a:t>A</a:t>
            </a:r>
            <a:r>
              <a:rPr lang="en-US" sz="2400" dirty="0"/>
              <a:t>ggregation</a:t>
            </a:r>
          </a:p>
        </p:txBody>
      </p:sp>
    </p:spTree>
    <p:extLst>
      <p:ext uri="{BB962C8B-B14F-4D97-AF65-F5344CB8AC3E}">
        <p14:creationId xmlns:p14="http://schemas.microsoft.com/office/powerpoint/2010/main" val="530207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NCN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txBox="1">
            <a:spLocks noChangeArrowheads="1"/>
          </p:cNvSpPr>
          <p:nvPr/>
        </p:nvSpPr>
        <p:spPr bwMode="auto">
          <a:xfrm>
            <a:off x="1981200" y="152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sz="2800" kern="0" dirty="0">
                <a:solidFill>
                  <a:srgbClr val="3333FF"/>
                </a:solidFill>
              </a:rPr>
              <a:t>Conclusions</a:t>
            </a:r>
          </a:p>
        </p:txBody>
      </p:sp>
      <p:sp>
        <p:nvSpPr>
          <p:cNvPr id="17" name="Line 12"/>
          <p:cNvSpPr>
            <a:spLocks noChangeShapeType="1"/>
          </p:cNvSpPr>
          <p:nvPr/>
        </p:nvSpPr>
        <p:spPr bwMode="auto">
          <a:xfrm>
            <a:off x="1774825" y="1066800"/>
            <a:ext cx="864235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1748033" y="1906066"/>
            <a:ext cx="7239000" cy="3170099"/>
          </a:xfrm>
          <a:prstGeom prst="rect">
            <a:avLst/>
          </a:prstGeom>
          <a:noFill/>
        </p:spPr>
        <p:txBody>
          <a:bodyPr wrap="square" rtlCol="0">
            <a:spAutoFit/>
          </a:bodyPr>
          <a:lstStyle/>
          <a:p>
            <a:pPr marL="342900" indent="-342900">
              <a:buAutoNum type="arabicPeriod"/>
            </a:pPr>
            <a:r>
              <a:rPr lang="en-US" sz="2000" dirty="0"/>
              <a:t>Adding m-Cresol introduces aggregation in some PS80 solutions.</a:t>
            </a:r>
          </a:p>
          <a:p>
            <a:pPr marL="342900" indent="-342900">
              <a:buAutoNum type="arabicPeriod"/>
            </a:pPr>
            <a:endParaRPr lang="en-US" sz="2000" dirty="0"/>
          </a:p>
          <a:p>
            <a:pPr marL="342900" indent="-342900">
              <a:buAutoNum type="arabicPeriod"/>
            </a:pPr>
            <a:r>
              <a:rPr lang="en-US" sz="2000" dirty="0"/>
              <a:t>There are two steps for the aggregation formation. The size of the aggregates grows as t</a:t>
            </a:r>
            <a:r>
              <a:rPr lang="en-US" sz="2000" baseline="30000" dirty="0"/>
              <a:t>1/3 </a:t>
            </a:r>
            <a:r>
              <a:rPr lang="en-US" sz="2000" dirty="0"/>
              <a:t>at the second step.</a:t>
            </a:r>
          </a:p>
          <a:p>
            <a:pPr marL="342900" indent="-342900">
              <a:buAutoNum type="arabicPeriod"/>
            </a:pPr>
            <a:endParaRPr lang="en-US" sz="2000" dirty="0"/>
          </a:p>
          <a:p>
            <a:pPr marL="342900" indent="-342900">
              <a:buAutoNum type="arabicPeriod"/>
            </a:pPr>
            <a:r>
              <a:rPr lang="en-US" sz="2000" dirty="0"/>
              <a:t>The kinetics of the aggregation are very sensitive to the buffer conditions.</a:t>
            </a:r>
          </a:p>
          <a:p>
            <a:pPr marL="342900" indent="-342900">
              <a:buAutoNum type="arabicPeriod"/>
            </a:pPr>
            <a:endParaRPr lang="en-US" sz="2000" dirty="0"/>
          </a:p>
          <a:p>
            <a:pPr marL="342900" indent="-342900">
              <a:buAutoNum type="arabicPeriod"/>
            </a:pPr>
            <a:r>
              <a:rPr lang="en-US" sz="2000" dirty="0"/>
              <a:t>SAXS/SANS is a powerful tool to study the morphology and their changes of macromolecules in solution.</a:t>
            </a:r>
          </a:p>
        </p:txBody>
      </p:sp>
      <p:pic>
        <p:nvPicPr>
          <p:cNvPr id="7" name="Picture 6" descr="ChELogo08">
            <a:extLst>
              <a:ext uri="{FF2B5EF4-FFF2-40B4-BE49-F238E27FC236}">
                <a16:creationId xmlns:a16="http://schemas.microsoft.com/office/drawing/2014/main" id="{DFC3CE92-4042-41A0-8D20-FB574866C6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9821" y="-5018"/>
            <a:ext cx="19812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BE5EE56A-1BC9-4324-AA9D-38633A22C851}"/>
              </a:ext>
            </a:extLst>
          </p:cNvPr>
          <p:cNvSpPr>
            <a:spLocks noGrp="1"/>
          </p:cNvSpPr>
          <p:nvPr>
            <p:ph type="sldNum" sz="quarter" idx="12"/>
          </p:nvPr>
        </p:nvSpPr>
        <p:spPr/>
        <p:txBody>
          <a:bodyPr/>
          <a:lstStyle/>
          <a:p>
            <a:fld id="{90924E09-582F-4D54-BCF7-CD9231FEE33A}" type="slidenum">
              <a:rPr lang="en-US" altLang="en-US" smtClean="0"/>
              <a:pPr/>
              <a:t>16</a:t>
            </a:fld>
            <a:endParaRPr lang="en-US" altLang="en-US"/>
          </a:p>
        </p:txBody>
      </p:sp>
      <p:sp>
        <p:nvSpPr>
          <p:cNvPr id="9" name="TextBox 8">
            <a:extLst>
              <a:ext uri="{FF2B5EF4-FFF2-40B4-BE49-F238E27FC236}">
                <a16:creationId xmlns:a16="http://schemas.microsoft.com/office/drawing/2014/main" id="{731D0C56-2891-465D-9750-110D3A3A09BE}"/>
              </a:ext>
            </a:extLst>
          </p:cNvPr>
          <p:cNvSpPr txBox="1"/>
          <p:nvPr/>
        </p:nvSpPr>
        <p:spPr>
          <a:xfrm>
            <a:off x="1748033" y="6520029"/>
            <a:ext cx="3433567" cy="276999"/>
          </a:xfrm>
          <a:prstGeom prst="rect">
            <a:avLst/>
          </a:prstGeom>
          <a:noFill/>
        </p:spPr>
        <p:txBody>
          <a:bodyPr wrap="square">
            <a:spAutoFit/>
          </a:bodyPr>
          <a:lstStyle/>
          <a:p>
            <a:r>
              <a:rPr lang="en-US" sz="1200" dirty="0">
                <a:latin typeface="Palatino Linotype" panose="02040502050505030304" pitchFamily="18" charset="0"/>
              </a:rPr>
              <a:t>Gilbert, et al. </a:t>
            </a:r>
            <a:r>
              <a:rPr lang="en-US" sz="1200" i="1" dirty="0">
                <a:latin typeface="Palatino Linotype" panose="02040502050505030304" pitchFamily="18" charset="0"/>
              </a:rPr>
              <a:t>J. Pharm. Sci. 110, 2395-2404</a:t>
            </a:r>
            <a:r>
              <a:rPr lang="en-US" sz="1200" dirty="0">
                <a:latin typeface="Palatino Linotype" panose="02040502050505030304" pitchFamily="18" charset="0"/>
              </a:rPr>
              <a:t> (2021).</a:t>
            </a:r>
          </a:p>
        </p:txBody>
      </p:sp>
      <p:sp>
        <p:nvSpPr>
          <p:cNvPr id="4" name="TextBox 3">
            <a:extLst>
              <a:ext uri="{FF2B5EF4-FFF2-40B4-BE49-F238E27FC236}">
                <a16:creationId xmlns:a16="http://schemas.microsoft.com/office/drawing/2014/main" id="{D991AB68-CFAF-1DD1-2881-322DC8EC085C}"/>
              </a:ext>
            </a:extLst>
          </p:cNvPr>
          <p:cNvSpPr txBox="1"/>
          <p:nvPr/>
        </p:nvSpPr>
        <p:spPr>
          <a:xfrm>
            <a:off x="1824234" y="6248401"/>
            <a:ext cx="3433567" cy="276999"/>
          </a:xfrm>
          <a:prstGeom prst="rect">
            <a:avLst/>
          </a:prstGeom>
          <a:noFill/>
        </p:spPr>
        <p:txBody>
          <a:bodyPr wrap="square">
            <a:spAutoFit/>
          </a:bodyPr>
          <a:lstStyle/>
          <a:p>
            <a:r>
              <a:rPr lang="en-US" sz="1200" dirty="0">
                <a:latin typeface="Palatino Linotype" panose="02040502050505030304" pitchFamily="18" charset="0"/>
              </a:rPr>
              <a:t>Gilbert, et al. </a:t>
            </a:r>
            <a:r>
              <a:rPr lang="en-US" sz="1200" i="1" dirty="0">
                <a:latin typeface="Palatino Linotype" panose="02040502050505030304" pitchFamily="18" charset="0"/>
              </a:rPr>
              <a:t>Mol. Pharm. 19(3), 862-875</a:t>
            </a:r>
            <a:r>
              <a:rPr lang="en-US" sz="1200" dirty="0">
                <a:latin typeface="Palatino Linotype" panose="02040502050505030304" pitchFamily="18" charset="0"/>
              </a:rPr>
              <a:t> (2022).</a:t>
            </a:r>
          </a:p>
        </p:txBody>
      </p:sp>
    </p:spTree>
    <p:extLst>
      <p:ext uri="{BB962C8B-B14F-4D97-AF65-F5344CB8AC3E}">
        <p14:creationId xmlns:p14="http://schemas.microsoft.com/office/powerpoint/2010/main" val="24862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249733-88C6-ECB9-7BB5-84784B0197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5586"/>
            <a:ext cx="12192000" cy="6268872"/>
          </a:xfrm>
          <a:prstGeom prst="rect">
            <a:avLst/>
          </a:prstGeom>
        </p:spPr>
      </p:pic>
    </p:spTree>
    <p:extLst>
      <p:ext uri="{BB962C8B-B14F-4D97-AF65-F5344CB8AC3E}">
        <p14:creationId xmlns:p14="http://schemas.microsoft.com/office/powerpoint/2010/main" val="1489950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D94AC7-1981-5E6F-28E7-A975AA3677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93"/>
            <a:ext cx="12192000" cy="6786369"/>
          </a:xfrm>
          <a:prstGeom prst="rect">
            <a:avLst/>
          </a:prstGeom>
        </p:spPr>
      </p:pic>
      <p:sp>
        <p:nvSpPr>
          <p:cNvPr id="4" name="Rectangle 3">
            <a:extLst>
              <a:ext uri="{FF2B5EF4-FFF2-40B4-BE49-F238E27FC236}">
                <a16:creationId xmlns:a16="http://schemas.microsoft.com/office/drawing/2014/main" id="{E0C05442-C05C-CCCC-8E50-9C211DF32D1C}"/>
              </a:ext>
            </a:extLst>
          </p:cNvPr>
          <p:cNvSpPr/>
          <p:nvPr/>
        </p:nvSpPr>
        <p:spPr>
          <a:xfrm>
            <a:off x="266330" y="6303146"/>
            <a:ext cx="1890944" cy="511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3176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724039-828E-92B0-47ED-E368AA07A5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93" y="0"/>
            <a:ext cx="12040413" cy="6858000"/>
          </a:xfrm>
          <a:prstGeom prst="rect">
            <a:avLst/>
          </a:prstGeom>
        </p:spPr>
      </p:pic>
      <p:sp>
        <p:nvSpPr>
          <p:cNvPr id="4" name="Rectangle 3">
            <a:extLst>
              <a:ext uri="{FF2B5EF4-FFF2-40B4-BE49-F238E27FC236}">
                <a16:creationId xmlns:a16="http://schemas.microsoft.com/office/drawing/2014/main" id="{F59F6DE3-7129-68A3-F96A-FC2EE822AEC0}"/>
              </a:ext>
            </a:extLst>
          </p:cNvPr>
          <p:cNvSpPr/>
          <p:nvPr/>
        </p:nvSpPr>
        <p:spPr>
          <a:xfrm>
            <a:off x="266330" y="6196614"/>
            <a:ext cx="1890944" cy="617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3284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C1C27-C207-06DF-80E4-7713E12C0AC9}"/>
              </a:ext>
            </a:extLst>
          </p:cNvPr>
          <p:cNvSpPr>
            <a:spLocks noGrp="1"/>
          </p:cNvSpPr>
          <p:nvPr>
            <p:ph type="title"/>
          </p:nvPr>
        </p:nvSpPr>
        <p:spPr>
          <a:xfrm>
            <a:off x="-1" y="-275663"/>
            <a:ext cx="11096625" cy="1325563"/>
          </a:xfrm>
        </p:spPr>
        <p:txBody>
          <a:bodyPr/>
          <a:lstStyle/>
          <a:p>
            <a:r>
              <a:rPr lang="en-US" dirty="0">
                <a:solidFill>
                  <a:srgbClr val="FF0000"/>
                </a:solidFill>
              </a:rPr>
              <a:t>Industrial Impact from 2024 RTI Report</a:t>
            </a:r>
          </a:p>
        </p:txBody>
      </p:sp>
      <p:pic>
        <p:nvPicPr>
          <p:cNvPr id="6" name="Picture 5">
            <a:extLst>
              <a:ext uri="{FF2B5EF4-FFF2-40B4-BE49-F238E27FC236}">
                <a16:creationId xmlns:a16="http://schemas.microsoft.com/office/drawing/2014/main" id="{4E79214F-E254-8A6E-71FB-5D1E38C4E0B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648070"/>
            <a:ext cx="10529681" cy="5610687"/>
          </a:xfrm>
          <a:prstGeom prst="rect">
            <a:avLst/>
          </a:prstGeom>
        </p:spPr>
      </p:pic>
      <p:sp>
        <p:nvSpPr>
          <p:cNvPr id="17" name="TextBox 16">
            <a:extLst>
              <a:ext uri="{FF2B5EF4-FFF2-40B4-BE49-F238E27FC236}">
                <a16:creationId xmlns:a16="http://schemas.microsoft.com/office/drawing/2014/main" id="{CF9ABFE8-EBF9-D383-22BB-32ABCD896973}"/>
              </a:ext>
            </a:extLst>
          </p:cNvPr>
          <p:cNvSpPr txBox="1"/>
          <p:nvPr/>
        </p:nvSpPr>
        <p:spPr>
          <a:xfrm>
            <a:off x="8185611" y="2106430"/>
            <a:ext cx="2344069" cy="1200329"/>
          </a:xfrm>
          <a:prstGeom prst="rect">
            <a:avLst/>
          </a:prstGeom>
          <a:solidFill>
            <a:schemeClr val="bg1"/>
          </a:solidFill>
          <a:ln>
            <a:solidFill>
              <a:schemeClr val="tx1"/>
            </a:solidFill>
          </a:ln>
        </p:spPr>
        <p:txBody>
          <a:bodyPr wrap="square">
            <a:spAutoFit/>
          </a:bodyPr>
          <a:lstStyle/>
          <a:p>
            <a:r>
              <a:rPr lang="en-US" dirty="0"/>
              <a:t>Commercial Products/Services: Isotope Production &amp; Transmutation (P in Si)</a:t>
            </a:r>
          </a:p>
        </p:txBody>
      </p:sp>
      <p:sp>
        <p:nvSpPr>
          <p:cNvPr id="4" name="TextBox 3">
            <a:extLst>
              <a:ext uri="{FF2B5EF4-FFF2-40B4-BE49-F238E27FC236}">
                <a16:creationId xmlns:a16="http://schemas.microsoft.com/office/drawing/2014/main" id="{AD11947F-5473-5EB5-EE73-BA1BE1A1A05A}"/>
              </a:ext>
            </a:extLst>
          </p:cNvPr>
          <p:cNvSpPr txBox="1"/>
          <p:nvPr/>
        </p:nvSpPr>
        <p:spPr>
          <a:xfrm>
            <a:off x="5866660" y="5278896"/>
            <a:ext cx="6218808" cy="1477328"/>
          </a:xfrm>
          <a:prstGeom prst="rect">
            <a:avLst/>
          </a:prstGeom>
          <a:solidFill>
            <a:schemeClr val="bg1"/>
          </a:solidFill>
          <a:ln>
            <a:solidFill>
              <a:schemeClr val="tx1"/>
            </a:solidFill>
          </a:ln>
        </p:spPr>
        <p:txBody>
          <a:bodyPr wrap="square">
            <a:spAutoFit/>
          </a:bodyPr>
          <a:lstStyle/>
          <a:p>
            <a:r>
              <a:rPr lang="en-US" sz="1800" dirty="0"/>
              <a:t>Walsh, A. C., </a:t>
            </a:r>
            <a:r>
              <a:rPr lang="en-US" sz="1800" dirty="0" err="1"/>
              <a:t>Nienow</a:t>
            </a:r>
            <a:r>
              <a:rPr lang="en-US" sz="1800" dirty="0"/>
              <a:t>, S., </a:t>
            </a:r>
            <a:r>
              <a:rPr lang="en-US" sz="1800" dirty="0" err="1"/>
              <a:t>Merker</a:t>
            </a:r>
            <a:r>
              <a:rPr lang="en-US" sz="1800" dirty="0"/>
              <a:t>, J. M. S., Decker, E. C., </a:t>
            </a:r>
            <a:r>
              <a:rPr lang="en-US" sz="1800" dirty="0" err="1"/>
              <a:t>Strack</a:t>
            </a:r>
            <a:r>
              <a:rPr lang="en-US" sz="1800" dirty="0"/>
              <a:t>, C. N., Salem, M. E., Martin, G., &amp; Shaw, B. (2024). </a:t>
            </a:r>
            <a:r>
              <a:rPr lang="en-US" sz="1800" b="1" i="1" dirty="0"/>
              <a:t>Assessment of the retrospective and prospective economic impacts of investments in U.S. neutron research sources and facilities from 1960 to 2030: Final report</a:t>
            </a:r>
            <a:r>
              <a:rPr lang="en-US" sz="1800" dirty="0"/>
              <a:t>. RTI International</a:t>
            </a:r>
            <a:endParaRPr lang="en-US" dirty="0"/>
          </a:p>
        </p:txBody>
      </p:sp>
    </p:spTree>
    <p:extLst>
      <p:ext uri="{BB962C8B-B14F-4D97-AF65-F5344CB8AC3E}">
        <p14:creationId xmlns:p14="http://schemas.microsoft.com/office/powerpoint/2010/main" val="750840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A0DF7F-2CF2-949B-8688-D76EC4D1A9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424"/>
            <a:ext cx="12192000" cy="6845582"/>
          </a:xfrm>
          <a:prstGeom prst="rect">
            <a:avLst/>
          </a:prstGeom>
        </p:spPr>
      </p:pic>
      <p:sp>
        <p:nvSpPr>
          <p:cNvPr id="4" name="Rectangle 3">
            <a:extLst>
              <a:ext uri="{FF2B5EF4-FFF2-40B4-BE49-F238E27FC236}">
                <a16:creationId xmlns:a16="http://schemas.microsoft.com/office/drawing/2014/main" id="{5C0E8A6A-D443-3269-3B9F-8B4B517EBD61}"/>
              </a:ext>
            </a:extLst>
          </p:cNvPr>
          <p:cNvSpPr/>
          <p:nvPr/>
        </p:nvSpPr>
        <p:spPr>
          <a:xfrm>
            <a:off x="266330" y="6196614"/>
            <a:ext cx="1890944" cy="617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4769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90B89-73D6-09B8-62B3-6EB76EA99763}"/>
              </a:ext>
            </a:extLst>
          </p:cNvPr>
          <p:cNvSpPr>
            <a:spLocks noGrp="1"/>
          </p:cNvSpPr>
          <p:nvPr>
            <p:ph type="title"/>
          </p:nvPr>
        </p:nvSpPr>
        <p:spPr>
          <a:xfrm>
            <a:off x="261008" y="0"/>
            <a:ext cx="11669984" cy="1325563"/>
          </a:xfrm>
        </p:spPr>
        <p:txBody>
          <a:bodyPr>
            <a:normAutofit/>
          </a:bodyPr>
          <a:lstStyle/>
          <a:p>
            <a:r>
              <a:rPr lang="en-US" sz="3200" dirty="0">
                <a:solidFill>
                  <a:srgbClr val="FF0000"/>
                </a:solidFill>
              </a:rPr>
              <a:t>Neutron Research Yields Substantial Impacts Past, Present and Future </a:t>
            </a:r>
          </a:p>
        </p:txBody>
      </p:sp>
      <p:sp>
        <p:nvSpPr>
          <p:cNvPr id="5" name="TextBox 4">
            <a:extLst>
              <a:ext uri="{FF2B5EF4-FFF2-40B4-BE49-F238E27FC236}">
                <a16:creationId xmlns:a16="http://schemas.microsoft.com/office/drawing/2014/main" id="{878B43A5-7D8C-00C8-813F-4C77ADCFC8F6}"/>
              </a:ext>
            </a:extLst>
          </p:cNvPr>
          <p:cNvSpPr txBox="1"/>
          <p:nvPr/>
        </p:nvSpPr>
        <p:spPr>
          <a:xfrm>
            <a:off x="1207584" y="5604669"/>
            <a:ext cx="9553807" cy="923330"/>
          </a:xfrm>
          <a:prstGeom prst="rect">
            <a:avLst/>
          </a:prstGeom>
          <a:noFill/>
        </p:spPr>
        <p:txBody>
          <a:bodyPr wrap="square">
            <a:spAutoFit/>
          </a:bodyPr>
          <a:lstStyle/>
          <a:p>
            <a:r>
              <a:rPr lang="en-US" sz="1800" dirty="0"/>
              <a:t>Walsh, A. C., </a:t>
            </a:r>
            <a:r>
              <a:rPr lang="en-US" sz="1800" dirty="0" err="1"/>
              <a:t>Nienow</a:t>
            </a:r>
            <a:r>
              <a:rPr lang="en-US" sz="1800" dirty="0"/>
              <a:t>, S., </a:t>
            </a:r>
            <a:r>
              <a:rPr lang="en-US" sz="1800" dirty="0" err="1"/>
              <a:t>Merker</a:t>
            </a:r>
            <a:r>
              <a:rPr lang="en-US" sz="1800" dirty="0"/>
              <a:t>, J. M. S., Decker, E. C., </a:t>
            </a:r>
            <a:r>
              <a:rPr lang="en-US" sz="1800" dirty="0" err="1"/>
              <a:t>Strack</a:t>
            </a:r>
            <a:r>
              <a:rPr lang="en-US" sz="1800" dirty="0"/>
              <a:t>, C. N., Salem, M. E., Martin, G., &amp; Shaw, B. (2024). </a:t>
            </a:r>
            <a:r>
              <a:rPr lang="en-US" sz="1800" b="1" i="1" dirty="0"/>
              <a:t>Assessment of the retrospective and prospective economic impacts of investments in U.S. neutron research sources and facilities from 1960 to 2030: Final report</a:t>
            </a:r>
            <a:r>
              <a:rPr lang="en-US" sz="1800" dirty="0"/>
              <a:t>. RTI International.</a:t>
            </a:r>
          </a:p>
        </p:txBody>
      </p:sp>
      <p:sp>
        <p:nvSpPr>
          <p:cNvPr id="6" name="TextBox 5">
            <a:extLst>
              <a:ext uri="{FF2B5EF4-FFF2-40B4-BE49-F238E27FC236}">
                <a16:creationId xmlns:a16="http://schemas.microsoft.com/office/drawing/2014/main" id="{B49C0248-0EA6-0309-3898-FACF46DB619A}"/>
              </a:ext>
            </a:extLst>
          </p:cNvPr>
          <p:cNvSpPr txBox="1"/>
          <p:nvPr/>
        </p:nvSpPr>
        <p:spPr>
          <a:xfrm>
            <a:off x="169614" y="1022953"/>
            <a:ext cx="4707384" cy="4023360"/>
          </a:xfrm>
          <a:prstGeom prst="rect">
            <a:avLst/>
          </a:prstGeom>
          <a:noFill/>
          <a:ln>
            <a:solidFill>
              <a:schemeClr val="tx1"/>
            </a:solidFill>
          </a:ln>
        </p:spPr>
        <p:txBody>
          <a:bodyPr wrap="square">
            <a:spAutoFit/>
          </a:bodyPr>
          <a:lstStyle/>
          <a:p>
            <a:r>
              <a:rPr lang="en-US" sz="2800" u="sng" dirty="0"/>
              <a:t>Four Case Studies</a:t>
            </a:r>
          </a:p>
          <a:p>
            <a:pPr marL="285750" indent="-285750">
              <a:buFont typeface="Arial" panose="020B0604020202020204" pitchFamily="34" charset="0"/>
              <a:buChar char="•"/>
            </a:pPr>
            <a:r>
              <a:rPr lang="en-US" sz="2800" dirty="0"/>
              <a:t>Computer Performance</a:t>
            </a:r>
          </a:p>
          <a:p>
            <a:pPr marL="285750" indent="-285750">
              <a:buFont typeface="Arial" panose="020B0604020202020204" pitchFamily="34" charset="0"/>
              <a:buChar char="•"/>
            </a:pPr>
            <a:r>
              <a:rPr lang="en-US" sz="2800" dirty="0"/>
              <a:t>Aerospace Safety</a:t>
            </a:r>
          </a:p>
          <a:p>
            <a:pPr marL="285750" indent="-285750">
              <a:buFont typeface="Arial" panose="020B0604020202020204" pitchFamily="34" charset="0"/>
              <a:buChar char="•"/>
            </a:pPr>
            <a:r>
              <a:rPr lang="en-US" sz="2800" dirty="0"/>
              <a:t>BioPharma </a:t>
            </a:r>
          </a:p>
          <a:p>
            <a:pPr marL="285750" indent="-285750">
              <a:buFont typeface="Arial" panose="020B0604020202020204" pitchFamily="34" charset="0"/>
              <a:buChar char="•"/>
            </a:pPr>
            <a:r>
              <a:rPr lang="en-US" sz="2800" dirty="0"/>
              <a:t>Electric Vehicles</a:t>
            </a:r>
          </a:p>
          <a:p>
            <a:endParaRPr lang="en-US" sz="2800" dirty="0"/>
          </a:p>
          <a:p>
            <a:r>
              <a:rPr lang="en-US" sz="2800" dirty="0"/>
              <a:t>Neutron scattering research facilities have generated a Net Present Value of $29.4 billion </a:t>
            </a:r>
          </a:p>
        </p:txBody>
      </p:sp>
      <p:pic>
        <p:nvPicPr>
          <p:cNvPr id="9" name="Picture 8">
            <a:extLst>
              <a:ext uri="{FF2B5EF4-FFF2-40B4-BE49-F238E27FC236}">
                <a16:creationId xmlns:a16="http://schemas.microsoft.com/office/drawing/2014/main" id="{6ECF0E3E-A881-8B4B-ECC2-5D32BFEFD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734" y="1751896"/>
            <a:ext cx="6045005" cy="3354208"/>
          </a:xfrm>
          <a:prstGeom prst="rect">
            <a:avLst/>
          </a:prstGeom>
        </p:spPr>
      </p:pic>
      <p:sp>
        <p:nvSpPr>
          <p:cNvPr id="10" name="Arrow: Right 9">
            <a:extLst>
              <a:ext uri="{FF2B5EF4-FFF2-40B4-BE49-F238E27FC236}">
                <a16:creationId xmlns:a16="http://schemas.microsoft.com/office/drawing/2014/main" id="{559177EA-EE60-36C3-C544-6FCD6B1140C6}"/>
              </a:ext>
            </a:extLst>
          </p:cNvPr>
          <p:cNvSpPr/>
          <p:nvPr/>
        </p:nvSpPr>
        <p:spPr>
          <a:xfrm>
            <a:off x="4400550" y="1466850"/>
            <a:ext cx="884895" cy="533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E567C2D-03ED-8871-4674-C82501E04CA4}"/>
              </a:ext>
            </a:extLst>
          </p:cNvPr>
          <p:cNvSpPr txBox="1"/>
          <p:nvPr/>
        </p:nvSpPr>
        <p:spPr>
          <a:xfrm>
            <a:off x="5436734" y="1002397"/>
            <a:ext cx="6045005" cy="646331"/>
          </a:xfrm>
          <a:prstGeom prst="rect">
            <a:avLst/>
          </a:prstGeom>
          <a:noFill/>
        </p:spPr>
        <p:txBody>
          <a:bodyPr wrap="square">
            <a:spAutoFit/>
          </a:bodyPr>
          <a:lstStyle/>
          <a:p>
            <a:r>
              <a:rPr lang="en-US" sz="1800" b="0" i="0" u="none" strike="noStrike" baseline="0" dirty="0">
                <a:latin typeface="Helvetica" panose="020B0604020202020204" pitchFamily="34" charset="0"/>
              </a:rPr>
              <a:t>Driven by research using polarized neutron reflectometry on giant magnetoresistance (GMR) materials</a:t>
            </a:r>
            <a:endParaRPr lang="en-US" dirty="0"/>
          </a:p>
        </p:txBody>
      </p:sp>
      <p:sp>
        <p:nvSpPr>
          <p:cNvPr id="14" name="Rectangle 13">
            <a:extLst>
              <a:ext uri="{FF2B5EF4-FFF2-40B4-BE49-F238E27FC236}">
                <a16:creationId xmlns:a16="http://schemas.microsoft.com/office/drawing/2014/main" id="{803C854B-F0E5-2490-380E-A16AD4DF8F4C}"/>
              </a:ext>
            </a:extLst>
          </p:cNvPr>
          <p:cNvSpPr/>
          <p:nvPr/>
        </p:nvSpPr>
        <p:spPr>
          <a:xfrm>
            <a:off x="5285445" y="1002397"/>
            <a:ext cx="6282159" cy="4023360"/>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4781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21AC3-7C2C-71BA-61D0-C2E4AAC4540D}"/>
              </a:ext>
            </a:extLst>
          </p:cNvPr>
          <p:cNvSpPr>
            <a:spLocks noGrp="1"/>
          </p:cNvSpPr>
          <p:nvPr>
            <p:ph type="title"/>
          </p:nvPr>
        </p:nvSpPr>
        <p:spPr>
          <a:xfrm>
            <a:off x="0" y="7664"/>
            <a:ext cx="10515600" cy="1325563"/>
          </a:xfrm>
        </p:spPr>
        <p:txBody>
          <a:bodyPr/>
          <a:lstStyle/>
          <a:p>
            <a:r>
              <a:rPr lang="en-US" dirty="0">
                <a:solidFill>
                  <a:srgbClr val="FF0000"/>
                </a:solidFill>
              </a:rPr>
              <a:t>Patent Activity Shows Growth and Impact</a:t>
            </a:r>
          </a:p>
        </p:txBody>
      </p:sp>
      <p:pic>
        <p:nvPicPr>
          <p:cNvPr id="4" name="Picture 3">
            <a:extLst>
              <a:ext uri="{FF2B5EF4-FFF2-40B4-BE49-F238E27FC236}">
                <a16:creationId xmlns:a16="http://schemas.microsoft.com/office/drawing/2014/main" id="{5648BEB5-4D24-70AB-2F40-7121392CF8EA}"/>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8777" y="2048075"/>
            <a:ext cx="6747029" cy="4809925"/>
          </a:xfrm>
          <a:prstGeom prst="rect">
            <a:avLst/>
          </a:prstGeom>
        </p:spPr>
      </p:pic>
      <p:pic>
        <p:nvPicPr>
          <p:cNvPr id="8" name="Picture 7">
            <a:extLst>
              <a:ext uri="{FF2B5EF4-FFF2-40B4-BE49-F238E27FC236}">
                <a16:creationId xmlns:a16="http://schemas.microsoft.com/office/drawing/2014/main" id="{6A10BBB3-E66A-0274-C6CA-57F60C08E2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539" y="1527121"/>
            <a:ext cx="5901461" cy="2748289"/>
          </a:xfrm>
          <a:prstGeom prst="rect">
            <a:avLst/>
          </a:prstGeom>
        </p:spPr>
      </p:pic>
    </p:spTree>
    <p:extLst>
      <p:ext uri="{BB962C8B-B14F-4D97-AF65-F5344CB8AC3E}">
        <p14:creationId xmlns:p14="http://schemas.microsoft.com/office/powerpoint/2010/main" val="3996601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2F20EE-5FBB-6642-D2F6-F2585354DB89}"/>
              </a:ext>
            </a:extLst>
          </p:cNvPr>
          <p:cNvSpPr>
            <a:spLocks noGrp="1"/>
          </p:cNvSpPr>
          <p:nvPr>
            <p:ph type="title"/>
          </p:nvPr>
        </p:nvSpPr>
        <p:spPr>
          <a:xfrm>
            <a:off x="-13288" y="-338809"/>
            <a:ext cx="10729888" cy="1325563"/>
          </a:xfrm>
        </p:spPr>
        <p:txBody>
          <a:bodyPr>
            <a:noAutofit/>
          </a:bodyPr>
          <a:lstStyle/>
          <a:p>
            <a:r>
              <a:rPr lang="en-US" sz="2800" dirty="0">
                <a:solidFill>
                  <a:srgbClr val="FF0000"/>
                </a:solidFill>
              </a:rPr>
              <a:t>How Can Industry Access and Develop Experimental Neutron Facilities?</a:t>
            </a:r>
          </a:p>
        </p:txBody>
      </p:sp>
      <p:sp>
        <p:nvSpPr>
          <p:cNvPr id="8" name="TextBox 7">
            <a:extLst>
              <a:ext uri="{FF2B5EF4-FFF2-40B4-BE49-F238E27FC236}">
                <a16:creationId xmlns:a16="http://schemas.microsoft.com/office/drawing/2014/main" id="{7ACE41D6-AA06-706E-7982-81F550162A27}"/>
              </a:ext>
            </a:extLst>
          </p:cNvPr>
          <p:cNvSpPr txBox="1"/>
          <p:nvPr/>
        </p:nvSpPr>
        <p:spPr>
          <a:xfrm>
            <a:off x="5271263" y="3008551"/>
            <a:ext cx="1172116" cy="738664"/>
          </a:xfrm>
          <a:prstGeom prst="rect">
            <a:avLst/>
          </a:prstGeom>
          <a:noFill/>
        </p:spPr>
        <p:txBody>
          <a:bodyPr wrap="none" lIns="91440" tIns="91440" rIns="91440" bIns="91440" rtlCol="0">
            <a:spAutoFit/>
          </a:bodyPr>
          <a:lstStyle/>
          <a:p>
            <a:r>
              <a:rPr lang="en-US" sz="3600" i="1" dirty="0">
                <a:effectLst>
                  <a:glow rad="139700">
                    <a:srgbClr val="FF0000">
                      <a:alpha val="40000"/>
                    </a:srgbClr>
                  </a:glow>
                </a:effectLst>
                <a:latin typeface="+mn-lt"/>
                <a:cs typeface="Helvetica" panose="020B0604020202020204" pitchFamily="34" charset="0"/>
              </a:rPr>
              <a:t>n</a:t>
            </a:r>
            <a:r>
              <a:rPr lang="en-US" sz="3600" dirty="0">
                <a:latin typeface="+mn-lt"/>
                <a:cs typeface="Helvetica" panose="020B0604020202020204" pitchFamily="34" charset="0"/>
              </a:rPr>
              <a:t>Soft</a:t>
            </a:r>
          </a:p>
        </p:txBody>
      </p:sp>
      <p:grpSp>
        <p:nvGrpSpPr>
          <p:cNvPr id="5147" name="Group 5146">
            <a:extLst>
              <a:ext uri="{FF2B5EF4-FFF2-40B4-BE49-F238E27FC236}">
                <a16:creationId xmlns:a16="http://schemas.microsoft.com/office/drawing/2014/main" id="{41469D98-7C7B-FF06-3BF5-D997F936D586}"/>
              </a:ext>
            </a:extLst>
          </p:cNvPr>
          <p:cNvGrpSpPr/>
          <p:nvPr/>
        </p:nvGrpSpPr>
        <p:grpSpPr>
          <a:xfrm>
            <a:off x="8979241" y="494821"/>
            <a:ext cx="2743199" cy="5810974"/>
            <a:chOff x="5929482" y="233415"/>
            <a:chExt cx="2743199" cy="5810974"/>
          </a:xfrm>
        </p:grpSpPr>
        <p:pic>
          <p:nvPicPr>
            <p:cNvPr id="28" name="Picture 27" descr="Logo&#10;&#10;Description automatically generated">
              <a:extLst>
                <a:ext uri="{FF2B5EF4-FFF2-40B4-BE49-F238E27FC236}">
                  <a16:creationId xmlns:a16="http://schemas.microsoft.com/office/drawing/2014/main" id="{1D657A77-3748-03E2-782C-DA600F6B40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0083" y="233415"/>
              <a:ext cx="521997" cy="274320"/>
            </a:xfrm>
            <a:prstGeom prst="rect">
              <a:avLst/>
            </a:prstGeom>
          </p:spPr>
        </p:pic>
        <p:pic>
          <p:nvPicPr>
            <p:cNvPr id="30" name="Graphic 29">
              <a:extLst>
                <a:ext uri="{FF2B5EF4-FFF2-40B4-BE49-F238E27FC236}">
                  <a16:creationId xmlns:a16="http://schemas.microsoft.com/office/drawing/2014/main" id="{C3FE2AB1-8102-828C-DDB2-C1414D5F7F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64688" y="678583"/>
              <a:ext cx="1072787" cy="274320"/>
            </a:xfrm>
            <a:prstGeom prst="rect">
              <a:avLst/>
            </a:prstGeom>
          </p:spPr>
        </p:pic>
        <p:pic>
          <p:nvPicPr>
            <p:cNvPr id="5128" name="Graphic 5127">
              <a:extLst>
                <a:ext uri="{FF2B5EF4-FFF2-40B4-BE49-F238E27FC236}">
                  <a16:creationId xmlns:a16="http://schemas.microsoft.com/office/drawing/2014/main" id="{07D2D5EA-5C80-295D-67FC-4D7FEF6C7B1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53556" y="1123751"/>
              <a:ext cx="1695051" cy="548640"/>
            </a:xfrm>
            <a:prstGeom prst="rect">
              <a:avLst/>
            </a:prstGeom>
          </p:spPr>
        </p:pic>
        <p:pic>
          <p:nvPicPr>
            <p:cNvPr id="5130" name="Graphic 5129">
              <a:extLst>
                <a:ext uri="{FF2B5EF4-FFF2-40B4-BE49-F238E27FC236}">
                  <a16:creationId xmlns:a16="http://schemas.microsoft.com/office/drawing/2014/main" id="{06176B87-703F-FF2F-D833-94AD38D4ABE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59535" y="1843239"/>
              <a:ext cx="2083092" cy="731520"/>
            </a:xfrm>
            <a:prstGeom prst="rect">
              <a:avLst/>
            </a:prstGeom>
          </p:spPr>
        </p:pic>
        <p:pic>
          <p:nvPicPr>
            <p:cNvPr id="5132" name="Graphic 5131">
              <a:extLst>
                <a:ext uri="{FF2B5EF4-FFF2-40B4-BE49-F238E27FC236}">
                  <a16:creationId xmlns:a16="http://schemas.microsoft.com/office/drawing/2014/main" id="{4178E7F1-93FC-057E-C841-FF5ADDAE313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40961" y="2745607"/>
              <a:ext cx="1920240" cy="274320"/>
            </a:xfrm>
            <a:prstGeom prst="rect">
              <a:avLst/>
            </a:prstGeom>
          </p:spPr>
        </p:pic>
        <p:pic>
          <p:nvPicPr>
            <p:cNvPr id="5134" name="Graphic 5133">
              <a:extLst>
                <a:ext uri="{FF2B5EF4-FFF2-40B4-BE49-F238E27FC236}">
                  <a16:creationId xmlns:a16="http://schemas.microsoft.com/office/drawing/2014/main" id="{8115E385-F0E6-8C0E-5B9D-FC1CD760472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929482" y="3190775"/>
              <a:ext cx="2743199" cy="914400"/>
            </a:xfrm>
            <a:prstGeom prst="rect">
              <a:avLst/>
            </a:prstGeom>
          </p:spPr>
        </p:pic>
        <p:pic>
          <p:nvPicPr>
            <p:cNvPr id="5136" name="Graphic 5135">
              <a:extLst>
                <a:ext uri="{FF2B5EF4-FFF2-40B4-BE49-F238E27FC236}">
                  <a16:creationId xmlns:a16="http://schemas.microsoft.com/office/drawing/2014/main" id="{655C27F6-B2C0-7113-B7D5-34873412A7C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935321" y="4081111"/>
              <a:ext cx="731520" cy="731520"/>
            </a:xfrm>
            <a:prstGeom prst="rect">
              <a:avLst/>
            </a:prstGeom>
          </p:spPr>
        </p:pic>
        <p:pic>
          <p:nvPicPr>
            <p:cNvPr id="5140" name="Picture 5139" descr="A picture containing text, clipart&#10;&#10;Description automatically generated">
              <a:extLst>
                <a:ext uri="{FF2B5EF4-FFF2-40B4-BE49-F238E27FC236}">
                  <a16:creationId xmlns:a16="http://schemas.microsoft.com/office/drawing/2014/main" id="{00536241-3C8D-03CC-D828-3E04CEB173C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993144" y="4812631"/>
              <a:ext cx="2615874" cy="865997"/>
            </a:xfrm>
            <a:prstGeom prst="rect">
              <a:avLst/>
            </a:prstGeom>
          </p:spPr>
        </p:pic>
        <p:pic>
          <p:nvPicPr>
            <p:cNvPr id="5146" name="Graphic 5145">
              <a:extLst>
                <a:ext uri="{FF2B5EF4-FFF2-40B4-BE49-F238E27FC236}">
                  <a16:creationId xmlns:a16="http://schemas.microsoft.com/office/drawing/2014/main" id="{07A68FD2-CCE7-D71A-D834-5F24705A2F9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523841" y="5770069"/>
              <a:ext cx="1554480" cy="274320"/>
            </a:xfrm>
            <a:prstGeom prst="rect">
              <a:avLst/>
            </a:prstGeom>
          </p:spPr>
        </p:pic>
      </p:grpSp>
      <p:sp>
        <p:nvSpPr>
          <p:cNvPr id="13" name="Arrow: Right 12">
            <a:extLst>
              <a:ext uri="{FF2B5EF4-FFF2-40B4-BE49-F238E27FC236}">
                <a16:creationId xmlns:a16="http://schemas.microsoft.com/office/drawing/2014/main" id="{47772FF9-F515-354D-3BE4-83C333B1AFBC}"/>
              </a:ext>
            </a:extLst>
          </p:cNvPr>
          <p:cNvSpPr/>
          <p:nvPr/>
        </p:nvSpPr>
        <p:spPr>
          <a:xfrm>
            <a:off x="4622881" y="3747215"/>
            <a:ext cx="2468880" cy="4921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Solutions to challenges</a:t>
            </a:r>
          </a:p>
        </p:txBody>
      </p:sp>
      <p:sp>
        <p:nvSpPr>
          <p:cNvPr id="14" name="Arrow: Left 13">
            <a:extLst>
              <a:ext uri="{FF2B5EF4-FFF2-40B4-BE49-F238E27FC236}">
                <a16:creationId xmlns:a16="http://schemas.microsoft.com/office/drawing/2014/main" id="{A0202201-2E8A-1870-659C-44E9A6588577}"/>
              </a:ext>
            </a:extLst>
          </p:cNvPr>
          <p:cNvSpPr/>
          <p:nvPr/>
        </p:nvSpPr>
        <p:spPr>
          <a:xfrm>
            <a:off x="4622881" y="2518640"/>
            <a:ext cx="2468880" cy="492158"/>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Measurement Needs</a:t>
            </a:r>
          </a:p>
        </p:txBody>
      </p:sp>
      <p:grpSp>
        <p:nvGrpSpPr>
          <p:cNvPr id="2" name="Group 1">
            <a:extLst>
              <a:ext uri="{FF2B5EF4-FFF2-40B4-BE49-F238E27FC236}">
                <a16:creationId xmlns:a16="http://schemas.microsoft.com/office/drawing/2014/main" id="{68931D02-71AA-C955-807B-F51CD2CE9754}"/>
              </a:ext>
            </a:extLst>
          </p:cNvPr>
          <p:cNvGrpSpPr/>
          <p:nvPr/>
        </p:nvGrpSpPr>
        <p:grpSpPr>
          <a:xfrm>
            <a:off x="1174495" y="2255980"/>
            <a:ext cx="2717872" cy="1144328"/>
            <a:chOff x="1174495" y="2255980"/>
            <a:chExt cx="2717872" cy="1144328"/>
          </a:xfrm>
        </p:grpSpPr>
        <p:pic>
          <p:nvPicPr>
            <p:cNvPr id="5" name="Graphic 4">
              <a:extLst>
                <a:ext uri="{FF2B5EF4-FFF2-40B4-BE49-F238E27FC236}">
                  <a16:creationId xmlns:a16="http://schemas.microsoft.com/office/drawing/2014/main" id="{45098114-B559-4BEF-D0F3-C88361391461}"/>
                </a:ext>
              </a:extLst>
            </p:cNvPr>
            <p:cNvPicPr>
              <a:picLocks noChangeAspect="1"/>
            </p:cNvPicPr>
            <p:nvPr/>
          </p:nvPicPr>
          <p:blipFill rotWithShape="1">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r="28995"/>
            <a:stretch/>
          </p:blipFill>
          <p:spPr>
            <a:xfrm>
              <a:off x="1174495" y="2485908"/>
              <a:ext cx="2717872" cy="914400"/>
            </a:xfrm>
            <a:prstGeom prst="rect">
              <a:avLst/>
            </a:prstGeom>
          </p:spPr>
        </p:pic>
        <p:sp>
          <p:nvSpPr>
            <p:cNvPr id="15" name="TextBox 14">
              <a:extLst>
                <a:ext uri="{FF2B5EF4-FFF2-40B4-BE49-F238E27FC236}">
                  <a16:creationId xmlns:a16="http://schemas.microsoft.com/office/drawing/2014/main" id="{AC6500BB-C9A7-21EC-D9D3-7F69214CCDBD}"/>
                </a:ext>
              </a:extLst>
            </p:cNvPr>
            <p:cNvSpPr txBox="1"/>
            <p:nvPr/>
          </p:nvSpPr>
          <p:spPr>
            <a:xfrm>
              <a:off x="1271647" y="2255980"/>
              <a:ext cx="2523565" cy="369332"/>
            </a:xfrm>
            <a:prstGeom prst="rect">
              <a:avLst/>
            </a:prstGeom>
            <a:noFill/>
          </p:spPr>
          <p:txBody>
            <a:bodyPr wrap="square" rtlCol="0">
              <a:spAutoFit/>
            </a:bodyPr>
            <a:lstStyle/>
            <a:p>
              <a:r>
                <a:rPr lang="en-US" dirty="0"/>
                <a:t>Materials Science</a:t>
              </a:r>
            </a:p>
          </p:txBody>
        </p:sp>
      </p:grpSp>
      <p:grpSp>
        <p:nvGrpSpPr>
          <p:cNvPr id="3" name="Group 2">
            <a:extLst>
              <a:ext uri="{FF2B5EF4-FFF2-40B4-BE49-F238E27FC236}">
                <a16:creationId xmlns:a16="http://schemas.microsoft.com/office/drawing/2014/main" id="{0A8FBFBB-F561-5B76-C06B-471C39C136F1}"/>
              </a:ext>
            </a:extLst>
          </p:cNvPr>
          <p:cNvGrpSpPr/>
          <p:nvPr/>
        </p:nvGrpSpPr>
        <p:grpSpPr>
          <a:xfrm>
            <a:off x="1007076" y="3400308"/>
            <a:ext cx="3052706" cy="1283732"/>
            <a:chOff x="1007076" y="3400308"/>
            <a:chExt cx="3052706" cy="1283732"/>
          </a:xfrm>
        </p:grpSpPr>
        <p:pic>
          <p:nvPicPr>
            <p:cNvPr id="7" name="Picture 2" descr="reductus - data reduction from the web">
              <a:extLst>
                <a:ext uri="{FF2B5EF4-FFF2-40B4-BE49-F238E27FC236}">
                  <a16:creationId xmlns:a16="http://schemas.microsoft.com/office/drawing/2014/main" id="{041A283F-EE4B-108D-2502-48C1EA3CBA4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16546" y="3400308"/>
              <a:ext cx="1833769" cy="9144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C49A5C98-A492-DC45-5B02-45D1EF02773C}"/>
                </a:ext>
              </a:extLst>
            </p:cNvPr>
            <p:cNvSpPr txBox="1"/>
            <p:nvPr/>
          </p:nvSpPr>
          <p:spPr>
            <a:xfrm>
              <a:off x="1007076" y="4314708"/>
              <a:ext cx="3052706" cy="369332"/>
            </a:xfrm>
            <a:prstGeom prst="rect">
              <a:avLst/>
            </a:prstGeom>
            <a:noFill/>
          </p:spPr>
          <p:txBody>
            <a:bodyPr wrap="square" rtlCol="0">
              <a:spAutoFit/>
            </a:bodyPr>
            <a:lstStyle/>
            <a:p>
              <a:r>
                <a:rPr lang="en-US" dirty="0"/>
                <a:t>Neutron-based Measurements</a:t>
              </a:r>
            </a:p>
          </p:txBody>
        </p:sp>
      </p:grpSp>
      <p:sp>
        <p:nvSpPr>
          <p:cNvPr id="9" name="Title 3">
            <a:extLst>
              <a:ext uri="{FF2B5EF4-FFF2-40B4-BE49-F238E27FC236}">
                <a16:creationId xmlns:a16="http://schemas.microsoft.com/office/drawing/2014/main" id="{F794EED7-2156-05A3-C40F-FEABC7D5B164}"/>
              </a:ext>
            </a:extLst>
          </p:cNvPr>
          <p:cNvSpPr txBox="1">
            <a:spLocks/>
          </p:cNvSpPr>
          <p:nvPr/>
        </p:nvSpPr>
        <p:spPr>
          <a:xfrm>
            <a:off x="112046" y="1018190"/>
            <a:ext cx="821798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err="1">
                <a:latin typeface="+mn-lt"/>
              </a:rPr>
              <a:t>nSoft</a:t>
            </a:r>
            <a:r>
              <a:rPr lang="en-US" sz="2000" b="1" dirty="0">
                <a:latin typeface="+mn-lt"/>
              </a:rPr>
              <a:t>: Provides a non-proprietary environment where soft materials manufacturers gain expertise and drive innovation in neutron measurements.</a:t>
            </a:r>
          </a:p>
        </p:txBody>
      </p:sp>
      <p:sp>
        <p:nvSpPr>
          <p:cNvPr id="10" name="TextBox 9">
            <a:extLst>
              <a:ext uri="{FF2B5EF4-FFF2-40B4-BE49-F238E27FC236}">
                <a16:creationId xmlns:a16="http://schemas.microsoft.com/office/drawing/2014/main" id="{60CE67E4-688F-2657-DBA7-BFEB595E2EE9}"/>
              </a:ext>
            </a:extLst>
          </p:cNvPr>
          <p:cNvSpPr txBox="1"/>
          <p:nvPr/>
        </p:nvSpPr>
        <p:spPr>
          <a:xfrm>
            <a:off x="112046" y="5131924"/>
            <a:ext cx="5362112" cy="1323439"/>
          </a:xfrm>
          <a:prstGeom prst="rect">
            <a:avLst/>
          </a:prstGeom>
          <a:noFill/>
        </p:spPr>
        <p:txBody>
          <a:bodyPr wrap="square" rtlCol="0">
            <a:spAutoFit/>
          </a:bodyPr>
          <a:lstStyle/>
          <a:p>
            <a:r>
              <a:rPr lang="en-US" sz="2000" b="1" dirty="0"/>
              <a:t>Over 20 industry affiliates and now growing with expansion beyond soft-materials</a:t>
            </a:r>
          </a:p>
          <a:p>
            <a:endParaRPr lang="en-US" sz="2000" b="1" dirty="0"/>
          </a:p>
          <a:p>
            <a:r>
              <a:rPr lang="fi-FI" sz="2000" b="1" dirty="0"/>
              <a:t>Jonathan Seppala, director </a:t>
            </a:r>
            <a:endParaRPr lang="en-US" sz="2000" b="1" dirty="0"/>
          </a:p>
        </p:txBody>
      </p:sp>
    </p:spTree>
    <p:extLst>
      <p:ext uri="{BB962C8B-B14F-4D97-AF65-F5344CB8AC3E}">
        <p14:creationId xmlns:p14="http://schemas.microsoft.com/office/powerpoint/2010/main" val="2926307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0BCEF-7F56-9038-ABF8-10CA932B0001}"/>
              </a:ext>
            </a:extLst>
          </p:cNvPr>
          <p:cNvSpPr>
            <a:spLocks noGrp="1"/>
          </p:cNvSpPr>
          <p:nvPr>
            <p:ph type="title"/>
          </p:nvPr>
        </p:nvSpPr>
        <p:spPr>
          <a:xfrm>
            <a:off x="42619" y="-107834"/>
            <a:ext cx="10515600" cy="1325563"/>
          </a:xfrm>
        </p:spPr>
        <p:txBody>
          <a:bodyPr>
            <a:normAutofit/>
          </a:bodyPr>
          <a:lstStyle/>
          <a:p>
            <a:r>
              <a:rPr lang="en-US" sz="2800" dirty="0">
                <a:solidFill>
                  <a:srgbClr val="FF0000"/>
                </a:solidFill>
              </a:rPr>
              <a:t>Example Research Activities</a:t>
            </a:r>
          </a:p>
        </p:txBody>
      </p:sp>
      <p:grpSp>
        <p:nvGrpSpPr>
          <p:cNvPr id="9" name="Group 8">
            <a:extLst>
              <a:ext uri="{FF2B5EF4-FFF2-40B4-BE49-F238E27FC236}">
                <a16:creationId xmlns:a16="http://schemas.microsoft.com/office/drawing/2014/main" id="{05C0EF68-F5DA-332E-34DC-915DEB10DB36}"/>
              </a:ext>
            </a:extLst>
          </p:cNvPr>
          <p:cNvGrpSpPr/>
          <p:nvPr/>
        </p:nvGrpSpPr>
        <p:grpSpPr>
          <a:xfrm>
            <a:off x="8671556" y="1090248"/>
            <a:ext cx="3364830" cy="3860821"/>
            <a:chOff x="8671556" y="1090248"/>
            <a:chExt cx="3364830" cy="3860821"/>
          </a:xfrm>
        </p:grpSpPr>
        <p:pic>
          <p:nvPicPr>
            <p:cNvPr id="3" name="Picture 2">
              <a:extLst>
                <a:ext uri="{FF2B5EF4-FFF2-40B4-BE49-F238E27FC236}">
                  <a16:creationId xmlns:a16="http://schemas.microsoft.com/office/drawing/2014/main" id="{4CC23D6F-3F9F-22AA-96E8-21E3D631B6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1556" y="1909262"/>
              <a:ext cx="3364830" cy="3041807"/>
            </a:xfrm>
            <a:prstGeom prst="rect">
              <a:avLst/>
            </a:prstGeom>
          </p:spPr>
        </p:pic>
        <p:sp>
          <p:nvSpPr>
            <p:cNvPr id="4" name="TextBox 3">
              <a:extLst>
                <a:ext uri="{FF2B5EF4-FFF2-40B4-BE49-F238E27FC236}">
                  <a16:creationId xmlns:a16="http://schemas.microsoft.com/office/drawing/2014/main" id="{E2AFAC0E-7776-FBC2-27D5-ABF959506798}"/>
                </a:ext>
              </a:extLst>
            </p:cNvPr>
            <p:cNvSpPr txBox="1"/>
            <p:nvPr/>
          </p:nvSpPr>
          <p:spPr>
            <a:xfrm>
              <a:off x="10036922" y="1090248"/>
              <a:ext cx="559769" cy="400110"/>
            </a:xfrm>
            <a:prstGeom prst="rect">
              <a:avLst/>
            </a:prstGeom>
            <a:noFill/>
          </p:spPr>
          <p:txBody>
            <a:bodyPr wrap="none" rtlCol="0">
              <a:spAutoFit/>
            </a:bodyPr>
            <a:lstStyle/>
            <a:p>
              <a:r>
                <a:rPr lang="en-US" sz="2000" dirty="0"/>
                <a:t>AFL</a:t>
              </a:r>
            </a:p>
          </p:txBody>
        </p:sp>
      </p:grpSp>
      <p:grpSp>
        <p:nvGrpSpPr>
          <p:cNvPr id="8" name="Group 7">
            <a:extLst>
              <a:ext uri="{FF2B5EF4-FFF2-40B4-BE49-F238E27FC236}">
                <a16:creationId xmlns:a16="http://schemas.microsoft.com/office/drawing/2014/main" id="{B3BDED51-BE96-BD63-A57D-15422CB1FBA3}"/>
              </a:ext>
            </a:extLst>
          </p:cNvPr>
          <p:cNvGrpSpPr/>
          <p:nvPr/>
        </p:nvGrpSpPr>
        <p:grpSpPr>
          <a:xfrm>
            <a:off x="145215" y="1069902"/>
            <a:ext cx="4306607" cy="4116398"/>
            <a:chOff x="145215" y="1069902"/>
            <a:chExt cx="4306607" cy="4116398"/>
          </a:xfrm>
        </p:grpSpPr>
        <p:sp>
          <p:nvSpPr>
            <p:cNvPr id="6" name="TextBox 5">
              <a:extLst>
                <a:ext uri="{FF2B5EF4-FFF2-40B4-BE49-F238E27FC236}">
                  <a16:creationId xmlns:a16="http://schemas.microsoft.com/office/drawing/2014/main" id="{1C913601-1098-51AE-545D-D056E4406F42}"/>
                </a:ext>
              </a:extLst>
            </p:cNvPr>
            <p:cNvSpPr txBox="1"/>
            <p:nvPr/>
          </p:nvSpPr>
          <p:spPr>
            <a:xfrm>
              <a:off x="1415239" y="1069902"/>
              <a:ext cx="1349793" cy="400110"/>
            </a:xfrm>
            <a:prstGeom prst="rect">
              <a:avLst/>
            </a:prstGeom>
            <a:noFill/>
          </p:spPr>
          <p:txBody>
            <a:bodyPr wrap="none" rtlCol="0">
              <a:spAutoFit/>
            </a:bodyPr>
            <a:lstStyle/>
            <a:p>
              <a:r>
                <a:rPr lang="en-US" sz="2000" dirty="0"/>
                <a:t>Rheo-SANS</a:t>
              </a:r>
            </a:p>
          </p:txBody>
        </p:sp>
        <p:pic>
          <p:nvPicPr>
            <p:cNvPr id="12" name="Picture 11" descr="A close up of a map&#10;&#10;Description automatically generated">
              <a:extLst>
                <a:ext uri="{FF2B5EF4-FFF2-40B4-BE49-F238E27FC236}">
                  <a16:creationId xmlns:a16="http://schemas.microsoft.com/office/drawing/2014/main" id="{AE26F42E-0092-44C5-492A-A0CFA8B4A86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30921" y="1795929"/>
              <a:ext cx="2420901" cy="2919170"/>
            </a:xfrm>
            <a:prstGeom prst="rect">
              <a:avLst/>
            </a:prstGeom>
          </p:spPr>
        </p:pic>
        <p:pic>
          <p:nvPicPr>
            <p:cNvPr id="13" name="Picture 12" descr="A close up of a sign&#10;&#10;Description automatically generated">
              <a:extLst>
                <a:ext uri="{FF2B5EF4-FFF2-40B4-BE49-F238E27FC236}">
                  <a16:creationId xmlns:a16="http://schemas.microsoft.com/office/drawing/2014/main" id="{3EAD7D5B-1021-06ED-3396-5D879B743B2F}"/>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313109" y="1671700"/>
              <a:ext cx="1400578" cy="1442732"/>
            </a:xfrm>
            <a:prstGeom prst="rect">
              <a:avLst/>
            </a:prstGeom>
          </p:spPr>
        </p:pic>
        <p:sp>
          <p:nvSpPr>
            <p:cNvPr id="14" name="TextBox 13">
              <a:extLst>
                <a:ext uri="{FF2B5EF4-FFF2-40B4-BE49-F238E27FC236}">
                  <a16:creationId xmlns:a16="http://schemas.microsoft.com/office/drawing/2014/main" id="{9AD62AA6-CF32-2F27-0917-21027382BF5D}"/>
                </a:ext>
              </a:extLst>
            </p:cNvPr>
            <p:cNvSpPr txBox="1"/>
            <p:nvPr/>
          </p:nvSpPr>
          <p:spPr>
            <a:xfrm>
              <a:off x="674700" y="4924690"/>
              <a:ext cx="2395207" cy="261610"/>
            </a:xfrm>
            <a:prstGeom prst="rect">
              <a:avLst/>
            </a:prstGeom>
            <a:noFill/>
          </p:spPr>
          <p:txBody>
            <a:bodyPr wrap="none" rtlCol="0">
              <a:spAutoFit/>
            </a:bodyPr>
            <a:lstStyle/>
            <a:p>
              <a:r>
                <a:rPr lang="en-US" sz="1100" dirty="0"/>
                <a:t>R. P. Murphy, </a:t>
              </a:r>
              <a:r>
                <a:rPr lang="en-US" sz="1100" i="1" dirty="0"/>
                <a:t>et al. </a:t>
              </a:r>
              <a:r>
                <a:rPr lang="en-US" sz="1100" dirty="0"/>
                <a:t>Soft Matter, </a:t>
              </a:r>
              <a:r>
                <a:rPr lang="en-US" sz="1100" b="1" dirty="0"/>
                <a:t>2020.</a:t>
              </a:r>
              <a:endParaRPr lang="en-US" sz="1100" dirty="0"/>
            </a:p>
          </p:txBody>
        </p:sp>
        <p:pic>
          <p:nvPicPr>
            <p:cNvPr id="15" name="Picture 14" descr="A close up of a sign&#10;&#10;Description automatically generated">
              <a:extLst>
                <a:ext uri="{FF2B5EF4-FFF2-40B4-BE49-F238E27FC236}">
                  <a16:creationId xmlns:a16="http://schemas.microsoft.com/office/drawing/2014/main" id="{05D8701D-3007-CA48-346A-5F98F05993F5}"/>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145215" y="3415488"/>
              <a:ext cx="1727089" cy="1151540"/>
            </a:xfrm>
            <a:prstGeom prst="rect">
              <a:avLst/>
            </a:prstGeom>
          </p:spPr>
        </p:pic>
      </p:grpSp>
      <p:sp>
        <p:nvSpPr>
          <p:cNvPr id="7" name="TextBox 6">
            <a:extLst>
              <a:ext uri="{FF2B5EF4-FFF2-40B4-BE49-F238E27FC236}">
                <a16:creationId xmlns:a16="http://schemas.microsoft.com/office/drawing/2014/main" id="{B21AD485-68BE-42B5-7F70-B36280AB79B2}"/>
              </a:ext>
            </a:extLst>
          </p:cNvPr>
          <p:cNvSpPr txBox="1"/>
          <p:nvPr/>
        </p:nvSpPr>
        <p:spPr>
          <a:xfrm>
            <a:off x="5632704" y="1069902"/>
            <a:ext cx="1939057" cy="400110"/>
          </a:xfrm>
          <a:prstGeom prst="rect">
            <a:avLst/>
          </a:prstGeom>
          <a:noFill/>
        </p:spPr>
        <p:txBody>
          <a:bodyPr wrap="none" rtlCol="0">
            <a:spAutoFit/>
          </a:bodyPr>
          <a:lstStyle/>
          <a:p>
            <a:r>
              <a:rPr lang="en-US" sz="2000" dirty="0"/>
              <a:t>Neutron Imaging</a:t>
            </a:r>
          </a:p>
        </p:txBody>
      </p:sp>
      <p:pic>
        <p:nvPicPr>
          <p:cNvPr id="16" name="Picture 15" descr="Neutron image of water formed inside fuel cell during operation, thickness represented by color">
            <a:extLst>
              <a:ext uri="{FF2B5EF4-FFF2-40B4-BE49-F238E27FC236}">
                <a16:creationId xmlns:a16="http://schemas.microsoft.com/office/drawing/2014/main" id="{EE880BBD-E332-FE30-25E7-AC11EE18E38E}"/>
              </a:ext>
            </a:extLst>
          </p:cNvPr>
          <p:cNvPicPr>
            <a:picLocks noChangeAspect="1" noChangeArrowheads="1"/>
          </p:cNvPicPr>
          <p:nvPr/>
        </p:nvPicPr>
        <p:blipFill rotWithShape="1">
          <a:blip r:embed="rId6" cstate="screen">
            <a:extLst>
              <a:ext uri="{28A0092B-C50C-407E-A947-70E740481C1C}">
                <a14:useLocalDpi xmlns:a14="http://schemas.microsoft.com/office/drawing/2010/main" val="0"/>
              </a:ext>
            </a:extLst>
          </a:blip>
          <a:srcRect/>
          <a:stretch/>
        </p:blipFill>
        <p:spPr bwMode="auto">
          <a:xfrm>
            <a:off x="6453977" y="1648979"/>
            <a:ext cx="1981200" cy="1823756"/>
          </a:xfrm>
          <a:prstGeom prst="rect">
            <a:avLst/>
          </a:prstGeom>
          <a:noFill/>
        </p:spPr>
      </p:pic>
      <p:pic>
        <p:nvPicPr>
          <p:cNvPr id="17" name="Picture 16" descr="Photo of single fuel cell.">
            <a:extLst>
              <a:ext uri="{FF2B5EF4-FFF2-40B4-BE49-F238E27FC236}">
                <a16:creationId xmlns:a16="http://schemas.microsoft.com/office/drawing/2014/main" id="{3BCEEE4D-3695-A070-AC40-F42E618B787D}"/>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934937" y="1757803"/>
            <a:ext cx="1447800" cy="1233920"/>
          </a:xfrm>
          <a:prstGeom prst="rect">
            <a:avLst/>
          </a:prstGeom>
          <a:noFill/>
        </p:spPr>
      </p:pic>
      <p:pic>
        <p:nvPicPr>
          <p:cNvPr id="18" name="Picture 3">
            <a:extLst>
              <a:ext uri="{FF2B5EF4-FFF2-40B4-BE49-F238E27FC236}">
                <a16:creationId xmlns:a16="http://schemas.microsoft.com/office/drawing/2014/main" id="{918B1AFD-9024-8DF5-83DB-493EF9EC6949}"/>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958552" y="3472735"/>
            <a:ext cx="29908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8279C82F-D6A6-78A1-9979-59995032A14C}"/>
              </a:ext>
            </a:extLst>
          </p:cNvPr>
          <p:cNvSpPr txBox="1"/>
          <p:nvPr/>
        </p:nvSpPr>
        <p:spPr>
          <a:xfrm>
            <a:off x="9145877" y="5670046"/>
            <a:ext cx="2824684" cy="646331"/>
          </a:xfrm>
          <a:prstGeom prst="rect">
            <a:avLst/>
          </a:prstGeom>
          <a:noFill/>
        </p:spPr>
        <p:txBody>
          <a:bodyPr wrap="none" rtlCol="0">
            <a:spAutoFit/>
          </a:bodyPr>
          <a:lstStyle/>
          <a:p>
            <a:r>
              <a:rPr lang="en-US" dirty="0"/>
              <a:t>Auto Formulation Lab:</a:t>
            </a:r>
          </a:p>
          <a:p>
            <a:r>
              <a:rPr lang="en-US" dirty="0"/>
              <a:t>AI meets Experiment Design</a:t>
            </a:r>
          </a:p>
        </p:txBody>
      </p:sp>
      <p:sp>
        <p:nvSpPr>
          <p:cNvPr id="11" name="TextBox 10">
            <a:extLst>
              <a:ext uri="{FF2B5EF4-FFF2-40B4-BE49-F238E27FC236}">
                <a16:creationId xmlns:a16="http://schemas.microsoft.com/office/drawing/2014/main" id="{2189E3FB-FBA6-8531-D71D-B7A12E957ACF}"/>
              </a:ext>
            </a:extLst>
          </p:cNvPr>
          <p:cNvSpPr txBox="1"/>
          <p:nvPr/>
        </p:nvSpPr>
        <p:spPr>
          <a:xfrm>
            <a:off x="5570130" y="5610432"/>
            <a:ext cx="2059731" cy="369332"/>
          </a:xfrm>
          <a:prstGeom prst="rect">
            <a:avLst/>
          </a:prstGeom>
          <a:noFill/>
        </p:spPr>
        <p:txBody>
          <a:bodyPr wrap="none" rtlCol="0">
            <a:spAutoFit/>
          </a:bodyPr>
          <a:lstStyle/>
          <a:p>
            <a:r>
              <a:rPr lang="en-US" dirty="0"/>
              <a:t>Fuel Cells and Rocks</a:t>
            </a:r>
          </a:p>
        </p:txBody>
      </p:sp>
      <p:sp>
        <p:nvSpPr>
          <p:cNvPr id="20" name="TextBox 19">
            <a:extLst>
              <a:ext uri="{FF2B5EF4-FFF2-40B4-BE49-F238E27FC236}">
                <a16:creationId xmlns:a16="http://schemas.microsoft.com/office/drawing/2014/main" id="{6D52AB20-AFAD-3CE5-3BEE-A63C3B8AD7E7}"/>
              </a:ext>
            </a:extLst>
          </p:cNvPr>
          <p:cNvSpPr txBox="1"/>
          <p:nvPr/>
        </p:nvSpPr>
        <p:spPr>
          <a:xfrm>
            <a:off x="399239" y="5610432"/>
            <a:ext cx="4084451" cy="369332"/>
          </a:xfrm>
          <a:prstGeom prst="rect">
            <a:avLst/>
          </a:prstGeom>
          <a:noFill/>
        </p:spPr>
        <p:txBody>
          <a:bodyPr wrap="none" rtlCol="0">
            <a:spAutoFit/>
          </a:bodyPr>
          <a:lstStyle/>
          <a:p>
            <a:r>
              <a:rPr lang="en-US" dirty="0"/>
              <a:t>Structure &amp; Rheology Impacts Processing </a:t>
            </a:r>
          </a:p>
        </p:txBody>
      </p:sp>
    </p:spTree>
    <p:extLst>
      <p:ext uri="{BB962C8B-B14F-4D97-AF65-F5344CB8AC3E}">
        <p14:creationId xmlns:p14="http://schemas.microsoft.com/office/powerpoint/2010/main" val="1587290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54F63D-308C-2E78-4B6E-364CAE501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1980"/>
            <a:ext cx="12192000" cy="6314039"/>
          </a:xfrm>
          <a:prstGeom prst="rect">
            <a:avLst/>
          </a:prstGeom>
        </p:spPr>
      </p:pic>
    </p:spTree>
    <p:extLst>
      <p:ext uri="{BB962C8B-B14F-4D97-AF65-F5344CB8AC3E}">
        <p14:creationId xmlns:p14="http://schemas.microsoft.com/office/powerpoint/2010/main" val="4287294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6F56CF-9F63-830A-EFAC-6030C0B707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335"/>
            <a:ext cx="12192000" cy="6793329"/>
          </a:xfrm>
          <a:prstGeom prst="rect">
            <a:avLst/>
          </a:prstGeom>
        </p:spPr>
      </p:pic>
      <p:sp>
        <p:nvSpPr>
          <p:cNvPr id="4" name="Rectangle 3">
            <a:extLst>
              <a:ext uri="{FF2B5EF4-FFF2-40B4-BE49-F238E27FC236}">
                <a16:creationId xmlns:a16="http://schemas.microsoft.com/office/drawing/2014/main" id="{54320631-4761-48F6-C89A-87139347B95F}"/>
              </a:ext>
            </a:extLst>
          </p:cNvPr>
          <p:cNvSpPr/>
          <p:nvPr/>
        </p:nvSpPr>
        <p:spPr>
          <a:xfrm>
            <a:off x="159798" y="6356412"/>
            <a:ext cx="1890944" cy="469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348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95FA82-FF4E-B946-183A-304068DBF5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0579"/>
            <a:ext cx="12192000" cy="6416842"/>
          </a:xfrm>
          <a:prstGeom prst="rect">
            <a:avLst/>
          </a:prstGeom>
        </p:spPr>
      </p:pic>
    </p:spTree>
    <p:extLst>
      <p:ext uri="{BB962C8B-B14F-4D97-AF65-F5344CB8AC3E}">
        <p14:creationId xmlns:p14="http://schemas.microsoft.com/office/powerpoint/2010/main" val="1934893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5C6861-3E01-F635-320B-AE308F4241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842"/>
            <a:ext cx="12192000" cy="6770316"/>
          </a:xfrm>
          <a:prstGeom prst="rect">
            <a:avLst/>
          </a:prstGeom>
        </p:spPr>
      </p:pic>
      <p:sp>
        <p:nvSpPr>
          <p:cNvPr id="4" name="Rectangle 3">
            <a:extLst>
              <a:ext uri="{FF2B5EF4-FFF2-40B4-BE49-F238E27FC236}">
                <a16:creationId xmlns:a16="http://schemas.microsoft.com/office/drawing/2014/main" id="{1E49FDA8-B239-CA74-C46F-3AE1BF9F870E}"/>
              </a:ext>
            </a:extLst>
          </p:cNvPr>
          <p:cNvSpPr/>
          <p:nvPr/>
        </p:nvSpPr>
        <p:spPr>
          <a:xfrm>
            <a:off x="266330" y="6205492"/>
            <a:ext cx="1890944" cy="617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65158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5.1|32.1|31.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TotalTime>
  <Words>1059</Words>
  <Application>Microsoft Office PowerPoint</Application>
  <PresentationFormat>Widescreen</PresentationFormat>
  <Paragraphs>119</Paragraphs>
  <Slides>21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Calibri Light</vt:lpstr>
      <vt:lpstr>Cambria Math</vt:lpstr>
      <vt:lpstr>Helvetica</vt:lpstr>
      <vt:lpstr>Palatino Linotype</vt:lpstr>
      <vt:lpstr>Symbol</vt:lpstr>
      <vt:lpstr>Times New Roman</vt:lpstr>
      <vt:lpstr>Office Theme</vt:lpstr>
      <vt:lpstr>Industrial Research Applications of Neutron Scattering</vt:lpstr>
      <vt:lpstr>Industrial Impact from 2024 RTI Report</vt:lpstr>
      <vt:lpstr>Patent Activity Shows Growth and Impact</vt:lpstr>
      <vt:lpstr>How Can Industry Access and Develop Experimental Neutron Facilities?</vt:lpstr>
      <vt:lpstr>Example Research Activities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Neutron Research Yields Substantial Impacts Past, Present and Future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Examples of Industrial Applications of Neutron Scattering</dc:title>
  <dc:creator>Hubert King</dc:creator>
  <cp:lastModifiedBy>King, Hubert E. (Fed)</cp:lastModifiedBy>
  <cp:revision>10</cp:revision>
  <dcterms:created xsi:type="dcterms:W3CDTF">2022-09-26T18:26:55Z</dcterms:created>
  <dcterms:modified xsi:type="dcterms:W3CDTF">2024-07-25T17:28:27Z</dcterms:modified>
</cp:coreProperties>
</file>