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693" r:id="rId5"/>
  </p:sldMasterIdLst>
  <p:notesMasterIdLst>
    <p:notesMasterId r:id="rId58"/>
  </p:notesMasterIdLst>
  <p:sldIdLst>
    <p:sldId id="730" r:id="rId6"/>
    <p:sldId id="259" r:id="rId7"/>
    <p:sldId id="675" r:id="rId8"/>
    <p:sldId id="676" r:id="rId9"/>
    <p:sldId id="688" r:id="rId10"/>
    <p:sldId id="689" r:id="rId11"/>
    <p:sldId id="677" r:id="rId12"/>
    <p:sldId id="691" r:id="rId13"/>
    <p:sldId id="749" r:id="rId14"/>
    <p:sldId id="692" r:id="rId15"/>
    <p:sldId id="693" r:id="rId16"/>
    <p:sldId id="695" r:id="rId17"/>
    <p:sldId id="747" r:id="rId18"/>
    <p:sldId id="745" r:id="rId19"/>
    <p:sldId id="681" r:id="rId20"/>
    <p:sldId id="694" r:id="rId21"/>
    <p:sldId id="682" r:id="rId22"/>
    <p:sldId id="696" r:id="rId23"/>
    <p:sldId id="697" r:id="rId24"/>
    <p:sldId id="686" r:id="rId25"/>
    <p:sldId id="742" r:id="rId26"/>
    <p:sldId id="2145705263" r:id="rId27"/>
    <p:sldId id="2145705276" r:id="rId28"/>
    <p:sldId id="684" r:id="rId29"/>
    <p:sldId id="685" r:id="rId30"/>
    <p:sldId id="698" r:id="rId31"/>
    <p:sldId id="699" r:id="rId32"/>
    <p:sldId id="750" r:id="rId33"/>
    <p:sldId id="700" r:id="rId34"/>
    <p:sldId id="701" r:id="rId35"/>
    <p:sldId id="740" r:id="rId36"/>
    <p:sldId id="2145705272" r:id="rId37"/>
    <p:sldId id="2145705273" r:id="rId38"/>
    <p:sldId id="663" r:id="rId39"/>
    <p:sldId id="702" r:id="rId40"/>
    <p:sldId id="2145705275" r:id="rId41"/>
    <p:sldId id="666" r:id="rId42"/>
    <p:sldId id="751" r:id="rId43"/>
    <p:sldId id="741" r:id="rId44"/>
    <p:sldId id="752" r:id="rId45"/>
    <p:sldId id="2145705261" r:id="rId46"/>
    <p:sldId id="733" r:id="rId47"/>
    <p:sldId id="669" r:id="rId48"/>
    <p:sldId id="2145705278" r:id="rId49"/>
    <p:sldId id="2145705271" r:id="rId50"/>
    <p:sldId id="671" r:id="rId51"/>
    <p:sldId id="672" r:id="rId52"/>
    <p:sldId id="735" r:id="rId53"/>
    <p:sldId id="2145705277" r:id="rId54"/>
    <p:sldId id="2145705262" r:id="rId55"/>
    <p:sldId id="679" r:id="rId56"/>
    <p:sldId id="70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n, Joy S. (Fed)" initials="SJS(" lastIdx="1" clrIdx="0">
    <p:extLst>
      <p:ext uri="{19B8F6BF-5375-455C-9EA6-DF929625EA0E}">
        <p15:presenceInfo xmlns:p15="http://schemas.microsoft.com/office/powerpoint/2012/main" userId="S::jss10@NIST.GOV::20a40958-a51c-4642-8f9a-8dc9be8cb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8AC88"/>
    <a:srgbClr val="132F3B"/>
    <a:srgbClr val="5E8A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B0DAEC-71E4-4118-9F10-A62E1CB3639F}" v="2" dt="2024-06-27T17:23:14.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5"/>
    <p:restoredTop sz="82698" autoAdjust="0"/>
  </p:normalViewPr>
  <p:slideViewPr>
    <p:cSldViewPr snapToGrid="0" snapToObjects="1">
      <p:cViewPr varScale="1">
        <p:scale>
          <a:sx n="95" d="100"/>
          <a:sy n="95" d="100"/>
        </p:scale>
        <p:origin x="102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312"/>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FY 2018 Enacted</c:v>
                </c:pt>
              </c:strCache>
            </c:strRef>
          </c:tx>
          <c:dPt>
            <c:idx val="0"/>
            <c:bubble3D val="0"/>
            <c:spPr>
              <a:solidFill>
                <a:srgbClr val="11335B"/>
              </a:solidFill>
              <a:ln>
                <a:noFill/>
              </a:ln>
              <a:effectLst/>
            </c:spPr>
            <c:extLst>
              <c:ext xmlns:c16="http://schemas.microsoft.com/office/drawing/2014/chart" uri="{C3380CC4-5D6E-409C-BE32-E72D297353CC}">
                <c16:uniqueId val="{00000001-85C6-2943-B30A-5298B996290D}"/>
              </c:ext>
            </c:extLst>
          </c:dPt>
          <c:dPt>
            <c:idx val="1"/>
            <c:bubble3D val="0"/>
            <c:spPr>
              <a:pattFill prst="pct75">
                <a:fgClr>
                  <a:srgbClr val="B2471E"/>
                </a:fgClr>
                <a:bgClr>
                  <a:schemeClr val="bg1"/>
                </a:bgClr>
              </a:pattFill>
              <a:ln>
                <a:solidFill>
                  <a:schemeClr val="bg1"/>
                </a:solidFill>
              </a:ln>
              <a:effectLst/>
            </c:spPr>
            <c:extLst>
              <c:ext xmlns:c16="http://schemas.microsoft.com/office/drawing/2014/chart" uri="{C3380CC4-5D6E-409C-BE32-E72D297353CC}">
                <c16:uniqueId val="{00000003-85C6-2943-B30A-5298B996290D}"/>
              </c:ext>
            </c:extLst>
          </c:dPt>
          <c:dPt>
            <c:idx val="2"/>
            <c:bubble3D val="0"/>
            <c:spPr>
              <a:solidFill>
                <a:srgbClr val="B2471E"/>
              </a:solidFill>
              <a:ln>
                <a:solidFill>
                  <a:schemeClr val="bg1"/>
                </a:solidFill>
              </a:ln>
              <a:effectLst/>
            </c:spPr>
            <c:extLst>
              <c:ext xmlns:c16="http://schemas.microsoft.com/office/drawing/2014/chart" uri="{C3380CC4-5D6E-409C-BE32-E72D297353CC}">
                <c16:uniqueId val="{00000005-85C6-2943-B30A-5298B996290D}"/>
              </c:ext>
            </c:extLst>
          </c:dPt>
          <c:dPt>
            <c:idx val="3"/>
            <c:bubble3D val="0"/>
            <c:spPr>
              <a:solidFill>
                <a:srgbClr val="5D8B72"/>
              </a:solidFill>
              <a:ln>
                <a:noFill/>
              </a:ln>
              <a:effectLst/>
            </c:spPr>
            <c:extLst>
              <c:ext xmlns:c16="http://schemas.microsoft.com/office/drawing/2014/chart" uri="{C3380CC4-5D6E-409C-BE32-E72D297353CC}">
                <c16:uniqueId val="{00000007-85C6-2943-B30A-5298B996290D}"/>
              </c:ext>
            </c:extLst>
          </c:dPt>
          <c:dLbls>
            <c:delete val="1"/>
          </c:dLbls>
          <c:cat>
            <c:strRef>
              <c:f>Sheet1!$A$2:$A$5</c:f>
              <c:strCache>
                <c:ptCount val="4"/>
                <c:pt idx="0">
                  <c:v>STRS 60%</c:v>
                </c:pt>
                <c:pt idx="1">
                  <c:v>ITS (Hollings MEP) 12%</c:v>
                </c:pt>
                <c:pt idx="2">
                  <c:v>ITS (Manufacturing USA) 1%</c:v>
                </c:pt>
                <c:pt idx="3">
                  <c:v>CRS 27%</c:v>
                </c:pt>
              </c:strCache>
            </c:strRef>
          </c:cat>
          <c:val>
            <c:numRef>
              <c:f>Sheet1!$B$2:$B$5</c:f>
              <c:numCache>
                <c:formatCode>General</c:formatCode>
                <c:ptCount val="4"/>
                <c:pt idx="0">
                  <c:v>788</c:v>
                </c:pt>
                <c:pt idx="1">
                  <c:v>150</c:v>
                </c:pt>
                <c:pt idx="2">
                  <c:v>16.5</c:v>
                </c:pt>
                <c:pt idx="3">
                  <c:v>80</c:v>
                </c:pt>
              </c:numCache>
            </c:numRef>
          </c:val>
          <c:extLst>
            <c:ext xmlns:c16="http://schemas.microsoft.com/office/drawing/2014/chart" uri="{C3380CC4-5D6E-409C-BE32-E72D297353CC}">
              <c16:uniqueId val="{00000008-85C6-2943-B30A-5298B996290D}"/>
            </c:ext>
          </c:extLst>
        </c:ser>
        <c:dLbls>
          <c:dLblPos val="inEnd"/>
          <c:showLegendKey val="0"/>
          <c:showVal val="0"/>
          <c:showCatName val="0"/>
          <c:showSerName val="0"/>
          <c:showPercent val="1"/>
          <c:showBubbleSize val="0"/>
          <c:showLeaderLines val="1"/>
        </c:dLbls>
        <c:firstSliceAng val="312"/>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312"/>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FY 2018 Enacted</c:v>
                </c:pt>
              </c:strCache>
            </c:strRef>
          </c:tx>
          <c:dPt>
            <c:idx val="0"/>
            <c:bubble3D val="0"/>
            <c:spPr>
              <a:solidFill>
                <a:srgbClr val="11335B"/>
              </a:solidFill>
              <a:ln>
                <a:noFill/>
              </a:ln>
              <a:effectLst/>
            </c:spPr>
            <c:extLst>
              <c:ext xmlns:c16="http://schemas.microsoft.com/office/drawing/2014/chart" uri="{C3380CC4-5D6E-409C-BE32-E72D297353CC}">
                <c16:uniqueId val="{00000001-85C6-2943-B30A-5298B996290D}"/>
              </c:ext>
            </c:extLst>
          </c:dPt>
          <c:dPt>
            <c:idx val="1"/>
            <c:bubble3D val="0"/>
            <c:spPr>
              <a:pattFill prst="pct75">
                <a:fgClr>
                  <a:srgbClr val="B2471E"/>
                </a:fgClr>
                <a:bgClr>
                  <a:schemeClr val="bg1"/>
                </a:bgClr>
              </a:pattFill>
              <a:ln>
                <a:solidFill>
                  <a:schemeClr val="bg1"/>
                </a:solidFill>
              </a:ln>
              <a:effectLst/>
            </c:spPr>
            <c:extLst>
              <c:ext xmlns:c16="http://schemas.microsoft.com/office/drawing/2014/chart" uri="{C3380CC4-5D6E-409C-BE32-E72D297353CC}">
                <c16:uniqueId val="{00000003-85C6-2943-B30A-5298B996290D}"/>
              </c:ext>
            </c:extLst>
          </c:dPt>
          <c:dPt>
            <c:idx val="2"/>
            <c:bubble3D val="0"/>
            <c:spPr>
              <a:solidFill>
                <a:srgbClr val="B2471E"/>
              </a:solidFill>
              <a:ln>
                <a:solidFill>
                  <a:schemeClr val="bg1"/>
                </a:solidFill>
              </a:ln>
              <a:effectLst/>
            </c:spPr>
            <c:extLst>
              <c:ext xmlns:c16="http://schemas.microsoft.com/office/drawing/2014/chart" uri="{C3380CC4-5D6E-409C-BE32-E72D297353CC}">
                <c16:uniqueId val="{00000005-85C6-2943-B30A-5298B996290D}"/>
              </c:ext>
            </c:extLst>
          </c:dPt>
          <c:dPt>
            <c:idx val="3"/>
            <c:bubble3D val="0"/>
            <c:spPr>
              <a:solidFill>
                <a:srgbClr val="5D8B72"/>
              </a:solidFill>
              <a:ln>
                <a:noFill/>
              </a:ln>
              <a:effectLst/>
            </c:spPr>
            <c:extLst>
              <c:ext xmlns:c16="http://schemas.microsoft.com/office/drawing/2014/chart" uri="{C3380CC4-5D6E-409C-BE32-E72D297353CC}">
                <c16:uniqueId val="{00000007-85C6-2943-B30A-5298B996290D}"/>
              </c:ext>
            </c:extLst>
          </c:dPt>
          <c:dLbls>
            <c:delete val="1"/>
          </c:dLbls>
          <c:cat>
            <c:strRef>
              <c:f>Sheet1!$A$2:$A$5</c:f>
              <c:strCache>
                <c:ptCount val="4"/>
                <c:pt idx="0">
                  <c:v>STRS 60%</c:v>
                </c:pt>
                <c:pt idx="1">
                  <c:v>ITS (Hollings MEP) 12%</c:v>
                </c:pt>
                <c:pt idx="2">
                  <c:v>ITS (Manufacturing USA) 1%</c:v>
                </c:pt>
                <c:pt idx="3">
                  <c:v>CRS 27%</c:v>
                </c:pt>
              </c:strCache>
            </c:strRef>
          </c:cat>
          <c:val>
            <c:numRef>
              <c:f>Sheet1!$B$2:$B$5</c:f>
              <c:numCache>
                <c:formatCode>General</c:formatCode>
                <c:ptCount val="4"/>
                <c:pt idx="0">
                  <c:v>788</c:v>
                </c:pt>
                <c:pt idx="1">
                  <c:v>150</c:v>
                </c:pt>
                <c:pt idx="2">
                  <c:v>16.5</c:v>
                </c:pt>
                <c:pt idx="3">
                  <c:v>80</c:v>
                </c:pt>
              </c:numCache>
            </c:numRef>
          </c:val>
          <c:extLst>
            <c:ext xmlns:c16="http://schemas.microsoft.com/office/drawing/2014/chart" uri="{C3380CC4-5D6E-409C-BE32-E72D297353CC}">
              <c16:uniqueId val="{00000008-85C6-2943-B30A-5298B996290D}"/>
            </c:ext>
          </c:extLst>
        </c:ser>
        <c:dLbls>
          <c:dLblPos val="inEnd"/>
          <c:showLegendKey val="0"/>
          <c:showVal val="0"/>
          <c:showCatName val="0"/>
          <c:showSerName val="0"/>
          <c:showPercent val="1"/>
          <c:showBubbleSize val="0"/>
          <c:showLeaderLines val="1"/>
        </c:dLbls>
        <c:firstSliceAng val="312"/>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5D550-4804-0648-9841-5DE6A0CD0169}"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804BF-A41C-8448-874E-9C0B6FDDAB7C}" type="slidenum">
              <a:rPr lang="en-US" smtClean="0"/>
              <a:t>‹#›</a:t>
            </a:fld>
            <a:endParaRPr lang="en-US"/>
          </a:p>
        </p:txBody>
      </p:sp>
    </p:spTree>
    <p:extLst>
      <p:ext uri="{BB962C8B-B14F-4D97-AF65-F5344CB8AC3E}">
        <p14:creationId xmlns:p14="http://schemas.microsoft.com/office/powerpoint/2010/main" val="4178779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804BF-A41C-8448-874E-9C0B6FDDA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008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10</a:t>
            </a:fld>
            <a:endParaRPr lang="en-US"/>
          </a:p>
        </p:txBody>
      </p:sp>
    </p:spTree>
    <p:extLst>
      <p:ext uri="{BB962C8B-B14F-4D97-AF65-F5344CB8AC3E}">
        <p14:creationId xmlns:p14="http://schemas.microsoft.com/office/powerpoint/2010/main" val="75709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11</a:t>
            </a:fld>
            <a:endParaRPr lang="en-US"/>
          </a:p>
        </p:txBody>
      </p:sp>
    </p:spTree>
    <p:extLst>
      <p:ext uri="{BB962C8B-B14F-4D97-AF65-F5344CB8AC3E}">
        <p14:creationId xmlns:p14="http://schemas.microsoft.com/office/powerpoint/2010/main" val="6214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12</a:t>
            </a:fld>
            <a:endParaRPr lang="en-US"/>
          </a:p>
        </p:txBody>
      </p:sp>
    </p:spTree>
    <p:extLst>
      <p:ext uri="{BB962C8B-B14F-4D97-AF65-F5344CB8AC3E}">
        <p14:creationId xmlns:p14="http://schemas.microsoft.com/office/powerpoint/2010/main" val="418331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13</a:t>
            </a:fld>
            <a:endParaRPr lang="en-US"/>
          </a:p>
        </p:txBody>
      </p:sp>
    </p:spTree>
    <p:extLst>
      <p:ext uri="{BB962C8B-B14F-4D97-AF65-F5344CB8AC3E}">
        <p14:creationId xmlns:p14="http://schemas.microsoft.com/office/powerpoint/2010/main" val="110624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14</a:t>
            </a:fld>
            <a:endParaRPr lang="en-US"/>
          </a:p>
        </p:txBody>
      </p:sp>
    </p:spTree>
    <p:extLst>
      <p:ext uri="{BB962C8B-B14F-4D97-AF65-F5344CB8AC3E}">
        <p14:creationId xmlns:p14="http://schemas.microsoft.com/office/powerpoint/2010/main" val="100827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15</a:t>
            </a:fld>
            <a:endParaRPr lang="en-US"/>
          </a:p>
        </p:txBody>
      </p:sp>
    </p:spTree>
    <p:extLst>
      <p:ext uri="{BB962C8B-B14F-4D97-AF65-F5344CB8AC3E}">
        <p14:creationId xmlns:p14="http://schemas.microsoft.com/office/powerpoint/2010/main" val="249492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16</a:t>
            </a:fld>
            <a:endParaRPr lang="en-US"/>
          </a:p>
        </p:txBody>
      </p:sp>
    </p:spTree>
    <p:extLst>
      <p:ext uri="{BB962C8B-B14F-4D97-AF65-F5344CB8AC3E}">
        <p14:creationId xmlns:p14="http://schemas.microsoft.com/office/powerpoint/2010/main" val="337188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MACS=Multi-axis </a:t>
            </a:r>
            <a:r>
              <a:rPr lang="en-US" dirty="0" err="1"/>
              <a:t>Cyrstal</a:t>
            </a:r>
            <a:r>
              <a:rPr lang="en-US" dirty="0"/>
              <a:t> Spectrometer</a:t>
            </a:r>
          </a:p>
        </p:txBody>
      </p:sp>
      <p:sp>
        <p:nvSpPr>
          <p:cNvPr id="4" name="Slide Number Placeholder 3"/>
          <p:cNvSpPr>
            <a:spLocks noGrp="1"/>
          </p:cNvSpPr>
          <p:nvPr>
            <p:ph type="sldNum" sz="quarter" idx="10"/>
          </p:nvPr>
        </p:nvSpPr>
        <p:spPr/>
        <p:txBody>
          <a:bodyPr/>
          <a:lstStyle/>
          <a:p>
            <a:fld id="{2C5BA844-DEE4-C746-B0B9-DA9D9D9B4B90}" type="slidenum">
              <a:rPr lang="en-US" smtClean="0"/>
              <a:t>17</a:t>
            </a:fld>
            <a:endParaRPr lang="en-US"/>
          </a:p>
        </p:txBody>
      </p:sp>
    </p:spTree>
    <p:extLst>
      <p:ext uri="{BB962C8B-B14F-4D97-AF65-F5344CB8AC3E}">
        <p14:creationId xmlns:p14="http://schemas.microsoft.com/office/powerpoint/2010/main" val="1780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18</a:t>
            </a:fld>
            <a:endParaRPr lang="en-US"/>
          </a:p>
        </p:txBody>
      </p:sp>
    </p:spTree>
    <p:extLst>
      <p:ext uri="{BB962C8B-B14F-4D97-AF65-F5344CB8AC3E}">
        <p14:creationId xmlns:p14="http://schemas.microsoft.com/office/powerpoint/2010/main" val="315356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19</a:t>
            </a:fld>
            <a:endParaRPr lang="en-US"/>
          </a:p>
        </p:txBody>
      </p:sp>
    </p:spTree>
    <p:extLst>
      <p:ext uri="{BB962C8B-B14F-4D97-AF65-F5344CB8AC3E}">
        <p14:creationId xmlns:p14="http://schemas.microsoft.com/office/powerpoint/2010/main" val="214633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a:t>
            </a:fld>
            <a:endParaRPr lang="en-US"/>
          </a:p>
        </p:txBody>
      </p:sp>
    </p:spTree>
    <p:extLst>
      <p:ext uri="{BB962C8B-B14F-4D97-AF65-F5344CB8AC3E}">
        <p14:creationId xmlns:p14="http://schemas.microsoft.com/office/powerpoint/2010/main" val="3139027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20</a:t>
            </a:fld>
            <a:endParaRPr lang="en-US"/>
          </a:p>
        </p:txBody>
      </p:sp>
    </p:spTree>
    <p:extLst>
      <p:ext uri="{BB962C8B-B14F-4D97-AF65-F5344CB8AC3E}">
        <p14:creationId xmlns:p14="http://schemas.microsoft.com/office/powerpoint/2010/main" val="396897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21</a:t>
            </a:fld>
            <a:endParaRPr lang="en-US"/>
          </a:p>
        </p:txBody>
      </p:sp>
    </p:spTree>
    <p:extLst>
      <p:ext uri="{BB962C8B-B14F-4D97-AF65-F5344CB8AC3E}">
        <p14:creationId xmlns:p14="http://schemas.microsoft.com/office/powerpoint/2010/main" val="3139877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22</a:t>
            </a:fld>
            <a:endParaRPr lang="en-US"/>
          </a:p>
        </p:txBody>
      </p:sp>
    </p:spTree>
    <p:extLst>
      <p:ext uri="{BB962C8B-B14F-4D97-AF65-F5344CB8AC3E}">
        <p14:creationId xmlns:p14="http://schemas.microsoft.com/office/powerpoint/2010/main" val="382479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23</a:t>
            </a:fld>
            <a:endParaRPr lang="en-US"/>
          </a:p>
        </p:txBody>
      </p:sp>
    </p:spTree>
    <p:extLst>
      <p:ext uri="{BB962C8B-B14F-4D97-AF65-F5344CB8AC3E}">
        <p14:creationId xmlns:p14="http://schemas.microsoft.com/office/powerpoint/2010/main" val="256320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24</a:t>
            </a:fld>
            <a:endParaRPr lang="en-US"/>
          </a:p>
        </p:txBody>
      </p:sp>
    </p:spTree>
    <p:extLst>
      <p:ext uri="{BB962C8B-B14F-4D97-AF65-F5344CB8AC3E}">
        <p14:creationId xmlns:p14="http://schemas.microsoft.com/office/powerpoint/2010/main" val="1171924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25</a:t>
            </a:fld>
            <a:endParaRPr lang="en-US"/>
          </a:p>
        </p:txBody>
      </p:sp>
    </p:spTree>
    <p:extLst>
      <p:ext uri="{BB962C8B-B14F-4D97-AF65-F5344CB8AC3E}">
        <p14:creationId xmlns:p14="http://schemas.microsoft.com/office/powerpoint/2010/main" val="247992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26</a:t>
            </a:fld>
            <a:endParaRPr lang="en-US"/>
          </a:p>
        </p:txBody>
      </p:sp>
    </p:spTree>
    <p:extLst>
      <p:ext uri="{BB962C8B-B14F-4D97-AF65-F5344CB8AC3E}">
        <p14:creationId xmlns:p14="http://schemas.microsoft.com/office/powerpoint/2010/main" val="139053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27</a:t>
            </a:fld>
            <a:endParaRPr lang="en-US"/>
          </a:p>
        </p:txBody>
      </p:sp>
    </p:spTree>
    <p:extLst>
      <p:ext uri="{BB962C8B-B14F-4D97-AF65-F5344CB8AC3E}">
        <p14:creationId xmlns:p14="http://schemas.microsoft.com/office/powerpoint/2010/main" val="2691136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28</a:t>
            </a:fld>
            <a:endParaRPr lang="en-US"/>
          </a:p>
        </p:txBody>
      </p:sp>
    </p:spTree>
    <p:extLst>
      <p:ext uri="{BB962C8B-B14F-4D97-AF65-F5344CB8AC3E}">
        <p14:creationId xmlns:p14="http://schemas.microsoft.com/office/powerpoint/2010/main" val="1329602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29</a:t>
            </a:fld>
            <a:endParaRPr lang="en-US"/>
          </a:p>
        </p:txBody>
      </p:sp>
    </p:spTree>
    <p:extLst>
      <p:ext uri="{BB962C8B-B14F-4D97-AF65-F5344CB8AC3E}">
        <p14:creationId xmlns:p14="http://schemas.microsoft.com/office/powerpoint/2010/main" val="216123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3</a:t>
            </a:fld>
            <a:endParaRPr lang="en-US"/>
          </a:p>
        </p:txBody>
      </p:sp>
    </p:spTree>
    <p:extLst>
      <p:ext uri="{BB962C8B-B14F-4D97-AF65-F5344CB8AC3E}">
        <p14:creationId xmlns:p14="http://schemas.microsoft.com/office/powerpoint/2010/main" val="3752847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30</a:t>
            </a:fld>
            <a:endParaRPr lang="en-US"/>
          </a:p>
        </p:txBody>
      </p:sp>
    </p:spTree>
    <p:extLst>
      <p:ext uri="{BB962C8B-B14F-4D97-AF65-F5344CB8AC3E}">
        <p14:creationId xmlns:p14="http://schemas.microsoft.com/office/powerpoint/2010/main" val="2736389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BA844-DEE4-C746-B0B9-DA9D9D9B4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53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BA844-DEE4-C746-B0B9-DA9D9D9B4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553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34</a:t>
            </a:fld>
            <a:endParaRPr lang="en-US"/>
          </a:p>
        </p:txBody>
      </p:sp>
    </p:spTree>
    <p:extLst>
      <p:ext uri="{BB962C8B-B14F-4D97-AF65-F5344CB8AC3E}">
        <p14:creationId xmlns:p14="http://schemas.microsoft.com/office/powerpoint/2010/main" val="372403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35</a:t>
            </a:fld>
            <a:endParaRPr lang="en-US"/>
          </a:p>
        </p:txBody>
      </p:sp>
    </p:spTree>
    <p:extLst>
      <p:ext uri="{BB962C8B-B14F-4D97-AF65-F5344CB8AC3E}">
        <p14:creationId xmlns:p14="http://schemas.microsoft.com/office/powerpoint/2010/main" val="2677189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36</a:t>
            </a:fld>
            <a:endParaRPr lang="en-US"/>
          </a:p>
        </p:txBody>
      </p:sp>
    </p:spTree>
    <p:extLst>
      <p:ext uri="{BB962C8B-B14F-4D97-AF65-F5344CB8AC3E}">
        <p14:creationId xmlns:p14="http://schemas.microsoft.com/office/powerpoint/2010/main" val="2522612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37</a:t>
            </a:fld>
            <a:endParaRPr lang="en-US"/>
          </a:p>
        </p:txBody>
      </p:sp>
    </p:spTree>
    <p:extLst>
      <p:ext uri="{BB962C8B-B14F-4D97-AF65-F5344CB8AC3E}">
        <p14:creationId xmlns:p14="http://schemas.microsoft.com/office/powerpoint/2010/main" val="3784868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38</a:t>
            </a:fld>
            <a:endParaRPr lang="en-US"/>
          </a:p>
        </p:txBody>
      </p:sp>
    </p:spTree>
    <p:extLst>
      <p:ext uri="{BB962C8B-B14F-4D97-AF65-F5344CB8AC3E}">
        <p14:creationId xmlns:p14="http://schemas.microsoft.com/office/powerpoint/2010/main" val="25682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39</a:t>
            </a:fld>
            <a:endParaRPr lang="en-US"/>
          </a:p>
        </p:txBody>
      </p:sp>
    </p:spTree>
    <p:extLst>
      <p:ext uri="{BB962C8B-B14F-4D97-AF65-F5344CB8AC3E}">
        <p14:creationId xmlns:p14="http://schemas.microsoft.com/office/powerpoint/2010/main" val="2724992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40</a:t>
            </a:fld>
            <a:endParaRPr lang="en-US"/>
          </a:p>
        </p:txBody>
      </p:sp>
    </p:spTree>
    <p:extLst>
      <p:ext uri="{BB962C8B-B14F-4D97-AF65-F5344CB8AC3E}">
        <p14:creationId xmlns:p14="http://schemas.microsoft.com/office/powerpoint/2010/main" val="191534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4</a:t>
            </a:fld>
            <a:endParaRPr lang="en-US"/>
          </a:p>
        </p:txBody>
      </p:sp>
    </p:spTree>
    <p:extLst>
      <p:ext uri="{BB962C8B-B14F-4D97-AF65-F5344CB8AC3E}">
        <p14:creationId xmlns:p14="http://schemas.microsoft.com/office/powerpoint/2010/main" val="2197466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41</a:t>
            </a:fld>
            <a:endParaRPr lang="en-US"/>
          </a:p>
        </p:txBody>
      </p:sp>
    </p:spTree>
    <p:extLst>
      <p:ext uri="{BB962C8B-B14F-4D97-AF65-F5344CB8AC3E}">
        <p14:creationId xmlns:p14="http://schemas.microsoft.com/office/powerpoint/2010/main" val="1983242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42</a:t>
            </a:fld>
            <a:endParaRPr lang="en-US"/>
          </a:p>
        </p:txBody>
      </p:sp>
    </p:spTree>
    <p:extLst>
      <p:ext uri="{BB962C8B-B14F-4D97-AF65-F5344CB8AC3E}">
        <p14:creationId xmlns:p14="http://schemas.microsoft.com/office/powerpoint/2010/main" val="1082052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43</a:t>
            </a:fld>
            <a:endParaRPr lang="en-US"/>
          </a:p>
        </p:txBody>
      </p:sp>
    </p:spTree>
    <p:extLst>
      <p:ext uri="{BB962C8B-B14F-4D97-AF65-F5344CB8AC3E}">
        <p14:creationId xmlns:p14="http://schemas.microsoft.com/office/powerpoint/2010/main" val="1523506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BA844-DEE4-C746-B0B9-DA9D9D9B4B90}" type="slidenum">
              <a:rPr lang="en-US" smtClean="0"/>
              <a:t>44</a:t>
            </a:fld>
            <a:endParaRPr lang="en-US"/>
          </a:p>
        </p:txBody>
      </p:sp>
    </p:spTree>
    <p:extLst>
      <p:ext uri="{BB962C8B-B14F-4D97-AF65-F5344CB8AC3E}">
        <p14:creationId xmlns:p14="http://schemas.microsoft.com/office/powerpoint/2010/main" val="826146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BA844-DEE4-C746-B0B9-DA9D9D9B4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577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46</a:t>
            </a:fld>
            <a:endParaRPr lang="en-US"/>
          </a:p>
        </p:txBody>
      </p:sp>
    </p:spTree>
    <p:extLst>
      <p:ext uri="{BB962C8B-B14F-4D97-AF65-F5344CB8AC3E}">
        <p14:creationId xmlns:p14="http://schemas.microsoft.com/office/powerpoint/2010/main" val="589753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47</a:t>
            </a:fld>
            <a:endParaRPr lang="en-US"/>
          </a:p>
        </p:txBody>
      </p:sp>
    </p:spTree>
    <p:extLst>
      <p:ext uri="{BB962C8B-B14F-4D97-AF65-F5344CB8AC3E}">
        <p14:creationId xmlns:p14="http://schemas.microsoft.com/office/powerpoint/2010/main" val="168092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cs typeface="Arial" panose="020B0604020202020204" pitchFamily="34" charset="0"/>
              </a:rPr>
              <a:t>NNS CNS model cold neutron brightness ratios with respect to the anticipated NBSR LD</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 Unit 3 CNS brightness for the LD</a:t>
            </a:r>
            <a:r>
              <a:rPr lang="en-US" sz="18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1800" dirty="0">
                <a:effectLst/>
                <a:latin typeface="Times New Roman" panose="02020603050405020304" pitchFamily="18" charset="0"/>
                <a:ea typeface="Calibri" panose="020F0502020204030204" pitchFamily="34" charset="0"/>
                <a:cs typeface="Arial" panose="020B0604020202020204" pitchFamily="34" charset="0"/>
              </a:rPr>
              <a:t> vessel diameters indicated in the legend. These curves are obtained from ratios of the brightness curves shown in Figure 2. The reference OPAL-like (Æ 30 cm) CNS model is represented by the black circles.</a:t>
            </a:r>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48</a:t>
            </a:fld>
            <a:endParaRPr lang="en-US"/>
          </a:p>
        </p:txBody>
      </p:sp>
    </p:spTree>
    <p:extLst>
      <p:ext uri="{BB962C8B-B14F-4D97-AF65-F5344CB8AC3E}">
        <p14:creationId xmlns:p14="http://schemas.microsoft.com/office/powerpoint/2010/main" val="4078578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49</a:t>
            </a:fld>
            <a:endParaRPr lang="en-US"/>
          </a:p>
        </p:txBody>
      </p:sp>
    </p:spTree>
    <p:extLst>
      <p:ext uri="{BB962C8B-B14F-4D97-AF65-F5344CB8AC3E}">
        <p14:creationId xmlns:p14="http://schemas.microsoft.com/office/powerpoint/2010/main" val="3630583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50</a:t>
            </a:fld>
            <a:endParaRPr lang="en-US"/>
          </a:p>
        </p:txBody>
      </p:sp>
    </p:spTree>
    <p:extLst>
      <p:ext uri="{BB962C8B-B14F-4D97-AF65-F5344CB8AC3E}">
        <p14:creationId xmlns:p14="http://schemas.microsoft.com/office/powerpoint/2010/main" val="327902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5</a:t>
            </a:fld>
            <a:endParaRPr lang="en-US"/>
          </a:p>
        </p:txBody>
      </p:sp>
    </p:spTree>
    <p:extLst>
      <p:ext uri="{BB962C8B-B14F-4D97-AF65-F5344CB8AC3E}">
        <p14:creationId xmlns:p14="http://schemas.microsoft.com/office/powerpoint/2010/main" val="4190055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804BF-A41C-8448-874E-9C0B6FDDAB7C}" type="slidenum">
              <a:rPr lang="en-US" smtClean="0"/>
              <a:t>51</a:t>
            </a:fld>
            <a:endParaRPr lang="en-US"/>
          </a:p>
        </p:txBody>
      </p:sp>
    </p:spTree>
    <p:extLst>
      <p:ext uri="{BB962C8B-B14F-4D97-AF65-F5344CB8AC3E}">
        <p14:creationId xmlns:p14="http://schemas.microsoft.com/office/powerpoint/2010/main" val="3628488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52</a:t>
            </a:fld>
            <a:endParaRPr lang="en-US"/>
          </a:p>
        </p:txBody>
      </p:sp>
    </p:spTree>
    <p:extLst>
      <p:ext uri="{BB962C8B-B14F-4D97-AF65-F5344CB8AC3E}">
        <p14:creationId xmlns:p14="http://schemas.microsoft.com/office/powerpoint/2010/main" val="121130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6</a:t>
            </a:fld>
            <a:endParaRPr lang="en-US"/>
          </a:p>
        </p:txBody>
      </p:sp>
    </p:spTree>
    <p:extLst>
      <p:ext uri="{BB962C8B-B14F-4D97-AF65-F5344CB8AC3E}">
        <p14:creationId xmlns:p14="http://schemas.microsoft.com/office/powerpoint/2010/main" val="164684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7</a:t>
            </a:fld>
            <a:endParaRPr lang="en-US"/>
          </a:p>
        </p:txBody>
      </p:sp>
    </p:spTree>
    <p:extLst>
      <p:ext uri="{BB962C8B-B14F-4D97-AF65-F5344CB8AC3E}">
        <p14:creationId xmlns:p14="http://schemas.microsoft.com/office/powerpoint/2010/main" val="222856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8</a:t>
            </a:fld>
            <a:endParaRPr lang="en-US"/>
          </a:p>
        </p:txBody>
      </p:sp>
    </p:spTree>
    <p:extLst>
      <p:ext uri="{BB962C8B-B14F-4D97-AF65-F5344CB8AC3E}">
        <p14:creationId xmlns:p14="http://schemas.microsoft.com/office/powerpoint/2010/main" val="215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BA844-DEE4-C746-B0B9-DA9D9D9B4B90}" type="slidenum">
              <a:rPr lang="en-US" smtClean="0"/>
              <a:t>9</a:t>
            </a:fld>
            <a:endParaRPr lang="en-US"/>
          </a:p>
        </p:txBody>
      </p:sp>
    </p:spTree>
    <p:extLst>
      <p:ext uri="{BB962C8B-B14F-4D97-AF65-F5344CB8AC3E}">
        <p14:creationId xmlns:p14="http://schemas.microsoft.com/office/powerpoint/2010/main" val="3922088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3.jp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chart" Target="../charts/chart2.xml"/><Relationship Id="rId4" Type="http://schemas.openxmlformats.org/officeDocument/2006/relationships/chart" Target="../charts/chart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9.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2.png"/><Relationship Id="rId7" Type="http://schemas.openxmlformats.org/officeDocument/2006/relationships/image" Target="../media/image45.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4.tif"/><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54.tif"/><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4.tif"/><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54.tif"/><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4.tif"/><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55.t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54.tif"/><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4.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3.jp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9.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2.png"/><Relationship Id="rId7" Type="http://schemas.openxmlformats.org/officeDocument/2006/relationships/image" Target="../media/image45.jp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BAFE4-3996-9B40-A849-0450F4C59513}"/>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44D804DA-26DC-094D-81DE-93F10F39F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651A0C-9B64-634D-8A09-BE241A244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3619D-369A-3C40-8401-DAA021E87AD1}"/>
              </a:ext>
            </a:extLst>
          </p:cNvPr>
          <p:cNvSpPr>
            <a:spLocks noGrp="1"/>
          </p:cNvSpPr>
          <p:nvPr>
            <p:ph type="dt" sz="half" idx="10"/>
          </p:nvPr>
        </p:nvSpPr>
        <p:spPr/>
        <p:txBody>
          <a:bodyPr/>
          <a:lstStyle/>
          <a:p>
            <a:fld id="{11A84E01-FA1D-DF4D-8154-31A9A1861279}" type="datetimeFigureOut">
              <a:rPr lang="en-US" smtClean="0"/>
              <a:t>7/25/2024</a:t>
            </a:fld>
            <a:endParaRPr lang="en-US"/>
          </a:p>
        </p:txBody>
      </p:sp>
      <p:sp>
        <p:nvSpPr>
          <p:cNvPr id="5" name="Footer Placeholder 4">
            <a:extLst>
              <a:ext uri="{FF2B5EF4-FFF2-40B4-BE49-F238E27FC236}">
                <a16:creationId xmlns:a16="http://schemas.microsoft.com/office/drawing/2014/main" id="{E2FA8995-CDE0-A646-B4C0-DF68570AC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2D4CD-0567-AA4B-BE1B-B504FA737AED}"/>
              </a:ext>
            </a:extLst>
          </p:cNvPr>
          <p:cNvSpPr>
            <a:spLocks noGrp="1"/>
          </p:cNvSpPr>
          <p:nvPr>
            <p:ph type="sldNum" sz="quarter" idx="12"/>
          </p:nvPr>
        </p:nvSpPr>
        <p:spPr/>
        <p:txBody>
          <a:bodyPr/>
          <a:lstStyle/>
          <a:p>
            <a:fld id="{54EEB62B-FDC5-F542-B36B-F4CCC4099D47}" type="slidenum">
              <a:rPr lang="en-US" smtClean="0"/>
              <a:t>‹#›</a:t>
            </a:fld>
            <a:endParaRPr lang="en-US"/>
          </a:p>
        </p:txBody>
      </p:sp>
    </p:spTree>
    <p:extLst>
      <p:ext uri="{BB962C8B-B14F-4D97-AF65-F5344CB8AC3E}">
        <p14:creationId xmlns:p14="http://schemas.microsoft.com/office/powerpoint/2010/main" val="79509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42434-9005-9A48-8FA3-73C5FE8D7B45}"/>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F3714CCD-6008-7C48-8213-7ACB997358CB}"/>
              </a:ext>
            </a:extLst>
          </p:cNvPr>
          <p:cNvSpPr>
            <a:spLocks noGrp="1"/>
          </p:cNvSpPr>
          <p:nvPr>
            <p:ph type="title"/>
          </p:nvPr>
        </p:nvSpPr>
        <p:spPr>
          <a:xfrm>
            <a:off x="49784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3804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84F49B-5A7F-2F45-9400-29748B34686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Content Placeholder 3">
            <a:extLst>
              <a:ext uri="{FF2B5EF4-FFF2-40B4-BE49-F238E27FC236}">
                <a16:creationId xmlns:a16="http://schemas.microsoft.com/office/drawing/2014/main" id="{8D058A46-4497-4846-9950-4FE69B7CB514}"/>
              </a:ext>
            </a:extLst>
          </p:cNvPr>
          <p:cNvSpPr>
            <a:spLocks noGrp="1"/>
          </p:cNvSpPr>
          <p:nvPr>
            <p:ph sz="half" idx="2" hasCustomPrompt="1"/>
          </p:nvPr>
        </p:nvSpPr>
        <p:spPr>
          <a:xfrm>
            <a:off x="0" y="1088249"/>
            <a:ext cx="12192000" cy="3897872"/>
          </a:xfrm>
          <a:ln>
            <a:noFill/>
          </a:ln>
        </p:spPr>
        <p:txBody>
          <a:bodyPr/>
          <a:lstStyle>
            <a:lvl1pPr marL="0" indent="0">
              <a:buNone/>
              <a:defRPr/>
            </a:lvl1pPr>
          </a:lstStyle>
          <a:p>
            <a:pPr lvl="0"/>
            <a:r>
              <a:rPr lang="en-US" dirty="0"/>
              <a:t>Object/Photo</a:t>
            </a:r>
          </a:p>
        </p:txBody>
      </p:sp>
      <p:pic>
        <p:nvPicPr>
          <p:cNvPr id="10" name="Picture 9">
            <a:extLst>
              <a:ext uri="{FF2B5EF4-FFF2-40B4-BE49-F238E27FC236}">
                <a16:creationId xmlns:a16="http://schemas.microsoft.com/office/drawing/2014/main" id="{C55B0418-EA3E-F444-BA50-493E538C475E}"/>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 name="Text Placeholder 2">
            <a:extLst>
              <a:ext uri="{FF2B5EF4-FFF2-40B4-BE49-F238E27FC236}">
                <a16:creationId xmlns:a16="http://schemas.microsoft.com/office/drawing/2014/main" id="{4038A29F-49C5-8E46-9DD1-3268CB9B3E64}"/>
              </a:ext>
            </a:extLst>
          </p:cNvPr>
          <p:cNvSpPr>
            <a:spLocks noGrp="1"/>
          </p:cNvSpPr>
          <p:nvPr>
            <p:ph type="body" idx="1" hasCustomPrompt="1"/>
          </p:nvPr>
        </p:nvSpPr>
        <p:spPr>
          <a:xfrm>
            <a:off x="1092819" y="5213932"/>
            <a:ext cx="9824225" cy="12638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9" name="Title 1">
            <a:extLst>
              <a:ext uri="{FF2B5EF4-FFF2-40B4-BE49-F238E27FC236}">
                <a16:creationId xmlns:a16="http://schemas.microsoft.com/office/drawing/2014/main" id="{BCFA929C-C054-5949-B389-B2BE80C59E61}"/>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71027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2" userDrawn="1">
          <p15:clr>
            <a:srgbClr val="FBAE40"/>
          </p15:clr>
        </p15:guide>
        <p15:guide id="3" orient="horz" pos="50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533BF-1B93-2A43-BA34-0F3A82D7F33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2" name="Text Placeholder 3">
            <a:extLst>
              <a:ext uri="{FF2B5EF4-FFF2-40B4-BE49-F238E27FC236}">
                <a16:creationId xmlns:a16="http://schemas.microsoft.com/office/drawing/2014/main" id="{1C17D88D-1B35-A843-BA46-506AB4A8754C}"/>
              </a:ext>
            </a:extLst>
          </p:cNvPr>
          <p:cNvSpPr>
            <a:spLocks noGrp="1"/>
          </p:cNvSpPr>
          <p:nvPr>
            <p:ph type="body" sz="half" idx="2" hasCustomPrompt="1"/>
          </p:nvPr>
        </p:nvSpPr>
        <p:spPr>
          <a:xfrm>
            <a:off x="719253" y="1622502"/>
            <a:ext cx="10753493" cy="1456996"/>
          </a:xfrm>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pic>
        <p:nvPicPr>
          <p:cNvPr id="19" name="Picture 18">
            <a:extLst>
              <a:ext uri="{FF2B5EF4-FFF2-40B4-BE49-F238E27FC236}">
                <a16:creationId xmlns:a16="http://schemas.microsoft.com/office/drawing/2014/main" id="{CAD91200-3642-8946-A772-E48D2472F96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B893048A-A103-8740-9E4D-A13D62CFA954}"/>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Picture Placeholder 37">
            <a:extLst>
              <a:ext uri="{FF2B5EF4-FFF2-40B4-BE49-F238E27FC236}">
                <a16:creationId xmlns:a16="http://schemas.microsoft.com/office/drawing/2014/main" id="{CFA31AA8-C387-164B-869F-B0075C511E65}"/>
              </a:ext>
            </a:extLst>
          </p:cNvPr>
          <p:cNvSpPr>
            <a:spLocks noGrp="1"/>
          </p:cNvSpPr>
          <p:nvPr>
            <p:ph type="pic" sz="quarter" idx="20" hasCustomPrompt="1"/>
          </p:nvPr>
        </p:nvSpPr>
        <p:spPr>
          <a:xfrm>
            <a:off x="-12542" y="3603157"/>
            <a:ext cx="3889249" cy="2495747"/>
          </a:xfrm>
        </p:spPr>
        <p:txBody>
          <a:bodyPr>
            <a:normAutofit/>
          </a:bodyPr>
          <a:lstStyle>
            <a:lvl1pPr marL="0" indent="0">
              <a:buNone/>
              <a:defRPr sz="2000" b="1">
                <a:solidFill>
                  <a:schemeClr val="tx1"/>
                </a:solidFill>
              </a:defRPr>
            </a:lvl1pPr>
          </a:lstStyle>
          <a:p>
            <a:r>
              <a:rPr lang="en-US" dirty="0"/>
              <a:t>Picture/icon/text</a:t>
            </a:r>
          </a:p>
        </p:txBody>
      </p:sp>
      <p:sp>
        <p:nvSpPr>
          <p:cNvPr id="17" name="Picture Placeholder 37">
            <a:extLst>
              <a:ext uri="{FF2B5EF4-FFF2-40B4-BE49-F238E27FC236}">
                <a16:creationId xmlns:a16="http://schemas.microsoft.com/office/drawing/2014/main" id="{9B1F4115-3B6A-C147-B3F0-135C7ECD40C5}"/>
              </a:ext>
            </a:extLst>
          </p:cNvPr>
          <p:cNvSpPr>
            <a:spLocks noGrp="1"/>
          </p:cNvSpPr>
          <p:nvPr>
            <p:ph type="pic" sz="quarter" idx="21" hasCustomPrompt="1"/>
          </p:nvPr>
        </p:nvSpPr>
        <p:spPr>
          <a:xfrm>
            <a:off x="4154344" y="3603157"/>
            <a:ext cx="3889249" cy="2495747"/>
          </a:xfrm>
        </p:spPr>
        <p:txBody>
          <a:bodyPr>
            <a:normAutofit/>
          </a:bodyPr>
          <a:lstStyle>
            <a:lvl1pPr marL="0" indent="0">
              <a:buNone/>
              <a:defRPr sz="2000" b="1">
                <a:solidFill>
                  <a:schemeClr val="tx1"/>
                </a:solidFill>
              </a:defRPr>
            </a:lvl1pPr>
          </a:lstStyle>
          <a:p>
            <a:r>
              <a:rPr lang="en-US" dirty="0"/>
              <a:t>Picture/icon/text</a:t>
            </a:r>
          </a:p>
        </p:txBody>
      </p:sp>
      <p:sp>
        <p:nvSpPr>
          <p:cNvPr id="20" name="Picture Placeholder 37">
            <a:extLst>
              <a:ext uri="{FF2B5EF4-FFF2-40B4-BE49-F238E27FC236}">
                <a16:creationId xmlns:a16="http://schemas.microsoft.com/office/drawing/2014/main" id="{5E9C8FEA-E368-2E47-8707-A1899F1C96BC}"/>
              </a:ext>
            </a:extLst>
          </p:cNvPr>
          <p:cNvSpPr>
            <a:spLocks noGrp="1"/>
          </p:cNvSpPr>
          <p:nvPr>
            <p:ph type="pic" sz="quarter" idx="22" hasCustomPrompt="1"/>
          </p:nvPr>
        </p:nvSpPr>
        <p:spPr>
          <a:xfrm>
            <a:off x="8309655" y="3603157"/>
            <a:ext cx="3889249" cy="2495747"/>
          </a:xfrm>
        </p:spPr>
        <p:txBody>
          <a:bodyPr>
            <a:normAutofit/>
          </a:bodyPr>
          <a:lstStyle>
            <a:lvl1pPr marL="0" indent="0">
              <a:buNone/>
              <a:defRPr sz="2000" b="1">
                <a:solidFill>
                  <a:schemeClr val="tx1"/>
                </a:solidFill>
              </a:defRPr>
            </a:lvl1pPr>
          </a:lstStyle>
          <a:p>
            <a:r>
              <a:rPr lang="en-US" dirty="0"/>
              <a:t>Picture/icon/text</a:t>
            </a:r>
          </a:p>
        </p:txBody>
      </p:sp>
    </p:spTree>
    <p:extLst>
      <p:ext uri="{BB962C8B-B14F-4D97-AF65-F5344CB8AC3E}">
        <p14:creationId xmlns:p14="http://schemas.microsoft.com/office/powerpoint/2010/main" val="2622539694"/>
      </p:ext>
    </p:extLst>
  </p:cSld>
  <p:clrMapOvr>
    <a:masterClrMapping/>
  </p:clrMapOvr>
  <p:extLst>
    <p:ext uri="{DCECCB84-F9BA-43D5-87BE-67443E8EF086}">
      <p15:sldGuideLst xmlns:p15="http://schemas.microsoft.com/office/powerpoint/2012/main">
        <p15:guide id="1" orient="horz" pos="2136" userDrawn="1">
          <p15:clr>
            <a:srgbClr val="FBAE40"/>
          </p15:clr>
        </p15:guide>
        <p15:guide id="3" pos="432" userDrawn="1">
          <p15:clr>
            <a:srgbClr val="FBAE40"/>
          </p15:clr>
        </p15:guide>
        <p15:guide id="4" pos="7296">
          <p15:clr>
            <a:srgbClr val="FBAE40"/>
          </p15:clr>
        </p15:guide>
        <p15:guide id="5"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A35D9A-EEF1-DD46-987E-6CF872511F43}"/>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7" name="Content Placeholder 5">
            <a:extLst>
              <a:ext uri="{FF2B5EF4-FFF2-40B4-BE49-F238E27FC236}">
                <a16:creationId xmlns:a16="http://schemas.microsoft.com/office/drawing/2014/main" id="{D7FACD73-4E5D-A345-B9F2-A050263D9E0C}"/>
              </a:ext>
            </a:extLst>
          </p:cNvPr>
          <p:cNvSpPr>
            <a:spLocks noGrp="1"/>
          </p:cNvSpPr>
          <p:nvPr>
            <p:ph sz="quarter" idx="4"/>
          </p:nvPr>
        </p:nvSpPr>
        <p:spPr>
          <a:xfrm>
            <a:off x="6718609" y="1757943"/>
            <a:ext cx="5183188" cy="3684588"/>
          </a:xfrm>
        </p:spPr>
        <p:txBody>
          <a:bodyPr>
            <a:normAutofit/>
          </a:bodyPr>
          <a:lstStyle>
            <a:lvl1pPr marL="0" indent="0">
              <a:buNone/>
              <a:defRPr sz="3200" b="1">
                <a:solidFill>
                  <a:srgbClr val="002060"/>
                </a:solidFill>
              </a:defRPr>
            </a:lvl1pPr>
            <a:lvl2pPr marL="800100" indent="-342900">
              <a:buClr>
                <a:srgbClr val="5D8B72"/>
              </a:buClr>
              <a:buFont typeface="Wingdings" pitchFamily="2" charset="2"/>
              <a:buChar char="§"/>
              <a:defRPr sz="3200"/>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82528B23-895C-5C4C-B680-35A98899E6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E3FAAB9C-4676-8C48-8CEF-A4CF6BE5BC2B}"/>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Picture Placeholder 37">
            <a:extLst>
              <a:ext uri="{FF2B5EF4-FFF2-40B4-BE49-F238E27FC236}">
                <a16:creationId xmlns:a16="http://schemas.microsoft.com/office/drawing/2014/main" id="{F18C6717-9848-804B-B1E2-2105CEE0B192}"/>
              </a:ext>
            </a:extLst>
          </p:cNvPr>
          <p:cNvSpPr>
            <a:spLocks noGrp="1"/>
          </p:cNvSpPr>
          <p:nvPr>
            <p:ph type="pic" sz="quarter" idx="20" hasCustomPrompt="1"/>
          </p:nvPr>
        </p:nvSpPr>
        <p:spPr>
          <a:xfrm>
            <a:off x="0" y="1093699"/>
            <a:ext cx="6337300" cy="5759148"/>
          </a:xfrm>
        </p:spPr>
        <p:txBody>
          <a:bodyPr>
            <a:normAutofit/>
          </a:bodyPr>
          <a:lstStyle>
            <a:lvl1pPr marL="0" indent="0">
              <a:buNone/>
              <a:defRPr sz="2000" b="1">
                <a:solidFill>
                  <a:schemeClr val="tx1"/>
                </a:solidFill>
              </a:defRPr>
            </a:lvl1pPr>
          </a:lstStyle>
          <a:p>
            <a:r>
              <a:rPr lang="en-US" dirty="0"/>
              <a:t>Picture/icon/text</a:t>
            </a:r>
          </a:p>
        </p:txBody>
      </p:sp>
    </p:spTree>
    <p:extLst>
      <p:ext uri="{BB962C8B-B14F-4D97-AF65-F5344CB8AC3E}">
        <p14:creationId xmlns:p14="http://schemas.microsoft.com/office/powerpoint/2010/main" val="3585909165"/>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Rectangle 8">
            <a:extLst>
              <a:ext uri="{FF2B5EF4-FFF2-40B4-BE49-F238E27FC236}">
                <a16:creationId xmlns:a16="http://schemas.microsoft.com/office/drawing/2014/main" id="{7D63FB6F-295B-4145-AC04-27AECBF663FE}"/>
              </a:ext>
            </a:extLst>
          </p:cNvPr>
          <p:cNvSpPr/>
          <p:nvPr userDrawn="1"/>
        </p:nvSpPr>
        <p:spPr>
          <a:xfrm>
            <a:off x="10173653" y="3561055"/>
            <a:ext cx="1399032" cy="2013995"/>
          </a:xfrm>
          <a:prstGeom prst="rect">
            <a:avLst/>
          </a:prstGeom>
          <a:solidFill>
            <a:srgbClr val="B9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a:extLst>
              <a:ext uri="{FF2B5EF4-FFF2-40B4-BE49-F238E27FC236}">
                <a16:creationId xmlns:a16="http://schemas.microsoft.com/office/drawing/2014/main" id="{7A30F6BE-9234-024F-833A-824C3D3A925D}"/>
              </a:ext>
            </a:extLst>
          </p:cNvPr>
          <p:cNvSpPr/>
          <p:nvPr userDrawn="1"/>
        </p:nvSpPr>
        <p:spPr>
          <a:xfrm>
            <a:off x="8586154" y="3561055"/>
            <a:ext cx="1399032" cy="2013995"/>
          </a:xfrm>
          <a:prstGeom prst="rect">
            <a:avLst/>
          </a:prstGeom>
          <a:solidFill>
            <a:srgbClr val="B94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1B41BF4F-6491-E24D-82FA-6C4C49768707}"/>
              </a:ext>
            </a:extLst>
          </p:cNvPr>
          <p:cNvSpPr/>
          <p:nvPr userDrawn="1"/>
        </p:nvSpPr>
        <p:spPr>
          <a:xfrm>
            <a:off x="6976872" y="3561054"/>
            <a:ext cx="1407759"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030C1E6D-6FDE-8C4C-84A7-19639DF2BE58}"/>
              </a:ext>
            </a:extLst>
          </p:cNvPr>
          <p:cNvSpPr/>
          <p:nvPr userDrawn="1"/>
        </p:nvSpPr>
        <p:spPr>
          <a:xfrm>
            <a:off x="5416537" y="3561055"/>
            <a:ext cx="140359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a:extLst>
              <a:ext uri="{FF2B5EF4-FFF2-40B4-BE49-F238E27FC236}">
                <a16:creationId xmlns:a16="http://schemas.microsoft.com/office/drawing/2014/main" id="{4E81D280-A245-594C-9C82-B79E20F196D0}"/>
              </a:ext>
            </a:extLst>
          </p:cNvPr>
          <p:cNvSpPr/>
          <p:nvPr userDrawn="1"/>
        </p:nvSpPr>
        <p:spPr>
          <a:xfrm>
            <a:off x="3836549" y="3561054"/>
            <a:ext cx="139903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106EA32C-2240-6F4B-914F-98F7B8238AF2}"/>
              </a:ext>
            </a:extLst>
          </p:cNvPr>
          <p:cNvSpPr/>
          <p:nvPr userDrawn="1"/>
        </p:nvSpPr>
        <p:spPr>
          <a:xfrm>
            <a:off x="651527" y="3561054"/>
            <a:ext cx="139903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A93E19-50A5-9548-8F8C-391BBBDBDB90}"/>
              </a:ext>
            </a:extLst>
          </p:cNvPr>
          <p:cNvSpPr/>
          <p:nvPr userDrawn="1"/>
        </p:nvSpPr>
        <p:spPr>
          <a:xfrm>
            <a:off x="2254237" y="3561055"/>
            <a:ext cx="140359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4ED8E57-8E6A-9147-8403-FC7756A82595}"/>
              </a:ext>
            </a:extLst>
          </p:cNvPr>
          <p:cNvSpPr/>
          <p:nvPr userDrawn="1"/>
        </p:nvSpPr>
        <p:spPr>
          <a:xfrm>
            <a:off x="651527"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DDE5E9-7903-9D43-B5F6-3F8CE301C9A3}"/>
              </a:ext>
            </a:extLst>
          </p:cNvPr>
          <p:cNvSpPr/>
          <p:nvPr userDrawn="1"/>
        </p:nvSpPr>
        <p:spPr>
          <a:xfrm>
            <a:off x="22490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5D5EB1-B45D-4743-A377-C9944576F172}"/>
              </a:ext>
            </a:extLst>
          </p:cNvPr>
          <p:cNvSpPr/>
          <p:nvPr userDrawn="1"/>
        </p:nvSpPr>
        <p:spPr>
          <a:xfrm>
            <a:off x="3836161"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F42BFC-2C0F-7B4C-A926-E9D82CEC7CDF}"/>
              </a:ext>
            </a:extLst>
          </p:cNvPr>
          <p:cNvSpPr/>
          <p:nvPr userDrawn="1"/>
        </p:nvSpPr>
        <p:spPr>
          <a:xfrm>
            <a:off x="5403963" y="2162022"/>
            <a:ext cx="1413590"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A1E8556-4AB5-444E-83C6-EBC637F23838}"/>
              </a:ext>
            </a:extLst>
          </p:cNvPr>
          <p:cNvSpPr/>
          <p:nvPr userDrawn="1"/>
        </p:nvSpPr>
        <p:spPr>
          <a:xfrm>
            <a:off x="69855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EFCBEB-6BFB-264C-849B-1BCB554A8812}"/>
              </a:ext>
            </a:extLst>
          </p:cNvPr>
          <p:cNvSpPr/>
          <p:nvPr userDrawn="1"/>
        </p:nvSpPr>
        <p:spPr>
          <a:xfrm>
            <a:off x="8586837"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9489B2-A7AF-1A48-A34B-C686CA59A72C}"/>
              </a:ext>
            </a:extLst>
          </p:cNvPr>
          <p:cNvSpPr/>
          <p:nvPr userDrawn="1"/>
        </p:nvSpPr>
        <p:spPr>
          <a:xfrm>
            <a:off x="101738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6D13160A-7C33-214C-A659-A9486E4B61C7}"/>
              </a:ext>
            </a:extLst>
          </p:cNvPr>
          <p:cNvSpPr>
            <a:spLocks noGrp="1"/>
          </p:cNvSpPr>
          <p:nvPr>
            <p:ph sz="quarter" idx="4" hasCustomPrompt="1"/>
          </p:nvPr>
        </p:nvSpPr>
        <p:spPr>
          <a:xfrm>
            <a:off x="653175"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1" name="Content Placeholder 5">
            <a:extLst>
              <a:ext uri="{FF2B5EF4-FFF2-40B4-BE49-F238E27FC236}">
                <a16:creationId xmlns:a16="http://schemas.microsoft.com/office/drawing/2014/main" id="{0619B90C-3B9F-5942-9F93-1B3C12E5D3F0}"/>
              </a:ext>
            </a:extLst>
          </p:cNvPr>
          <p:cNvSpPr>
            <a:spLocks noGrp="1"/>
          </p:cNvSpPr>
          <p:nvPr>
            <p:ph sz="quarter" idx="10" hasCustomPrompt="1"/>
          </p:nvPr>
        </p:nvSpPr>
        <p:spPr>
          <a:xfrm>
            <a:off x="2261257"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2" name="Content Placeholder 5">
            <a:extLst>
              <a:ext uri="{FF2B5EF4-FFF2-40B4-BE49-F238E27FC236}">
                <a16:creationId xmlns:a16="http://schemas.microsoft.com/office/drawing/2014/main" id="{BEF394CA-5C7F-7747-88FB-CC36738A1590}"/>
              </a:ext>
            </a:extLst>
          </p:cNvPr>
          <p:cNvSpPr>
            <a:spLocks noGrp="1"/>
          </p:cNvSpPr>
          <p:nvPr>
            <p:ph sz="quarter" idx="11" hasCustomPrompt="1"/>
          </p:nvPr>
        </p:nvSpPr>
        <p:spPr>
          <a:xfrm>
            <a:off x="3848319"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3" name="Content Placeholder 5">
            <a:extLst>
              <a:ext uri="{FF2B5EF4-FFF2-40B4-BE49-F238E27FC236}">
                <a16:creationId xmlns:a16="http://schemas.microsoft.com/office/drawing/2014/main" id="{26CAF10A-5FF5-A14E-ACBB-55A8215DC58A}"/>
              </a:ext>
            </a:extLst>
          </p:cNvPr>
          <p:cNvSpPr>
            <a:spLocks noGrp="1"/>
          </p:cNvSpPr>
          <p:nvPr>
            <p:ph sz="quarter" idx="12" hasCustomPrompt="1"/>
          </p:nvPr>
        </p:nvSpPr>
        <p:spPr>
          <a:xfrm>
            <a:off x="5414361" y="2162022"/>
            <a:ext cx="1393718" cy="139903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Icon/photo</a:t>
            </a:r>
          </a:p>
        </p:txBody>
      </p:sp>
      <p:sp>
        <p:nvSpPr>
          <p:cNvPr id="34" name="Content Placeholder 5">
            <a:extLst>
              <a:ext uri="{FF2B5EF4-FFF2-40B4-BE49-F238E27FC236}">
                <a16:creationId xmlns:a16="http://schemas.microsoft.com/office/drawing/2014/main" id="{ED6402DC-B696-2240-8DA9-ADE6C47F16D8}"/>
              </a:ext>
            </a:extLst>
          </p:cNvPr>
          <p:cNvSpPr>
            <a:spLocks noGrp="1"/>
          </p:cNvSpPr>
          <p:nvPr>
            <p:ph sz="quarter" idx="13" hasCustomPrompt="1"/>
          </p:nvPr>
        </p:nvSpPr>
        <p:spPr>
          <a:xfrm>
            <a:off x="6990912"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5" name="Content Placeholder 5">
            <a:extLst>
              <a:ext uri="{FF2B5EF4-FFF2-40B4-BE49-F238E27FC236}">
                <a16:creationId xmlns:a16="http://schemas.microsoft.com/office/drawing/2014/main" id="{0FDABA7F-8C47-4247-9381-D417117873DC}"/>
              </a:ext>
            </a:extLst>
          </p:cNvPr>
          <p:cNvSpPr>
            <a:spLocks noGrp="1"/>
          </p:cNvSpPr>
          <p:nvPr>
            <p:ph sz="quarter" idx="14" hasCustomPrompt="1"/>
          </p:nvPr>
        </p:nvSpPr>
        <p:spPr>
          <a:xfrm>
            <a:off x="8598995"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6" name="Content Placeholder 5">
            <a:extLst>
              <a:ext uri="{FF2B5EF4-FFF2-40B4-BE49-F238E27FC236}">
                <a16:creationId xmlns:a16="http://schemas.microsoft.com/office/drawing/2014/main" id="{2783E5F4-3A3F-B941-889C-722AE8E54073}"/>
              </a:ext>
            </a:extLst>
          </p:cNvPr>
          <p:cNvSpPr>
            <a:spLocks noGrp="1"/>
          </p:cNvSpPr>
          <p:nvPr>
            <p:ph sz="quarter" idx="15" hasCustomPrompt="1"/>
          </p:nvPr>
        </p:nvSpPr>
        <p:spPr>
          <a:xfrm>
            <a:off x="10175546"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4" name="Text Placeholder 3">
            <a:extLst>
              <a:ext uri="{FF2B5EF4-FFF2-40B4-BE49-F238E27FC236}">
                <a16:creationId xmlns:a16="http://schemas.microsoft.com/office/drawing/2014/main" id="{487B02A2-B4A7-7246-A7D2-D24AEC2B262F}"/>
              </a:ext>
            </a:extLst>
          </p:cNvPr>
          <p:cNvSpPr>
            <a:spLocks noGrp="1"/>
          </p:cNvSpPr>
          <p:nvPr>
            <p:ph type="body" sz="quarter" idx="16" hasCustomPrompt="1"/>
          </p:nvPr>
        </p:nvSpPr>
        <p:spPr>
          <a:xfrm>
            <a:off x="865053"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7" name="Text Placeholder 3">
            <a:extLst>
              <a:ext uri="{FF2B5EF4-FFF2-40B4-BE49-F238E27FC236}">
                <a16:creationId xmlns:a16="http://schemas.microsoft.com/office/drawing/2014/main" id="{5F09B16C-9619-E64D-89F0-2025BEB7F217}"/>
              </a:ext>
            </a:extLst>
          </p:cNvPr>
          <p:cNvSpPr>
            <a:spLocks noGrp="1"/>
          </p:cNvSpPr>
          <p:nvPr>
            <p:ph type="body" sz="quarter" idx="17" hasCustomPrompt="1"/>
          </p:nvPr>
        </p:nvSpPr>
        <p:spPr>
          <a:xfrm>
            <a:off x="245705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8" name="Text Placeholder 3">
            <a:extLst>
              <a:ext uri="{FF2B5EF4-FFF2-40B4-BE49-F238E27FC236}">
                <a16:creationId xmlns:a16="http://schemas.microsoft.com/office/drawing/2014/main" id="{D2F39FD2-65E4-A24B-8EEB-6F38BDAF8B00}"/>
              </a:ext>
            </a:extLst>
          </p:cNvPr>
          <p:cNvSpPr>
            <a:spLocks noGrp="1"/>
          </p:cNvSpPr>
          <p:nvPr>
            <p:ph type="body" sz="quarter" idx="18" hasCustomPrompt="1"/>
          </p:nvPr>
        </p:nvSpPr>
        <p:spPr>
          <a:xfrm>
            <a:off x="406019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9" name="Text Placeholder 3">
            <a:extLst>
              <a:ext uri="{FF2B5EF4-FFF2-40B4-BE49-F238E27FC236}">
                <a16:creationId xmlns:a16="http://schemas.microsoft.com/office/drawing/2014/main" id="{24058022-10D8-9D4C-8782-AD04941366AE}"/>
              </a:ext>
            </a:extLst>
          </p:cNvPr>
          <p:cNvSpPr>
            <a:spLocks noGrp="1"/>
          </p:cNvSpPr>
          <p:nvPr>
            <p:ph type="body" sz="quarter" idx="19" hasCustomPrompt="1"/>
          </p:nvPr>
        </p:nvSpPr>
        <p:spPr>
          <a:xfrm>
            <a:off x="562577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0" name="Text Placeholder 3">
            <a:extLst>
              <a:ext uri="{FF2B5EF4-FFF2-40B4-BE49-F238E27FC236}">
                <a16:creationId xmlns:a16="http://schemas.microsoft.com/office/drawing/2014/main" id="{EBD41ED7-6893-A44E-8684-F19253C5E990}"/>
              </a:ext>
            </a:extLst>
          </p:cNvPr>
          <p:cNvSpPr>
            <a:spLocks noGrp="1"/>
          </p:cNvSpPr>
          <p:nvPr>
            <p:ph type="body" sz="quarter" idx="20" hasCustomPrompt="1"/>
          </p:nvPr>
        </p:nvSpPr>
        <p:spPr>
          <a:xfrm>
            <a:off x="7183644"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1" name="Text Placeholder 3">
            <a:extLst>
              <a:ext uri="{FF2B5EF4-FFF2-40B4-BE49-F238E27FC236}">
                <a16:creationId xmlns:a16="http://schemas.microsoft.com/office/drawing/2014/main" id="{A6ABB7D3-8923-3541-8C81-B2A625F39562}"/>
              </a:ext>
            </a:extLst>
          </p:cNvPr>
          <p:cNvSpPr>
            <a:spLocks noGrp="1"/>
          </p:cNvSpPr>
          <p:nvPr>
            <p:ph type="body" sz="quarter" idx="21" hasCustomPrompt="1"/>
          </p:nvPr>
        </p:nvSpPr>
        <p:spPr>
          <a:xfrm>
            <a:off x="8797955"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2" name="Text Placeholder 3">
            <a:extLst>
              <a:ext uri="{FF2B5EF4-FFF2-40B4-BE49-F238E27FC236}">
                <a16:creationId xmlns:a16="http://schemas.microsoft.com/office/drawing/2014/main" id="{92B815BA-D993-E647-A23D-45104F350363}"/>
              </a:ext>
            </a:extLst>
          </p:cNvPr>
          <p:cNvSpPr>
            <a:spLocks noGrp="1"/>
          </p:cNvSpPr>
          <p:nvPr>
            <p:ph type="body" sz="quarter" idx="22" hasCustomPrompt="1"/>
          </p:nvPr>
        </p:nvSpPr>
        <p:spPr>
          <a:xfrm>
            <a:off x="10378400"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4" name="Title 1">
            <a:extLst>
              <a:ext uri="{FF2B5EF4-FFF2-40B4-BE49-F238E27FC236}">
                <a16:creationId xmlns:a16="http://schemas.microsoft.com/office/drawing/2014/main" id="{07456F10-94CB-9840-86F1-1CBEA9052442}"/>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5277261"/>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0A3B4F-B787-E348-81E5-AACFA52907BF}"/>
              </a:ext>
            </a:extLst>
          </p:cNvPr>
          <p:cNvSpPr/>
          <p:nvPr userDrawn="1"/>
        </p:nvSpPr>
        <p:spPr>
          <a:xfrm>
            <a:off x="2424544" y="3931919"/>
            <a:ext cx="9767455" cy="2926081"/>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E46EE32B-AE50-8946-9122-6D66A5E8A400}"/>
              </a:ext>
            </a:extLst>
          </p:cNvPr>
          <p:cNvSpPr>
            <a:spLocks noGrp="1"/>
          </p:cNvSpPr>
          <p:nvPr>
            <p:ph type="pic" idx="15" hasCustomPrompt="1"/>
          </p:nvPr>
        </p:nvSpPr>
        <p:spPr>
          <a:xfrm>
            <a:off x="4251" y="3987290"/>
            <a:ext cx="2420293" cy="28707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pic>
        <p:nvPicPr>
          <p:cNvPr id="11" name="Picture 10">
            <a:extLst>
              <a:ext uri="{FF2B5EF4-FFF2-40B4-BE49-F238E27FC236}">
                <a16:creationId xmlns:a16="http://schemas.microsoft.com/office/drawing/2014/main" id="{FAFE6C72-DEEC-FC45-8EAB-DDC32F5FA794}"/>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48D45BA4-7F84-2B43-9F1E-687730EE4F67}"/>
              </a:ext>
            </a:extLst>
          </p:cNvPr>
          <p:cNvSpPr>
            <a:spLocks noGrp="1"/>
          </p:cNvSpPr>
          <p:nvPr>
            <p:ph type="title"/>
          </p:nvPr>
        </p:nvSpPr>
        <p:spPr>
          <a:xfrm>
            <a:off x="573795" y="-14669"/>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8A68EDA-B380-A44A-B798-696050BAAA09}"/>
              </a:ext>
            </a:extLst>
          </p:cNvPr>
          <p:cNvSpPr>
            <a:spLocks noGrp="1"/>
          </p:cNvSpPr>
          <p:nvPr>
            <p:ph sz="half" idx="1"/>
          </p:nvPr>
        </p:nvSpPr>
        <p:spPr>
          <a:xfrm>
            <a:off x="2910840" y="1561453"/>
            <a:ext cx="8793480" cy="19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5B502A4-0F10-C046-A09B-5907847AD2D4}"/>
              </a:ext>
            </a:extLst>
          </p:cNvPr>
          <p:cNvSpPr>
            <a:spLocks noGrp="1"/>
          </p:cNvSpPr>
          <p:nvPr>
            <p:ph sz="half" idx="13"/>
          </p:nvPr>
        </p:nvSpPr>
        <p:spPr>
          <a:xfrm>
            <a:off x="2910840" y="4377805"/>
            <a:ext cx="8793480" cy="19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DFB21A36-8344-2E4A-BB13-8B1D1EA74D55}"/>
              </a:ext>
            </a:extLst>
          </p:cNvPr>
          <p:cNvSpPr>
            <a:spLocks noGrp="1"/>
          </p:cNvSpPr>
          <p:nvPr>
            <p:ph type="pic" idx="14" hasCustomPrompt="1"/>
          </p:nvPr>
        </p:nvSpPr>
        <p:spPr>
          <a:xfrm>
            <a:off x="4251" y="1097786"/>
            <a:ext cx="2420293" cy="28707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pic>
        <p:nvPicPr>
          <p:cNvPr id="12" name="Picture 11">
            <a:extLst>
              <a:ext uri="{FF2B5EF4-FFF2-40B4-BE49-F238E27FC236}">
                <a16:creationId xmlns:a16="http://schemas.microsoft.com/office/drawing/2014/main" id="{26770B63-95F5-6D47-AF76-01BD68431C4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Tree>
    <p:extLst>
      <p:ext uri="{BB962C8B-B14F-4D97-AF65-F5344CB8AC3E}">
        <p14:creationId xmlns:p14="http://schemas.microsoft.com/office/powerpoint/2010/main" val="4271377967"/>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FE6C72-DEEC-FC45-8EAB-DDC32F5FA794}"/>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48D45BA4-7F84-2B43-9F1E-687730EE4F67}"/>
              </a:ext>
            </a:extLst>
          </p:cNvPr>
          <p:cNvSpPr>
            <a:spLocks noGrp="1"/>
          </p:cNvSpPr>
          <p:nvPr>
            <p:ph type="title"/>
          </p:nvPr>
        </p:nvSpPr>
        <p:spPr>
          <a:xfrm>
            <a:off x="573795" y="-14669"/>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26770B63-95F5-6D47-AF76-01BD68431C4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3" name="Content Placeholder 5">
            <a:extLst>
              <a:ext uri="{FF2B5EF4-FFF2-40B4-BE49-F238E27FC236}">
                <a16:creationId xmlns:a16="http://schemas.microsoft.com/office/drawing/2014/main" id="{104CF099-8249-D241-A59F-D5406D5EC2BC}"/>
              </a:ext>
            </a:extLst>
          </p:cNvPr>
          <p:cNvSpPr>
            <a:spLocks noGrp="1"/>
          </p:cNvSpPr>
          <p:nvPr>
            <p:ph sz="quarter" idx="13" hasCustomPrompt="1"/>
          </p:nvPr>
        </p:nvSpPr>
        <p:spPr>
          <a:xfrm>
            <a:off x="0" y="1311845"/>
            <a:ext cx="6884476" cy="5546154"/>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4" name="Content Placeholder 5">
            <a:extLst>
              <a:ext uri="{FF2B5EF4-FFF2-40B4-BE49-F238E27FC236}">
                <a16:creationId xmlns:a16="http://schemas.microsoft.com/office/drawing/2014/main" id="{B7A87BBD-D833-9640-B345-369071EC2459}"/>
              </a:ext>
            </a:extLst>
          </p:cNvPr>
          <p:cNvSpPr>
            <a:spLocks noGrp="1"/>
          </p:cNvSpPr>
          <p:nvPr>
            <p:ph sz="quarter" idx="4" hasCustomPrompt="1"/>
          </p:nvPr>
        </p:nvSpPr>
        <p:spPr>
          <a:xfrm>
            <a:off x="6884476" y="1311845"/>
            <a:ext cx="5307523" cy="3627530"/>
          </a:xfrm>
        </p:spPr>
        <p:txBody>
          <a:bodyPr>
            <a:normAutofit/>
          </a:bodyPr>
          <a:lstStyle>
            <a:lvl1pPr marL="457200" indent="-457200">
              <a:buFont typeface="Arial" panose="020B0604020202020204" pitchFamily="34" charset="0"/>
              <a:buChar char="•"/>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5" name="Rectangle 14">
            <a:extLst>
              <a:ext uri="{FF2B5EF4-FFF2-40B4-BE49-F238E27FC236}">
                <a16:creationId xmlns:a16="http://schemas.microsoft.com/office/drawing/2014/main" id="{46364BF3-1BC5-854B-A716-FEAD932949A3}"/>
              </a:ext>
            </a:extLst>
          </p:cNvPr>
          <p:cNvSpPr/>
          <p:nvPr userDrawn="1"/>
        </p:nvSpPr>
        <p:spPr>
          <a:xfrm>
            <a:off x="6875332" y="4948518"/>
            <a:ext cx="5316667" cy="1909482"/>
          </a:xfrm>
          <a:prstGeom prst="rect">
            <a:avLst/>
          </a:prstGeom>
          <a:solidFill>
            <a:srgbClr val="5D8B7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B191"/>
              </a:solidFill>
            </a:endParaRPr>
          </a:p>
        </p:txBody>
      </p:sp>
      <p:sp>
        <p:nvSpPr>
          <p:cNvPr id="16" name="Text Placeholder 8">
            <a:extLst>
              <a:ext uri="{FF2B5EF4-FFF2-40B4-BE49-F238E27FC236}">
                <a16:creationId xmlns:a16="http://schemas.microsoft.com/office/drawing/2014/main" id="{C7C07767-73F1-E248-8946-69FB2221E494}"/>
              </a:ext>
            </a:extLst>
          </p:cNvPr>
          <p:cNvSpPr>
            <a:spLocks noGrp="1"/>
          </p:cNvSpPr>
          <p:nvPr>
            <p:ph type="body" sz="quarter" idx="14"/>
          </p:nvPr>
        </p:nvSpPr>
        <p:spPr>
          <a:xfrm>
            <a:off x="7242175" y="5267325"/>
            <a:ext cx="4645025" cy="1298067"/>
          </a:xfrm>
        </p:spPr>
        <p:txBody>
          <a:bodyPr/>
          <a:lstStyle>
            <a:lvl1pPr>
              <a:defRPr>
                <a:solidFill>
                  <a:schemeClr val="bg1"/>
                </a:solidFill>
              </a:defRPr>
            </a:lvl1pPr>
            <a:lvl2pPr>
              <a:defRPr>
                <a:solidFill>
                  <a:schemeClr val="bg1"/>
                </a:solidFill>
              </a:defRPr>
            </a:lvl2pPr>
            <a:lvl3pPr marL="914400" indent="0">
              <a:buNone/>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9989367"/>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0" name="Rectangle 9">
            <a:extLst>
              <a:ext uri="{FF2B5EF4-FFF2-40B4-BE49-F238E27FC236}">
                <a16:creationId xmlns:a16="http://schemas.microsoft.com/office/drawing/2014/main" id="{E789C67D-F551-D24A-8D9C-6ABA80EC5EF8}"/>
              </a:ext>
            </a:extLst>
          </p:cNvPr>
          <p:cNvSpPr/>
          <p:nvPr userDrawn="1"/>
        </p:nvSpPr>
        <p:spPr>
          <a:xfrm>
            <a:off x="1062317" y="4357661"/>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2CD0D8-53A1-E24B-99EE-5AA04A5C89CE}"/>
              </a:ext>
            </a:extLst>
          </p:cNvPr>
          <p:cNvSpPr/>
          <p:nvPr userDrawn="1"/>
        </p:nvSpPr>
        <p:spPr>
          <a:xfrm>
            <a:off x="4587688" y="4357661"/>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35E3B7-9503-9641-A7A8-60F96166A487}"/>
              </a:ext>
            </a:extLst>
          </p:cNvPr>
          <p:cNvSpPr/>
          <p:nvPr userDrawn="1"/>
        </p:nvSpPr>
        <p:spPr>
          <a:xfrm>
            <a:off x="8113059" y="4357661"/>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6EFEDA-983B-6547-95FE-6F3E5EBBC482}"/>
              </a:ext>
            </a:extLst>
          </p:cNvPr>
          <p:cNvSpPr/>
          <p:nvPr userDrawn="1"/>
        </p:nvSpPr>
        <p:spPr>
          <a:xfrm>
            <a:off x="4578723" y="2297447"/>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6368F0-D6DE-7A4E-9005-EFE41B503ABE}"/>
              </a:ext>
            </a:extLst>
          </p:cNvPr>
          <p:cNvSpPr/>
          <p:nvPr userDrawn="1"/>
        </p:nvSpPr>
        <p:spPr>
          <a:xfrm>
            <a:off x="8104094" y="2297447"/>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91AB95-9234-5048-BF22-6A90E0A46C17}"/>
              </a:ext>
            </a:extLst>
          </p:cNvPr>
          <p:cNvSpPr/>
          <p:nvPr userDrawn="1"/>
        </p:nvSpPr>
        <p:spPr>
          <a:xfrm>
            <a:off x="1053352" y="2297447"/>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673FCD2-F7B3-0046-9438-D570A76E266E}"/>
              </a:ext>
            </a:extLst>
          </p:cNvPr>
          <p:cNvSpPr>
            <a:spLocks noGrp="1"/>
          </p:cNvSpPr>
          <p:nvPr>
            <p:ph type="body" sz="quarter" idx="10" hasCustomPrompt="1"/>
          </p:nvPr>
        </p:nvSpPr>
        <p:spPr>
          <a:xfrm>
            <a:off x="1419971"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6" name="Text Placeholder 3">
            <a:extLst>
              <a:ext uri="{FF2B5EF4-FFF2-40B4-BE49-F238E27FC236}">
                <a16:creationId xmlns:a16="http://schemas.microsoft.com/office/drawing/2014/main" id="{C1ED8E38-902A-914B-B497-3A0CE55E3E1F}"/>
              </a:ext>
            </a:extLst>
          </p:cNvPr>
          <p:cNvSpPr>
            <a:spLocks noGrp="1"/>
          </p:cNvSpPr>
          <p:nvPr>
            <p:ph type="body" sz="quarter" idx="11" hasCustomPrompt="1"/>
          </p:nvPr>
        </p:nvSpPr>
        <p:spPr>
          <a:xfrm>
            <a:off x="4945342"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7" name="Text Placeholder 3">
            <a:extLst>
              <a:ext uri="{FF2B5EF4-FFF2-40B4-BE49-F238E27FC236}">
                <a16:creationId xmlns:a16="http://schemas.microsoft.com/office/drawing/2014/main" id="{DFA7EFB9-A3D8-8D47-916A-DAC4CC3760DA}"/>
              </a:ext>
            </a:extLst>
          </p:cNvPr>
          <p:cNvSpPr>
            <a:spLocks noGrp="1"/>
          </p:cNvSpPr>
          <p:nvPr>
            <p:ph type="body" sz="quarter" idx="12" hasCustomPrompt="1"/>
          </p:nvPr>
        </p:nvSpPr>
        <p:spPr>
          <a:xfrm>
            <a:off x="8456186"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8" name="Text Placeholder 3">
            <a:extLst>
              <a:ext uri="{FF2B5EF4-FFF2-40B4-BE49-F238E27FC236}">
                <a16:creationId xmlns:a16="http://schemas.microsoft.com/office/drawing/2014/main" id="{C7F7537F-C63B-EA49-9EDE-5FA37DD19F44}"/>
              </a:ext>
            </a:extLst>
          </p:cNvPr>
          <p:cNvSpPr>
            <a:spLocks noGrp="1"/>
          </p:cNvSpPr>
          <p:nvPr>
            <p:ph type="body" sz="quarter" idx="13" hasCustomPrompt="1"/>
          </p:nvPr>
        </p:nvSpPr>
        <p:spPr>
          <a:xfrm>
            <a:off x="1419971"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9" name="Text Placeholder 3">
            <a:extLst>
              <a:ext uri="{FF2B5EF4-FFF2-40B4-BE49-F238E27FC236}">
                <a16:creationId xmlns:a16="http://schemas.microsoft.com/office/drawing/2014/main" id="{780406A7-272D-504B-A7C8-AA61CE6719D6}"/>
              </a:ext>
            </a:extLst>
          </p:cNvPr>
          <p:cNvSpPr>
            <a:spLocks noGrp="1"/>
          </p:cNvSpPr>
          <p:nvPr>
            <p:ph type="body" sz="quarter" idx="14" hasCustomPrompt="1"/>
          </p:nvPr>
        </p:nvSpPr>
        <p:spPr>
          <a:xfrm>
            <a:off x="4945342"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20" name="Text Placeholder 3">
            <a:extLst>
              <a:ext uri="{FF2B5EF4-FFF2-40B4-BE49-F238E27FC236}">
                <a16:creationId xmlns:a16="http://schemas.microsoft.com/office/drawing/2014/main" id="{C04869C6-9304-A448-A48C-0A9D2D89A63B}"/>
              </a:ext>
            </a:extLst>
          </p:cNvPr>
          <p:cNvSpPr>
            <a:spLocks noGrp="1"/>
          </p:cNvSpPr>
          <p:nvPr>
            <p:ph type="body" sz="quarter" idx="15" hasCustomPrompt="1"/>
          </p:nvPr>
        </p:nvSpPr>
        <p:spPr>
          <a:xfrm>
            <a:off x="8456186"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Tree>
    <p:extLst>
      <p:ext uri="{BB962C8B-B14F-4D97-AF65-F5344CB8AC3E}">
        <p14:creationId xmlns:p14="http://schemas.microsoft.com/office/powerpoint/2010/main" val="1991049379"/>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6" name="Rectangle 15">
            <a:extLst>
              <a:ext uri="{FF2B5EF4-FFF2-40B4-BE49-F238E27FC236}">
                <a16:creationId xmlns:a16="http://schemas.microsoft.com/office/drawing/2014/main" id="{DF0C5EBA-FDE5-C744-8C25-171C6E49ED05}"/>
              </a:ext>
            </a:extLst>
          </p:cNvPr>
          <p:cNvSpPr/>
          <p:nvPr userDrawn="1"/>
        </p:nvSpPr>
        <p:spPr>
          <a:xfrm>
            <a:off x="270017" y="1367572"/>
            <a:ext cx="2713172" cy="2589112"/>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3F55F8-F17A-FC46-941E-74A68AF677D2}"/>
              </a:ext>
            </a:extLst>
          </p:cNvPr>
          <p:cNvSpPr/>
          <p:nvPr userDrawn="1"/>
        </p:nvSpPr>
        <p:spPr>
          <a:xfrm>
            <a:off x="3076999" y="1367573"/>
            <a:ext cx="2713172" cy="258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D92DE6-5EC6-4D49-A3C5-29C00605CB95}"/>
              </a:ext>
            </a:extLst>
          </p:cNvPr>
          <p:cNvSpPr/>
          <p:nvPr userDrawn="1"/>
        </p:nvSpPr>
        <p:spPr>
          <a:xfrm>
            <a:off x="256570" y="4039015"/>
            <a:ext cx="2713172" cy="258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E47E62-84AE-884D-8677-1D5875DE6DED}"/>
              </a:ext>
            </a:extLst>
          </p:cNvPr>
          <p:cNvSpPr/>
          <p:nvPr userDrawn="1"/>
        </p:nvSpPr>
        <p:spPr>
          <a:xfrm>
            <a:off x="3076999" y="4039015"/>
            <a:ext cx="2713172" cy="2589112"/>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a:extLst>
              <a:ext uri="{FF2B5EF4-FFF2-40B4-BE49-F238E27FC236}">
                <a16:creationId xmlns:a16="http://schemas.microsoft.com/office/drawing/2014/main" id="{04DCE74C-5520-A544-A078-9D485FE5363B}"/>
              </a:ext>
            </a:extLst>
          </p:cNvPr>
          <p:cNvSpPr>
            <a:spLocks noGrp="1"/>
          </p:cNvSpPr>
          <p:nvPr>
            <p:ph sz="quarter" idx="13"/>
          </p:nvPr>
        </p:nvSpPr>
        <p:spPr>
          <a:xfrm>
            <a:off x="5932488" y="1367571"/>
            <a:ext cx="6025050" cy="5260241"/>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197A4AE0-38AE-5842-A062-C165BD865498}"/>
              </a:ext>
            </a:extLst>
          </p:cNvPr>
          <p:cNvSpPr>
            <a:spLocks noGrp="1"/>
          </p:cNvSpPr>
          <p:nvPr>
            <p:ph type="body" sz="quarter" idx="14"/>
          </p:nvPr>
        </p:nvSpPr>
        <p:spPr>
          <a:xfrm>
            <a:off x="685800" y="1973532"/>
            <a:ext cx="2012795" cy="1583705"/>
          </a:xfrm>
        </p:spPr>
        <p:txBody>
          <a:bodyPr>
            <a:normAutofit/>
          </a:bodyPr>
          <a:lstStyle>
            <a:lvl1pPr>
              <a:defRPr sz="2400"/>
            </a:lvl1pPr>
          </a:lstStyle>
          <a:p>
            <a:pPr lvl="0"/>
            <a:r>
              <a:rPr lang="en-US"/>
              <a:t>Click to edit Master text styles</a:t>
            </a:r>
          </a:p>
        </p:txBody>
      </p:sp>
      <p:sp>
        <p:nvSpPr>
          <p:cNvPr id="12" name="Text Placeholder 3">
            <a:extLst>
              <a:ext uri="{FF2B5EF4-FFF2-40B4-BE49-F238E27FC236}">
                <a16:creationId xmlns:a16="http://schemas.microsoft.com/office/drawing/2014/main" id="{EFCF57B2-1F6F-564B-AE90-0606F45C499E}"/>
              </a:ext>
            </a:extLst>
          </p:cNvPr>
          <p:cNvSpPr>
            <a:spLocks noGrp="1"/>
          </p:cNvSpPr>
          <p:nvPr>
            <p:ph type="body" sz="quarter" idx="15"/>
          </p:nvPr>
        </p:nvSpPr>
        <p:spPr>
          <a:xfrm>
            <a:off x="3395547" y="1973532"/>
            <a:ext cx="2012795" cy="1583705"/>
          </a:xfrm>
        </p:spPr>
        <p:txBody>
          <a:bodyPr>
            <a:normAutofit/>
          </a:bodyPr>
          <a:lstStyle>
            <a:lvl1pPr>
              <a:defRPr sz="2400"/>
            </a:lvl1pPr>
          </a:lstStyle>
          <a:p>
            <a:pPr lvl="0"/>
            <a:r>
              <a:rPr lang="en-US"/>
              <a:t>Click to edit Master text styles</a:t>
            </a:r>
          </a:p>
        </p:txBody>
      </p:sp>
      <p:sp>
        <p:nvSpPr>
          <p:cNvPr id="13" name="Text Placeholder 3">
            <a:extLst>
              <a:ext uri="{FF2B5EF4-FFF2-40B4-BE49-F238E27FC236}">
                <a16:creationId xmlns:a16="http://schemas.microsoft.com/office/drawing/2014/main" id="{0FA9EEA3-2CAF-7046-AF37-6009977247CF}"/>
              </a:ext>
            </a:extLst>
          </p:cNvPr>
          <p:cNvSpPr>
            <a:spLocks noGrp="1"/>
          </p:cNvSpPr>
          <p:nvPr>
            <p:ph type="body" sz="quarter" idx="16"/>
          </p:nvPr>
        </p:nvSpPr>
        <p:spPr>
          <a:xfrm>
            <a:off x="685800" y="4582918"/>
            <a:ext cx="2012795" cy="1583705"/>
          </a:xfrm>
        </p:spPr>
        <p:txBody>
          <a:bodyPr>
            <a:normAutofit/>
          </a:bodyPr>
          <a:lstStyle>
            <a:lvl1pPr>
              <a:defRPr sz="2400"/>
            </a:lvl1pPr>
          </a:lstStyle>
          <a:p>
            <a:pPr lvl="0"/>
            <a:r>
              <a:rPr lang="en-US"/>
              <a:t>Click to edit Master text styles</a:t>
            </a:r>
          </a:p>
        </p:txBody>
      </p:sp>
      <p:sp>
        <p:nvSpPr>
          <p:cNvPr id="14" name="Text Placeholder 3">
            <a:extLst>
              <a:ext uri="{FF2B5EF4-FFF2-40B4-BE49-F238E27FC236}">
                <a16:creationId xmlns:a16="http://schemas.microsoft.com/office/drawing/2014/main" id="{16834188-F4F4-DA4C-8407-BA4BAA7EE0BB}"/>
              </a:ext>
            </a:extLst>
          </p:cNvPr>
          <p:cNvSpPr>
            <a:spLocks noGrp="1"/>
          </p:cNvSpPr>
          <p:nvPr>
            <p:ph type="body" sz="quarter" idx="17"/>
          </p:nvPr>
        </p:nvSpPr>
        <p:spPr>
          <a:xfrm>
            <a:off x="3395547" y="4582918"/>
            <a:ext cx="2012795" cy="1583705"/>
          </a:xfrm>
        </p:spPr>
        <p:txBody>
          <a:bodyPr>
            <a:normAutofit/>
          </a:bodyPr>
          <a:lstStyle>
            <a:lvl1pPr>
              <a:defRPr sz="2400"/>
            </a:lvl1pPr>
          </a:lstStyle>
          <a:p>
            <a:pPr lvl="0"/>
            <a:r>
              <a:rPr lang="en-US"/>
              <a:t>Click to edit Master text styles</a:t>
            </a:r>
          </a:p>
        </p:txBody>
      </p:sp>
    </p:spTree>
    <p:extLst>
      <p:ext uri="{BB962C8B-B14F-4D97-AF65-F5344CB8AC3E}">
        <p14:creationId xmlns:p14="http://schemas.microsoft.com/office/powerpoint/2010/main" val="26917760"/>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957D3-3144-8D48-A92E-C76664629CF9}"/>
              </a:ext>
            </a:extLst>
          </p:cNvPr>
          <p:cNvSpPr/>
          <p:nvPr userDrawn="1"/>
        </p:nvSpPr>
        <p:spPr>
          <a:xfrm>
            <a:off x="369841"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8741C95C-42C9-F842-87D4-4B2BC8DA03F5}"/>
              </a:ext>
            </a:extLst>
          </p:cNvPr>
          <p:cNvSpPr>
            <a:spLocks noGrp="1"/>
          </p:cNvSpPr>
          <p:nvPr>
            <p:ph type="body" sz="quarter" idx="13" hasCustomPrompt="1"/>
          </p:nvPr>
        </p:nvSpPr>
        <p:spPr>
          <a:xfrm>
            <a:off x="595532"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6" name="Date Placeholder 2">
            <a:extLst>
              <a:ext uri="{FF2B5EF4-FFF2-40B4-BE49-F238E27FC236}">
                <a16:creationId xmlns:a16="http://schemas.microsoft.com/office/drawing/2014/main" id="{C533C124-7598-6F4B-BCB0-626B6DB9EA8D}"/>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1F6868-B405-CA44-B412-5D6C4F518A0C}" type="datetimeFigureOut">
              <a:rPr lang="en-US" smtClean="0"/>
              <a:pPr/>
              <a:t>7/25/2024</a:t>
            </a:fld>
            <a:endParaRPr lang="en-US"/>
          </a:p>
        </p:txBody>
      </p:sp>
      <p:sp>
        <p:nvSpPr>
          <p:cNvPr id="7" name="Slide Number Placeholder 4">
            <a:extLst>
              <a:ext uri="{FF2B5EF4-FFF2-40B4-BE49-F238E27FC236}">
                <a16:creationId xmlns:a16="http://schemas.microsoft.com/office/drawing/2014/main" id="{6F0E789C-4D79-6649-8389-129C018B25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45A3A-841E-C04D-A6C3-2A644B41F8FE}" type="slidenum">
              <a:rPr lang="en-US" smtClean="0"/>
              <a:pPr/>
              <a:t>‹#›</a:t>
            </a:fld>
            <a:endParaRPr lang="en-US"/>
          </a:p>
        </p:txBody>
      </p:sp>
      <p:sp>
        <p:nvSpPr>
          <p:cNvPr id="8" name="Rectangle 7">
            <a:extLst>
              <a:ext uri="{FF2B5EF4-FFF2-40B4-BE49-F238E27FC236}">
                <a16:creationId xmlns:a16="http://schemas.microsoft.com/office/drawing/2014/main" id="{DF540500-007F-2C4C-9583-7C56C95CB2D0}"/>
              </a:ext>
            </a:extLst>
          </p:cNvPr>
          <p:cNvSpPr/>
          <p:nvPr userDrawn="1"/>
        </p:nvSpPr>
        <p:spPr>
          <a:xfrm>
            <a:off x="369841"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139387-C38C-4A48-919B-2E0B84969B6A}"/>
              </a:ext>
            </a:extLst>
          </p:cNvPr>
          <p:cNvSpPr/>
          <p:nvPr userDrawn="1"/>
        </p:nvSpPr>
        <p:spPr>
          <a:xfrm>
            <a:off x="4284504"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1B6231-8F23-CC44-B283-DD8E45233D78}"/>
              </a:ext>
            </a:extLst>
          </p:cNvPr>
          <p:cNvSpPr/>
          <p:nvPr userDrawn="1"/>
        </p:nvSpPr>
        <p:spPr>
          <a:xfrm>
            <a:off x="4284504"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934F073-3FAB-F44A-A9FC-2DD482EB2FB2}"/>
              </a:ext>
            </a:extLst>
          </p:cNvPr>
          <p:cNvSpPr/>
          <p:nvPr userDrawn="1"/>
        </p:nvSpPr>
        <p:spPr>
          <a:xfrm>
            <a:off x="369841"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F16E65-9843-6A40-99CA-BFFEB583C63D}"/>
              </a:ext>
            </a:extLst>
          </p:cNvPr>
          <p:cNvSpPr/>
          <p:nvPr userDrawn="1"/>
        </p:nvSpPr>
        <p:spPr>
          <a:xfrm>
            <a:off x="4284504"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BC26D5-E557-9941-B421-8058460DC3F1}"/>
              </a:ext>
            </a:extLst>
          </p:cNvPr>
          <p:cNvSpPr/>
          <p:nvPr userDrawn="1"/>
        </p:nvSpPr>
        <p:spPr>
          <a:xfrm>
            <a:off x="8199167"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1AD63F-90C7-3C4E-ABB3-8B524AF71F83}"/>
              </a:ext>
            </a:extLst>
          </p:cNvPr>
          <p:cNvSpPr/>
          <p:nvPr userDrawn="1"/>
        </p:nvSpPr>
        <p:spPr>
          <a:xfrm>
            <a:off x="8199167"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6AE21E-790E-6F43-9472-E4246AFE3896}"/>
              </a:ext>
            </a:extLst>
          </p:cNvPr>
          <p:cNvSpPr/>
          <p:nvPr userDrawn="1"/>
        </p:nvSpPr>
        <p:spPr>
          <a:xfrm>
            <a:off x="8199167"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8F0FB9-C724-214B-8044-872D96427B79}"/>
              </a:ext>
            </a:extLst>
          </p:cNvPr>
          <p:cNvCxnSpPr>
            <a:cxnSpLocks/>
          </p:cNvCxnSpPr>
          <p:nvPr userDrawn="1"/>
        </p:nvCxnSpPr>
        <p:spPr>
          <a:xfrm>
            <a:off x="976628"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40C7-300F-D740-8383-0D75BFFF1FE6}"/>
              </a:ext>
            </a:extLst>
          </p:cNvPr>
          <p:cNvCxnSpPr>
            <a:cxnSpLocks/>
          </p:cNvCxnSpPr>
          <p:nvPr userDrawn="1"/>
        </p:nvCxnSpPr>
        <p:spPr>
          <a:xfrm>
            <a:off x="4912523"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366614-A93D-9D46-B70C-956EE518DC3B}"/>
              </a:ext>
            </a:extLst>
          </p:cNvPr>
          <p:cNvCxnSpPr>
            <a:cxnSpLocks/>
          </p:cNvCxnSpPr>
          <p:nvPr userDrawn="1"/>
        </p:nvCxnSpPr>
        <p:spPr>
          <a:xfrm>
            <a:off x="8808662"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720B87-E4A5-A640-A4FE-D34285F4100F}"/>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1" name="Picture 20">
            <a:extLst>
              <a:ext uri="{FF2B5EF4-FFF2-40B4-BE49-F238E27FC236}">
                <a16:creationId xmlns:a16="http://schemas.microsoft.com/office/drawing/2014/main" id="{B17863C5-E08E-1149-9A18-BABAC8F0441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ED54AA58-73EE-4948-AD09-E75021E43ED2}"/>
              </a:ext>
            </a:extLst>
          </p:cNvPr>
          <p:cNvSpPr>
            <a:spLocks noGrp="1"/>
          </p:cNvSpPr>
          <p:nvPr>
            <p:ph type="title"/>
          </p:nvPr>
        </p:nvSpPr>
        <p:spPr>
          <a:xfrm>
            <a:off x="573795" y="-10746"/>
            <a:ext cx="10515600" cy="1325563"/>
          </a:xfrm>
        </p:spPr>
        <p:txBody>
          <a:bodyPr>
            <a:no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3" name="Text Placeholder 32">
            <a:extLst>
              <a:ext uri="{FF2B5EF4-FFF2-40B4-BE49-F238E27FC236}">
                <a16:creationId xmlns:a16="http://schemas.microsoft.com/office/drawing/2014/main" id="{C8757D5C-F741-9D4C-A776-60B56D967679}"/>
              </a:ext>
            </a:extLst>
          </p:cNvPr>
          <p:cNvSpPr>
            <a:spLocks noGrp="1"/>
          </p:cNvSpPr>
          <p:nvPr>
            <p:ph type="body" sz="quarter" idx="16" hasCustomPrompt="1"/>
          </p:nvPr>
        </p:nvSpPr>
        <p:spPr>
          <a:xfrm>
            <a:off x="651746"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38" name="Picture Placeholder 37">
            <a:extLst>
              <a:ext uri="{FF2B5EF4-FFF2-40B4-BE49-F238E27FC236}">
                <a16:creationId xmlns:a16="http://schemas.microsoft.com/office/drawing/2014/main" id="{93CEE1F8-3251-0440-8096-36359A5D8761}"/>
              </a:ext>
            </a:extLst>
          </p:cNvPr>
          <p:cNvSpPr>
            <a:spLocks noGrp="1"/>
          </p:cNvSpPr>
          <p:nvPr>
            <p:ph type="pic" sz="quarter" idx="20" hasCustomPrompt="1"/>
          </p:nvPr>
        </p:nvSpPr>
        <p:spPr>
          <a:xfrm>
            <a:off x="1006156"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46" name="Text Placeholder 32">
            <a:extLst>
              <a:ext uri="{FF2B5EF4-FFF2-40B4-BE49-F238E27FC236}">
                <a16:creationId xmlns:a16="http://schemas.microsoft.com/office/drawing/2014/main" id="{A76E73E8-64F1-594C-B190-E2218702653A}"/>
              </a:ext>
            </a:extLst>
          </p:cNvPr>
          <p:cNvSpPr>
            <a:spLocks noGrp="1"/>
          </p:cNvSpPr>
          <p:nvPr>
            <p:ph type="body" sz="quarter" idx="21" hasCustomPrompt="1"/>
          </p:nvPr>
        </p:nvSpPr>
        <p:spPr>
          <a:xfrm>
            <a:off x="651746"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
        <p:nvSpPr>
          <p:cNvPr id="47" name="Text Placeholder 25">
            <a:extLst>
              <a:ext uri="{FF2B5EF4-FFF2-40B4-BE49-F238E27FC236}">
                <a16:creationId xmlns:a16="http://schemas.microsoft.com/office/drawing/2014/main" id="{0B387609-B795-D844-B647-0F5BA79E9C03}"/>
              </a:ext>
            </a:extLst>
          </p:cNvPr>
          <p:cNvSpPr>
            <a:spLocks noGrp="1"/>
          </p:cNvSpPr>
          <p:nvPr>
            <p:ph type="body" sz="quarter" idx="22" hasCustomPrompt="1"/>
          </p:nvPr>
        </p:nvSpPr>
        <p:spPr>
          <a:xfrm>
            <a:off x="4520761"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48" name="Text Placeholder 32">
            <a:extLst>
              <a:ext uri="{FF2B5EF4-FFF2-40B4-BE49-F238E27FC236}">
                <a16:creationId xmlns:a16="http://schemas.microsoft.com/office/drawing/2014/main" id="{DD5E362E-24E5-7D40-96A7-FA2DEC319884}"/>
              </a:ext>
            </a:extLst>
          </p:cNvPr>
          <p:cNvSpPr>
            <a:spLocks noGrp="1"/>
          </p:cNvSpPr>
          <p:nvPr>
            <p:ph type="body" sz="quarter" idx="23" hasCustomPrompt="1"/>
          </p:nvPr>
        </p:nvSpPr>
        <p:spPr>
          <a:xfrm>
            <a:off x="4576975"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9" name="Picture Placeholder 37">
            <a:extLst>
              <a:ext uri="{FF2B5EF4-FFF2-40B4-BE49-F238E27FC236}">
                <a16:creationId xmlns:a16="http://schemas.microsoft.com/office/drawing/2014/main" id="{661F928C-9292-554A-911D-2CF5F07ED9FA}"/>
              </a:ext>
            </a:extLst>
          </p:cNvPr>
          <p:cNvSpPr>
            <a:spLocks noGrp="1"/>
          </p:cNvSpPr>
          <p:nvPr>
            <p:ph type="pic" sz="quarter" idx="24" hasCustomPrompt="1"/>
          </p:nvPr>
        </p:nvSpPr>
        <p:spPr>
          <a:xfrm>
            <a:off x="4931385"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50" name="Text Placeholder 32">
            <a:extLst>
              <a:ext uri="{FF2B5EF4-FFF2-40B4-BE49-F238E27FC236}">
                <a16:creationId xmlns:a16="http://schemas.microsoft.com/office/drawing/2014/main" id="{FBDB12C9-B50E-1848-A59A-138150A1E8F7}"/>
              </a:ext>
            </a:extLst>
          </p:cNvPr>
          <p:cNvSpPr>
            <a:spLocks noGrp="1"/>
          </p:cNvSpPr>
          <p:nvPr>
            <p:ph type="body" sz="quarter" idx="25" hasCustomPrompt="1"/>
          </p:nvPr>
        </p:nvSpPr>
        <p:spPr>
          <a:xfrm>
            <a:off x="4576975"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
        <p:nvSpPr>
          <p:cNvPr id="55" name="Text Placeholder 25">
            <a:extLst>
              <a:ext uri="{FF2B5EF4-FFF2-40B4-BE49-F238E27FC236}">
                <a16:creationId xmlns:a16="http://schemas.microsoft.com/office/drawing/2014/main" id="{3141CCAE-F80A-FD41-9DB6-A01254D13232}"/>
              </a:ext>
            </a:extLst>
          </p:cNvPr>
          <p:cNvSpPr>
            <a:spLocks noGrp="1"/>
          </p:cNvSpPr>
          <p:nvPr>
            <p:ph type="body" sz="quarter" idx="26" hasCustomPrompt="1"/>
          </p:nvPr>
        </p:nvSpPr>
        <p:spPr>
          <a:xfrm>
            <a:off x="8423688"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56" name="Text Placeholder 32">
            <a:extLst>
              <a:ext uri="{FF2B5EF4-FFF2-40B4-BE49-F238E27FC236}">
                <a16:creationId xmlns:a16="http://schemas.microsoft.com/office/drawing/2014/main" id="{6DE6C436-9B4A-504A-BF61-BB90F44028BE}"/>
              </a:ext>
            </a:extLst>
          </p:cNvPr>
          <p:cNvSpPr>
            <a:spLocks noGrp="1"/>
          </p:cNvSpPr>
          <p:nvPr>
            <p:ph type="body" sz="quarter" idx="27" hasCustomPrompt="1"/>
          </p:nvPr>
        </p:nvSpPr>
        <p:spPr>
          <a:xfrm>
            <a:off x="8479902"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57" name="Picture Placeholder 37">
            <a:extLst>
              <a:ext uri="{FF2B5EF4-FFF2-40B4-BE49-F238E27FC236}">
                <a16:creationId xmlns:a16="http://schemas.microsoft.com/office/drawing/2014/main" id="{DE52AE46-0B43-6F44-A580-F5BA1C3002F3}"/>
              </a:ext>
            </a:extLst>
          </p:cNvPr>
          <p:cNvSpPr>
            <a:spLocks noGrp="1"/>
          </p:cNvSpPr>
          <p:nvPr>
            <p:ph type="pic" sz="quarter" idx="28" hasCustomPrompt="1"/>
          </p:nvPr>
        </p:nvSpPr>
        <p:spPr>
          <a:xfrm>
            <a:off x="8834312"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58" name="Text Placeholder 32">
            <a:extLst>
              <a:ext uri="{FF2B5EF4-FFF2-40B4-BE49-F238E27FC236}">
                <a16:creationId xmlns:a16="http://schemas.microsoft.com/office/drawing/2014/main" id="{B149A87B-DFEA-8B43-9E0B-AF439809308B}"/>
              </a:ext>
            </a:extLst>
          </p:cNvPr>
          <p:cNvSpPr>
            <a:spLocks noGrp="1"/>
          </p:cNvSpPr>
          <p:nvPr>
            <p:ph type="body" sz="quarter" idx="29" hasCustomPrompt="1"/>
          </p:nvPr>
        </p:nvSpPr>
        <p:spPr>
          <a:xfrm>
            <a:off x="8479902"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Tree>
    <p:extLst>
      <p:ext uri="{BB962C8B-B14F-4D97-AF65-F5344CB8AC3E}">
        <p14:creationId xmlns:p14="http://schemas.microsoft.com/office/powerpoint/2010/main" val="360798562"/>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087707-6360-8941-90A4-F513F10249C7}"/>
              </a:ext>
            </a:extLst>
          </p:cNvPr>
          <p:cNvPicPr>
            <a:picLocks noChangeAspect="1"/>
          </p:cNvPicPr>
          <p:nvPr userDrawn="1"/>
        </p:nvPicPr>
        <p:blipFill>
          <a:blip r:embed="rId2"/>
          <a:stretch>
            <a:fillRect/>
          </a:stretch>
        </p:blipFill>
        <p:spPr>
          <a:xfrm>
            <a:off x="-14032" y="0"/>
            <a:ext cx="12228755" cy="5753459"/>
          </a:xfrm>
          <a:prstGeom prst="rect">
            <a:avLst/>
          </a:prstGeom>
        </p:spPr>
      </p:pic>
      <p:sp>
        <p:nvSpPr>
          <p:cNvPr id="2" name="Title 1">
            <a:extLst>
              <a:ext uri="{FF2B5EF4-FFF2-40B4-BE49-F238E27FC236}">
                <a16:creationId xmlns:a16="http://schemas.microsoft.com/office/drawing/2014/main" id="{EE906198-1EEA-C342-A1A2-40617829A00E}"/>
              </a:ext>
            </a:extLst>
          </p:cNvPr>
          <p:cNvSpPr>
            <a:spLocks noGrp="1"/>
          </p:cNvSpPr>
          <p:nvPr>
            <p:ph type="title"/>
          </p:nvPr>
        </p:nvSpPr>
        <p:spPr>
          <a:xfrm>
            <a:off x="497839" y="125292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B0F299C8-3CCB-9F48-A452-224FD24BD1E7}"/>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9" name="Straight Connector 8">
            <a:extLst>
              <a:ext uri="{FF2B5EF4-FFF2-40B4-BE49-F238E27FC236}">
                <a16:creationId xmlns:a16="http://schemas.microsoft.com/office/drawing/2014/main" id="{1893A121-89FF-D74D-B673-3DF25B57E1AE}"/>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57EA63F-E258-8B4D-B70A-6AFAEA50ED00}"/>
              </a:ext>
            </a:extLst>
          </p:cNvPr>
          <p:cNvPicPr>
            <a:picLocks noChangeAspect="1"/>
          </p:cNvPicPr>
          <p:nvPr userDrawn="1"/>
        </p:nvPicPr>
        <p:blipFill>
          <a:blip r:embed="rId4"/>
          <a:stretch>
            <a:fillRect/>
          </a:stretch>
        </p:blipFill>
        <p:spPr>
          <a:xfrm>
            <a:off x="359617" y="6004119"/>
            <a:ext cx="3973068" cy="524744"/>
          </a:xfrm>
          <a:prstGeom prst="rect">
            <a:avLst/>
          </a:prstGeom>
        </p:spPr>
      </p:pic>
      <p:sp>
        <p:nvSpPr>
          <p:cNvPr id="12" name="Content Placeholder 2">
            <a:extLst>
              <a:ext uri="{FF2B5EF4-FFF2-40B4-BE49-F238E27FC236}">
                <a16:creationId xmlns:a16="http://schemas.microsoft.com/office/drawing/2014/main" id="{306A99C9-9F07-F745-B575-0DBCE5993A5B}"/>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spTree>
    <p:extLst>
      <p:ext uri="{BB962C8B-B14F-4D97-AF65-F5344CB8AC3E}">
        <p14:creationId xmlns:p14="http://schemas.microsoft.com/office/powerpoint/2010/main" val="2433822817"/>
      </p:ext>
    </p:extLst>
  </p:cSld>
  <p:clrMapOvr>
    <a:masterClrMapping/>
  </p:clrMapOvr>
  <p:extLst>
    <p:ext uri="{DCECCB84-F9BA-43D5-87BE-67443E8EF086}">
      <p15:sldGuideLst xmlns:p15="http://schemas.microsoft.com/office/powerpoint/2012/main">
        <p15:guide id="1" orient="horz" pos="1368"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957D3-3144-8D48-A92E-C76664629CF9}"/>
              </a:ext>
            </a:extLst>
          </p:cNvPr>
          <p:cNvSpPr/>
          <p:nvPr userDrawn="1"/>
        </p:nvSpPr>
        <p:spPr>
          <a:xfrm>
            <a:off x="369841"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8741C95C-42C9-F842-87D4-4B2BC8DA03F5}"/>
              </a:ext>
            </a:extLst>
          </p:cNvPr>
          <p:cNvSpPr>
            <a:spLocks noGrp="1"/>
          </p:cNvSpPr>
          <p:nvPr>
            <p:ph type="body" sz="quarter" idx="13" hasCustomPrompt="1"/>
          </p:nvPr>
        </p:nvSpPr>
        <p:spPr>
          <a:xfrm>
            <a:off x="595532"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11" name="Rectangle 10">
            <a:extLst>
              <a:ext uri="{FF2B5EF4-FFF2-40B4-BE49-F238E27FC236}">
                <a16:creationId xmlns:a16="http://schemas.microsoft.com/office/drawing/2014/main" id="{1C1B6231-8F23-CC44-B283-DD8E45233D78}"/>
              </a:ext>
            </a:extLst>
          </p:cNvPr>
          <p:cNvSpPr/>
          <p:nvPr userDrawn="1"/>
        </p:nvSpPr>
        <p:spPr>
          <a:xfrm>
            <a:off x="4284504"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11AD63F-90C7-3C4E-ABB3-8B524AF71F83}"/>
              </a:ext>
            </a:extLst>
          </p:cNvPr>
          <p:cNvSpPr/>
          <p:nvPr userDrawn="1"/>
        </p:nvSpPr>
        <p:spPr>
          <a:xfrm>
            <a:off x="8199167"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8F0FB9-C724-214B-8044-872D96427B79}"/>
              </a:ext>
            </a:extLst>
          </p:cNvPr>
          <p:cNvCxnSpPr>
            <a:cxnSpLocks/>
          </p:cNvCxnSpPr>
          <p:nvPr userDrawn="1"/>
        </p:nvCxnSpPr>
        <p:spPr>
          <a:xfrm>
            <a:off x="976628"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40C7-300F-D740-8383-0D75BFFF1FE6}"/>
              </a:ext>
            </a:extLst>
          </p:cNvPr>
          <p:cNvCxnSpPr>
            <a:cxnSpLocks/>
          </p:cNvCxnSpPr>
          <p:nvPr userDrawn="1"/>
        </p:nvCxnSpPr>
        <p:spPr>
          <a:xfrm>
            <a:off x="4912523"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366614-A93D-9D46-B70C-956EE518DC3B}"/>
              </a:ext>
            </a:extLst>
          </p:cNvPr>
          <p:cNvCxnSpPr>
            <a:cxnSpLocks/>
          </p:cNvCxnSpPr>
          <p:nvPr userDrawn="1"/>
        </p:nvCxnSpPr>
        <p:spPr>
          <a:xfrm>
            <a:off x="8808662"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720B87-E4A5-A640-A4FE-D34285F4100F}"/>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1" name="Picture 20">
            <a:extLst>
              <a:ext uri="{FF2B5EF4-FFF2-40B4-BE49-F238E27FC236}">
                <a16:creationId xmlns:a16="http://schemas.microsoft.com/office/drawing/2014/main" id="{B17863C5-E08E-1149-9A18-BABAC8F0441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ED54AA58-73EE-4948-AD09-E75021E43ED2}"/>
              </a:ext>
            </a:extLst>
          </p:cNvPr>
          <p:cNvSpPr>
            <a:spLocks noGrp="1"/>
          </p:cNvSpPr>
          <p:nvPr>
            <p:ph type="title"/>
          </p:nvPr>
        </p:nvSpPr>
        <p:spPr>
          <a:xfrm>
            <a:off x="573795" y="-10746"/>
            <a:ext cx="10515600" cy="1325563"/>
          </a:xfrm>
        </p:spPr>
        <p:txBody>
          <a:bodyPr>
            <a:no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3" name="Text Placeholder 32">
            <a:extLst>
              <a:ext uri="{FF2B5EF4-FFF2-40B4-BE49-F238E27FC236}">
                <a16:creationId xmlns:a16="http://schemas.microsoft.com/office/drawing/2014/main" id="{C8757D5C-F741-9D4C-A776-60B56D967679}"/>
              </a:ext>
            </a:extLst>
          </p:cNvPr>
          <p:cNvSpPr>
            <a:spLocks noGrp="1"/>
          </p:cNvSpPr>
          <p:nvPr>
            <p:ph type="body" sz="quarter" idx="16" hasCustomPrompt="1"/>
          </p:nvPr>
        </p:nvSpPr>
        <p:spPr>
          <a:xfrm>
            <a:off x="651746"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7" name="Text Placeholder 25">
            <a:extLst>
              <a:ext uri="{FF2B5EF4-FFF2-40B4-BE49-F238E27FC236}">
                <a16:creationId xmlns:a16="http://schemas.microsoft.com/office/drawing/2014/main" id="{0B387609-B795-D844-B647-0F5BA79E9C03}"/>
              </a:ext>
            </a:extLst>
          </p:cNvPr>
          <p:cNvSpPr>
            <a:spLocks noGrp="1"/>
          </p:cNvSpPr>
          <p:nvPr>
            <p:ph type="body" sz="quarter" idx="22" hasCustomPrompt="1"/>
          </p:nvPr>
        </p:nvSpPr>
        <p:spPr>
          <a:xfrm>
            <a:off x="4520761"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48" name="Text Placeholder 32">
            <a:extLst>
              <a:ext uri="{FF2B5EF4-FFF2-40B4-BE49-F238E27FC236}">
                <a16:creationId xmlns:a16="http://schemas.microsoft.com/office/drawing/2014/main" id="{DD5E362E-24E5-7D40-96A7-FA2DEC319884}"/>
              </a:ext>
            </a:extLst>
          </p:cNvPr>
          <p:cNvSpPr>
            <a:spLocks noGrp="1"/>
          </p:cNvSpPr>
          <p:nvPr>
            <p:ph type="body" sz="quarter" idx="23" hasCustomPrompt="1"/>
          </p:nvPr>
        </p:nvSpPr>
        <p:spPr>
          <a:xfrm>
            <a:off x="4576975"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9" name="Picture Placeholder 37">
            <a:extLst>
              <a:ext uri="{FF2B5EF4-FFF2-40B4-BE49-F238E27FC236}">
                <a16:creationId xmlns:a16="http://schemas.microsoft.com/office/drawing/2014/main" id="{661F928C-9292-554A-911D-2CF5F07ED9FA}"/>
              </a:ext>
            </a:extLst>
          </p:cNvPr>
          <p:cNvSpPr>
            <a:spLocks noGrp="1"/>
          </p:cNvSpPr>
          <p:nvPr>
            <p:ph type="pic" sz="quarter" idx="24" hasCustomPrompt="1"/>
          </p:nvPr>
        </p:nvSpPr>
        <p:spPr>
          <a:xfrm>
            <a:off x="4284504" y="1331132"/>
            <a:ext cx="3646921" cy="1991878"/>
          </a:xfrm>
        </p:spPr>
        <p:txBody>
          <a:bodyPr>
            <a:normAutofit/>
          </a:bodyPr>
          <a:lstStyle>
            <a:lvl1pPr marL="0" indent="0">
              <a:buNone/>
              <a:defRPr sz="2000" b="1">
                <a:solidFill>
                  <a:schemeClr val="bg1"/>
                </a:solidFill>
              </a:defRPr>
            </a:lvl1pPr>
          </a:lstStyle>
          <a:p>
            <a:r>
              <a:rPr lang="en-US" dirty="0"/>
              <a:t>Picture/icon/text</a:t>
            </a:r>
          </a:p>
        </p:txBody>
      </p:sp>
      <p:sp>
        <p:nvSpPr>
          <p:cNvPr id="55" name="Text Placeholder 25">
            <a:extLst>
              <a:ext uri="{FF2B5EF4-FFF2-40B4-BE49-F238E27FC236}">
                <a16:creationId xmlns:a16="http://schemas.microsoft.com/office/drawing/2014/main" id="{3141CCAE-F80A-FD41-9DB6-A01254D13232}"/>
              </a:ext>
            </a:extLst>
          </p:cNvPr>
          <p:cNvSpPr>
            <a:spLocks noGrp="1"/>
          </p:cNvSpPr>
          <p:nvPr>
            <p:ph type="body" sz="quarter" idx="26" hasCustomPrompt="1"/>
          </p:nvPr>
        </p:nvSpPr>
        <p:spPr>
          <a:xfrm>
            <a:off x="8423688"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56" name="Text Placeholder 32">
            <a:extLst>
              <a:ext uri="{FF2B5EF4-FFF2-40B4-BE49-F238E27FC236}">
                <a16:creationId xmlns:a16="http://schemas.microsoft.com/office/drawing/2014/main" id="{6DE6C436-9B4A-504A-BF61-BB90F44028BE}"/>
              </a:ext>
            </a:extLst>
          </p:cNvPr>
          <p:cNvSpPr>
            <a:spLocks noGrp="1"/>
          </p:cNvSpPr>
          <p:nvPr>
            <p:ph type="body" sz="quarter" idx="27" hasCustomPrompt="1"/>
          </p:nvPr>
        </p:nvSpPr>
        <p:spPr>
          <a:xfrm>
            <a:off x="8479902"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31" name="Picture Placeholder 37">
            <a:extLst>
              <a:ext uri="{FF2B5EF4-FFF2-40B4-BE49-F238E27FC236}">
                <a16:creationId xmlns:a16="http://schemas.microsoft.com/office/drawing/2014/main" id="{97844E18-3BE6-C74E-BB09-B81CC159F77D}"/>
              </a:ext>
            </a:extLst>
          </p:cNvPr>
          <p:cNvSpPr>
            <a:spLocks noGrp="1"/>
          </p:cNvSpPr>
          <p:nvPr>
            <p:ph type="pic" sz="quarter" idx="28" hasCustomPrompt="1"/>
          </p:nvPr>
        </p:nvSpPr>
        <p:spPr>
          <a:xfrm>
            <a:off x="8196747" y="1331132"/>
            <a:ext cx="3646921" cy="1991878"/>
          </a:xfrm>
        </p:spPr>
        <p:txBody>
          <a:bodyPr>
            <a:normAutofit/>
          </a:bodyPr>
          <a:lstStyle>
            <a:lvl1pPr marL="0" indent="0">
              <a:buNone/>
              <a:defRPr sz="2000" b="1">
                <a:solidFill>
                  <a:schemeClr val="bg1"/>
                </a:solidFill>
              </a:defRPr>
            </a:lvl1pPr>
          </a:lstStyle>
          <a:p>
            <a:r>
              <a:rPr lang="en-US" dirty="0"/>
              <a:t>Picture/icon/text</a:t>
            </a:r>
          </a:p>
        </p:txBody>
      </p:sp>
      <p:sp>
        <p:nvSpPr>
          <p:cNvPr id="32" name="Picture Placeholder 37">
            <a:extLst>
              <a:ext uri="{FF2B5EF4-FFF2-40B4-BE49-F238E27FC236}">
                <a16:creationId xmlns:a16="http://schemas.microsoft.com/office/drawing/2014/main" id="{EEDCD707-9F20-FF45-B883-BF8A321D6793}"/>
              </a:ext>
            </a:extLst>
          </p:cNvPr>
          <p:cNvSpPr>
            <a:spLocks noGrp="1"/>
          </p:cNvSpPr>
          <p:nvPr>
            <p:ph type="pic" sz="quarter" idx="29" hasCustomPrompt="1"/>
          </p:nvPr>
        </p:nvSpPr>
        <p:spPr>
          <a:xfrm>
            <a:off x="360686" y="1331132"/>
            <a:ext cx="3646921" cy="1991878"/>
          </a:xfrm>
        </p:spPr>
        <p:txBody>
          <a:bodyPr>
            <a:normAutofit/>
          </a:bodyPr>
          <a:lstStyle>
            <a:lvl1pPr marL="0" indent="0">
              <a:buNone/>
              <a:defRPr sz="2000" b="1">
                <a:solidFill>
                  <a:schemeClr val="bg1"/>
                </a:solidFill>
              </a:defRPr>
            </a:lvl1pPr>
          </a:lstStyle>
          <a:p>
            <a:r>
              <a:rPr lang="en-US" dirty="0"/>
              <a:t>Picture/icon/text</a:t>
            </a:r>
          </a:p>
        </p:txBody>
      </p:sp>
    </p:spTree>
    <p:extLst>
      <p:ext uri="{BB962C8B-B14F-4D97-AF65-F5344CB8AC3E}">
        <p14:creationId xmlns:p14="http://schemas.microsoft.com/office/powerpoint/2010/main" val="3287266410"/>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E6EEC3-429B-8A44-983D-A0B899649699}"/>
              </a:ext>
            </a:extLst>
          </p:cNvPr>
          <p:cNvSpPr/>
          <p:nvPr userDrawn="1"/>
        </p:nvSpPr>
        <p:spPr>
          <a:xfrm>
            <a:off x="824753" y="4006449"/>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Rectangle 6">
            <a:extLst>
              <a:ext uri="{FF2B5EF4-FFF2-40B4-BE49-F238E27FC236}">
                <a16:creationId xmlns:a16="http://schemas.microsoft.com/office/drawing/2014/main" id="{68790314-C2CB-2543-8A25-EF005E1193E7}"/>
              </a:ext>
            </a:extLst>
          </p:cNvPr>
          <p:cNvSpPr/>
          <p:nvPr userDrawn="1"/>
        </p:nvSpPr>
        <p:spPr>
          <a:xfrm>
            <a:off x="824753" y="1537991"/>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91F2A552-9800-2843-9545-B643B2DB4F85}"/>
              </a:ext>
            </a:extLst>
          </p:cNvPr>
          <p:cNvSpPr/>
          <p:nvPr userDrawn="1"/>
        </p:nvSpPr>
        <p:spPr>
          <a:xfrm>
            <a:off x="6470159" y="4006449"/>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Rectangle 8">
            <a:extLst>
              <a:ext uri="{FF2B5EF4-FFF2-40B4-BE49-F238E27FC236}">
                <a16:creationId xmlns:a16="http://schemas.microsoft.com/office/drawing/2014/main" id="{53D2024D-0140-DA45-97C2-9DDF9E1590DD}"/>
              </a:ext>
            </a:extLst>
          </p:cNvPr>
          <p:cNvSpPr/>
          <p:nvPr userDrawn="1"/>
        </p:nvSpPr>
        <p:spPr>
          <a:xfrm>
            <a:off x="6470159" y="1537991"/>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Rectangle 9">
            <a:extLst>
              <a:ext uri="{FF2B5EF4-FFF2-40B4-BE49-F238E27FC236}">
                <a16:creationId xmlns:a16="http://schemas.microsoft.com/office/drawing/2014/main" id="{2922E909-D766-154D-BEF2-807FD212D4CF}"/>
              </a:ext>
            </a:extLst>
          </p:cNvPr>
          <p:cNvSpPr/>
          <p:nvPr userDrawn="1"/>
        </p:nvSpPr>
        <p:spPr>
          <a:xfrm>
            <a:off x="824754" y="4006449"/>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Rectangle 10">
            <a:extLst>
              <a:ext uri="{FF2B5EF4-FFF2-40B4-BE49-F238E27FC236}">
                <a16:creationId xmlns:a16="http://schemas.microsoft.com/office/drawing/2014/main" id="{FB5D3F60-129E-9142-8BD9-F4C41E6DFAAD}"/>
              </a:ext>
            </a:extLst>
          </p:cNvPr>
          <p:cNvSpPr/>
          <p:nvPr userDrawn="1"/>
        </p:nvSpPr>
        <p:spPr>
          <a:xfrm>
            <a:off x="824754" y="1537991"/>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3D57F28F-25A6-D147-A0FA-7657391E0C3A}"/>
              </a:ext>
            </a:extLst>
          </p:cNvPr>
          <p:cNvSpPr/>
          <p:nvPr userDrawn="1"/>
        </p:nvSpPr>
        <p:spPr>
          <a:xfrm>
            <a:off x="6470160" y="4006449"/>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Rectangle 12">
            <a:extLst>
              <a:ext uri="{FF2B5EF4-FFF2-40B4-BE49-F238E27FC236}">
                <a16:creationId xmlns:a16="http://schemas.microsoft.com/office/drawing/2014/main" id="{C7DB7B92-72E2-B44D-9709-6CD2329A9F44}"/>
              </a:ext>
            </a:extLst>
          </p:cNvPr>
          <p:cNvSpPr/>
          <p:nvPr userDrawn="1"/>
        </p:nvSpPr>
        <p:spPr>
          <a:xfrm>
            <a:off x="6470160" y="1537991"/>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 name="TextBox 13">
            <a:extLst>
              <a:ext uri="{FF2B5EF4-FFF2-40B4-BE49-F238E27FC236}">
                <a16:creationId xmlns:a16="http://schemas.microsoft.com/office/drawing/2014/main" id="{45C150E7-6EE6-0A44-B69D-512C0471E36C}"/>
              </a:ext>
            </a:extLst>
          </p:cNvPr>
          <p:cNvSpPr txBox="1"/>
          <p:nvPr userDrawn="1"/>
        </p:nvSpPr>
        <p:spPr>
          <a:xfrm>
            <a:off x="951202" y="1578331"/>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1</a:t>
            </a:r>
          </a:p>
        </p:txBody>
      </p:sp>
      <p:sp>
        <p:nvSpPr>
          <p:cNvPr id="15" name="TextBox 14">
            <a:extLst>
              <a:ext uri="{FF2B5EF4-FFF2-40B4-BE49-F238E27FC236}">
                <a16:creationId xmlns:a16="http://schemas.microsoft.com/office/drawing/2014/main" id="{10898912-181E-454B-9939-32C6A2A454D3}"/>
              </a:ext>
            </a:extLst>
          </p:cNvPr>
          <p:cNvSpPr txBox="1"/>
          <p:nvPr userDrawn="1"/>
        </p:nvSpPr>
        <p:spPr>
          <a:xfrm>
            <a:off x="6612414" y="1578331"/>
            <a:ext cx="522784" cy="446276"/>
          </a:xfrm>
          <a:prstGeom prst="rect">
            <a:avLst/>
          </a:prstGeom>
          <a:noFill/>
        </p:spPr>
        <p:txBody>
          <a:bodyPr wrap="square" rtlCol="0">
            <a:spAutoFit/>
          </a:bodyPr>
          <a:lstStyle/>
          <a:p>
            <a:r>
              <a:rPr lang="en-US" sz="2300" b="1">
                <a:solidFill>
                  <a:schemeClr val="bg1"/>
                </a:solidFill>
                <a:latin typeface="Calibri" panose="020F0502020204030204" pitchFamily="34" charset="0"/>
                <a:ea typeface="Arial" charset="0"/>
                <a:cs typeface="Calibri" panose="020F0502020204030204" pitchFamily="34" charset="0"/>
              </a:rPr>
              <a:t>2</a:t>
            </a:r>
            <a:endParaRPr lang="en-US" sz="2300" b="1" dirty="0">
              <a:solidFill>
                <a:schemeClr val="bg1"/>
              </a:solidFill>
              <a:latin typeface="Calibri" panose="020F0502020204030204" pitchFamily="34" charset="0"/>
              <a:ea typeface="Arial" charset="0"/>
              <a:cs typeface="Calibri" panose="020F0502020204030204" pitchFamily="34" charset="0"/>
            </a:endParaRPr>
          </a:p>
        </p:txBody>
      </p:sp>
      <p:sp>
        <p:nvSpPr>
          <p:cNvPr id="16" name="TextBox 15">
            <a:extLst>
              <a:ext uri="{FF2B5EF4-FFF2-40B4-BE49-F238E27FC236}">
                <a16:creationId xmlns:a16="http://schemas.microsoft.com/office/drawing/2014/main" id="{5EE4FA57-D13E-3747-91A6-72CF997A240F}"/>
              </a:ext>
            </a:extLst>
          </p:cNvPr>
          <p:cNvSpPr txBox="1"/>
          <p:nvPr userDrawn="1"/>
        </p:nvSpPr>
        <p:spPr>
          <a:xfrm>
            <a:off x="951202" y="4053326"/>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3</a:t>
            </a:r>
          </a:p>
        </p:txBody>
      </p:sp>
      <p:sp>
        <p:nvSpPr>
          <p:cNvPr id="17" name="TextBox 16">
            <a:extLst>
              <a:ext uri="{FF2B5EF4-FFF2-40B4-BE49-F238E27FC236}">
                <a16:creationId xmlns:a16="http://schemas.microsoft.com/office/drawing/2014/main" id="{363BA8B7-F13E-A84B-AF80-E02975C1DF04}"/>
              </a:ext>
            </a:extLst>
          </p:cNvPr>
          <p:cNvSpPr txBox="1"/>
          <p:nvPr userDrawn="1"/>
        </p:nvSpPr>
        <p:spPr>
          <a:xfrm>
            <a:off x="6612414" y="4053326"/>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4</a:t>
            </a:r>
          </a:p>
        </p:txBody>
      </p:sp>
      <p:pic>
        <p:nvPicPr>
          <p:cNvPr id="18" name="Picture 17">
            <a:extLst>
              <a:ext uri="{FF2B5EF4-FFF2-40B4-BE49-F238E27FC236}">
                <a16:creationId xmlns:a16="http://schemas.microsoft.com/office/drawing/2014/main" id="{DFCCC8AC-7D89-C045-8EB3-EB1E2B4C80D1}"/>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0" name="Picture 19">
            <a:extLst>
              <a:ext uri="{FF2B5EF4-FFF2-40B4-BE49-F238E27FC236}">
                <a16:creationId xmlns:a16="http://schemas.microsoft.com/office/drawing/2014/main" id="{C76E573C-E38E-964F-A717-EFB3D4B9587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851D0381-93D9-9B44-9ADE-F6B4945F561E}"/>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21" name="Text Placeholder 20">
            <a:extLst>
              <a:ext uri="{FF2B5EF4-FFF2-40B4-BE49-F238E27FC236}">
                <a16:creationId xmlns:a16="http://schemas.microsoft.com/office/drawing/2014/main" id="{0351FF0D-5F37-1B47-9DFF-412BA1B3FD3D}"/>
              </a:ext>
            </a:extLst>
          </p:cNvPr>
          <p:cNvSpPr>
            <a:spLocks noGrp="1"/>
          </p:cNvSpPr>
          <p:nvPr>
            <p:ph type="body" sz="quarter" idx="13" hasCustomPrompt="1"/>
          </p:nvPr>
        </p:nvSpPr>
        <p:spPr>
          <a:xfrm>
            <a:off x="838200" y="2235660"/>
            <a:ext cx="4856163" cy="1506464"/>
          </a:xfrm>
        </p:spPr>
        <p:txBody>
          <a:bodyPr vert="horz">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2" name="Text Placeholder 20">
            <a:extLst>
              <a:ext uri="{FF2B5EF4-FFF2-40B4-BE49-F238E27FC236}">
                <a16:creationId xmlns:a16="http://schemas.microsoft.com/office/drawing/2014/main" id="{F8B5C75C-2DB5-874D-9398-78CB58F60F48}"/>
              </a:ext>
            </a:extLst>
          </p:cNvPr>
          <p:cNvSpPr>
            <a:spLocks noGrp="1"/>
          </p:cNvSpPr>
          <p:nvPr>
            <p:ph type="body" sz="quarter" idx="14" hasCustomPrompt="1"/>
          </p:nvPr>
        </p:nvSpPr>
        <p:spPr>
          <a:xfrm>
            <a:off x="1575900" y="1641491"/>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3" name="Text Placeholder 20">
            <a:extLst>
              <a:ext uri="{FF2B5EF4-FFF2-40B4-BE49-F238E27FC236}">
                <a16:creationId xmlns:a16="http://schemas.microsoft.com/office/drawing/2014/main" id="{0F93B5AA-1E6A-A444-8909-390CABF769B2}"/>
              </a:ext>
            </a:extLst>
          </p:cNvPr>
          <p:cNvSpPr>
            <a:spLocks noGrp="1"/>
          </p:cNvSpPr>
          <p:nvPr>
            <p:ph type="body" sz="quarter" idx="15" hasCustomPrompt="1"/>
          </p:nvPr>
        </p:nvSpPr>
        <p:spPr>
          <a:xfrm>
            <a:off x="6461760" y="2235660"/>
            <a:ext cx="4856163" cy="150646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4" name="Text Placeholder 20">
            <a:extLst>
              <a:ext uri="{FF2B5EF4-FFF2-40B4-BE49-F238E27FC236}">
                <a16:creationId xmlns:a16="http://schemas.microsoft.com/office/drawing/2014/main" id="{42BC73F6-4B0F-1F48-B94F-464C263AD3BC}"/>
              </a:ext>
            </a:extLst>
          </p:cNvPr>
          <p:cNvSpPr>
            <a:spLocks noGrp="1"/>
          </p:cNvSpPr>
          <p:nvPr>
            <p:ph type="body" sz="quarter" idx="16" hasCustomPrompt="1"/>
          </p:nvPr>
        </p:nvSpPr>
        <p:spPr>
          <a:xfrm>
            <a:off x="7199460" y="1641491"/>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5" name="Text Placeholder 20">
            <a:extLst>
              <a:ext uri="{FF2B5EF4-FFF2-40B4-BE49-F238E27FC236}">
                <a16:creationId xmlns:a16="http://schemas.microsoft.com/office/drawing/2014/main" id="{34FB15A2-BAF7-954C-B4E3-810AA952D86D}"/>
              </a:ext>
            </a:extLst>
          </p:cNvPr>
          <p:cNvSpPr>
            <a:spLocks noGrp="1"/>
          </p:cNvSpPr>
          <p:nvPr>
            <p:ph type="body" sz="quarter" idx="17" hasCustomPrompt="1"/>
          </p:nvPr>
        </p:nvSpPr>
        <p:spPr>
          <a:xfrm>
            <a:off x="838200" y="4714958"/>
            <a:ext cx="4856163" cy="1551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6" name="Text Placeholder 20">
            <a:extLst>
              <a:ext uri="{FF2B5EF4-FFF2-40B4-BE49-F238E27FC236}">
                <a16:creationId xmlns:a16="http://schemas.microsoft.com/office/drawing/2014/main" id="{844C94BE-9D37-5041-8D54-2852848E1347}"/>
              </a:ext>
            </a:extLst>
          </p:cNvPr>
          <p:cNvSpPr>
            <a:spLocks noGrp="1"/>
          </p:cNvSpPr>
          <p:nvPr>
            <p:ph type="body" sz="quarter" idx="18" hasCustomPrompt="1"/>
          </p:nvPr>
        </p:nvSpPr>
        <p:spPr>
          <a:xfrm>
            <a:off x="1575900" y="4120789"/>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7" name="Text Placeholder 20">
            <a:extLst>
              <a:ext uri="{FF2B5EF4-FFF2-40B4-BE49-F238E27FC236}">
                <a16:creationId xmlns:a16="http://schemas.microsoft.com/office/drawing/2014/main" id="{5ADF7230-F2ED-A343-9E70-2EA6DA1B1878}"/>
              </a:ext>
            </a:extLst>
          </p:cNvPr>
          <p:cNvSpPr>
            <a:spLocks noGrp="1"/>
          </p:cNvSpPr>
          <p:nvPr>
            <p:ph type="body" sz="quarter" idx="19" hasCustomPrompt="1"/>
          </p:nvPr>
        </p:nvSpPr>
        <p:spPr>
          <a:xfrm>
            <a:off x="6461760" y="4714958"/>
            <a:ext cx="4856163" cy="1551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8" name="Text Placeholder 20">
            <a:extLst>
              <a:ext uri="{FF2B5EF4-FFF2-40B4-BE49-F238E27FC236}">
                <a16:creationId xmlns:a16="http://schemas.microsoft.com/office/drawing/2014/main" id="{B7561818-C1AE-7E43-B51D-3A1DFEA05D41}"/>
              </a:ext>
            </a:extLst>
          </p:cNvPr>
          <p:cNvSpPr>
            <a:spLocks noGrp="1"/>
          </p:cNvSpPr>
          <p:nvPr>
            <p:ph type="body" sz="quarter" idx="20" hasCustomPrompt="1"/>
          </p:nvPr>
        </p:nvSpPr>
        <p:spPr>
          <a:xfrm>
            <a:off x="7199460" y="4120789"/>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9" name="TextBox 28">
            <a:extLst>
              <a:ext uri="{FF2B5EF4-FFF2-40B4-BE49-F238E27FC236}">
                <a16:creationId xmlns:a16="http://schemas.microsoft.com/office/drawing/2014/main" id="{4E448B1F-8D14-0E4A-A4D0-3CDCE890E9F9}"/>
              </a:ext>
            </a:extLst>
          </p:cNvPr>
          <p:cNvSpPr txBox="1"/>
          <p:nvPr userDrawn="1"/>
        </p:nvSpPr>
        <p:spPr>
          <a:xfrm>
            <a:off x="334537" y="-55756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83339515"/>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3EC4B84-A98F-0F44-B6DE-12EBBF62B4AB}"/>
              </a:ext>
            </a:extLst>
          </p:cNvPr>
          <p:cNvSpPr/>
          <p:nvPr userDrawn="1"/>
        </p:nvSpPr>
        <p:spPr>
          <a:xfrm>
            <a:off x="5767136" y="3560068"/>
            <a:ext cx="1020264" cy="1020264"/>
          </a:xfrm>
          <a:prstGeom prst="ellipse">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7" name="Oval 6">
            <a:extLst>
              <a:ext uri="{FF2B5EF4-FFF2-40B4-BE49-F238E27FC236}">
                <a16:creationId xmlns:a16="http://schemas.microsoft.com/office/drawing/2014/main" id="{D20C6F94-E210-4C49-B3C7-4700816740EA}"/>
              </a:ext>
            </a:extLst>
          </p:cNvPr>
          <p:cNvSpPr/>
          <p:nvPr userDrawn="1"/>
        </p:nvSpPr>
        <p:spPr>
          <a:xfrm>
            <a:off x="5767136" y="5041877"/>
            <a:ext cx="1020264" cy="1020264"/>
          </a:xfrm>
          <a:prstGeom prst="ellipse">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cxnSp>
        <p:nvCxnSpPr>
          <p:cNvPr id="8" name="Straight Connector 7">
            <a:extLst>
              <a:ext uri="{FF2B5EF4-FFF2-40B4-BE49-F238E27FC236}">
                <a16:creationId xmlns:a16="http://schemas.microsoft.com/office/drawing/2014/main" id="{5F295090-8F67-B845-B18F-11F4AEAEB572}"/>
              </a:ext>
            </a:extLst>
          </p:cNvPr>
          <p:cNvCxnSpPr/>
          <p:nvPr userDrawn="1"/>
        </p:nvCxnSpPr>
        <p:spPr>
          <a:xfrm>
            <a:off x="5741894" y="4801334"/>
            <a:ext cx="5611906" cy="0"/>
          </a:xfrm>
          <a:prstGeom prst="line">
            <a:avLst/>
          </a:prstGeom>
          <a:ln>
            <a:solidFill>
              <a:srgbClr val="20273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8AF190-518E-CC44-8D9D-2EC7C01B2464}"/>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10" name="Picture 9">
            <a:extLst>
              <a:ext uri="{FF2B5EF4-FFF2-40B4-BE49-F238E27FC236}">
                <a16:creationId xmlns:a16="http://schemas.microsoft.com/office/drawing/2014/main" id="{5B33A9FA-E6B3-DE40-BDFB-918D40F2094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30B9F768-B26D-6E46-B98E-667D6AF46A34}"/>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4" name="Content Placeholder 5">
            <a:extLst>
              <a:ext uri="{FF2B5EF4-FFF2-40B4-BE49-F238E27FC236}">
                <a16:creationId xmlns:a16="http://schemas.microsoft.com/office/drawing/2014/main" id="{6AB05E60-EBBC-2F44-BA0E-BE0C1657DF42}"/>
              </a:ext>
            </a:extLst>
          </p:cNvPr>
          <p:cNvSpPr>
            <a:spLocks noGrp="1"/>
          </p:cNvSpPr>
          <p:nvPr>
            <p:ph sz="quarter" idx="13" hasCustomPrompt="1"/>
          </p:nvPr>
        </p:nvSpPr>
        <p:spPr>
          <a:xfrm>
            <a:off x="573796" y="1344765"/>
            <a:ext cx="4691542" cy="4914863"/>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2" name="Text Placeholder 11">
            <a:extLst>
              <a:ext uri="{FF2B5EF4-FFF2-40B4-BE49-F238E27FC236}">
                <a16:creationId xmlns:a16="http://schemas.microsoft.com/office/drawing/2014/main" id="{AE9811A0-BF24-EE44-818F-427AF0FFA815}"/>
              </a:ext>
            </a:extLst>
          </p:cNvPr>
          <p:cNvSpPr>
            <a:spLocks noGrp="1"/>
          </p:cNvSpPr>
          <p:nvPr>
            <p:ph type="body" sz="quarter" idx="14" hasCustomPrompt="1"/>
          </p:nvPr>
        </p:nvSpPr>
        <p:spPr>
          <a:xfrm>
            <a:off x="7032625" y="3634662"/>
            <a:ext cx="4782864" cy="1019568"/>
          </a:xfrm>
        </p:spPr>
        <p:txBody>
          <a:bodyPr>
            <a:noAutofit/>
          </a:bodyPr>
          <a:lstStyle>
            <a:lvl1pPr marL="0" indent="0">
              <a:buNone/>
              <a:defRPr sz="2000">
                <a:solidFill>
                  <a:schemeClr val="tx1">
                    <a:lumMod val="85000"/>
                    <a:lumOff val="15000"/>
                  </a:schemeClr>
                </a:solidFill>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5" name="Text Placeholder 11">
            <a:extLst>
              <a:ext uri="{FF2B5EF4-FFF2-40B4-BE49-F238E27FC236}">
                <a16:creationId xmlns:a16="http://schemas.microsoft.com/office/drawing/2014/main" id="{679B51C1-5A11-704A-9126-A7BCD43D65E1}"/>
              </a:ext>
            </a:extLst>
          </p:cNvPr>
          <p:cNvSpPr>
            <a:spLocks noGrp="1"/>
          </p:cNvSpPr>
          <p:nvPr>
            <p:ph type="body" sz="quarter" idx="15" hasCustomPrompt="1"/>
          </p:nvPr>
        </p:nvSpPr>
        <p:spPr>
          <a:xfrm>
            <a:off x="7032625" y="5069058"/>
            <a:ext cx="4782864" cy="1019568"/>
          </a:xfrm>
        </p:spPr>
        <p:txBody>
          <a:bodyPr>
            <a:noAutofit/>
          </a:bodyPr>
          <a:lstStyle>
            <a:lvl1pPr marL="0" indent="0">
              <a:buNone/>
              <a:defRPr sz="2000">
                <a:solidFill>
                  <a:schemeClr val="tx1">
                    <a:lumMod val="85000"/>
                    <a:lumOff val="15000"/>
                  </a:schemeClr>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7" name="Text Placeholder 16">
            <a:extLst>
              <a:ext uri="{FF2B5EF4-FFF2-40B4-BE49-F238E27FC236}">
                <a16:creationId xmlns:a16="http://schemas.microsoft.com/office/drawing/2014/main" id="{DEFBF497-66E0-6B46-A04D-F4606FEB8702}"/>
              </a:ext>
            </a:extLst>
          </p:cNvPr>
          <p:cNvSpPr>
            <a:spLocks noGrp="1"/>
          </p:cNvSpPr>
          <p:nvPr>
            <p:ph type="body" sz="quarter" idx="16" hasCustomPrompt="1"/>
          </p:nvPr>
        </p:nvSpPr>
        <p:spPr>
          <a:xfrm>
            <a:off x="5741987" y="1546225"/>
            <a:ext cx="6073501" cy="1762125"/>
          </a:xfrm>
        </p:spPr>
        <p:txBody>
          <a:bodyPr/>
          <a:lstStyle>
            <a:lvl1pPr>
              <a:defRPr/>
            </a:lvl1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Tree>
    <p:extLst>
      <p:ext uri="{BB962C8B-B14F-4D97-AF65-F5344CB8AC3E}">
        <p14:creationId xmlns:p14="http://schemas.microsoft.com/office/powerpoint/2010/main" val="1677242503"/>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Picture Placeholder 37">
            <a:extLst>
              <a:ext uri="{FF2B5EF4-FFF2-40B4-BE49-F238E27FC236}">
                <a16:creationId xmlns:a16="http://schemas.microsoft.com/office/drawing/2014/main" id="{4BFA3B63-745D-FD46-B23D-AE41ECEB8C60}"/>
              </a:ext>
            </a:extLst>
          </p:cNvPr>
          <p:cNvSpPr>
            <a:spLocks noGrp="1"/>
          </p:cNvSpPr>
          <p:nvPr>
            <p:ph type="pic" sz="quarter" idx="20" hasCustomPrompt="1"/>
          </p:nvPr>
        </p:nvSpPr>
        <p:spPr>
          <a:xfrm>
            <a:off x="0" y="1093699"/>
            <a:ext cx="6337300" cy="5759148"/>
          </a:xfrm>
        </p:spPr>
        <p:txBody>
          <a:bodyPr>
            <a:normAutofit/>
          </a:bodyPr>
          <a:lstStyle>
            <a:lvl1pPr marL="0" indent="0">
              <a:buNone/>
              <a:defRPr sz="2000" b="1">
                <a:solidFill>
                  <a:schemeClr val="tx1"/>
                </a:solidFill>
              </a:defRPr>
            </a:lvl1pPr>
          </a:lstStyle>
          <a:p>
            <a:r>
              <a:rPr lang="en-US" dirty="0"/>
              <a:t>Picture/icon/text</a:t>
            </a:r>
          </a:p>
        </p:txBody>
      </p:sp>
      <p:sp>
        <p:nvSpPr>
          <p:cNvPr id="6" name="Rectangle 5">
            <a:extLst>
              <a:ext uri="{FF2B5EF4-FFF2-40B4-BE49-F238E27FC236}">
                <a16:creationId xmlns:a16="http://schemas.microsoft.com/office/drawing/2014/main" id="{33A44FA1-D70D-FF4B-B79E-E7CCBFAB3202}"/>
              </a:ext>
            </a:extLst>
          </p:cNvPr>
          <p:cNvSpPr/>
          <p:nvPr userDrawn="1"/>
        </p:nvSpPr>
        <p:spPr>
          <a:xfrm>
            <a:off x="6337300" y="1059718"/>
            <a:ext cx="5854700" cy="5793129"/>
          </a:xfrm>
          <a:prstGeom prst="rect">
            <a:avLst/>
          </a:prstGeom>
          <a:solidFill>
            <a:srgbClr val="15325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F6DDC68-D8F5-AF4B-89AB-B29650489BB6}"/>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11" name="Picture 10">
            <a:extLst>
              <a:ext uri="{FF2B5EF4-FFF2-40B4-BE49-F238E27FC236}">
                <a16:creationId xmlns:a16="http://schemas.microsoft.com/office/drawing/2014/main" id="{AD348BBA-2F0F-4242-8BB9-3C9A7261640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3" name="Title 1">
            <a:extLst>
              <a:ext uri="{FF2B5EF4-FFF2-40B4-BE49-F238E27FC236}">
                <a16:creationId xmlns:a16="http://schemas.microsoft.com/office/drawing/2014/main" id="{9D3463DA-2488-474E-A818-B889BD3A43E4}"/>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F1B680D7-67E6-E348-95D1-A86A30675A84}"/>
              </a:ext>
            </a:extLst>
          </p:cNvPr>
          <p:cNvSpPr>
            <a:spLocks noGrp="1"/>
          </p:cNvSpPr>
          <p:nvPr>
            <p:ph type="body" sz="quarter" idx="14" hasCustomPrompt="1"/>
          </p:nvPr>
        </p:nvSpPr>
        <p:spPr>
          <a:xfrm>
            <a:off x="7190670" y="1672640"/>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6" name="Text Placeholder 11">
            <a:extLst>
              <a:ext uri="{FF2B5EF4-FFF2-40B4-BE49-F238E27FC236}">
                <a16:creationId xmlns:a16="http://schemas.microsoft.com/office/drawing/2014/main" id="{3ECCD6F6-3E81-154F-90A5-626A7FB970E9}"/>
              </a:ext>
            </a:extLst>
          </p:cNvPr>
          <p:cNvSpPr>
            <a:spLocks noGrp="1"/>
          </p:cNvSpPr>
          <p:nvPr>
            <p:ph type="body" sz="quarter" idx="15" hasCustomPrompt="1"/>
          </p:nvPr>
        </p:nvSpPr>
        <p:spPr>
          <a:xfrm>
            <a:off x="7190670" y="3237189"/>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7" name="Text Placeholder 11">
            <a:extLst>
              <a:ext uri="{FF2B5EF4-FFF2-40B4-BE49-F238E27FC236}">
                <a16:creationId xmlns:a16="http://schemas.microsoft.com/office/drawing/2014/main" id="{8D3109A5-92FC-5344-B194-90F8584B0E8E}"/>
              </a:ext>
            </a:extLst>
          </p:cNvPr>
          <p:cNvSpPr>
            <a:spLocks noGrp="1"/>
          </p:cNvSpPr>
          <p:nvPr>
            <p:ph type="body" sz="quarter" idx="16" hasCustomPrompt="1"/>
          </p:nvPr>
        </p:nvSpPr>
        <p:spPr>
          <a:xfrm>
            <a:off x="7190670" y="4791801"/>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7" name="Oval 6">
            <a:extLst>
              <a:ext uri="{FF2B5EF4-FFF2-40B4-BE49-F238E27FC236}">
                <a16:creationId xmlns:a16="http://schemas.microsoft.com/office/drawing/2014/main" id="{20ED8AF2-A6B5-BA4B-97C1-D5E22582614E}"/>
              </a:ext>
            </a:extLst>
          </p:cNvPr>
          <p:cNvSpPr/>
          <p:nvPr userDrawn="1"/>
        </p:nvSpPr>
        <p:spPr>
          <a:xfrm>
            <a:off x="5810537" y="1685983"/>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928F1E-3ECE-204F-8EFA-E9873587C0A6}"/>
              </a:ext>
            </a:extLst>
          </p:cNvPr>
          <p:cNvSpPr/>
          <p:nvPr userDrawn="1"/>
        </p:nvSpPr>
        <p:spPr>
          <a:xfrm>
            <a:off x="5810537" y="325818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2F1E90-BBE6-8344-BD69-6B6EC5623D8B}"/>
              </a:ext>
            </a:extLst>
          </p:cNvPr>
          <p:cNvSpPr/>
          <p:nvPr userDrawn="1"/>
        </p:nvSpPr>
        <p:spPr>
          <a:xfrm>
            <a:off x="5810537" y="483119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085203"/>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95D86F-0D51-C543-A9F3-1822D886FBDC}"/>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8E325D5F-6A34-A546-AFAF-5C93905736DD}"/>
              </a:ext>
            </a:extLst>
          </p:cNvPr>
          <p:cNvSpPr/>
          <p:nvPr userDrawn="1"/>
        </p:nvSpPr>
        <p:spPr>
          <a:xfrm>
            <a:off x="1062317" y="2810435"/>
            <a:ext cx="3007659" cy="1290918"/>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4B8DE59-E2FF-0B40-B602-1C3A76CC5EC1}"/>
              </a:ext>
            </a:extLst>
          </p:cNvPr>
          <p:cNvSpPr/>
          <p:nvPr userDrawn="1"/>
        </p:nvSpPr>
        <p:spPr>
          <a:xfrm>
            <a:off x="2751970" y="4583392"/>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A2C1E64-3D20-2E4C-876E-4063674422F9}"/>
              </a:ext>
            </a:extLst>
          </p:cNvPr>
          <p:cNvSpPr/>
          <p:nvPr userDrawn="1"/>
        </p:nvSpPr>
        <p:spPr>
          <a:xfrm>
            <a:off x="6277341" y="4583392"/>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958FA1-D623-2B46-B9E3-FF112353B1ED}"/>
              </a:ext>
            </a:extLst>
          </p:cNvPr>
          <p:cNvSpPr/>
          <p:nvPr userDrawn="1"/>
        </p:nvSpPr>
        <p:spPr>
          <a:xfrm>
            <a:off x="4587688" y="2810435"/>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B088D1-2231-C046-ABD2-14C5F2A323D9}"/>
              </a:ext>
            </a:extLst>
          </p:cNvPr>
          <p:cNvSpPr/>
          <p:nvPr userDrawn="1"/>
        </p:nvSpPr>
        <p:spPr>
          <a:xfrm>
            <a:off x="8104094" y="2810435"/>
            <a:ext cx="3007659" cy="1290918"/>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CCA612F-57AB-F642-95E1-3CB7D7F6D7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Title 1">
            <a:extLst>
              <a:ext uri="{FF2B5EF4-FFF2-40B4-BE49-F238E27FC236}">
                <a16:creationId xmlns:a16="http://schemas.microsoft.com/office/drawing/2014/main" id="{3C41CA43-4C3A-D348-BCD9-F09494DD1A3F}"/>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4" name="Text Placeholder 3">
            <a:extLst>
              <a:ext uri="{FF2B5EF4-FFF2-40B4-BE49-F238E27FC236}">
                <a16:creationId xmlns:a16="http://schemas.microsoft.com/office/drawing/2014/main" id="{517151F1-D7E5-AF48-B4CD-433E76184C6F}"/>
              </a:ext>
            </a:extLst>
          </p:cNvPr>
          <p:cNvSpPr>
            <a:spLocks noGrp="1"/>
          </p:cNvSpPr>
          <p:nvPr>
            <p:ph type="body" sz="quarter" idx="10" hasCustomPrompt="1"/>
          </p:nvPr>
        </p:nvSpPr>
        <p:spPr>
          <a:xfrm>
            <a:off x="1419971" y="3032825"/>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3">
            <a:extLst>
              <a:ext uri="{FF2B5EF4-FFF2-40B4-BE49-F238E27FC236}">
                <a16:creationId xmlns:a16="http://schemas.microsoft.com/office/drawing/2014/main" id="{AD9CB3F9-A570-A941-93FE-A8B5DA4961EB}"/>
              </a:ext>
            </a:extLst>
          </p:cNvPr>
          <p:cNvSpPr>
            <a:spLocks noGrp="1"/>
          </p:cNvSpPr>
          <p:nvPr>
            <p:ph type="body" sz="quarter" idx="11" hasCustomPrompt="1"/>
          </p:nvPr>
        </p:nvSpPr>
        <p:spPr>
          <a:xfrm>
            <a:off x="4964682" y="3032825"/>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3">
            <a:extLst>
              <a:ext uri="{FF2B5EF4-FFF2-40B4-BE49-F238E27FC236}">
                <a16:creationId xmlns:a16="http://schemas.microsoft.com/office/drawing/2014/main" id="{90DD4577-90CA-0144-8FB0-CB529F9A97F2}"/>
              </a:ext>
            </a:extLst>
          </p:cNvPr>
          <p:cNvSpPr>
            <a:spLocks noGrp="1"/>
          </p:cNvSpPr>
          <p:nvPr>
            <p:ph type="body" sz="quarter" idx="12" hasCustomPrompt="1"/>
          </p:nvPr>
        </p:nvSpPr>
        <p:spPr>
          <a:xfrm>
            <a:off x="8419082" y="3032825"/>
            <a:ext cx="2292350" cy="846137"/>
          </a:xfr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a:t>
            </a:r>
          </a:p>
        </p:txBody>
      </p:sp>
      <p:sp>
        <p:nvSpPr>
          <p:cNvPr id="17" name="Text Placeholder 3">
            <a:extLst>
              <a:ext uri="{FF2B5EF4-FFF2-40B4-BE49-F238E27FC236}">
                <a16:creationId xmlns:a16="http://schemas.microsoft.com/office/drawing/2014/main" id="{FAD0103B-A93B-E543-964C-79D5B20E15A7}"/>
              </a:ext>
            </a:extLst>
          </p:cNvPr>
          <p:cNvSpPr>
            <a:spLocks noGrp="1"/>
          </p:cNvSpPr>
          <p:nvPr>
            <p:ph type="body" sz="quarter" idx="13" hasCustomPrompt="1"/>
          </p:nvPr>
        </p:nvSpPr>
        <p:spPr>
          <a:xfrm>
            <a:off x="3109624" y="48164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ext Placeholder 3">
            <a:extLst>
              <a:ext uri="{FF2B5EF4-FFF2-40B4-BE49-F238E27FC236}">
                <a16:creationId xmlns:a16="http://schemas.microsoft.com/office/drawing/2014/main" id="{7D1BB9A9-0045-C345-A842-1E3AAFF1D320}"/>
              </a:ext>
            </a:extLst>
          </p:cNvPr>
          <p:cNvSpPr>
            <a:spLocks noGrp="1"/>
          </p:cNvSpPr>
          <p:nvPr>
            <p:ph type="body" sz="quarter" idx="14" hasCustomPrompt="1"/>
          </p:nvPr>
        </p:nvSpPr>
        <p:spPr>
          <a:xfrm>
            <a:off x="6634995" y="48164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Tree>
    <p:extLst>
      <p:ext uri="{BB962C8B-B14F-4D97-AF65-F5344CB8AC3E}">
        <p14:creationId xmlns:p14="http://schemas.microsoft.com/office/powerpoint/2010/main" val="625754259"/>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813FCF-E2C5-7E4B-8BFA-4141D8FEB615}"/>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4" name="Content Placeholder 5">
            <a:extLst>
              <a:ext uri="{FF2B5EF4-FFF2-40B4-BE49-F238E27FC236}">
                <a16:creationId xmlns:a16="http://schemas.microsoft.com/office/drawing/2014/main" id="{BE87B1E8-154D-B642-B0E3-CB225694EAB1}"/>
              </a:ext>
            </a:extLst>
          </p:cNvPr>
          <p:cNvSpPr>
            <a:spLocks noGrp="1"/>
          </p:cNvSpPr>
          <p:nvPr>
            <p:ph sz="quarter" idx="13" hasCustomPrompt="1"/>
          </p:nvPr>
        </p:nvSpPr>
        <p:spPr>
          <a:xfrm>
            <a:off x="600864" y="1187125"/>
            <a:ext cx="6189675" cy="5534350"/>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0" name="Rectangle 9">
            <a:extLst>
              <a:ext uri="{FF2B5EF4-FFF2-40B4-BE49-F238E27FC236}">
                <a16:creationId xmlns:a16="http://schemas.microsoft.com/office/drawing/2014/main" id="{4F11A4F0-C896-2C45-AF4C-65C24DC83BD6}"/>
              </a:ext>
            </a:extLst>
          </p:cNvPr>
          <p:cNvSpPr/>
          <p:nvPr userDrawn="1"/>
        </p:nvSpPr>
        <p:spPr>
          <a:xfrm>
            <a:off x="7113494" y="1208434"/>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D020C7-4327-164A-92D2-59639A9A6FF7}"/>
              </a:ext>
            </a:extLst>
          </p:cNvPr>
          <p:cNvSpPr/>
          <p:nvPr userDrawn="1"/>
        </p:nvSpPr>
        <p:spPr>
          <a:xfrm>
            <a:off x="7109018" y="2611441"/>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E2CA69-0512-5143-9A99-AE6C3AEE82F6}"/>
              </a:ext>
            </a:extLst>
          </p:cNvPr>
          <p:cNvSpPr/>
          <p:nvPr userDrawn="1"/>
        </p:nvSpPr>
        <p:spPr>
          <a:xfrm>
            <a:off x="7113494" y="4021729"/>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5BB34B-7A0F-FB4E-AD3E-E5CF32FEC69D}"/>
              </a:ext>
            </a:extLst>
          </p:cNvPr>
          <p:cNvSpPr/>
          <p:nvPr userDrawn="1"/>
        </p:nvSpPr>
        <p:spPr>
          <a:xfrm>
            <a:off x="7113494" y="5432017"/>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45D82B-1BD0-0D49-A105-472A9A496481}"/>
              </a:ext>
            </a:extLst>
          </p:cNvPr>
          <p:cNvSpPr/>
          <p:nvPr userDrawn="1"/>
        </p:nvSpPr>
        <p:spPr>
          <a:xfrm>
            <a:off x="994856" y="1521903"/>
            <a:ext cx="1811322" cy="177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88C1E-B6B3-D94F-8A35-26CBD90F79F1}"/>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8B52403-E8F6-1348-8400-5DD896E01B8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A504DCD0-2911-334A-A4CA-90626FEC88F8}"/>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100F723-B55C-A641-86F8-DC4E5B51AC3C}"/>
              </a:ext>
            </a:extLst>
          </p:cNvPr>
          <p:cNvSpPr>
            <a:spLocks noGrp="1"/>
          </p:cNvSpPr>
          <p:nvPr>
            <p:ph type="body" sz="quarter" idx="14" hasCustomPrompt="1"/>
          </p:nvPr>
        </p:nvSpPr>
        <p:spPr>
          <a:xfrm>
            <a:off x="7843416" y="1462331"/>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5" name="Text Placeholder 3">
            <a:extLst>
              <a:ext uri="{FF2B5EF4-FFF2-40B4-BE49-F238E27FC236}">
                <a16:creationId xmlns:a16="http://schemas.microsoft.com/office/drawing/2014/main" id="{10102017-EDA8-DB45-ACFE-4CE03EBEFAE6}"/>
              </a:ext>
            </a:extLst>
          </p:cNvPr>
          <p:cNvSpPr>
            <a:spLocks noGrp="1"/>
          </p:cNvSpPr>
          <p:nvPr>
            <p:ph type="body" sz="quarter" idx="15" hasCustomPrompt="1"/>
          </p:nvPr>
        </p:nvSpPr>
        <p:spPr>
          <a:xfrm>
            <a:off x="7843416" y="2871129"/>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6" name="Text Placeholder 3">
            <a:extLst>
              <a:ext uri="{FF2B5EF4-FFF2-40B4-BE49-F238E27FC236}">
                <a16:creationId xmlns:a16="http://schemas.microsoft.com/office/drawing/2014/main" id="{80DD8EC6-C423-694C-A886-EA99136918A4}"/>
              </a:ext>
            </a:extLst>
          </p:cNvPr>
          <p:cNvSpPr>
            <a:spLocks noGrp="1"/>
          </p:cNvSpPr>
          <p:nvPr>
            <p:ph type="body" sz="quarter" idx="16" hasCustomPrompt="1"/>
          </p:nvPr>
        </p:nvSpPr>
        <p:spPr>
          <a:xfrm>
            <a:off x="7843416" y="4248373"/>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8" name="Text Placeholder 3">
            <a:extLst>
              <a:ext uri="{FF2B5EF4-FFF2-40B4-BE49-F238E27FC236}">
                <a16:creationId xmlns:a16="http://schemas.microsoft.com/office/drawing/2014/main" id="{F1516595-223C-0A4B-9F5B-FC0852AE3AF7}"/>
              </a:ext>
            </a:extLst>
          </p:cNvPr>
          <p:cNvSpPr>
            <a:spLocks noGrp="1"/>
          </p:cNvSpPr>
          <p:nvPr>
            <p:ph type="body" sz="quarter" idx="17" hasCustomPrompt="1"/>
          </p:nvPr>
        </p:nvSpPr>
        <p:spPr>
          <a:xfrm>
            <a:off x="7843416" y="5659484"/>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8" name="Text Placeholder 7">
            <a:extLst>
              <a:ext uri="{FF2B5EF4-FFF2-40B4-BE49-F238E27FC236}">
                <a16:creationId xmlns:a16="http://schemas.microsoft.com/office/drawing/2014/main" id="{C342C554-F2CB-0743-A9E6-A6F1457B7F94}"/>
              </a:ext>
            </a:extLst>
          </p:cNvPr>
          <p:cNvSpPr>
            <a:spLocks noGrp="1"/>
          </p:cNvSpPr>
          <p:nvPr>
            <p:ph type="body" sz="quarter" idx="18" hasCustomPrompt="1"/>
          </p:nvPr>
        </p:nvSpPr>
        <p:spPr>
          <a:xfrm>
            <a:off x="7210142" y="1462331"/>
            <a:ext cx="619125" cy="851580"/>
          </a:xfrm>
        </p:spPr>
        <p:txBody>
          <a:bodyPr anchor="ctr">
            <a:normAutofit/>
          </a:bodyPr>
          <a:lstStyle>
            <a:lvl1pPr marL="0" indent="0" algn="ctr">
              <a:buNone/>
              <a:defRPr sz="3200" b="1">
                <a:solidFill>
                  <a:srgbClr val="002060"/>
                </a:solidFill>
              </a:defRPr>
            </a:lvl1pPr>
          </a:lstStyle>
          <a:p>
            <a:pPr lvl="0"/>
            <a:r>
              <a:rPr lang="en-US" dirty="0"/>
              <a:t>1.</a:t>
            </a:r>
          </a:p>
        </p:txBody>
      </p:sp>
      <p:sp>
        <p:nvSpPr>
          <p:cNvPr id="30" name="Text Placeholder 7">
            <a:extLst>
              <a:ext uri="{FF2B5EF4-FFF2-40B4-BE49-F238E27FC236}">
                <a16:creationId xmlns:a16="http://schemas.microsoft.com/office/drawing/2014/main" id="{6178F9A6-0A00-1342-8F58-83BFC1D08EE3}"/>
              </a:ext>
            </a:extLst>
          </p:cNvPr>
          <p:cNvSpPr>
            <a:spLocks noGrp="1"/>
          </p:cNvSpPr>
          <p:nvPr>
            <p:ph type="body" sz="quarter" idx="19" hasCustomPrompt="1"/>
          </p:nvPr>
        </p:nvSpPr>
        <p:spPr>
          <a:xfrm>
            <a:off x="7210142" y="2873442"/>
            <a:ext cx="619125" cy="851580"/>
          </a:xfrm>
        </p:spPr>
        <p:txBody>
          <a:bodyPr anchor="ctr">
            <a:normAutofit/>
          </a:bodyPr>
          <a:lstStyle>
            <a:lvl1pPr marL="0" indent="0" algn="ctr">
              <a:buNone/>
              <a:defRPr sz="3200" b="1">
                <a:solidFill>
                  <a:srgbClr val="002060"/>
                </a:solidFill>
              </a:defRPr>
            </a:lvl1pPr>
          </a:lstStyle>
          <a:p>
            <a:pPr lvl="0"/>
            <a:r>
              <a:rPr lang="en-US" dirty="0"/>
              <a:t>2.</a:t>
            </a:r>
          </a:p>
        </p:txBody>
      </p:sp>
      <p:sp>
        <p:nvSpPr>
          <p:cNvPr id="33" name="Text Placeholder 7">
            <a:extLst>
              <a:ext uri="{FF2B5EF4-FFF2-40B4-BE49-F238E27FC236}">
                <a16:creationId xmlns:a16="http://schemas.microsoft.com/office/drawing/2014/main" id="{E98E5A91-69E0-2447-9397-8BFC91465373}"/>
              </a:ext>
            </a:extLst>
          </p:cNvPr>
          <p:cNvSpPr>
            <a:spLocks noGrp="1"/>
          </p:cNvSpPr>
          <p:nvPr>
            <p:ph type="body" sz="quarter" idx="21" hasCustomPrompt="1"/>
          </p:nvPr>
        </p:nvSpPr>
        <p:spPr>
          <a:xfrm>
            <a:off x="7210142" y="5661797"/>
            <a:ext cx="619125" cy="851580"/>
          </a:xfrm>
        </p:spPr>
        <p:txBody>
          <a:bodyPr anchor="ctr">
            <a:normAutofit/>
          </a:bodyPr>
          <a:lstStyle>
            <a:lvl1pPr marL="0" indent="0" algn="ctr">
              <a:buNone/>
              <a:defRPr sz="3200" b="1">
                <a:solidFill>
                  <a:srgbClr val="002060"/>
                </a:solidFill>
              </a:defRPr>
            </a:lvl1pPr>
          </a:lstStyle>
          <a:p>
            <a:pPr lvl="0"/>
            <a:r>
              <a:rPr lang="en-US" dirty="0"/>
              <a:t>4.</a:t>
            </a:r>
          </a:p>
        </p:txBody>
      </p:sp>
      <p:sp>
        <p:nvSpPr>
          <p:cNvPr id="34" name="Text Placeholder 7">
            <a:extLst>
              <a:ext uri="{FF2B5EF4-FFF2-40B4-BE49-F238E27FC236}">
                <a16:creationId xmlns:a16="http://schemas.microsoft.com/office/drawing/2014/main" id="{896F4BB3-C700-4E4F-9739-32F1CF237CC0}"/>
              </a:ext>
            </a:extLst>
          </p:cNvPr>
          <p:cNvSpPr>
            <a:spLocks noGrp="1"/>
          </p:cNvSpPr>
          <p:nvPr>
            <p:ph type="body" sz="quarter" idx="20" hasCustomPrompt="1"/>
          </p:nvPr>
        </p:nvSpPr>
        <p:spPr>
          <a:xfrm>
            <a:off x="7210142" y="4250686"/>
            <a:ext cx="619125" cy="851580"/>
          </a:xfrm>
        </p:spPr>
        <p:txBody>
          <a:bodyPr anchor="ctr">
            <a:normAutofit/>
          </a:bodyPr>
          <a:lstStyle>
            <a:lvl1pPr marL="0" indent="0" algn="ctr">
              <a:buNone/>
              <a:defRPr sz="3200" b="1">
                <a:solidFill>
                  <a:srgbClr val="002060"/>
                </a:solidFill>
              </a:defRPr>
            </a:lvl1pPr>
          </a:lstStyle>
          <a:p>
            <a:pPr lvl="0"/>
            <a:r>
              <a:rPr lang="en-US" dirty="0"/>
              <a:t>3.</a:t>
            </a:r>
          </a:p>
        </p:txBody>
      </p:sp>
    </p:spTree>
    <p:extLst>
      <p:ext uri="{BB962C8B-B14F-4D97-AF65-F5344CB8AC3E}">
        <p14:creationId xmlns:p14="http://schemas.microsoft.com/office/powerpoint/2010/main" val="1786952740"/>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813FCF-E2C5-7E4B-8BFA-4141D8FEB615}"/>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4" name="Content Placeholder 5">
            <a:extLst>
              <a:ext uri="{FF2B5EF4-FFF2-40B4-BE49-F238E27FC236}">
                <a16:creationId xmlns:a16="http://schemas.microsoft.com/office/drawing/2014/main" id="{BE87B1E8-154D-B642-B0E3-CB225694EAB1}"/>
              </a:ext>
            </a:extLst>
          </p:cNvPr>
          <p:cNvSpPr>
            <a:spLocks noGrp="1"/>
          </p:cNvSpPr>
          <p:nvPr>
            <p:ph sz="quarter" idx="13" hasCustomPrompt="1"/>
          </p:nvPr>
        </p:nvSpPr>
        <p:spPr>
          <a:xfrm>
            <a:off x="600864" y="1187125"/>
            <a:ext cx="6189675" cy="5534350"/>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0" name="Rectangle 9">
            <a:extLst>
              <a:ext uri="{FF2B5EF4-FFF2-40B4-BE49-F238E27FC236}">
                <a16:creationId xmlns:a16="http://schemas.microsoft.com/office/drawing/2014/main" id="{4F11A4F0-C896-2C45-AF4C-65C24DC83BD6}"/>
              </a:ext>
            </a:extLst>
          </p:cNvPr>
          <p:cNvSpPr/>
          <p:nvPr userDrawn="1"/>
        </p:nvSpPr>
        <p:spPr>
          <a:xfrm>
            <a:off x="7113494" y="1208433"/>
            <a:ext cx="4706471" cy="5505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45D82B-1BD0-0D49-A105-472A9A496481}"/>
              </a:ext>
            </a:extLst>
          </p:cNvPr>
          <p:cNvSpPr/>
          <p:nvPr userDrawn="1"/>
        </p:nvSpPr>
        <p:spPr>
          <a:xfrm>
            <a:off x="994856" y="1521903"/>
            <a:ext cx="1811322" cy="177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88C1E-B6B3-D94F-8A35-26CBD90F79F1}"/>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8B52403-E8F6-1348-8400-5DD896E01B8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A504DCD0-2911-334A-A4CA-90626FEC88F8}"/>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158C4A-902E-0740-8B67-826791ADC31C}"/>
              </a:ext>
            </a:extLst>
          </p:cNvPr>
          <p:cNvSpPr>
            <a:spLocks noGrp="1"/>
          </p:cNvSpPr>
          <p:nvPr>
            <p:ph type="body" sz="quarter" idx="19" hasCustomPrompt="1"/>
          </p:nvPr>
        </p:nvSpPr>
        <p:spPr>
          <a:xfrm>
            <a:off x="7303912" y="1470556"/>
            <a:ext cx="4357864" cy="1577293"/>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3" name="Text Placeholder 2">
            <a:extLst>
              <a:ext uri="{FF2B5EF4-FFF2-40B4-BE49-F238E27FC236}">
                <a16:creationId xmlns:a16="http://schemas.microsoft.com/office/drawing/2014/main" id="{D55A46A6-EBDD-1648-8270-C28827C03011}"/>
              </a:ext>
            </a:extLst>
          </p:cNvPr>
          <p:cNvSpPr>
            <a:spLocks noGrp="1"/>
          </p:cNvSpPr>
          <p:nvPr>
            <p:ph type="body" sz="quarter" idx="20" hasCustomPrompt="1"/>
          </p:nvPr>
        </p:nvSpPr>
        <p:spPr>
          <a:xfrm>
            <a:off x="7303912" y="3203588"/>
            <a:ext cx="4357864" cy="1605479"/>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9" name="Text Placeholder 2">
            <a:extLst>
              <a:ext uri="{FF2B5EF4-FFF2-40B4-BE49-F238E27FC236}">
                <a16:creationId xmlns:a16="http://schemas.microsoft.com/office/drawing/2014/main" id="{BEFD1E58-A36C-7945-83BC-0C23AB550DB9}"/>
              </a:ext>
            </a:extLst>
          </p:cNvPr>
          <p:cNvSpPr>
            <a:spLocks noGrp="1"/>
          </p:cNvSpPr>
          <p:nvPr>
            <p:ph type="body" sz="quarter" idx="21" hasCustomPrompt="1"/>
          </p:nvPr>
        </p:nvSpPr>
        <p:spPr>
          <a:xfrm>
            <a:off x="7303912" y="4975944"/>
            <a:ext cx="4357864" cy="1605479"/>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Tree>
    <p:extLst>
      <p:ext uri="{BB962C8B-B14F-4D97-AF65-F5344CB8AC3E}">
        <p14:creationId xmlns:p14="http://schemas.microsoft.com/office/powerpoint/2010/main" val="3375658631"/>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B12862A-4A85-3245-A857-DDF868D04F06}"/>
              </a:ext>
            </a:extLst>
          </p:cNvPr>
          <p:cNvSpPr/>
          <p:nvPr userDrawn="1"/>
        </p:nvSpPr>
        <p:spPr>
          <a:xfrm>
            <a:off x="7113494" y="1208433"/>
            <a:ext cx="4706471" cy="5505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BB21C8A-102D-7E47-B058-9A5C7AB03B97}"/>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8" name="Rectangle 7">
            <a:extLst>
              <a:ext uri="{FF2B5EF4-FFF2-40B4-BE49-F238E27FC236}">
                <a16:creationId xmlns:a16="http://schemas.microsoft.com/office/drawing/2014/main" id="{FEB6E947-52CF-B041-925C-7EBFBF9C06E2}"/>
              </a:ext>
            </a:extLst>
          </p:cNvPr>
          <p:cNvSpPr/>
          <p:nvPr userDrawn="1"/>
        </p:nvSpPr>
        <p:spPr>
          <a:xfrm>
            <a:off x="600865" y="1187125"/>
            <a:ext cx="6189674" cy="552659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4BA54BC-3581-9444-8FF4-D1073D55E969}"/>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59B894B2-364A-114E-88B5-42EBFD3FBB6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2" name="Title 1">
            <a:extLst>
              <a:ext uri="{FF2B5EF4-FFF2-40B4-BE49-F238E27FC236}">
                <a16:creationId xmlns:a16="http://schemas.microsoft.com/office/drawing/2014/main" id="{43637B43-F370-FC4D-AF45-F8A373B2C97C}"/>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25" name="Content Placeholder 5">
            <a:extLst>
              <a:ext uri="{FF2B5EF4-FFF2-40B4-BE49-F238E27FC236}">
                <a16:creationId xmlns:a16="http://schemas.microsoft.com/office/drawing/2014/main" id="{D799C64F-1068-4D49-ACD9-00AC4A42A583}"/>
              </a:ext>
            </a:extLst>
          </p:cNvPr>
          <p:cNvSpPr>
            <a:spLocks noGrp="1"/>
          </p:cNvSpPr>
          <p:nvPr>
            <p:ph sz="quarter" idx="13" hasCustomPrompt="1"/>
          </p:nvPr>
        </p:nvSpPr>
        <p:spPr>
          <a:xfrm>
            <a:off x="1209786" y="1836924"/>
            <a:ext cx="4814293" cy="4220253"/>
          </a:xfrm>
        </p:spPr>
        <p:txBody>
          <a:bodyPr>
            <a:normAutofit/>
          </a:bodyPr>
          <a:lstStyle>
            <a:lvl1pPr marL="0" indent="0">
              <a:buNone/>
              <a:defRPr sz="2800" b="0">
                <a:solidFill>
                  <a:schemeClr val="bg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29" name="Text Placeholder 3">
            <a:extLst>
              <a:ext uri="{FF2B5EF4-FFF2-40B4-BE49-F238E27FC236}">
                <a16:creationId xmlns:a16="http://schemas.microsoft.com/office/drawing/2014/main" id="{B028C27C-6BD0-704E-B861-2F5DC627F9D3}"/>
              </a:ext>
            </a:extLst>
          </p:cNvPr>
          <p:cNvSpPr>
            <a:spLocks noGrp="1"/>
          </p:cNvSpPr>
          <p:nvPr>
            <p:ph type="body" sz="quarter" idx="14" hasCustomPrompt="1"/>
          </p:nvPr>
        </p:nvSpPr>
        <p:spPr>
          <a:xfrm>
            <a:off x="7303912" y="1470555"/>
            <a:ext cx="4357864" cy="5043133"/>
          </a:xfrm>
        </p:spPr>
        <p:txBody>
          <a:bodyPr anchor="t">
            <a:normAutofit/>
          </a:bodyPr>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800"/>
            </a:lvl1pPr>
            <a:lvl2pPr marL="914400" indent="-457200">
              <a:buFont typeface="+mj-lt"/>
              <a:buAutoNum type="arabicPeriod"/>
              <a:defRPr sz="2000"/>
            </a:lvl2pPr>
            <a:lvl3pPr marL="1257300" indent="-342900">
              <a:buFont typeface="+mj-lt"/>
              <a:buAutoNum type="arabicPeriod"/>
              <a:defRPr sz="1800"/>
            </a:lvl3pPr>
            <a:lvl4pPr marL="1714500" indent="-342900">
              <a:buFont typeface="+mj-lt"/>
              <a:buAutoNum type="arabicPeriod"/>
              <a:defRPr sz="1600"/>
            </a:lvl4pPr>
            <a:lvl5pPr marL="2171700" indent="-342900">
              <a:buFont typeface="+mj-lt"/>
              <a:buAutoNum type="arabicPeriod"/>
              <a:defRPr sz="1600"/>
            </a:lvl5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latin typeface="Calibri" panose="020F0502020204030204" pitchFamily="34" charset="0"/>
                <a:ea typeface="Arial" charset="0"/>
                <a:cs typeface="Calibri" panose="020F0502020204030204" pitchFamily="34" charset="0"/>
              </a:rPr>
              <a:t>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a:p>
            <a:endParaRPr lang="en-US"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15011885"/>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EBEA0D-3BA1-F94A-BEC7-88F1A2C863EC}"/>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8" name="Rectangle 7">
            <a:extLst>
              <a:ext uri="{FF2B5EF4-FFF2-40B4-BE49-F238E27FC236}">
                <a16:creationId xmlns:a16="http://schemas.microsoft.com/office/drawing/2014/main" id="{AC391AB2-8DEA-704B-9ABF-A90C77E39E9E}"/>
              </a:ext>
            </a:extLst>
          </p:cNvPr>
          <p:cNvSpPr/>
          <p:nvPr userDrawn="1"/>
        </p:nvSpPr>
        <p:spPr>
          <a:xfrm>
            <a:off x="571499" y="4089005"/>
            <a:ext cx="5373755" cy="2280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1D0780-F537-DE45-A806-734B3795D7CD}"/>
              </a:ext>
            </a:extLst>
          </p:cNvPr>
          <p:cNvSpPr/>
          <p:nvPr userDrawn="1"/>
        </p:nvSpPr>
        <p:spPr>
          <a:xfrm>
            <a:off x="571499" y="1609344"/>
            <a:ext cx="5373755" cy="228043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CEDEC8-D450-874E-AE08-B5BC3F49CEED}"/>
              </a:ext>
            </a:extLst>
          </p:cNvPr>
          <p:cNvSpPr/>
          <p:nvPr userDrawn="1"/>
        </p:nvSpPr>
        <p:spPr>
          <a:xfrm>
            <a:off x="6170545" y="4089005"/>
            <a:ext cx="5373755" cy="228043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33C0E43C-F475-0F4A-A7C8-F7174C77B316}"/>
              </a:ext>
            </a:extLst>
          </p:cNvPr>
          <p:cNvSpPr/>
          <p:nvPr userDrawn="1"/>
        </p:nvSpPr>
        <p:spPr>
          <a:xfrm>
            <a:off x="6170545" y="1609344"/>
            <a:ext cx="5373755" cy="2280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6180100-237E-2147-BFE1-6DB26C1437A0}"/>
              </a:ext>
            </a:extLst>
          </p:cNvPr>
          <p:cNvCxnSpPr>
            <a:cxnSpLocks/>
          </p:cNvCxnSpPr>
          <p:nvPr userDrawn="1"/>
        </p:nvCxnSpPr>
        <p:spPr>
          <a:xfrm>
            <a:off x="1973179" y="1793718"/>
            <a:ext cx="0" cy="1790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1AB93F-ED05-8644-A8DE-881181D487CA}"/>
              </a:ext>
            </a:extLst>
          </p:cNvPr>
          <p:cNvCxnSpPr>
            <a:cxnSpLocks/>
          </p:cNvCxnSpPr>
          <p:nvPr userDrawn="1"/>
        </p:nvCxnSpPr>
        <p:spPr>
          <a:xfrm>
            <a:off x="1973179" y="4391326"/>
            <a:ext cx="0" cy="1746716"/>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3EBBA0-E625-E247-B73B-1FEEA01672BF}"/>
              </a:ext>
            </a:extLst>
          </p:cNvPr>
          <p:cNvCxnSpPr>
            <a:cxnSpLocks/>
          </p:cNvCxnSpPr>
          <p:nvPr userDrawn="1"/>
        </p:nvCxnSpPr>
        <p:spPr>
          <a:xfrm>
            <a:off x="7555832" y="1793718"/>
            <a:ext cx="0" cy="1790310"/>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08A41D-35F3-5242-A298-B9C4D9DA8B54}"/>
              </a:ext>
            </a:extLst>
          </p:cNvPr>
          <p:cNvCxnSpPr>
            <a:cxnSpLocks/>
          </p:cNvCxnSpPr>
          <p:nvPr userDrawn="1"/>
        </p:nvCxnSpPr>
        <p:spPr>
          <a:xfrm>
            <a:off x="7555832" y="4391326"/>
            <a:ext cx="0" cy="17467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DE0A090-01F3-394C-AC7C-BC4691438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cxnSp>
        <p:nvCxnSpPr>
          <p:cNvPr id="19" name="Straight Connector 18">
            <a:extLst>
              <a:ext uri="{FF2B5EF4-FFF2-40B4-BE49-F238E27FC236}">
                <a16:creationId xmlns:a16="http://schemas.microsoft.com/office/drawing/2014/main" id="{44C8EBF2-3A5C-444B-BC9C-CCDB9EF27E83}"/>
              </a:ext>
            </a:extLst>
          </p:cNvPr>
          <p:cNvCxnSpPr>
            <a:cxnSpLocks/>
          </p:cNvCxnSpPr>
          <p:nvPr userDrawn="1"/>
        </p:nvCxnSpPr>
        <p:spPr>
          <a:xfrm>
            <a:off x="13378563" y="4347732"/>
            <a:ext cx="0" cy="1576087"/>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090F6894-E796-2A40-8783-182AD34A449E}"/>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F2B29E76-328B-8742-BFE2-823DD5D39D67}"/>
              </a:ext>
            </a:extLst>
          </p:cNvPr>
          <p:cNvSpPr>
            <a:spLocks noGrp="1"/>
          </p:cNvSpPr>
          <p:nvPr>
            <p:ph type="pic" sz="quarter" idx="10" hasCustomPrompt="1"/>
          </p:nvPr>
        </p:nvSpPr>
        <p:spPr>
          <a:xfrm>
            <a:off x="824088" y="2100263"/>
            <a:ext cx="903288" cy="1331912"/>
          </a:xfrm>
        </p:spPr>
        <p:txBody>
          <a:bodyPr>
            <a:normAutofit/>
          </a:bodyPr>
          <a:lstStyle>
            <a:lvl1pPr marL="0" indent="0" algn="ctr">
              <a:buNone/>
              <a:defRPr sz="1600">
                <a:solidFill>
                  <a:schemeClr val="bg1"/>
                </a:solidFill>
              </a:defRPr>
            </a:lvl1pPr>
          </a:lstStyle>
          <a:p>
            <a:r>
              <a:rPr lang="en-US" dirty="0"/>
              <a:t>Icon</a:t>
            </a:r>
          </a:p>
        </p:txBody>
      </p:sp>
      <p:sp>
        <p:nvSpPr>
          <p:cNvPr id="24" name="Picture Placeholder 4">
            <a:extLst>
              <a:ext uri="{FF2B5EF4-FFF2-40B4-BE49-F238E27FC236}">
                <a16:creationId xmlns:a16="http://schemas.microsoft.com/office/drawing/2014/main" id="{6FCADA57-C0A0-5D4F-ABFE-24007F82AC5D}"/>
              </a:ext>
            </a:extLst>
          </p:cNvPr>
          <p:cNvSpPr>
            <a:spLocks noGrp="1"/>
          </p:cNvSpPr>
          <p:nvPr>
            <p:ph type="pic" sz="quarter" idx="11" hasCustomPrompt="1"/>
          </p:nvPr>
        </p:nvSpPr>
        <p:spPr>
          <a:xfrm>
            <a:off x="6425021" y="2100263"/>
            <a:ext cx="903288" cy="1331912"/>
          </a:xfrm>
        </p:spPr>
        <p:txBody>
          <a:bodyPr>
            <a:normAutofit/>
          </a:bodyPr>
          <a:lstStyle>
            <a:lvl1pPr marL="0" indent="0" algn="ctr">
              <a:buNone/>
              <a:defRPr sz="1600"/>
            </a:lvl1pPr>
          </a:lstStyle>
          <a:p>
            <a:r>
              <a:rPr lang="en-US" dirty="0"/>
              <a:t>Icon</a:t>
            </a:r>
          </a:p>
        </p:txBody>
      </p:sp>
      <p:sp>
        <p:nvSpPr>
          <p:cNvPr id="29" name="Picture Placeholder 4">
            <a:extLst>
              <a:ext uri="{FF2B5EF4-FFF2-40B4-BE49-F238E27FC236}">
                <a16:creationId xmlns:a16="http://schemas.microsoft.com/office/drawing/2014/main" id="{94EAFF9D-7304-1642-8859-35CEFD28D48C}"/>
              </a:ext>
            </a:extLst>
          </p:cNvPr>
          <p:cNvSpPr>
            <a:spLocks noGrp="1"/>
          </p:cNvSpPr>
          <p:nvPr>
            <p:ph type="pic" sz="quarter" idx="12" hasCustomPrompt="1"/>
          </p:nvPr>
        </p:nvSpPr>
        <p:spPr>
          <a:xfrm>
            <a:off x="824088" y="4617686"/>
            <a:ext cx="903288" cy="1331912"/>
          </a:xfrm>
        </p:spPr>
        <p:txBody>
          <a:bodyPr>
            <a:normAutofit/>
          </a:bodyPr>
          <a:lstStyle>
            <a:lvl1pPr marL="0" indent="0" algn="ctr">
              <a:buNone/>
              <a:defRPr sz="1600"/>
            </a:lvl1pPr>
          </a:lstStyle>
          <a:p>
            <a:r>
              <a:rPr lang="en-US" dirty="0"/>
              <a:t>Icon</a:t>
            </a:r>
          </a:p>
        </p:txBody>
      </p:sp>
      <p:sp>
        <p:nvSpPr>
          <p:cNvPr id="30" name="Picture Placeholder 4">
            <a:extLst>
              <a:ext uri="{FF2B5EF4-FFF2-40B4-BE49-F238E27FC236}">
                <a16:creationId xmlns:a16="http://schemas.microsoft.com/office/drawing/2014/main" id="{274E9F46-68AD-1645-9679-4646530F533C}"/>
              </a:ext>
            </a:extLst>
          </p:cNvPr>
          <p:cNvSpPr>
            <a:spLocks noGrp="1"/>
          </p:cNvSpPr>
          <p:nvPr>
            <p:ph type="pic" sz="quarter" idx="13" hasCustomPrompt="1"/>
          </p:nvPr>
        </p:nvSpPr>
        <p:spPr>
          <a:xfrm>
            <a:off x="6425021" y="4617686"/>
            <a:ext cx="903288" cy="1331912"/>
          </a:xfrm>
        </p:spPr>
        <p:txBody>
          <a:bodyPr>
            <a:normAutofit/>
          </a:bodyPr>
          <a:lstStyle>
            <a:lvl1pPr marL="0" indent="0" algn="ctr">
              <a:buNone/>
              <a:defRPr sz="1600">
                <a:solidFill>
                  <a:schemeClr val="bg1"/>
                </a:solidFill>
              </a:defRPr>
            </a:lvl1pPr>
          </a:lstStyle>
          <a:p>
            <a:r>
              <a:rPr lang="en-US" dirty="0"/>
              <a:t>Icon</a:t>
            </a:r>
          </a:p>
        </p:txBody>
      </p:sp>
      <p:sp>
        <p:nvSpPr>
          <p:cNvPr id="4" name="Text Placeholder 3">
            <a:extLst>
              <a:ext uri="{FF2B5EF4-FFF2-40B4-BE49-F238E27FC236}">
                <a16:creationId xmlns:a16="http://schemas.microsoft.com/office/drawing/2014/main" id="{510EB58E-3AE5-6948-BD22-A35E713263E3}"/>
              </a:ext>
            </a:extLst>
          </p:cNvPr>
          <p:cNvSpPr>
            <a:spLocks noGrp="1"/>
          </p:cNvSpPr>
          <p:nvPr>
            <p:ph type="body" sz="quarter" idx="14" hasCustomPrompt="1"/>
          </p:nvPr>
        </p:nvSpPr>
        <p:spPr>
          <a:xfrm>
            <a:off x="2197100" y="1855788"/>
            <a:ext cx="3582988" cy="1728787"/>
          </a:xfrm>
        </p:spPr>
        <p:txBody>
          <a:bodyPr/>
          <a:lstStyle>
            <a:lvl1pPr marL="0" indent="0">
              <a:buNone/>
              <a:defRPr>
                <a:solidFill>
                  <a:schemeClr val="bg1"/>
                </a:solidFill>
              </a:defRPr>
            </a:lvl1pPr>
          </a:lstStyle>
          <a:p>
            <a:pPr lvl="0"/>
            <a:r>
              <a:rPr lang="en-US" dirty="0"/>
              <a:t>Lorem ipsum</a:t>
            </a:r>
          </a:p>
        </p:txBody>
      </p:sp>
      <p:sp>
        <p:nvSpPr>
          <p:cNvPr id="26" name="Text Placeholder 3">
            <a:extLst>
              <a:ext uri="{FF2B5EF4-FFF2-40B4-BE49-F238E27FC236}">
                <a16:creationId xmlns:a16="http://schemas.microsoft.com/office/drawing/2014/main" id="{75C436DC-5F5F-5C47-BC7E-BA9B97FE5F3A}"/>
              </a:ext>
            </a:extLst>
          </p:cNvPr>
          <p:cNvSpPr>
            <a:spLocks noGrp="1"/>
          </p:cNvSpPr>
          <p:nvPr>
            <p:ph type="body" sz="quarter" idx="15" hasCustomPrompt="1"/>
          </p:nvPr>
        </p:nvSpPr>
        <p:spPr>
          <a:xfrm>
            <a:off x="7782892" y="1855788"/>
            <a:ext cx="3582988" cy="1728787"/>
          </a:xfrm>
        </p:spPr>
        <p:txBody>
          <a:bodyPr/>
          <a:lstStyle>
            <a:lvl1pPr marL="0" indent="0">
              <a:buNone/>
              <a:defRPr>
                <a:solidFill>
                  <a:schemeClr val="tx1"/>
                </a:solidFill>
              </a:defRPr>
            </a:lvl1pPr>
          </a:lstStyle>
          <a:p>
            <a:pPr lvl="0"/>
            <a:r>
              <a:rPr lang="en-US" dirty="0"/>
              <a:t>Lorem ipsum</a:t>
            </a:r>
          </a:p>
        </p:txBody>
      </p:sp>
      <p:sp>
        <p:nvSpPr>
          <p:cNvPr id="27" name="Text Placeholder 3">
            <a:extLst>
              <a:ext uri="{FF2B5EF4-FFF2-40B4-BE49-F238E27FC236}">
                <a16:creationId xmlns:a16="http://schemas.microsoft.com/office/drawing/2014/main" id="{A8013F99-2DD0-7941-97CE-30EED66A377B}"/>
              </a:ext>
            </a:extLst>
          </p:cNvPr>
          <p:cNvSpPr>
            <a:spLocks noGrp="1"/>
          </p:cNvSpPr>
          <p:nvPr>
            <p:ph type="body" sz="quarter" idx="16" hasCustomPrompt="1"/>
          </p:nvPr>
        </p:nvSpPr>
        <p:spPr>
          <a:xfrm>
            <a:off x="2197100" y="4430023"/>
            <a:ext cx="3582988" cy="1728787"/>
          </a:xfrm>
        </p:spPr>
        <p:txBody>
          <a:bodyPr/>
          <a:lstStyle>
            <a:lvl1pPr marL="0" indent="0">
              <a:buNone/>
              <a:defRPr>
                <a:solidFill>
                  <a:schemeClr val="tx1"/>
                </a:solidFill>
              </a:defRPr>
            </a:lvl1pPr>
          </a:lstStyle>
          <a:p>
            <a:pPr lvl="0"/>
            <a:r>
              <a:rPr lang="en-US" dirty="0"/>
              <a:t>Lorem ipsum</a:t>
            </a:r>
          </a:p>
        </p:txBody>
      </p:sp>
      <p:sp>
        <p:nvSpPr>
          <p:cNvPr id="28" name="Text Placeholder 3">
            <a:extLst>
              <a:ext uri="{FF2B5EF4-FFF2-40B4-BE49-F238E27FC236}">
                <a16:creationId xmlns:a16="http://schemas.microsoft.com/office/drawing/2014/main" id="{D7179D97-9393-D542-9346-805B6395A02F}"/>
              </a:ext>
            </a:extLst>
          </p:cNvPr>
          <p:cNvSpPr>
            <a:spLocks noGrp="1"/>
          </p:cNvSpPr>
          <p:nvPr>
            <p:ph type="body" sz="quarter" idx="17" hasCustomPrompt="1"/>
          </p:nvPr>
        </p:nvSpPr>
        <p:spPr>
          <a:xfrm>
            <a:off x="7782892" y="4430023"/>
            <a:ext cx="3582988" cy="1728787"/>
          </a:xfrm>
        </p:spPr>
        <p:txBody>
          <a:bodyPr/>
          <a:lstStyle>
            <a:lvl1pPr marL="0" indent="0">
              <a:buNone/>
              <a:defRPr>
                <a:solidFill>
                  <a:schemeClr val="bg1"/>
                </a:solidFill>
              </a:defRPr>
            </a:lvl1pPr>
          </a:lstStyle>
          <a:p>
            <a:pPr lvl="0"/>
            <a:r>
              <a:rPr lang="en-US" dirty="0"/>
              <a:t>Lorem ipsum</a:t>
            </a:r>
          </a:p>
        </p:txBody>
      </p:sp>
    </p:spTree>
    <p:extLst>
      <p:ext uri="{BB962C8B-B14F-4D97-AF65-F5344CB8AC3E}">
        <p14:creationId xmlns:p14="http://schemas.microsoft.com/office/powerpoint/2010/main" val="4192472851"/>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96AB9A-E2C1-6C44-9C91-87230C4AFA72}"/>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C01788C8-CE24-294D-BFBD-BCA72890847A}"/>
              </a:ext>
            </a:extLst>
          </p:cNvPr>
          <p:cNvSpPr/>
          <p:nvPr userDrawn="1"/>
        </p:nvSpPr>
        <p:spPr>
          <a:xfrm>
            <a:off x="677780"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C18B9EC-0A7A-D140-9F66-FBD45389282D}"/>
              </a:ext>
            </a:extLst>
          </p:cNvPr>
          <p:cNvCxnSpPr/>
          <p:nvPr userDrawn="1"/>
        </p:nvCxnSpPr>
        <p:spPr>
          <a:xfrm>
            <a:off x="1985210"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6A69E0-B20C-4F41-BC2E-3DE7046AF80C}"/>
              </a:ext>
            </a:extLst>
          </p:cNvPr>
          <p:cNvSpPr/>
          <p:nvPr userDrawn="1"/>
        </p:nvSpPr>
        <p:spPr>
          <a:xfrm>
            <a:off x="6422741"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ACF2C8A-240F-CA48-B754-F27FBC61AF5B}"/>
              </a:ext>
            </a:extLst>
          </p:cNvPr>
          <p:cNvCxnSpPr/>
          <p:nvPr userDrawn="1"/>
        </p:nvCxnSpPr>
        <p:spPr>
          <a:xfrm>
            <a:off x="7730171"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F4D3A0-BFD7-4741-B690-FAD2FE27D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Content Placeholder 5">
            <a:extLst>
              <a:ext uri="{FF2B5EF4-FFF2-40B4-BE49-F238E27FC236}">
                <a16:creationId xmlns:a16="http://schemas.microsoft.com/office/drawing/2014/main" id="{179635DD-05CD-FE45-80AB-58CA88082A5B}"/>
              </a:ext>
            </a:extLst>
          </p:cNvPr>
          <p:cNvSpPr>
            <a:spLocks noGrp="1"/>
          </p:cNvSpPr>
          <p:nvPr>
            <p:ph sz="quarter" idx="13" hasCustomPrompt="1"/>
          </p:nvPr>
        </p:nvSpPr>
        <p:spPr>
          <a:xfrm>
            <a:off x="677780"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3" name="Content Placeholder 5">
            <a:extLst>
              <a:ext uri="{FF2B5EF4-FFF2-40B4-BE49-F238E27FC236}">
                <a16:creationId xmlns:a16="http://schemas.microsoft.com/office/drawing/2014/main" id="{63691464-0491-5A4F-94C2-FB7440B5A6BA}"/>
              </a:ext>
            </a:extLst>
          </p:cNvPr>
          <p:cNvSpPr>
            <a:spLocks noGrp="1"/>
          </p:cNvSpPr>
          <p:nvPr>
            <p:ph sz="quarter" idx="14" hasCustomPrompt="1"/>
          </p:nvPr>
        </p:nvSpPr>
        <p:spPr>
          <a:xfrm>
            <a:off x="6398356"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4" name="Title 1">
            <a:extLst>
              <a:ext uri="{FF2B5EF4-FFF2-40B4-BE49-F238E27FC236}">
                <a16:creationId xmlns:a16="http://schemas.microsoft.com/office/drawing/2014/main" id="{587DA987-E557-C94A-9886-F3C9C9952EC0}"/>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Picture Placeholder 4">
            <a:extLst>
              <a:ext uri="{FF2B5EF4-FFF2-40B4-BE49-F238E27FC236}">
                <a16:creationId xmlns:a16="http://schemas.microsoft.com/office/drawing/2014/main" id="{BB038C65-F794-324B-BD5E-CC8D411B5032}"/>
              </a:ext>
            </a:extLst>
          </p:cNvPr>
          <p:cNvSpPr>
            <a:spLocks noGrp="1"/>
          </p:cNvSpPr>
          <p:nvPr>
            <p:ph type="pic" sz="quarter" idx="10" hasCustomPrompt="1"/>
          </p:nvPr>
        </p:nvSpPr>
        <p:spPr>
          <a:xfrm>
            <a:off x="767644"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6" name="Picture Placeholder 4">
            <a:extLst>
              <a:ext uri="{FF2B5EF4-FFF2-40B4-BE49-F238E27FC236}">
                <a16:creationId xmlns:a16="http://schemas.microsoft.com/office/drawing/2014/main" id="{DF2A2CAF-EFFF-694D-AE7A-5BED27DAA997}"/>
              </a:ext>
            </a:extLst>
          </p:cNvPr>
          <p:cNvSpPr>
            <a:spLocks noGrp="1"/>
          </p:cNvSpPr>
          <p:nvPr>
            <p:ph type="pic" sz="quarter" idx="15" hasCustomPrompt="1"/>
          </p:nvPr>
        </p:nvSpPr>
        <p:spPr>
          <a:xfrm>
            <a:off x="6491111"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7" name="Text Placeholder 20">
            <a:extLst>
              <a:ext uri="{FF2B5EF4-FFF2-40B4-BE49-F238E27FC236}">
                <a16:creationId xmlns:a16="http://schemas.microsoft.com/office/drawing/2014/main" id="{40BC7C3B-34FA-254D-AD62-1A014093DE46}"/>
              </a:ext>
            </a:extLst>
          </p:cNvPr>
          <p:cNvSpPr>
            <a:spLocks noGrp="1"/>
          </p:cNvSpPr>
          <p:nvPr>
            <p:ph type="body" sz="quarter" idx="16" hasCustomPrompt="1"/>
          </p:nvPr>
        </p:nvSpPr>
        <p:spPr>
          <a:xfrm>
            <a:off x="1984279" y="2143956"/>
            <a:ext cx="388725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8" name="Text Placeholder 20">
            <a:extLst>
              <a:ext uri="{FF2B5EF4-FFF2-40B4-BE49-F238E27FC236}">
                <a16:creationId xmlns:a16="http://schemas.microsoft.com/office/drawing/2014/main" id="{66FD5739-E9A2-A34B-8072-F9B92F4C0633}"/>
              </a:ext>
            </a:extLst>
          </p:cNvPr>
          <p:cNvSpPr>
            <a:spLocks noGrp="1"/>
          </p:cNvSpPr>
          <p:nvPr>
            <p:ph type="body" sz="quarter" idx="17" hasCustomPrompt="1"/>
          </p:nvPr>
        </p:nvSpPr>
        <p:spPr>
          <a:xfrm>
            <a:off x="7754885" y="2143956"/>
            <a:ext cx="383722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9" name="Text Placeholder 20">
            <a:extLst>
              <a:ext uri="{FF2B5EF4-FFF2-40B4-BE49-F238E27FC236}">
                <a16:creationId xmlns:a16="http://schemas.microsoft.com/office/drawing/2014/main" id="{8A1F4E7F-4E0B-2F48-9974-9EEC9B089D3D}"/>
              </a:ext>
            </a:extLst>
          </p:cNvPr>
          <p:cNvSpPr>
            <a:spLocks noGrp="1"/>
          </p:cNvSpPr>
          <p:nvPr>
            <p:ph type="body" sz="quarter" idx="18" hasCustomPrompt="1"/>
          </p:nvPr>
        </p:nvSpPr>
        <p:spPr>
          <a:xfrm>
            <a:off x="1984279" y="1570765"/>
            <a:ext cx="388725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
        <p:nvSpPr>
          <p:cNvPr id="20" name="Text Placeholder 20">
            <a:extLst>
              <a:ext uri="{FF2B5EF4-FFF2-40B4-BE49-F238E27FC236}">
                <a16:creationId xmlns:a16="http://schemas.microsoft.com/office/drawing/2014/main" id="{0748AE88-65A5-7C45-962F-B9D47730013E}"/>
              </a:ext>
            </a:extLst>
          </p:cNvPr>
          <p:cNvSpPr>
            <a:spLocks noGrp="1"/>
          </p:cNvSpPr>
          <p:nvPr>
            <p:ph type="body" sz="quarter" idx="19" hasCustomPrompt="1"/>
          </p:nvPr>
        </p:nvSpPr>
        <p:spPr>
          <a:xfrm>
            <a:off x="7742527" y="1570765"/>
            <a:ext cx="383722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Tree>
    <p:extLst>
      <p:ext uri="{BB962C8B-B14F-4D97-AF65-F5344CB8AC3E}">
        <p14:creationId xmlns:p14="http://schemas.microsoft.com/office/powerpoint/2010/main" val="3836074155"/>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4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2A621-B74F-3A41-A866-D2CD7F26E2C4}"/>
              </a:ext>
            </a:extLst>
          </p:cNvPr>
          <p:cNvPicPr>
            <a:picLocks noChangeAspect="1"/>
          </p:cNvPicPr>
          <p:nvPr userDrawn="1"/>
        </p:nvPicPr>
        <p:blipFill>
          <a:blip r:embed="rId2"/>
          <a:stretch>
            <a:fillRect/>
          </a:stretch>
        </p:blipFill>
        <p:spPr>
          <a:xfrm>
            <a:off x="-4" y="0"/>
            <a:ext cx="12195655" cy="5737886"/>
          </a:xfrm>
          <a:prstGeom prst="rect">
            <a:avLst/>
          </a:prstGeom>
        </p:spPr>
      </p:pic>
      <p:sp>
        <p:nvSpPr>
          <p:cNvPr id="2" name="Title 1">
            <a:extLst>
              <a:ext uri="{FF2B5EF4-FFF2-40B4-BE49-F238E27FC236}">
                <a16:creationId xmlns:a16="http://schemas.microsoft.com/office/drawing/2014/main" id="{1B3A74CB-75CA-FB48-A8B5-239B7A321153}"/>
              </a:ext>
            </a:extLst>
          </p:cNvPr>
          <p:cNvSpPr>
            <a:spLocks noGrp="1"/>
          </p:cNvSpPr>
          <p:nvPr>
            <p:ph type="title"/>
          </p:nvPr>
        </p:nvSpPr>
        <p:spPr>
          <a:xfrm>
            <a:off x="497840" y="1253809"/>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DF795348-E952-2E4A-B6F1-C0FE7ADEFF5A}"/>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3" name="Straight Connector 12">
            <a:extLst>
              <a:ext uri="{FF2B5EF4-FFF2-40B4-BE49-F238E27FC236}">
                <a16:creationId xmlns:a16="http://schemas.microsoft.com/office/drawing/2014/main" id="{33E6F119-D7E5-DE4E-A9F5-72940F83BFA5}"/>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F117FCBB-E158-AB44-BD1F-E332C48A85FF}"/>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pic>
        <p:nvPicPr>
          <p:cNvPr id="8" name="Picture 7">
            <a:extLst>
              <a:ext uri="{FF2B5EF4-FFF2-40B4-BE49-F238E27FC236}">
                <a16:creationId xmlns:a16="http://schemas.microsoft.com/office/drawing/2014/main" id="{50B58202-31F7-CE4A-9978-3C1A0749C237}"/>
              </a:ext>
            </a:extLst>
          </p:cNvPr>
          <p:cNvPicPr>
            <a:picLocks noChangeAspect="1"/>
          </p:cNvPicPr>
          <p:nvPr userDrawn="1"/>
        </p:nvPicPr>
        <p:blipFill>
          <a:blip r:embed="rId4"/>
          <a:stretch>
            <a:fillRect/>
          </a:stretch>
        </p:blipFill>
        <p:spPr>
          <a:xfrm>
            <a:off x="359617" y="6004119"/>
            <a:ext cx="3973068" cy="524744"/>
          </a:xfrm>
          <a:prstGeom prst="rect">
            <a:avLst/>
          </a:prstGeom>
        </p:spPr>
      </p:pic>
    </p:spTree>
    <p:extLst>
      <p:ext uri="{BB962C8B-B14F-4D97-AF65-F5344CB8AC3E}">
        <p14:creationId xmlns:p14="http://schemas.microsoft.com/office/powerpoint/2010/main" val="340064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FAEA8-EB98-4C44-97DB-4584FF5EF60E}"/>
              </a:ext>
            </a:extLst>
          </p:cNvPr>
          <p:cNvPicPr>
            <a:picLocks noChangeAspect="1"/>
          </p:cNvPicPr>
          <p:nvPr userDrawn="1"/>
        </p:nvPicPr>
        <p:blipFill>
          <a:blip r:embed="rId2"/>
          <a:stretch>
            <a:fillRect/>
          </a:stretch>
        </p:blipFill>
        <p:spPr>
          <a:xfrm>
            <a:off x="1" y="0"/>
            <a:ext cx="12228755" cy="6878675"/>
          </a:xfrm>
          <a:prstGeom prst="rect">
            <a:avLst/>
          </a:prstGeom>
        </p:spPr>
      </p:pic>
      <p:sp>
        <p:nvSpPr>
          <p:cNvPr id="35" name="Rectangle 34">
            <a:extLst>
              <a:ext uri="{FF2B5EF4-FFF2-40B4-BE49-F238E27FC236}">
                <a16:creationId xmlns:a16="http://schemas.microsoft.com/office/drawing/2014/main" id="{796E3922-80F1-674E-82A0-ED8BFD479437}"/>
              </a:ext>
            </a:extLst>
          </p:cNvPr>
          <p:cNvSpPr/>
          <p:nvPr userDrawn="1"/>
        </p:nvSpPr>
        <p:spPr>
          <a:xfrm>
            <a:off x="4254199"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F112221-1811-C34E-883D-3E87A1E2F20B}"/>
              </a:ext>
            </a:extLst>
          </p:cNvPr>
          <p:cNvSpPr/>
          <p:nvPr userDrawn="1"/>
        </p:nvSpPr>
        <p:spPr>
          <a:xfrm>
            <a:off x="4254199"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019D9D0-DC53-7C4D-8B70-66C6E379CE98}"/>
              </a:ext>
            </a:extLst>
          </p:cNvPr>
          <p:cNvSpPr/>
          <p:nvPr userDrawn="1"/>
        </p:nvSpPr>
        <p:spPr>
          <a:xfrm>
            <a:off x="4254199"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38" name="Rectangle 37">
            <a:extLst>
              <a:ext uri="{FF2B5EF4-FFF2-40B4-BE49-F238E27FC236}">
                <a16:creationId xmlns:a16="http://schemas.microsoft.com/office/drawing/2014/main" id="{279AC5F4-932A-7844-BB3D-C9CB97378AEC}"/>
              </a:ext>
            </a:extLst>
          </p:cNvPr>
          <p:cNvSpPr/>
          <p:nvPr userDrawn="1"/>
        </p:nvSpPr>
        <p:spPr>
          <a:xfrm>
            <a:off x="8039266"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1FA1A4-2D9E-C443-9EC6-2B139AF14205}"/>
              </a:ext>
            </a:extLst>
          </p:cNvPr>
          <p:cNvSpPr/>
          <p:nvPr userDrawn="1"/>
        </p:nvSpPr>
        <p:spPr>
          <a:xfrm>
            <a:off x="8039266"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1073F2A-5716-F747-8DF2-3D58169069D5}"/>
              </a:ext>
            </a:extLst>
          </p:cNvPr>
          <p:cNvSpPr/>
          <p:nvPr userDrawn="1"/>
        </p:nvSpPr>
        <p:spPr>
          <a:xfrm>
            <a:off x="8039266"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9" name="Rectangle 8">
            <a:extLst>
              <a:ext uri="{FF2B5EF4-FFF2-40B4-BE49-F238E27FC236}">
                <a16:creationId xmlns:a16="http://schemas.microsoft.com/office/drawing/2014/main" id="{6967735D-AF38-2048-8273-E41AD16C9CC9}"/>
              </a:ext>
            </a:extLst>
          </p:cNvPr>
          <p:cNvSpPr/>
          <p:nvPr userDrawn="1"/>
        </p:nvSpPr>
        <p:spPr>
          <a:xfrm>
            <a:off x="455635"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EAE293-5074-4942-AFA0-C9EBA7D80D52}"/>
              </a:ext>
            </a:extLst>
          </p:cNvPr>
          <p:cNvSpPr/>
          <p:nvPr userDrawn="1"/>
        </p:nvSpPr>
        <p:spPr>
          <a:xfrm>
            <a:off x="455635"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D9C3D3B-E4CB-0345-BC42-57DB04C4EB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8094" y="1988526"/>
            <a:ext cx="819195" cy="819195"/>
          </a:xfrm>
          <a:prstGeom prst="rect">
            <a:avLst/>
          </a:prstGeom>
        </p:spPr>
      </p:pic>
      <p:pic>
        <p:nvPicPr>
          <p:cNvPr id="14" name="Picture 13">
            <a:extLst>
              <a:ext uri="{FF2B5EF4-FFF2-40B4-BE49-F238E27FC236}">
                <a16:creationId xmlns:a16="http://schemas.microsoft.com/office/drawing/2014/main" id="{C9019B94-DB7D-EC4B-9592-9F388ED6C7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8103581" y="3718760"/>
            <a:ext cx="781241" cy="781241"/>
          </a:xfrm>
          <a:prstGeom prst="rect">
            <a:avLst/>
          </a:prstGeom>
        </p:spPr>
      </p:pic>
      <p:sp>
        <p:nvSpPr>
          <p:cNvPr id="15" name="TextBox 14">
            <a:extLst>
              <a:ext uri="{FF2B5EF4-FFF2-40B4-BE49-F238E27FC236}">
                <a16:creationId xmlns:a16="http://schemas.microsoft.com/office/drawing/2014/main" id="{79F64031-469F-BE40-B03A-BF0D977C543A}"/>
              </a:ext>
            </a:extLst>
          </p:cNvPr>
          <p:cNvSpPr txBox="1"/>
          <p:nvPr userDrawn="1"/>
        </p:nvSpPr>
        <p:spPr>
          <a:xfrm>
            <a:off x="8799238" y="1725157"/>
            <a:ext cx="293897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2 CAMPUSES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GAITHERSBURG, MD [HQ] BOULDER, CO</a:t>
            </a:r>
          </a:p>
        </p:txBody>
      </p:sp>
      <p:sp>
        <p:nvSpPr>
          <p:cNvPr id="16" name="TextBox 15">
            <a:extLst>
              <a:ext uri="{FF2B5EF4-FFF2-40B4-BE49-F238E27FC236}">
                <a16:creationId xmlns:a16="http://schemas.microsoft.com/office/drawing/2014/main" id="{45FC01BF-48F6-504B-8AC7-7001A42ED7E4}"/>
              </a:ext>
            </a:extLst>
          </p:cNvPr>
          <p:cNvSpPr txBox="1"/>
          <p:nvPr userDrawn="1"/>
        </p:nvSpPr>
        <p:spPr>
          <a:xfrm>
            <a:off x="2094043" y="3495549"/>
            <a:ext cx="16508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3,500+ </a:t>
            </a: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ASSOCIATES</a:t>
            </a:r>
          </a:p>
        </p:txBody>
      </p:sp>
      <p:sp>
        <p:nvSpPr>
          <p:cNvPr id="17" name="TextBox 16">
            <a:extLst>
              <a:ext uri="{FF2B5EF4-FFF2-40B4-BE49-F238E27FC236}">
                <a16:creationId xmlns:a16="http://schemas.microsoft.com/office/drawing/2014/main" id="{A31995C5-3C7C-1F43-B9C5-C398C8E2C4BF}"/>
              </a:ext>
            </a:extLst>
          </p:cNvPr>
          <p:cNvSpPr txBox="1"/>
          <p:nvPr userDrawn="1"/>
        </p:nvSpPr>
        <p:spPr>
          <a:xfrm>
            <a:off x="5683795" y="3403820"/>
            <a:ext cx="19098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COLLABORATIVE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INSTITUTES</a:t>
            </a:r>
            <a:endParaRPr kumimoji="0" lang="en-US" sz="18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14D35E20-CBC2-8D4B-AB5F-FDF3B4DD77FA}"/>
              </a:ext>
            </a:extLst>
          </p:cNvPr>
          <p:cNvSpPr txBox="1"/>
          <p:nvPr userDrawn="1"/>
        </p:nvSpPr>
        <p:spPr>
          <a:xfrm>
            <a:off x="5614871" y="1680959"/>
            <a:ext cx="1909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NOBEL PRIZES</a:t>
            </a:r>
          </a:p>
        </p:txBody>
      </p:sp>
      <p:sp>
        <p:nvSpPr>
          <p:cNvPr id="19" name="TextBox 18">
            <a:extLst>
              <a:ext uri="{FF2B5EF4-FFF2-40B4-BE49-F238E27FC236}">
                <a16:creationId xmlns:a16="http://schemas.microsoft.com/office/drawing/2014/main" id="{3A1466ED-0794-B742-B10D-198B2E4D7639}"/>
              </a:ext>
            </a:extLst>
          </p:cNvPr>
          <p:cNvSpPr txBox="1"/>
          <p:nvPr userDrawn="1"/>
        </p:nvSpPr>
        <p:spPr>
          <a:xfrm>
            <a:off x="8935437" y="3371504"/>
            <a:ext cx="24939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BUSINESSES USING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NIST FACILITIES</a:t>
            </a:r>
          </a:p>
        </p:txBody>
      </p:sp>
      <p:pic>
        <p:nvPicPr>
          <p:cNvPr id="20" name="Picture 19">
            <a:extLst>
              <a:ext uri="{FF2B5EF4-FFF2-40B4-BE49-F238E27FC236}">
                <a16:creationId xmlns:a16="http://schemas.microsoft.com/office/drawing/2014/main" id="{A8E1F1E8-23EC-504B-B3ED-DA48B06E53BF}"/>
              </a:ext>
            </a:extLst>
          </p:cNvPr>
          <p:cNvPicPr>
            <a:picLocks noChangeAspect="1"/>
          </p:cNvPicPr>
          <p:nvPr userDrawn="1"/>
        </p:nvPicPr>
        <p:blipFill>
          <a:blip r:embed="rId5"/>
          <a:stretch>
            <a:fillRect/>
          </a:stretch>
        </p:blipFill>
        <p:spPr>
          <a:xfrm>
            <a:off x="924400" y="1753654"/>
            <a:ext cx="860897" cy="860897"/>
          </a:xfrm>
          <a:prstGeom prst="rect">
            <a:avLst/>
          </a:prstGeom>
        </p:spPr>
      </p:pic>
      <p:pic>
        <p:nvPicPr>
          <p:cNvPr id="21" name="Picture 20">
            <a:extLst>
              <a:ext uri="{FF2B5EF4-FFF2-40B4-BE49-F238E27FC236}">
                <a16:creationId xmlns:a16="http://schemas.microsoft.com/office/drawing/2014/main" id="{CCF7B0BF-AD17-A246-BC90-25B221DBBAF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24400" y="3495549"/>
            <a:ext cx="814711" cy="814711"/>
          </a:xfrm>
          <a:prstGeom prst="rect">
            <a:avLst/>
          </a:prstGeom>
        </p:spPr>
      </p:pic>
      <p:pic>
        <p:nvPicPr>
          <p:cNvPr id="22" name="Picture 21">
            <a:extLst>
              <a:ext uri="{FF2B5EF4-FFF2-40B4-BE49-F238E27FC236}">
                <a16:creationId xmlns:a16="http://schemas.microsoft.com/office/drawing/2014/main" id="{44A29517-6825-3940-A765-BE78AB76922E}"/>
              </a:ext>
            </a:extLst>
          </p:cNvPr>
          <p:cNvPicPr>
            <a:picLocks noChangeAspect="1"/>
          </p:cNvPicPr>
          <p:nvPr userDrawn="1"/>
        </p:nvPicPr>
        <p:blipFill>
          <a:blip r:embed="rId7"/>
          <a:stretch>
            <a:fillRect/>
          </a:stretch>
        </p:blipFill>
        <p:spPr>
          <a:xfrm>
            <a:off x="4554043" y="3581773"/>
            <a:ext cx="967532" cy="967532"/>
          </a:xfrm>
          <a:prstGeom prst="rect">
            <a:avLst/>
          </a:prstGeom>
        </p:spPr>
      </p:pic>
      <p:pic>
        <p:nvPicPr>
          <p:cNvPr id="23" name="Picture 22">
            <a:extLst>
              <a:ext uri="{FF2B5EF4-FFF2-40B4-BE49-F238E27FC236}">
                <a16:creationId xmlns:a16="http://schemas.microsoft.com/office/drawing/2014/main" id="{776C1196-B270-EA45-BA25-19D47C24C7EF}"/>
              </a:ext>
            </a:extLst>
          </p:cNvPr>
          <p:cNvPicPr>
            <a:picLocks noChangeAspect="1"/>
          </p:cNvPicPr>
          <p:nvPr userDrawn="1"/>
        </p:nvPicPr>
        <p:blipFill>
          <a:blip r:embed="rId8"/>
          <a:stretch>
            <a:fillRect/>
          </a:stretch>
        </p:blipFill>
        <p:spPr>
          <a:xfrm>
            <a:off x="4486498" y="1841361"/>
            <a:ext cx="843319" cy="843319"/>
          </a:xfrm>
          <a:prstGeom prst="rect">
            <a:avLst/>
          </a:prstGeom>
        </p:spPr>
      </p:pic>
      <p:sp>
        <p:nvSpPr>
          <p:cNvPr id="24" name="TextBox 23">
            <a:extLst>
              <a:ext uri="{FF2B5EF4-FFF2-40B4-BE49-F238E27FC236}">
                <a16:creationId xmlns:a16="http://schemas.microsoft.com/office/drawing/2014/main" id="{CC4C7714-DD0A-564B-90CA-9E48019D4416}"/>
              </a:ext>
            </a:extLst>
          </p:cNvPr>
          <p:cNvSpPr txBox="1"/>
          <p:nvPr userDrawn="1"/>
        </p:nvSpPr>
        <p:spPr>
          <a:xfrm>
            <a:off x="2000530" y="1624482"/>
            <a:ext cx="216979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3,400+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FEDERAL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EMPLOYEES</a:t>
            </a:r>
          </a:p>
        </p:txBody>
      </p:sp>
      <p:sp>
        <p:nvSpPr>
          <p:cNvPr id="25" name="Rectangle 24">
            <a:extLst>
              <a:ext uri="{FF2B5EF4-FFF2-40B4-BE49-F238E27FC236}">
                <a16:creationId xmlns:a16="http://schemas.microsoft.com/office/drawing/2014/main" id="{DB324670-24A7-8942-99CC-683B45DC853F}"/>
              </a:ext>
            </a:extLst>
          </p:cNvPr>
          <p:cNvSpPr/>
          <p:nvPr userDrawn="1"/>
        </p:nvSpPr>
        <p:spPr>
          <a:xfrm>
            <a:off x="455635"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28" name="Rectangle 27">
            <a:extLst>
              <a:ext uri="{FF2B5EF4-FFF2-40B4-BE49-F238E27FC236}">
                <a16:creationId xmlns:a16="http://schemas.microsoft.com/office/drawing/2014/main" id="{229BD56D-8D29-FC42-90CE-A2E6DBEE2C86}"/>
              </a:ext>
            </a:extLst>
          </p:cNvPr>
          <p:cNvSpPr/>
          <p:nvPr userDrawn="1"/>
        </p:nvSpPr>
        <p:spPr>
          <a:xfrm>
            <a:off x="1934394" y="5181034"/>
            <a:ext cx="2133121" cy="1089529"/>
          </a:xfrm>
          <a:prstGeom prst="rect">
            <a:avLst/>
          </a:prstGeom>
        </p:spPr>
        <p:txBody>
          <a:bodyPr wrap="square">
            <a:spAutoFit/>
          </a:bodyPr>
          <a:lstStyle/>
          <a:p>
            <a:pPr lvl="0">
              <a:lnSpc>
                <a:spcPct val="90000"/>
              </a:lnSpc>
              <a:defRPr/>
            </a:pPr>
            <a:r>
              <a:rPr lang="en-US" dirty="0">
                <a:solidFill>
                  <a:srgbClr val="153259"/>
                </a:solidFill>
                <a:cs typeface="Arial" panose="020B0604020202020204" pitchFamily="34" charset="0"/>
              </a:rPr>
              <a:t>NATIONAL OFFICE COORDINATING 16 MANUFACTURING INSTITUTES </a:t>
            </a:r>
          </a:p>
        </p:txBody>
      </p:sp>
      <p:sp>
        <p:nvSpPr>
          <p:cNvPr id="29" name="Rectangle 28">
            <a:extLst>
              <a:ext uri="{FF2B5EF4-FFF2-40B4-BE49-F238E27FC236}">
                <a16:creationId xmlns:a16="http://schemas.microsoft.com/office/drawing/2014/main" id="{4ABA4E52-3583-CA4C-8A59-D6C87C7939AC}"/>
              </a:ext>
            </a:extLst>
          </p:cNvPr>
          <p:cNvSpPr/>
          <p:nvPr userDrawn="1"/>
        </p:nvSpPr>
        <p:spPr>
          <a:xfrm>
            <a:off x="5436148" y="4937804"/>
            <a:ext cx="2507226" cy="1477328"/>
          </a:xfrm>
          <a:prstGeom prst="rect">
            <a:avLst/>
          </a:prstGeom>
        </p:spPr>
        <p:txBody>
          <a:bodyPr wrap="square">
            <a:spAutoFit/>
          </a:bodyPr>
          <a:lstStyle/>
          <a:p>
            <a:pPr lvl="0">
              <a:defRPr/>
            </a:pPr>
            <a:r>
              <a:rPr lang="en-US" sz="3600" b="1" dirty="0">
                <a:solidFill>
                  <a:srgbClr val="153259"/>
                </a:solidFill>
                <a:cs typeface="Arial" panose="020B0604020202020204" pitchFamily="34" charset="0"/>
              </a:rPr>
              <a:t>51 </a:t>
            </a:r>
          </a:p>
          <a:p>
            <a:pPr lvl="0">
              <a:defRPr/>
            </a:pPr>
            <a:r>
              <a:rPr lang="en-US" dirty="0">
                <a:solidFill>
                  <a:srgbClr val="153259"/>
                </a:solidFill>
                <a:cs typeface="Arial" panose="020B0604020202020204" pitchFamily="34" charset="0"/>
              </a:rPr>
              <a:t>MANUFACTURING EXTENSION PARTNERSHIP CENTERS</a:t>
            </a:r>
          </a:p>
        </p:txBody>
      </p:sp>
      <p:sp>
        <p:nvSpPr>
          <p:cNvPr id="30" name="Rectangle 29">
            <a:extLst>
              <a:ext uri="{FF2B5EF4-FFF2-40B4-BE49-F238E27FC236}">
                <a16:creationId xmlns:a16="http://schemas.microsoft.com/office/drawing/2014/main" id="{FD9E3CDD-30D1-2B4D-9388-C0A678481C2B}"/>
              </a:ext>
            </a:extLst>
          </p:cNvPr>
          <p:cNvSpPr/>
          <p:nvPr userDrawn="1"/>
        </p:nvSpPr>
        <p:spPr>
          <a:xfrm>
            <a:off x="9130174" y="5242033"/>
            <a:ext cx="2507226" cy="923330"/>
          </a:xfrm>
          <a:prstGeom prst="rect">
            <a:avLst/>
          </a:prstGeom>
        </p:spPr>
        <p:txBody>
          <a:bodyPr wrap="square">
            <a:spAutoFit/>
          </a:bodyPr>
          <a:lstStyle/>
          <a:p>
            <a:pPr lvl="0">
              <a:defRPr/>
            </a:pPr>
            <a:r>
              <a:rPr lang="en-US" dirty="0">
                <a:solidFill>
                  <a:srgbClr val="153259"/>
                </a:solidFill>
                <a:cs typeface="Arial" panose="020B0604020202020204" pitchFamily="34" charset="0"/>
              </a:rPr>
              <a:t>U.S. BALDRIGE PERFORMANCE EXCELLENCE PROGRAM</a:t>
            </a:r>
          </a:p>
        </p:txBody>
      </p:sp>
      <p:pic>
        <p:nvPicPr>
          <p:cNvPr id="31" name="Picture 30">
            <a:extLst>
              <a:ext uri="{FF2B5EF4-FFF2-40B4-BE49-F238E27FC236}">
                <a16:creationId xmlns:a16="http://schemas.microsoft.com/office/drawing/2014/main" id="{0D00AFC6-2C5C-4043-AA26-380A47C37770}"/>
              </a:ext>
            </a:extLst>
          </p:cNvPr>
          <p:cNvPicPr>
            <a:picLocks noChangeAspect="1"/>
          </p:cNvPicPr>
          <p:nvPr userDrawn="1"/>
        </p:nvPicPr>
        <p:blipFill>
          <a:blip r:embed="rId9" cstate="screen">
            <a:duotone>
              <a:prstClr val="black"/>
              <a:srgbClr val="0070C0">
                <a:tint val="45000"/>
                <a:satMod val="400000"/>
              </a:srgbClr>
            </a:duotone>
            <a:extLst>
              <a:ext uri="{28A0092B-C50C-407E-A947-70E740481C1C}">
                <a14:useLocalDpi xmlns:a14="http://schemas.microsoft.com/office/drawing/2010/main"/>
              </a:ext>
            </a:extLst>
          </a:blip>
          <a:stretch>
            <a:fillRect/>
          </a:stretch>
        </p:blipFill>
        <p:spPr>
          <a:xfrm>
            <a:off x="650005" y="5420326"/>
            <a:ext cx="1190544" cy="680132"/>
          </a:xfrm>
          <a:prstGeom prst="rect">
            <a:avLst/>
          </a:prstGeom>
          <a:effectLst>
            <a:glow rad="25400">
              <a:schemeClr val="bg1">
                <a:alpha val="60000"/>
              </a:schemeClr>
            </a:glow>
          </a:effectLst>
        </p:spPr>
      </p:pic>
      <p:pic>
        <p:nvPicPr>
          <p:cNvPr id="32" name="Picture 31">
            <a:extLst>
              <a:ext uri="{FF2B5EF4-FFF2-40B4-BE49-F238E27FC236}">
                <a16:creationId xmlns:a16="http://schemas.microsoft.com/office/drawing/2014/main" id="{56FA5F9C-E682-0347-92CC-DF3A6E9BDC0C}"/>
              </a:ext>
            </a:extLst>
          </p:cNvPr>
          <p:cNvPicPr>
            <a:picLocks noChangeAspect="1"/>
          </p:cNvPicPr>
          <p:nvPr userDrawn="1"/>
        </p:nvPicPr>
        <p:blipFill>
          <a:blip r:embed="rId8"/>
          <a:stretch>
            <a:fillRect/>
          </a:stretch>
        </p:blipFill>
        <p:spPr>
          <a:xfrm>
            <a:off x="8221144" y="5207468"/>
            <a:ext cx="843319" cy="843319"/>
          </a:xfrm>
          <a:prstGeom prst="rect">
            <a:avLst/>
          </a:prstGeom>
        </p:spPr>
      </p:pic>
      <p:pic>
        <p:nvPicPr>
          <p:cNvPr id="33" name="Picture 32">
            <a:extLst>
              <a:ext uri="{FF2B5EF4-FFF2-40B4-BE49-F238E27FC236}">
                <a16:creationId xmlns:a16="http://schemas.microsoft.com/office/drawing/2014/main" id="{D3F042BF-5E82-4144-AB34-25CC7FE9E99B}"/>
              </a:ext>
            </a:extLst>
          </p:cNvPr>
          <p:cNvPicPr>
            <a:picLocks noChangeAspect="1"/>
          </p:cNvPicPr>
          <p:nvPr userDrawn="1"/>
        </p:nvPicPr>
        <p:blipFill>
          <a:blip r:embed="rId7"/>
          <a:stretch>
            <a:fillRect/>
          </a:stretch>
        </p:blipFill>
        <p:spPr>
          <a:xfrm>
            <a:off x="4433446" y="5242033"/>
            <a:ext cx="967532" cy="967532"/>
          </a:xfrm>
          <a:prstGeom prst="rect">
            <a:avLst/>
          </a:prstGeom>
        </p:spPr>
      </p:pic>
      <p:sp>
        <p:nvSpPr>
          <p:cNvPr id="41" name="TextBox 40">
            <a:extLst>
              <a:ext uri="{FF2B5EF4-FFF2-40B4-BE49-F238E27FC236}">
                <a16:creationId xmlns:a16="http://schemas.microsoft.com/office/drawing/2014/main" id="{C02FFD8D-7CDC-F443-90C2-85489EAA9B01}"/>
              </a:ext>
            </a:extLst>
          </p:cNvPr>
          <p:cNvSpPr txBox="1"/>
          <p:nvPr userDrawn="1"/>
        </p:nvSpPr>
        <p:spPr>
          <a:xfrm>
            <a:off x="1" y="204498"/>
            <a:ext cx="12192000" cy="1200329"/>
          </a:xfrm>
          <a:prstGeom prst="rect">
            <a:avLst/>
          </a:prstGeom>
          <a:noFill/>
        </p:spPr>
        <p:txBody>
          <a:bodyPr wrap="square" rtlCol="0">
            <a:spAutoFit/>
          </a:bodyPr>
          <a:lstStyle/>
          <a:p>
            <a:pPr algn="ctr"/>
            <a:r>
              <a:rPr lang="en-US" sz="7200" b="0" dirty="0">
                <a:solidFill>
                  <a:schemeClr val="bg1"/>
                </a:solidFill>
                <a:latin typeface="Calibri" panose="020F0502020204030204" pitchFamily="34" charset="0"/>
                <a:cs typeface="Calibri" panose="020F0502020204030204" pitchFamily="34" charset="0"/>
              </a:rPr>
              <a:t>NIST AT A GLANCE</a:t>
            </a:r>
          </a:p>
        </p:txBody>
      </p:sp>
    </p:spTree>
    <p:extLst>
      <p:ext uri="{BB962C8B-B14F-4D97-AF65-F5344CB8AC3E}">
        <p14:creationId xmlns:p14="http://schemas.microsoft.com/office/powerpoint/2010/main" val="2137083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848734-8942-BF48-9547-1AC96494F3E6}"/>
              </a:ext>
            </a:extLst>
          </p:cNvPr>
          <p:cNvSpPr>
            <a:spLocks noGrp="1"/>
          </p:cNvSpPr>
          <p:nvPr>
            <p:ph type="body" sz="half" idx="2" hasCustomPrompt="1"/>
          </p:nvPr>
        </p:nvSpPr>
        <p:spPr>
          <a:xfrm>
            <a:off x="719253" y="1957038"/>
            <a:ext cx="10753493" cy="1143000"/>
          </a:xfrm>
        </p:spPr>
        <p:txBody>
          <a:bodyPr>
            <a:normAutofit fontScale="92500" lnSpcReduction="10000"/>
          </a:bodyPr>
          <a:lstStyle>
            <a:lvl1pPr marL="0" indent="0">
              <a:buNone/>
              <a:defRPr/>
            </a:lvl1pPr>
          </a:lstStyle>
          <a:p>
            <a:r>
              <a:rPr lang="en-US" dirty="0">
                <a:cs typeface="Arial" panose="020B0604020202020204" pitchFamily="34" charset="0"/>
              </a:rPr>
              <a:t>To promote U.S. innovation and industrial competitiveness by advancing </a:t>
            </a:r>
            <a:r>
              <a:rPr lang="en-US" sz="3600" dirty="0">
                <a:solidFill>
                  <a:srgbClr val="5D8B72"/>
                </a:solidFill>
                <a:cs typeface="Arial" panose="020B0604020202020204" pitchFamily="34" charset="0"/>
              </a:rPr>
              <a:t>measurement science</a:t>
            </a:r>
            <a:r>
              <a:rPr lang="en-US" dirty="0">
                <a:solidFill>
                  <a:srgbClr val="5D8B72"/>
                </a:solidFill>
                <a:cs typeface="Arial" panose="020B0604020202020204" pitchFamily="34" charset="0"/>
              </a:rPr>
              <a:t>, </a:t>
            </a:r>
            <a:r>
              <a:rPr lang="en-US" sz="3600" dirty="0">
                <a:solidFill>
                  <a:srgbClr val="5D8B72"/>
                </a:solidFill>
                <a:cs typeface="Arial" panose="020B0604020202020204" pitchFamily="34" charset="0"/>
              </a:rPr>
              <a:t>standards</a:t>
            </a:r>
            <a:r>
              <a:rPr lang="en-US" dirty="0">
                <a:solidFill>
                  <a:srgbClr val="5D8B72"/>
                </a:solidFill>
                <a:cs typeface="Arial" panose="020B0604020202020204" pitchFamily="34" charset="0"/>
              </a:rPr>
              <a:t>, and </a:t>
            </a:r>
            <a:r>
              <a:rPr lang="en-US" sz="3600" dirty="0">
                <a:solidFill>
                  <a:srgbClr val="5D8B72"/>
                </a:solidFill>
                <a:cs typeface="Arial" panose="020B0604020202020204" pitchFamily="34" charset="0"/>
              </a:rPr>
              <a:t>technology</a:t>
            </a:r>
            <a:r>
              <a:rPr lang="en-US" dirty="0">
                <a:solidFill>
                  <a:srgbClr val="5D8B72"/>
                </a:solidFill>
                <a:cs typeface="Arial" panose="020B0604020202020204" pitchFamily="34" charset="0"/>
              </a:rPr>
              <a:t> </a:t>
            </a:r>
            <a:r>
              <a:rPr lang="en-US" dirty="0">
                <a:cs typeface="Arial" panose="020B0604020202020204" pitchFamily="34" charset="0"/>
              </a:rPr>
              <a:t>in ways that enhance economic security and improve our quality of life</a:t>
            </a:r>
          </a:p>
          <a:p>
            <a:endParaRPr lang="en-US" dirty="0"/>
          </a:p>
        </p:txBody>
      </p:sp>
      <p:pic>
        <p:nvPicPr>
          <p:cNvPr id="8" name="Picture 7">
            <a:extLst>
              <a:ext uri="{FF2B5EF4-FFF2-40B4-BE49-F238E27FC236}">
                <a16:creationId xmlns:a16="http://schemas.microsoft.com/office/drawing/2014/main" id="{9487F837-8B7B-0147-BED5-B907649911FD}"/>
              </a:ext>
            </a:extLst>
          </p:cNvPr>
          <p:cNvPicPr>
            <a:picLocks noChangeAspect="1"/>
          </p:cNvPicPr>
          <p:nvPr userDrawn="1"/>
        </p:nvPicPr>
        <p:blipFill>
          <a:blip r:embed="rId2"/>
          <a:stretch>
            <a:fillRect/>
          </a:stretch>
        </p:blipFill>
        <p:spPr>
          <a:xfrm>
            <a:off x="4147792" y="3790711"/>
            <a:ext cx="3895664" cy="2502513"/>
          </a:xfrm>
          <a:prstGeom prst="rect">
            <a:avLst/>
          </a:prstGeom>
          <a:ln w="38100">
            <a:noFill/>
          </a:ln>
        </p:spPr>
      </p:pic>
      <p:sp>
        <p:nvSpPr>
          <p:cNvPr id="9" name="Rectangle 8">
            <a:extLst>
              <a:ext uri="{FF2B5EF4-FFF2-40B4-BE49-F238E27FC236}">
                <a16:creationId xmlns:a16="http://schemas.microsoft.com/office/drawing/2014/main" id="{BF65FFDD-46F1-1042-90E6-48D558B413AE}"/>
              </a:ext>
            </a:extLst>
          </p:cNvPr>
          <p:cNvSpPr/>
          <p:nvPr userDrawn="1"/>
        </p:nvSpPr>
        <p:spPr>
          <a:xfrm>
            <a:off x="0" y="3790711"/>
            <a:ext cx="3916875" cy="2490548"/>
          </a:xfrm>
          <a:prstGeom prst="rect">
            <a:avLst/>
          </a:prstGeom>
          <a:blipFill dpi="0" rotWithShape="1">
            <a:blip r:embed="rId3" cstate="screen">
              <a:extLst>
                <a:ext uri="{28A0092B-C50C-407E-A947-70E740481C1C}">
                  <a14:useLocalDpi xmlns:a14="http://schemas.microsoft.com/office/drawing/2010/main"/>
                </a:ext>
              </a:extLst>
            </a:blip>
            <a:srcRect/>
            <a:stretch>
              <a:fillRect l="11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E986C5-491C-5F4C-A916-7269FE891C55}"/>
              </a:ext>
            </a:extLst>
          </p:cNvPr>
          <p:cNvSpPr/>
          <p:nvPr userDrawn="1"/>
        </p:nvSpPr>
        <p:spPr>
          <a:xfrm>
            <a:off x="8275125" y="3790711"/>
            <a:ext cx="3916875" cy="2490548"/>
          </a:xfrm>
          <a:prstGeom prst="rect">
            <a:avLst/>
          </a:prstGeom>
          <a:blipFill dpi="0" rotWithShape="1">
            <a:blip r:embed="rId4">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1" name="Picture 10">
            <a:extLst>
              <a:ext uri="{FF2B5EF4-FFF2-40B4-BE49-F238E27FC236}">
                <a16:creationId xmlns:a16="http://schemas.microsoft.com/office/drawing/2014/main" id="{5CB49EE5-11BC-5F45-A896-A86F6FB3E5BC}"/>
              </a:ext>
            </a:extLst>
          </p:cNvPr>
          <p:cNvPicPr>
            <a:picLocks noChangeAspect="1"/>
          </p:cNvPicPr>
          <p:nvPr userDrawn="1"/>
        </p:nvPicPr>
        <p:blipFill>
          <a:blip r:embed="rId5"/>
          <a:stretch>
            <a:fillRect/>
          </a:stretch>
        </p:blipFill>
        <p:spPr>
          <a:xfrm>
            <a:off x="0" y="0"/>
            <a:ext cx="12192000" cy="1087129"/>
          </a:xfrm>
          <a:prstGeom prst="rect">
            <a:avLst/>
          </a:prstGeom>
        </p:spPr>
      </p:pic>
      <p:pic>
        <p:nvPicPr>
          <p:cNvPr id="13" name="Picture 12">
            <a:extLst>
              <a:ext uri="{FF2B5EF4-FFF2-40B4-BE49-F238E27FC236}">
                <a16:creationId xmlns:a16="http://schemas.microsoft.com/office/drawing/2014/main" id="{119C50A8-61CF-0446-843A-65AF899FAEEE}"/>
              </a:ext>
            </a:extLst>
          </p:cNvPr>
          <p:cNvPicPr>
            <a:picLocks noChangeAspect="1"/>
          </p:cNvPicPr>
          <p:nvPr userDrawn="1"/>
        </p:nvPicPr>
        <p:blipFill>
          <a:blip r:embed="rId6">
            <a:alphaModFix amt="70000"/>
          </a:blip>
          <a:stretch>
            <a:fillRect/>
          </a:stretch>
        </p:blipFill>
        <p:spPr>
          <a:xfrm>
            <a:off x="10696074" y="508222"/>
            <a:ext cx="1119415" cy="295401"/>
          </a:xfrm>
          <a:prstGeom prst="rect">
            <a:avLst/>
          </a:prstGeom>
        </p:spPr>
      </p:pic>
      <p:sp>
        <p:nvSpPr>
          <p:cNvPr id="14" name="Title 1">
            <a:extLst>
              <a:ext uri="{FF2B5EF4-FFF2-40B4-BE49-F238E27FC236}">
                <a16:creationId xmlns:a16="http://schemas.microsoft.com/office/drawing/2014/main" id="{EF4F98F9-08D8-D64E-9EEE-7D543E307C3B}"/>
              </a:ext>
            </a:extLst>
          </p:cNvPr>
          <p:cNvSpPr>
            <a:spLocks noGrp="1"/>
          </p:cNvSpPr>
          <p:nvPr>
            <p:ph type="title" hasCustomPrompt="1"/>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dirty="0"/>
              <a:t>NIST Mission</a:t>
            </a:r>
          </a:p>
        </p:txBody>
      </p:sp>
    </p:spTree>
    <p:extLst>
      <p:ext uri="{BB962C8B-B14F-4D97-AF65-F5344CB8AC3E}">
        <p14:creationId xmlns:p14="http://schemas.microsoft.com/office/powerpoint/2010/main" val="720209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859F45-DEFE-E946-8485-EFF0A4E34419}"/>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5" name="Picture 24">
            <a:extLst>
              <a:ext uri="{FF2B5EF4-FFF2-40B4-BE49-F238E27FC236}">
                <a16:creationId xmlns:a16="http://schemas.microsoft.com/office/drawing/2014/main" id="{15530511-2018-504F-9953-51006AA102A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6" name="Title 1">
            <a:extLst>
              <a:ext uri="{FF2B5EF4-FFF2-40B4-BE49-F238E27FC236}">
                <a16:creationId xmlns:a16="http://schemas.microsoft.com/office/drawing/2014/main" id="{48A00F0E-6E4B-0644-BE94-6B236EAD243B}"/>
              </a:ext>
            </a:extLst>
          </p:cNvPr>
          <p:cNvSpPr>
            <a:spLocks noGrp="1"/>
          </p:cNvSpPr>
          <p:nvPr>
            <p:ph type="title" hasCustomPrompt="1"/>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dirty="0"/>
              <a:t>Organization Chart </a:t>
            </a:r>
          </a:p>
        </p:txBody>
      </p:sp>
      <p:cxnSp>
        <p:nvCxnSpPr>
          <p:cNvPr id="24" name="Elbow Connector 23">
            <a:extLst>
              <a:ext uri="{FF2B5EF4-FFF2-40B4-BE49-F238E27FC236}">
                <a16:creationId xmlns:a16="http://schemas.microsoft.com/office/drawing/2014/main" id="{41C4BB5D-547F-8A4A-9E9B-B713087EE1DA}"/>
              </a:ext>
              <a:ext uri="{C183D7F6-B498-43B3-948B-1728B52AA6E4}">
                <adec:decorative xmlns:adec="http://schemas.microsoft.com/office/drawing/2017/decorative" val="1"/>
              </a:ext>
            </a:extLst>
          </p:cNvPr>
          <p:cNvCxnSpPr>
            <a:cxnSpLocks/>
          </p:cNvCxnSpPr>
          <p:nvPr userDrawn="1"/>
        </p:nvCxnSpPr>
        <p:spPr>
          <a:xfrm rot="5400000" flipH="1" flipV="1">
            <a:off x="6149134" y="-96717"/>
            <a:ext cx="12700" cy="7493522"/>
          </a:xfrm>
          <a:prstGeom prst="bentConnector3">
            <a:avLst>
              <a:gd name="adj1" fmla="val 1800000"/>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D28C549-B80B-F441-AEFB-8676E22DEF31}"/>
              </a:ext>
            </a:extLst>
          </p:cNvPr>
          <p:cNvSpPr txBox="1">
            <a:spLocks noChangeArrowheads="1"/>
          </p:cNvSpPr>
          <p:nvPr userDrawn="1"/>
        </p:nvSpPr>
        <p:spPr bwMode="auto">
          <a:xfrm>
            <a:off x="1607616" y="1269868"/>
            <a:ext cx="2934918" cy="338554"/>
          </a:xfrm>
          <a:prstGeom prst="rect">
            <a:avLst/>
          </a:prstGeom>
          <a:noFill/>
          <a:ln w="19050">
            <a:solidFill>
              <a:schemeClr val="tx1"/>
            </a:solidFill>
            <a:miter lim="800000"/>
            <a:headEnd/>
            <a:tailEnd/>
          </a:ln>
          <a:effectLst/>
        </p:spPr>
        <p:txBody>
          <a:bodyPr wrap="square">
            <a:spAutoFit/>
          </a:bodyPr>
          <a:lstStyle/>
          <a:p>
            <a:pPr algn="ctr" defTabSz="457200" eaLnBrk="0" hangingPunct="0">
              <a:spcBef>
                <a:spcPts val="600"/>
              </a:spcBef>
            </a:pPr>
            <a:r>
              <a:rPr lang="en-US" sz="1600" b="1" dirty="0">
                <a:cs typeface="Arial" panose="020B0604020202020204" pitchFamily="34" charset="0"/>
              </a:rPr>
              <a:t>Chief of Staff</a:t>
            </a:r>
          </a:p>
        </p:txBody>
      </p:sp>
      <p:sp>
        <p:nvSpPr>
          <p:cNvPr id="30" name="TextBox 5">
            <a:extLst>
              <a:ext uri="{FF2B5EF4-FFF2-40B4-BE49-F238E27FC236}">
                <a16:creationId xmlns:a16="http://schemas.microsoft.com/office/drawing/2014/main" id="{1B9A328C-CCAD-0042-A01F-EA2B95F9D54A}"/>
              </a:ext>
            </a:extLst>
          </p:cNvPr>
          <p:cNvSpPr txBox="1">
            <a:spLocks noChangeArrowheads="1"/>
          </p:cNvSpPr>
          <p:nvPr userDrawn="1"/>
        </p:nvSpPr>
        <p:spPr bwMode="auto">
          <a:xfrm>
            <a:off x="1048785" y="3623862"/>
            <a:ext cx="2651760" cy="338554"/>
          </a:xfrm>
          <a:prstGeom prst="rect">
            <a:avLst/>
          </a:prstGeom>
          <a:solidFill>
            <a:schemeClr val="bg1"/>
          </a:solidFill>
          <a:ln w="19050">
            <a:solidFill>
              <a:srgbClr val="0F294A"/>
            </a:solidFill>
            <a:miter lim="800000"/>
            <a:headEnd/>
            <a:tailEnd/>
          </a:ln>
          <a:effectLst/>
        </p:spPr>
        <p:txBody>
          <a:bodyPr>
            <a:spAutoFit/>
          </a:bodyPr>
          <a:lstStyle/>
          <a:p>
            <a:pPr algn="ctr" defTabSz="457200" eaLnBrk="0" hangingPunct="0"/>
            <a:r>
              <a:rPr lang="en-US" sz="1600" b="1" dirty="0">
                <a:cs typeface="Arial" panose="020B0604020202020204" pitchFamily="34" charset="0"/>
              </a:rPr>
              <a:t>Laboratory Programs </a:t>
            </a:r>
          </a:p>
        </p:txBody>
      </p:sp>
      <p:sp>
        <p:nvSpPr>
          <p:cNvPr id="31" name="TextBox 6">
            <a:extLst>
              <a:ext uri="{FF2B5EF4-FFF2-40B4-BE49-F238E27FC236}">
                <a16:creationId xmlns:a16="http://schemas.microsoft.com/office/drawing/2014/main" id="{BF45A558-3540-A548-ABAE-7F8DA313EC59}"/>
              </a:ext>
            </a:extLst>
          </p:cNvPr>
          <p:cNvSpPr txBox="1">
            <a:spLocks noChangeArrowheads="1"/>
          </p:cNvSpPr>
          <p:nvPr userDrawn="1"/>
        </p:nvSpPr>
        <p:spPr bwMode="auto">
          <a:xfrm>
            <a:off x="8542307" y="3623862"/>
            <a:ext cx="2651760" cy="338554"/>
          </a:xfrm>
          <a:prstGeom prst="rect">
            <a:avLst/>
          </a:prstGeom>
          <a:solidFill>
            <a:schemeClr val="bg1"/>
          </a:solidFill>
          <a:ln w="19050">
            <a:solidFill>
              <a:srgbClr val="0F294A"/>
            </a:solidFill>
            <a:miter lim="800000"/>
            <a:headEnd/>
            <a:tailEnd/>
          </a:ln>
          <a:effectLst/>
        </p:spPr>
        <p:txBody>
          <a:bodyPr>
            <a:spAutoFit/>
          </a:bodyPr>
          <a:lstStyle/>
          <a:p>
            <a:pPr algn="ctr" defTabSz="457200" eaLnBrk="0" hangingPunct="0"/>
            <a:r>
              <a:rPr lang="en-US" sz="1600" b="1" dirty="0">
                <a:cs typeface="Arial" panose="020B0604020202020204" pitchFamily="34" charset="0"/>
              </a:rPr>
              <a:t>Management Resources</a:t>
            </a:r>
            <a:r>
              <a:rPr lang="en-US" sz="1600" dirty="0">
                <a:cs typeface="Arial" panose="020B0604020202020204" pitchFamily="34" charset="0"/>
              </a:rPr>
              <a:t> </a:t>
            </a:r>
          </a:p>
        </p:txBody>
      </p:sp>
      <p:sp>
        <p:nvSpPr>
          <p:cNvPr id="32" name="TextBox 28">
            <a:extLst>
              <a:ext uri="{FF2B5EF4-FFF2-40B4-BE49-F238E27FC236}">
                <a16:creationId xmlns:a16="http://schemas.microsoft.com/office/drawing/2014/main" id="{D2DF4E60-7AB2-BD45-9C46-9D84B90A904C}"/>
              </a:ext>
            </a:extLst>
          </p:cNvPr>
          <p:cNvSpPr txBox="1">
            <a:spLocks noChangeArrowheads="1"/>
          </p:cNvSpPr>
          <p:nvPr userDrawn="1"/>
        </p:nvSpPr>
        <p:spPr bwMode="auto">
          <a:xfrm>
            <a:off x="1261636" y="5570602"/>
            <a:ext cx="2032506" cy="954107"/>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Erik K. Lin</a:t>
            </a: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Laboratory Programs (Acting)</a:t>
            </a:r>
          </a:p>
        </p:txBody>
      </p:sp>
      <p:sp>
        <p:nvSpPr>
          <p:cNvPr id="33" name="TextBox 30">
            <a:extLst>
              <a:ext uri="{FF2B5EF4-FFF2-40B4-BE49-F238E27FC236}">
                <a16:creationId xmlns:a16="http://schemas.microsoft.com/office/drawing/2014/main" id="{DDDCA1D9-7D29-1343-9B12-878D6E8D3507}"/>
              </a:ext>
            </a:extLst>
          </p:cNvPr>
          <p:cNvSpPr txBox="1">
            <a:spLocks noChangeArrowheads="1"/>
          </p:cNvSpPr>
          <p:nvPr userDrawn="1"/>
        </p:nvSpPr>
        <p:spPr bwMode="auto">
          <a:xfrm>
            <a:off x="4716328" y="5570602"/>
            <a:ext cx="2912533" cy="954107"/>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 </a:t>
            </a:r>
            <a:r>
              <a:rPr lang="en-US" sz="1400" b="1" dirty="0" err="1">
                <a:cs typeface="Arial" panose="020B0604020202020204" pitchFamily="34" charset="0"/>
              </a:rPr>
              <a:t>Mojdeh</a:t>
            </a:r>
            <a:r>
              <a:rPr lang="en-US" sz="1400" b="1" dirty="0">
                <a:cs typeface="Arial" panose="020B0604020202020204" pitchFamily="34" charset="0"/>
              </a:rPr>
              <a:t> </a:t>
            </a:r>
            <a:r>
              <a:rPr lang="en-US" sz="1400" b="1" dirty="0" err="1">
                <a:cs typeface="Arial" panose="020B0604020202020204" pitchFamily="34" charset="0"/>
              </a:rPr>
              <a:t>Bajar</a:t>
            </a:r>
            <a:endParaRPr lang="en-US" sz="1400" b="1" dirty="0">
              <a:cs typeface="Arial" panose="020B0604020202020204" pitchFamily="34" charset="0"/>
            </a:endParaRP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Innovation and Industry Services</a:t>
            </a:r>
          </a:p>
          <a:p>
            <a:pPr algn="ctr"/>
            <a:endParaRPr lang="en-US" sz="1400" dirty="0">
              <a:cs typeface="Arial" panose="020B0604020202020204" pitchFamily="34" charset="0"/>
            </a:endParaRPr>
          </a:p>
        </p:txBody>
      </p:sp>
      <p:sp>
        <p:nvSpPr>
          <p:cNvPr id="34" name="TextBox 32">
            <a:extLst>
              <a:ext uri="{FF2B5EF4-FFF2-40B4-BE49-F238E27FC236}">
                <a16:creationId xmlns:a16="http://schemas.microsoft.com/office/drawing/2014/main" id="{2B5F4A0A-D199-0841-8EDE-D62B3F244F7F}"/>
              </a:ext>
            </a:extLst>
          </p:cNvPr>
          <p:cNvSpPr txBox="1">
            <a:spLocks noChangeArrowheads="1"/>
          </p:cNvSpPr>
          <p:nvPr userDrawn="1"/>
        </p:nvSpPr>
        <p:spPr bwMode="auto">
          <a:xfrm>
            <a:off x="8894962" y="5570602"/>
            <a:ext cx="2264973" cy="738664"/>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Del Brockett</a:t>
            </a: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Management Resources</a:t>
            </a:r>
          </a:p>
        </p:txBody>
      </p:sp>
      <p:cxnSp>
        <p:nvCxnSpPr>
          <p:cNvPr id="35" name="Straight Connector 34">
            <a:extLst>
              <a:ext uri="{FF2B5EF4-FFF2-40B4-BE49-F238E27FC236}">
                <a16:creationId xmlns:a16="http://schemas.microsoft.com/office/drawing/2014/main" id="{FCB13F69-E63D-6F42-AC14-E8913523CE4F}"/>
              </a:ext>
              <a:ext uri="{C183D7F6-B498-43B3-948B-1728B52AA6E4}">
                <adec:decorative xmlns:adec="http://schemas.microsoft.com/office/drawing/2017/decorative" val="1"/>
              </a:ext>
            </a:extLst>
          </p:cNvPr>
          <p:cNvCxnSpPr/>
          <p:nvPr userDrawn="1"/>
        </p:nvCxnSpPr>
        <p:spPr>
          <a:xfrm flipV="1">
            <a:off x="4527521" y="1397167"/>
            <a:ext cx="673943" cy="73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BABF587-A775-7A41-BCCC-D00843575552}"/>
              </a:ext>
              <a:ext uri="{C183D7F6-B498-43B3-948B-1728B52AA6E4}">
                <adec:decorative xmlns:adec="http://schemas.microsoft.com/office/drawing/2017/decorative" val="1"/>
              </a:ext>
            </a:extLst>
          </p:cNvPr>
          <p:cNvCxnSpPr>
            <a:cxnSpLocks/>
            <a:stCxn id="39" idx="2"/>
          </p:cNvCxnSpPr>
          <p:nvPr userDrawn="1"/>
        </p:nvCxnSpPr>
        <p:spPr>
          <a:xfrm>
            <a:off x="6155484" y="1589222"/>
            <a:ext cx="0" cy="204099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0">
            <a:extLst>
              <a:ext uri="{FF2B5EF4-FFF2-40B4-BE49-F238E27FC236}">
                <a16:creationId xmlns:a16="http://schemas.microsoft.com/office/drawing/2014/main" id="{AE59D5C3-36AE-4045-B39A-1512673FE4B4}"/>
              </a:ext>
            </a:extLst>
          </p:cNvPr>
          <p:cNvSpPr txBox="1">
            <a:spLocks noChangeArrowheads="1"/>
          </p:cNvSpPr>
          <p:nvPr userDrawn="1"/>
        </p:nvSpPr>
        <p:spPr bwMode="auto">
          <a:xfrm>
            <a:off x="6914675" y="2033444"/>
            <a:ext cx="2912533" cy="1169551"/>
          </a:xfrm>
          <a:prstGeom prst="rect">
            <a:avLst/>
          </a:prstGeom>
          <a:noFill/>
          <a:ln w="9525">
            <a:noFill/>
            <a:miter lim="800000"/>
            <a:headEnd/>
            <a:tailEnd/>
          </a:ln>
        </p:spPr>
        <p:txBody>
          <a:bodyPr wrap="square">
            <a:spAutoFit/>
          </a:bodyPr>
          <a:lstStyle/>
          <a:p>
            <a:r>
              <a:rPr lang="en-US" sz="1400" b="1" dirty="0">
                <a:cs typeface="Arial" panose="020B0604020202020204" pitchFamily="34" charset="0"/>
              </a:rPr>
              <a:t>Jim </a:t>
            </a:r>
            <a:r>
              <a:rPr lang="en-US" sz="1400" b="1" dirty="0" err="1">
                <a:cs typeface="Arial" panose="020B0604020202020204" pitchFamily="34" charset="0"/>
              </a:rPr>
              <a:t>Olthoff</a:t>
            </a:r>
            <a:endParaRPr lang="en-US" sz="1400" b="1" dirty="0">
              <a:cs typeface="Arial" panose="020B0604020202020204" pitchFamily="34" charset="0"/>
            </a:endParaRPr>
          </a:p>
          <a:p>
            <a:r>
              <a:rPr lang="en-US" sz="1400" dirty="0">
                <a:cs typeface="Arial" panose="020B0604020202020204" pitchFamily="34" charset="0"/>
              </a:rPr>
              <a:t>Under Secretary of Commerce for Standards and Technology, and </a:t>
            </a:r>
          </a:p>
          <a:p>
            <a:r>
              <a:rPr lang="en-US" sz="1400" dirty="0">
                <a:cs typeface="Arial" panose="020B0604020202020204" pitchFamily="34" charset="0"/>
              </a:rPr>
              <a:t>NIST Director</a:t>
            </a:r>
          </a:p>
          <a:p>
            <a:r>
              <a:rPr lang="en-US" sz="1400" dirty="0">
                <a:cs typeface="Arial" panose="020B0604020202020204" pitchFamily="34" charset="0"/>
              </a:rPr>
              <a:t>(Acting)</a:t>
            </a:r>
          </a:p>
        </p:txBody>
      </p:sp>
      <p:pic>
        <p:nvPicPr>
          <p:cNvPr id="38" name="Picture 37" descr="Portrait of Del Brockett. He is wearing a black jacket. In the background is the American flag. ">
            <a:extLst>
              <a:ext uri="{FF2B5EF4-FFF2-40B4-BE49-F238E27FC236}">
                <a16:creationId xmlns:a16="http://schemas.microsoft.com/office/drawing/2014/main" id="{4AC2527B-98C8-4142-8929-CD960D1021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59905" y="4099938"/>
            <a:ext cx="1201145" cy="1478289"/>
          </a:xfrm>
          <a:prstGeom prst="rect">
            <a:avLst/>
          </a:prstGeom>
        </p:spPr>
      </p:pic>
      <p:sp>
        <p:nvSpPr>
          <p:cNvPr id="39" name="TextBox 38">
            <a:extLst>
              <a:ext uri="{FF2B5EF4-FFF2-40B4-BE49-F238E27FC236}">
                <a16:creationId xmlns:a16="http://schemas.microsoft.com/office/drawing/2014/main" id="{71022A99-C2BE-F44C-B720-84F7BD2B27BA}"/>
              </a:ext>
            </a:extLst>
          </p:cNvPr>
          <p:cNvSpPr txBox="1"/>
          <p:nvPr userDrawn="1"/>
        </p:nvSpPr>
        <p:spPr bwMode="auto">
          <a:xfrm>
            <a:off x="5031335" y="1250668"/>
            <a:ext cx="2248298" cy="338554"/>
          </a:xfrm>
          <a:prstGeom prst="rect">
            <a:avLst/>
          </a:prstGeom>
          <a:solidFill>
            <a:schemeClr val="bg1"/>
          </a:solidFill>
          <a:ln w="19050">
            <a:solidFill>
              <a:srgbClr val="0F294A"/>
            </a:solidFill>
          </a:ln>
          <a:effectLst/>
        </p:spPr>
        <p:txBody>
          <a:bodyPr wrap="square">
            <a:spAutoFit/>
          </a:bodyPr>
          <a:lstStyle/>
          <a:p>
            <a:pPr algn="ctr" eaLnBrk="0" hangingPunct="0">
              <a:defRPr/>
            </a:pPr>
            <a:r>
              <a:rPr lang="en-US" sz="1600" b="1" dirty="0">
                <a:ea typeface="Calibri" pitchFamily="34" charset="0"/>
                <a:cs typeface="Arial" panose="020B0604020202020204" pitchFamily="34" charset="0"/>
              </a:rPr>
              <a:t>Director</a:t>
            </a:r>
            <a:endParaRPr lang="en-US" sz="1600" u="sng" dirty="0">
              <a:cs typeface="Arial" panose="020B0604020202020204" pitchFamily="34" charset="0"/>
            </a:endParaRPr>
          </a:p>
        </p:txBody>
      </p:sp>
      <p:pic>
        <p:nvPicPr>
          <p:cNvPr id="40" name="Picture 39">
            <a:extLst>
              <a:ext uri="{FF2B5EF4-FFF2-40B4-BE49-F238E27FC236}">
                <a16:creationId xmlns:a16="http://schemas.microsoft.com/office/drawing/2014/main" id="{A3C9C755-AEF4-C144-9F8B-A484288D0B76}"/>
              </a:ext>
            </a:extLst>
          </p:cNvPr>
          <p:cNvPicPr>
            <a:picLocks noChangeAspect="1"/>
          </p:cNvPicPr>
          <p:nvPr userDrawn="1"/>
        </p:nvPicPr>
        <p:blipFill rotWithShape="1">
          <a:blip r:embed="rId5"/>
          <a:srcRect l="6437" b="22916"/>
          <a:stretch/>
        </p:blipFill>
        <p:spPr>
          <a:xfrm>
            <a:off x="1693390" y="4092313"/>
            <a:ext cx="1256022" cy="1478289"/>
          </a:xfrm>
          <a:prstGeom prst="rect">
            <a:avLst/>
          </a:prstGeom>
        </p:spPr>
      </p:pic>
      <p:sp>
        <p:nvSpPr>
          <p:cNvPr id="41" name="TextBox 4">
            <a:extLst>
              <a:ext uri="{FF2B5EF4-FFF2-40B4-BE49-F238E27FC236}">
                <a16:creationId xmlns:a16="http://schemas.microsoft.com/office/drawing/2014/main" id="{AD108F6D-408B-EC48-AA4E-D52ACD759B6C}"/>
              </a:ext>
            </a:extLst>
          </p:cNvPr>
          <p:cNvSpPr txBox="1">
            <a:spLocks noChangeArrowheads="1"/>
          </p:cNvSpPr>
          <p:nvPr userDrawn="1"/>
        </p:nvSpPr>
        <p:spPr bwMode="auto">
          <a:xfrm>
            <a:off x="4336422" y="3643200"/>
            <a:ext cx="3570008" cy="338554"/>
          </a:xfrm>
          <a:prstGeom prst="rect">
            <a:avLst/>
          </a:prstGeom>
          <a:solidFill>
            <a:schemeClr val="bg1"/>
          </a:solidFill>
          <a:ln w="19050">
            <a:solidFill>
              <a:srgbClr val="0F294A"/>
            </a:solidFill>
            <a:miter lim="800000"/>
            <a:headEnd/>
            <a:tailEnd/>
          </a:ln>
          <a:effectLst/>
        </p:spPr>
        <p:txBody>
          <a:bodyPr wrap="square">
            <a:spAutoFit/>
          </a:bodyPr>
          <a:lstStyle/>
          <a:p>
            <a:pPr algn="ctr" defTabSz="457200" eaLnBrk="0" hangingPunct="0"/>
            <a:r>
              <a:rPr lang="en-US" sz="1600" b="1" dirty="0">
                <a:ea typeface="Calibri" pitchFamily="34" charset="0"/>
                <a:cs typeface="Arial" panose="020B0604020202020204" pitchFamily="34" charset="0"/>
              </a:rPr>
              <a:t>Innovation and Industry Services</a:t>
            </a:r>
          </a:p>
        </p:txBody>
      </p:sp>
      <p:pic>
        <p:nvPicPr>
          <p:cNvPr id="42" name="Picture 2">
            <a:extLst>
              <a:ext uri="{FF2B5EF4-FFF2-40B4-BE49-F238E27FC236}">
                <a16:creationId xmlns:a16="http://schemas.microsoft.com/office/drawing/2014/main" id="{F3F5E6A8-71D9-E74A-A6E5-AB0893C68AC6}"/>
              </a:ext>
            </a:extLst>
          </p:cNvPr>
          <p:cNvPicPr>
            <a:picLocks noChangeAspect="1" noChangeArrowheads="1"/>
          </p:cNvPicPr>
          <p:nvPr userDrawn="1"/>
        </p:nvPicPr>
        <p:blipFill>
          <a:blip r:embed="rId6"/>
          <a:srcRect/>
          <a:stretch/>
        </p:blipFill>
        <p:spPr bwMode="auto">
          <a:xfrm>
            <a:off x="5494291" y="4095192"/>
            <a:ext cx="1342424" cy="1429433"/>
          </a:xfrm>
          <a:prstGeom prst="rect">
            <a:avLst/>
          </a:prstGeom>
          <a:noFill/>
          <a:ln w="9525">
            <a:noFill/>
            <a:miter lim="800000"/>
            <a:headEnd/>
            <a:tailEnd/>
          </a:ln>
        </p:spPr>
      </p:pic>
      <p:pic>
        <p:nvPicPr>
          <p:cNvPr id="43" name="Picture 42" descr="Portrait of Jim Olthoff. He is wearing a black jacket. In the background is the American flag. ">
            <a:extLst>
              <a:ext uri="{FF2B5EF4-FFF2-40B4-BE49-F238E27FC236}">
                <a16:creationId xmlns:a16="http://schemas.microsoft.com/office/drawing/2014/main" id="{88AC13AC-54A1-E441-BA09-9FC984A06B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94291" y="1702614"/>
            <a:ext cx="1292180" cy="1615226"/>
          </a:xfrm>
          <a:prstGeom prst="rect">
            <a:avLst/>
          </a:prstGeom>
        </p:spPr>
      </p:pic>
      <p:pic>
        <p:nvPicPr>
          <p:cNvPr id="44" name="Picture 43">
            <a:extLst>
              <a:ext uri="{FF2B5EF4-FFF2-40B4-BE49-F238E27FC236}">
                <a16:creationId xmlns:a16="http://schemas.microsoft.com/office/drawing/2014/main" id="{022CBB11-A3E4-2946-BE9F-1D4C538AD6C8}"/>
              </a:ext>
            </a:extLst>
          </p:cNvPr>
          <p:cNvPicPr>
            <a:picLocks noChangeAspect="1"/>
          </p:cNvPicPr>
          <p:nvPr userDrawn="1"/>
        </p:nvPicPr>
        <p:blipFill rotWithShape="1">
          <a:blip r:embed="rId8"/>
          <a:srcRect t="8034"/>
          <a:stretch/>
        </p:blipFill>
        <p:spPr>
          <a:xfrm>
            <a:off x="2355227" y="1687830"/>
            <a:ext cx="1413435" cy="1624844"/>
          </a:xfrm>
          <a:prstGeom prst="rect">
            <a:avLst/>
          </a:prstGeom>
        </p:spPr>
      </p:pic>
      <p:sp>
        <p:nvSpPr>
          <p:cNvPr id="45" name="TextBox 30">
            <a:extLst>
              <a:ext uri="{FF2B5EF4-FFF2-40B4-BE49-F238E27FC236}">
                <a16:creationId xmlns:a16="http://schemas.microsoft.com/office/drawing/2014/main" id="{003D6AA4-21A6-8F40-953A-5DC245B8B752}"/>
              </a:ext>
            </a:extLst>
          </p:cNvPr>
          <p:cNvSpPr txBox="1">
            <a:spLocks noChangeArrowheads="1"/>
          </p:cNvSpPr>
          <p:nvPr userDrawn="1"/>
        </p:nvSpPr>
        <p:spPr bwMode="auto">
          <a:xfrm>
            <a:off x="216691" y="2081105"/>
            <a:ext cx="1664187" cy="954107"/>
          </a:xfrm>
          <a:prstGeom prst="rect">
            <a:avLst/>
          </a:prstGeom>
          <a:noFill/>
          <a:ln w="9525">
            <a:noFill/>
            <a:miter lim="800000"/>
            <a:headEnd/>
            <a:tailEnd/>
          </a:ln>
        </p:spPr>
        <p:txBody>
          <a:bodyPr wrap="square">
            <a:spAutoFit/>
          </a:bodyPr>
          <a:lstStyle/>
          <a:p>
            <a:pPr algn="r"/>
            <a:r>
              <a:rPr lang="en-US" sz="1400" b="1" dirty="0">
                <a:cs typeface="Arial" panose="020B0604020202020204" pitchFamily="34" charset="0"/>
              </a:rPr>
              <a:t>Charles Romine</a:t>
            </a:r>
          </a:p>
          <a:p>
            <a:pPr algn="r"/>
            <a:r>
              <a:rPr lang="en-US" sz="1400" dirty="0">
                <a:cs typeface="Arial" panose="020B0604020202020204" pitchFamily="34" charset="0"/>
              </a:rPr>
              <a:t>Chief of Staff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(Acting)</a:t>
            </a:r>
          </a:p>
          <a:p>
            <a:pPr algn="r"/>
            <a:r>
              <a:rPr lang="en-US" sz="1400" dirty="0">
                <a:cs typeface="Arial" panose="020B0604020202020204" pitchFamily="34" charset="0"/>
              </a:rPr>
              <a:t> </a:t>
            </a:r>
          </a:p>
        </p:txBody>
      </p:sp>
      <p:sp>
        <p:nvSpPr>
          <p:cNvPr id="46" name="TextBox 45">
            <a:extLst>
              <a:ext uri="{FF2B5EF4-FFF2-40B4-BE49-F238E27FC236}">
                <a16:creationId xmlns:a16="http://schemas.microsoft.com/office/drawing/2014/main" id="{D4E5C180-9EFB-4C48-9E68-7E3CBD572768}"/>
              </a:ext>
            </a:extLst>
          </p:cNvPr>
          <p:cNvSpPr txBox="1"/>
          <p:nvPr userDrawn="1"/>
        </p:nvSpPr>
        <p:spPr>
          <a:xfrm>
            <a:off x="368135" y="12587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95474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3025B2-F8BD-074A-B93B-B3CE52BAB19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5" name="Title 1">
            <a:extLst>
              <a:ext uri="{FF2B5EF4-FFF2-40B4-BE49-F238E27FC236}">
                <a16:creationId xmlns:a16="http://schemas.microsoft.com/office/drawing/2014/main" id="{C8AB3B5E-F287-6A4D-B452-56C37FB03122}"/>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Joint Institute and Center Locations</a:t>
            </a:r>
            <a:endParaRPr lang="en-US" dirty="0"/>
          </a:p>
        </p:txBody>
      </p:sp>
      <p:pic>
        <p:nvPicPr>
          <p:cNvPr id="16" name="Picture 15">
            <a:extLst>
              <a:ext uri="{FF2B5EF4-FFF2-40B4-BE49-F238E27FC236}">
                <a16:creationId xmlns:a16="http://schemas.microsoft.com/office/drawing/2014/main" id="{27DD65A3-8D4A-AF45-8715-94708781072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1" name="TextBox 2">
            <a:extLst>
              <a:ext uri="{FF2B5EF4-FFF2-40B4-BE49-F238E27FC236}">
                <a16:creationId xmlns:a16="http://schemas.microsoft.com/office/drawing/2014/main" id="{4E94E506-F106-C244-B60F-8CA086C08B6A}"/>
              </a:ext>
            </a:extLst>
          </p:cNvPr>
          <p:cNvSpPr txBox="1"/>
          <p:nvPr userDrawn="1"/>
        </p:nvSpPr>
        <p:spPr>
          <a:xfrm>
            <a:off x="3862057" y="2793864"/>
            <a:ext cx="2397140"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Construction (CRF)</a:t>
            </a:r>
          </a:p>
          <a:p>
            <a:r>
              <a:rPr lang="en-US" sz="2000" b="1" dirty="0">
                <a:solidFill>
                  <a:schemeClr val="bg1"/>
                </a:solidFill>
                <a:cs typeface="Arial" panose="020B0604020202020204" pitchFamily="34" charset="0"/>
              </a:rPr>
              <a:t>$319 Million</a:t>
            </a:r>
          </a:p>
        </p:txBody>
      </p:sp>
      <p:sp>
        <p:nvSpPr>
          <p:cNvPr id="12" name="TextBox 2">
            <a:extLst>
              <a:ext uri="{FF2B5EF4-FFF2-40B4-BE49-F238E27FC236}">
                <a16:creationId xmlns:a16="http://schemas.microsoft.com/office/drawing/2014/main" id="{D7846AAB-11D3-E841-9894-7B7B61B03641}"/>
              </a:ext>
            </a:extLst>
          </p:cNvPr>
          <p:cNvSpPr txBox="1"/>
          <p:nvPr userDrawn="1"/>
        </p:nvSpPr>
        <p:spPr>
          <a:xfrm>
            <a:off x="6356593" y="3686323"/>
            <a:ext cx="2164091" cy="1193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Laboratory Research (STRS) </a:t>
            </a:r>
            <a:r>
              <a:rPr lang="en-US" sz="2000" b="1" dirty="0">
                <a:solidFill>
                  <a:schemeClr val="bg1"/>
                </a:solidFill>
                <a:cs typeface="Arial" panose="020B0604020202020204" pitchFamily="34" charset="0"/>
              </a:rPr>
              <a:t>$724.5 Million</a:t>
            </a:r>
            <a:endParaRPr lang="en-US" sz="1800" b="1" dirty="0">
              <a:solidFill>
                <a:schemeClr val="bg1"/>
              </a:solidFill>
              <a:cs typeface="Arial" panose="020B0604020202020204" pitchFamily="34" charset="0"/>
            </a:endParaRPr>
          </a:p>
        </p:txBody>
      </p:sp>
      <p:pic>
        <p:nvPicPr>
          <p:cNvPr id="17" name="Picture 16">
            <a:extLst>
              <a:ext uri="{FF2B5EF4-FFF2-40B4-BE49-F238E27FC236}">
                <a16:creationId xmlns:a16="http://schemas.microsoft.com/office/drawing/2014/main" id="{35CA1B31-BBE2-B048-8CD8-C998AB332503}"/>
              </a:ext>
            </a:extLst>
          </p:cNvPr>
          <p:cNvPicPr>
            <a:picLocks noChangeAspect="1"/>
          </p:cNvPicPr>
          <p:nvPr userDrawn="1"/>
        </p:nvPicPr>
        <p:blipFill>
          <a:blip r:embed="rId4"/>
          <a:stretch>
            <a:fillRect/>
          </a:stretch>
        </p:blipFill>
        <p:spPr>
          <a:xfrm>
            <a:off x="2445" y="1090623"/>
            <a:ext cx="9348400" cy="5780224"/>
          </a:xfrm>
          <a:prstGeom prst="rect">
            <a:avLst/>
          </a:prstGeom>
        </p:spPr>
      </p:pic>
      <p:pic>
        <p:nvPicPr>
          <p:cNvPr id="18" name="Picture 17">
            <a:extLst>
              <a:ext uri="{FF2B5EF4-FFF2-40B4-BE49-F238E27FC236}">
                <a16:creationId xmlns:a16="http://schemas.microsoft.com/office/drawing/2014/main" id="{5CFD4393-4391-6045-9F32-78418A08EBF6}"/>
              </a:ext>
            </a:extLst>
          </p:cNvPr>
          <p:cNvPicPr>
            <a:picLocks noChangeAspect="1"/>
          </p:cNvPicPr>
          <p:nvPr userDrawn="1"/>
        </p:nvPicPr>
        <p:blipFill>
          <a:blip r:embed="rId5"/>
          <a:stretch>
            <a:fillRect/>
          </a:stretch>
        </p:blipFill>
        <p:spPr>
          <a:xfrm>
            <a:off x="607727" y="1416189"/>
            <a:ext cx="8623760" cy="4854477"/>
          </a:xfrm>
          <a:prstGeom prst="rect">
            <a:avLst/>
          </a:prstGeom>
          <a:ln>
            <a:noFill/>
          </a:ln>
        </p:spPr>
      </p:pic>
      <p:sp>
        <p:nvSpPr>
          <p:cNvPr id="19" name="Title 1">
            <a:extLst>
              <a:ext uri="{FF2B5EF4-FFF2-40B4-BE49-F238E27FC236}">
                <a16:creationId xmlns:a16="http://schemas.microsoft.com/office/drawing/2014/main" id="{F61E7DCD-0B06-1446-80C8-3F7BCC7DE0DC}"/>
              </a:ext>
            </a:extLst>
          </p:cNvPr>
          <p:cNvSpPr txBox="1">
            <a:spLocks/>
          </p:cNvSpPr>
          <p:nvPr userDrawn="1"/>
        </p:nvSpPr>
        <p:spPr>
          <a:xfrm>
            <a:off x="3214960" y="316941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0" name="Title 1">
            <a:extLst>
              <a:ext uri="{FF2B5EF4-FFF2-40B4-BE49-F238E27FC236}">
                <a16:creationId xmlns:a16="http://schemas.microsoft.com/office/drawing/2014/main" id="{F71C98AA-677E-F04D-9F63-3038C0AD6B81}"/>
              </a:ext>
            </a:extLst>
          </p:cNvPr>
          <p:cNvSpPr txBox="1">
            <a:spLocks/>
          </p:cNvSpPr>
          <p:nvPr userDrawn="1"/>
        </p:nvSpPr>
        <p:spPr>
          <a:xfrm>
            <a:off x="7187060" y="4277357"/>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1" name="Title 1">
            <a:extLst>
              <a:ext uri="{FF2B5EF4-FFF2-40B4-BE49-F238E27FC236}">
                <a16:creationId xmlns:a16="http://schemas.microsoft.com/office/drawing/2014/main" id="{AF95B416-3E1A-4044-95A2-0CC4233D6A9A}"/>
              </a:ext>
            </a:extLst>
          </p:cNvPr>
          <p:cNvSpPr txBox="1">
            <a:spLocks/>
          </p:cNvSpPr>
          <p:nvPr userDrawn="1"/>
        </p:nvSpPr>
        <p:spPr>
          <a:xfrm>
            <a:off x="542877" y="3142212"/>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2" name="Title 1">
            <a:extLst>
              <a:ext uri="{FF2B5EF4-FFF2-40B4-BE49-F238E27FC236}">
                <a16:creationId xmlns:a16="http://schemas.microsoft.com/office/drawing/2014/main" id="{ECBD3F4E-5A68-9D4D-876D-82B38612D03F}"/>
              </a:ext>
            </a:extLst>
          </p:cNvPr>
          <p:cNvSpPr txBox="1">
            <a:spLocks/>
          </p:cNvSpPr>
          <p:nvPr userDrawn="1"/>
        </p:nvSpPr>
        <p:spPr>
          <a:xfrm>
            <a:off x="2765628" y="587674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3" name="Title 1">
            <a:extLst>
              <a:ext uri="{FF2B5EF4-FFF2-40B4-BE49-F238E27FC236}">
                <a16:creationId xmlns:a16="http://schemas.microsoft.com/office/drawing/2014/main" id="{5ED57899-E7FA-3240-93AA-E9A2CE1D9A65}"/>
              </a:ext>
            </a:extLst>
          </p:cNvPr>
          <p:cNvSpPr txBox="1">
            <a:spLocks/>
          </p:cNvSpPr>
          <p:nvPr userDrawn="1"/>
        </p:nvSpPr>
        <p:spPr>
          <a:xfrm>
            <a:off x="3214960" y="3018945"/>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4" name="Title 1">
            <a:extLst>
              <a:ext uri="{FF2B5EF4-FFF2-40B4-BE49-F238E27FC236}">
                <a16:creationId xmlns:a16="http://schemas.microsoft.com/office/drawing/2014/main" id="{4CDE4BE8-B56C-454A-BD45-E71A377CC810}"/>
              </a:ext>
            </a:extLst>
          </p:cNvPr>
          <p:cNvSpPr txBox="1">
            <a:spLocks/>
          </p:cNvSpPr>
          <p:nvPr userDrawn="1"/>
        </p:nvSpPr>
        <p:spPr>
          <a:xfrm>
            <a:off x="7187060" y="412688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5" name="Title 1">
            <a:extLst>
              <a:ext uri="{FF2B5EF4-FFF2-40B4-BE49-F238E27FC236}">
                <a16:creationId xmlns:a16="http://schemas.microsoft.com/office/drawing/2014/main" id="{B4D6DB6D-AD46-C34E-8525-2FD726B86976}"/>
              </a:ext>
            </a:extLst>
          </p:cNvPr>
          <p:cNvSpPr txBox="1">
            <a:spLocks/>
          </p:cNvSpPr>
          <p:nvPr userDrawn="1"/>
        </p:nvSpPr>
        <p:spPr>
          <a:xfrm>
            <a:off x="542877" y="2991741"/>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6" name="Title 1">
            <a:extLst>
              <a:ext uri="{FF2B5EF4-FFF2-40B4-BE49-F238E27FC236}">
                <a16:creationId xmlns:a16="http://schemas.microsoft.com/office/drawing/2014/main" id="{694A15A3-6FED-764F-B477-8EE7D0C1D4E7}"/>
              </a:ext>
            </a:extLst>
          </p:cNvPr>
          <p:cNvSpPr txBox="1">
            <a:spLocks/>
          </p:cNvSpPr>
          <p:nvPr userDrawn="1"/>
        </p:nvSpPr>
        <p:spPr>
          <a:xfrm>
            <a:off x="2765628" y="5726275"/>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grpSp>
        <p:nvGrpSpPr>
          <p:cNvPr id="27" name="Group 26">
            <a:extLst>
              <a:ext uri="{FF2B5EF4-FFF2-40B4-BE49-F238E27FC236}">
                <a16:creationId xmlns:a16="http://schemas.microsoft.com/office/drawing/2014/main" id="{6364D897-B602-6341-86B9-6D9D6EBC8988}"/>
              </a:ext>
            </a:extLst>
          </p:cNvPr>
          <p:cNvGrpSpPr/>
          <p:nvPr userDrawn="1"/>
        </p:nvGrpSpPr>
        <p:grpSpPr>
          <a:xfrm>
            <a:off x="9386496" y="1161625"/>
            <a:ext cx="1827651" cy="504470"/>
            <a:chOff x="9386496" y="1161625"/>
            <a:chExt cx="1827651" cy="504470"/>
          </a:xfrm>
        </p:grpSpPr>
        <p:pic>
          <p:nvPicPr>
            <p:cNvPr id="28" name="Graphic 108">
              <a:extLst>
                <a:ext uri="{FF2B5EF4-FFF2-40B4-BE49-F238E27FC236}">
                  <a16:creationId xmlns:a16="http://schemas.microsoft.com/office/drawing/2014/main" id="{FFA80D8C-CF88-E847-A5F5-2C20CBCF9BDA}"/>
                </a:ext>
              </a:extLst>
            </p:cNvPr>
            <p:cNvPicPr>
              <a:picLocks noChangeAspect="1"/>
            </p:cNvPicPr>
            <p:nvPr/>
          </p:nvPicPr>
          <p:blipFill>
            <a:blip r:embed="rId6"/>
            <a:stretch>
              <a:fillRect/>
            </a:stretch>
          </p:blipFill>
          <p:spPr>
            <a:xfrm>
              <a:off x="10839398" y="1161625"/>
              <a:ext cx="374749" cy="504470"/>
            </a:xfrm>
            <a:prstGeom prst="rect">
              <a:avLst/>
            </a:prstGeom>
          </p:spPr>
        </p:pic>
        <p:sp>
          <p:nvSpPr>
            <p:cNvPr id="29" name="TextBox 28">
              <a:extLst>
                <a:ext uri="{FF2B5EF4-FFF2-40B4-BE49-F238E27FC236}">
                  <a16:creationId xmlns:a16="http://schemas.microsoft.com/office/drawing/2014/main" id="{36B89AE2-4A3A-1943-87C3-2F509488F9DE}"/>
                </a:ext>
              </a:extLst>
            </p:cNvPr>
            <p:cNvSpPr txBox="1"/>
            <p:nvPr/>
          </p:nvSpPr>
          <p:spPr>
            <a:xfrm>
              <a:off x="9386496" y="1194762"/>
              <a:ext cx="1317861" cy="307777"/>
            </a:xfrm>
            <a:prstGeom prst="rect">
              <a:avLst/>
            </a:prstGeom>
            <a:noFill/>
          </p:spPr>
          <p:txBody>
            <a:bodyPr wrap="square" rtlCol="0">
              <a:spAutoFit/>
            </a:bodyPr>
            <a:lstStyle/>
            <a:p>
              <a:r>
                <a:rPr lang="en-US" sz="1400" b="1" dirty="0"/>
                <a:t>NIST Campuses</a:t>
              </a:r>
            </a:p>
          </p:txBody>
        </p:sp>
      </p:grpSp>
      <p:grpSp>
        <p:nvGrpSpPr>
          <p:cNvPr id="30" name="Group 29">
            <a:extLst>
              <a:ext uri="{FF2B5EF4-FFF2-40B4-BE49-F238E27FC236}">
                <a16:creationId xmlns:a16="http://schemas.microsoft.com/office/drawing/2014/main" id="{93AE01B7-00AA-EE49-A785-2F052321F0E9}"/>
              </a:ext>
            </a:extLst>
          </p:cNvPr>
          <p:cNvGrpSpPr/>
          <p:nvPr userDrawn="1"/>
        </p:nvGrpSpPr>
        <p:grpSpPr>
          <a:xfrm>
            <a:off x="9386496" y="1784590"/>
            <a:ext cx="2530035" cy="533287"/>
            <a:chOff x="9386496" y="1784590"/>
            <a:chExt cx="2530035" cy="533287"/>
          </a:xfrm>
        </p:grpSpPr>
        <p:pic>
          <p:nvPicPr>
            <p:cNvPr id="31" name="Graphic 102">
              <a:extLst>
                <a:ext uri="{FF2B5EF4-FFF2-40B4-BE49-F238E27FC236}">
                  <a16:creationId xmlns:a16="http://schemas.microsoft.com/office/drawing/2014/main" id="{6AB527EF-9214-3B4A-9B5C-C9AC0E16326A}"/>
                </a:ext>
              </a:extLst>
            </p:cNvPr>
            <p:cNvPicPr>
              <a:picLocks noChangeAspect="1"/>
            </p:cNvPicPr>
            <p:nvPr/>
          </p:nvPicPr>
          <p:blipFill>
            <a:blip r:embed="rId7"/>
            <a:stretch>
              <a:fillRect/>
            </a:stretch>
          </p:blipFill>
          <p:spPr>
            <a:xfrm>
              <a:off x="11516566" y="1784590"/>
              <a:ext cx="399965" cy="533287"/>
            </a:xfrm>
            <a:prstGeom prst="rect">
              <a:avLst/>
            </a:prstGeom>
          </p:spPr>
        </p:pic>
        <p:sp>
          <p:nvSpPr>
            <p:cNvPr id="32" name="TextBox 31">
              <a:extLst>
                <a:ext uri="{FF2B5EF4-FFF2-40B4-BE49-F238E27FC236}">
                  <a16:creationId xmlns:a16="http://schemas.microsoft.com/office/drawing/2014/main" id="{82E5ED88-0A63-9748-8A21-303852BE35CD}"/>
                </a:ext>
              </a:extLst>
            </p:cNvPr>
            <p:cNvSpPr txBox="1"/>
            <p:nvPr/>
          </p:nvSpPr>
          <p:spPr>
            <a:xfrm>
              <a:off x="9386496" y="1998702"/>
              <a:ext cx="2208618" cy="307777"/>
            </a:xfrm>
            <a:prstGeom prst="rect">
              <a:avLst/>
            </a:prstGeom>
            <a:noFill/>
          </p:spPr>
          <p:txBody>
            <a:bodyPr wrap="none" rtlCol="0">
              <a:spAutoFit/>
            </a:bodyPr>
            <a:lstStyle/>
            <a:p>
              <a:r>
                <a:rPr lang="en-US" sz="1400" b="1" dirty="0"/>
                <a:t>Joint Institutes and Centers</a:t>
              </a:r>
            </a:p>
          </p:txBody>
        </p:sp>
      </p:grpSp>
      <p:grpSp>
        <p:nvGrpSpPr>
          <p:cNvPr id="33" name="Group 32">
            <a:extLst>
              <a:ext uri="{FF2B5EF4-FFF2-40B4-BE49-F238E27FC236}">
                <a16:creationId xmlns:a16="http://schemas.microsoft.com/office/drawing/2014/main" id="{8575B130-E9F3-B24B-AAA2-A7A9CAE6239B}"/>
              </a:ext>
            </a:extLst>
          </p:cNvPr>
          <p:cNvGrpSpPr/>
          <p:nvPr userDrawn="1"/>
        </p:nvGrpSpPr>
        <p:grpSpPr>
          <a:xfrm>
            <a:off x="9386496" y="5555020"/>
            <a:ext cx="2496882" cy="533287"/>
            <a:chOff x="9386496" y="5555020"/>
            <a:chExt cx="2496882" cy="533287"/>
          </a:xfrm>
        </p:grpSpPr>
        <p:pic>
          <p:nvPicPr>
            <p:cNvPr id="34" name="Graphic 109">
              <a:extLst>
                <a:ext uri="{FF2B5EF4-FFF2-40B4-BE49-F238E27FC236}">
                  <a16:creationId xmlns:a16="http://schemas.microsoft.com/office/drawing/2014/main" id="{26ADF03A-7FD8-3144-995F-0A3902088950}"/>
                </a:ext>
              </a:extLst>
            </p:cNvPr>
            <p:cNvPicPr>
              <a:picLocks noChangeAspect="1"/>
            </p:cNvPicPr>
            <p:nvPr/>
          </p:nvPicPr>
          <p:blipFill>
            <a:blip r:embed="rId8"/>
            <a:stretch>
              <a:fillRect/>
            </a:stretch>
          </p:blipFill>
          <p:spPr>
            <a:xfrm>
              <a:off x="11483413" y="5555020"/>
              <a:ext cx="399965" cy="533287"/>
            </a:xfrm>
            <a:prstGeom prst="rect">
              <a:avLst/>
            </a:prstGeom>
          </p:spPr>
        </p:pic>
        <p:sp>
          <p:nvSpPr>
            <p:cNvPr id="35" name="TextBox 34">
              <a:extLst>
                <a:ext uri="{FF2B5EF4-FFF2-40B4-BE49-F238E27FC236}">
                  <a16:creationId xmlns:a16="http://schemas.microsoft.com/office/drawing/2014/main" id="{7899E5B6-41CC-FE41-B8D1-D556FED1BB68}"/>
                </a:ext>
              </a:extLst>
            </p:cNvPr>
            <p:cNvSpPr txBox="1"/>
            <p:nvPr/>
          </p:nvSpPr>
          <p:spPr>
            <a:xfrm>
              <a:off x="9386496" y="5684416"/>
              <a:ext cx="2130070" cy="307777"/>
            </a:xfrm>
            <a:prstGeom prst="rect">
              <a:avLst/>
            </a:prstGeom>
            <a:noFill/>
          </p:spPr>
          <p:txBody>
            <a:bodyPr wrap="none" rtlCol="0">
              <a:spAutoFit/>
            </a:bodyPr>
            <a:lstStyle/>
            <a:p>
              <a:r>
                <a:rPr lang="en-US" sz="1400" b="1" dirty="0"/>
                <a:t>NIST Centers of Excellence</a:t>
              </a:r>
              <a:endParaRPr lang="en-US" sz="1400" dirty="0"/>
            </a:p>
          </p:txBody>
        </p:sp>
      </p:grpSp>
      <p:grpSp>
        <p:nvGrpSpPr>
          <p:cNvPr id="36" name="Group 35">
            <a:extLst>
              <a:ext uri="{FF2B5EF4-FFF2-40B4-BE49-F238E27FC236}">
                <a16:creationId xmlns:a16="http://schemas.microsoft.com/office/drawing/2014/main" id="{9F38E21D-AD40-9241-A183-9E2879481C76}"/>
              </a:ext>
            </a:extLst>
          </p:cNvPr>
          <p:cNvGrpSpPr/>
          <p:nvPr userDrawn="1"/>
        </p:nvGrpSpPr>
        <p:grpSpPr>
          <a:xfrm>
            <a:off x="7466568" y="2282245"/>
            <a:ext cx="4492860" cy="1198003"/>
            <a:chOff x="7466568" y="2282245"/>
            <a:chExt cx="4492860" cy="1198003"/>
          </a:xfrm>
        </p:grpSpPr>
        <p:pic>
          <p:nvPicPr>
            <p:cNvPr id="37" name="Graphic 111">
              <a:extLst>
                <a:ext uri="{FF2B5EF4-FFF2-40B4-BE49-F238E27FC236}">
                  <a16:creationId xmlns:a16="http://schemas.microsoft.com/office/drawing/2014/main" id="{322A6AC0-BC97-7149-A2CD-4B5ABAD93C9F}"/>
                </a:ext>
              </a:extLst>
            </p:cNvPr>
            <p:cNvPicPr>
              <a:picLocks noChangeAspect="1"/>
            </p:cNvPicPr>
            <p:nvPr/>
          </p:nvPicPr>
          <p:blipFill>
            <a:blip r:embed="rId7"/>
            <a:stretch>
              <a:fillRect/>
            </a:stretch>
          </p:blipFill>
          <p:spPr>
            <a:xfrm>
              <a:off x="7466568" y="2946961"/>
              <a:ext cx="399965" cy="533287"/>
            </a:xfrm>
            <a:prstGeom prst="rect">
              <a:avLst/>
            </a:prstGeom>
          </p:spPr>
        </p:pic>
        <p:sp>
          <p:nvSpPr>
            <p:cNvPr id="38" name="Rectangle 37">
              <a:extLst>
                <a:ext uri="{FF2B5EF4-FFF2-40B4-BE49-F238E27FC236}">
                  <a16:creationId xmlns:a16="http://schemas.microsoft.com/office/drawing/2014/main" id="{E1AB14AE-47AF-B248-8513-7EDB802AA8B6}"/>
                </a:ext>
              </a:extLst>
            </p:cNvPr>
            <p:cNvSpPr/>
            <p:nvPr/>
          </p:nvSpPr>
          <p:spPr>
            <a:xfrm>
              <a:off x="9386496" y="2282245"/>
              <a:ext cx="2572932" cy="403637"/>
            </a:xfrm>
            <a:prstGeom prst="rect">
              <a:avLst/>
            </a:prstGeom>
          </p:spPr>
          <p:txBody>
            <a:bodyPr wrap="square">
              <a:spAutoFit/>
            </a:bodyPr>
            <a:lstStyle/>
            <a:p>
              <a:pPr>
                <a:lnSpc>
                  <a:spcPct val="70000"/>
                </a:lnSpc>
              </a:pPr>
              <a:r>
                <a:rPr lang="en-US" sz="1400" dirty="0"/>
                <a:t>National Cybersecurity Center of Excellence</a:t>
              </a:r>
            </a:p>
          </p:txBody>
        </p:sp>
      </p:grpSp>
      <p:grpSp>
        <p:nvGrpSpPr>
          <p:cNvPr id="39" name="Group 38">
            <a:extLst>
              <a:ext uri="{FF2B5EF4-FFF2-40B4-BE49-F238E27FC236}">
                <a16:creationId xmlns:a16="http://schemas.microsoft.com/office/drawing/2014/main" id="{7BF3B95F-0E14-1D49-8B67-3F5A78A87FC5}"/>
              </a:ext>
            </a:extLst>
          </p:cNvPr>
          <p:cNvGrpSpPr/>
          <p:nvPr userDrawn="1"/>
        </p:nvGrpSpPr>
        <p:grpSpPr>
          <a:xfrm>
            <a:off x="7704335" y="2660285"/>
            <a:ext cx="4255093" cy="878206"/>
            <a:chOff x="7704335" y="2660285"/>
            <a:chExt cx="4255093" cy="878206"/>
          </a:xfrm>
        </p:grpSpPr>
        <p:pic>
          <p:nvPicPr>
            <p:cNvPr id="40" name="Graphic 110">
              <a:extLst>
                <a:ext uri="{FF2B5EF4-FFF2-40B4-BE49-F238E27FC236}">
                  <a16:creationId xmlns:a16="http://schemas.microsoft.com/office/drawing/2014/main" id="{EC6A9B57-F182-E748-82CB-797BE915A0AF}"/>
                </a:ext>
              </a:extLst>
            </p:cNvPr>
            <p:cNvPicPr>
              <a:picLocks noChangeAspect="1"/>
            </p:cNvPicPr>
            <p:nvPr/>
          </p:nvPicPr>
          <p:blipFill>
            <a:blip r:embed="rId7"/>
            <a:stretch>
              <a:fillRect/>
            </a:stretch>
          </p:blipFill>
          <p:spPr>
            <a:xfrm>
              <a:off x="7704335" y="3005204"/>
              <a:ext cx="399965" cy="533287"/>
            </a:xfrm>
            <a:prstGeom prst="rect">
              <a:avLst/>
            </a:prstGeom>
          </p:spPr>
        </p:pic>
        <p:sp>
          <p:nvSpPr>
            <p:cNvPr id="41" name="Rectangle 40">
              <a:extLst>
                <a:ext uri="{FF2B5EF4-FFF2-40B4-BE49-F238E27FC236}">
                  <a16:creationId xmlns:a16="http://schemas.microsoft.com/office/drawing/2014/main" id="{474096E1-07A6-DA4D-9C0C-64BD29427BE8}"/>
                </a:ext>
              </a:extLst>
            </p:cNvPr>
            <p:cNvSpPr/>
            <p:nvPr/>
          </p:nvSpPr>
          <p:spPr>
            <a:xfrm>
              <a:off x="9386496" y="2660285"/>
              <a:ext cx="2572932" cy="403637"/>
            </a:xfrm>
            <a:prstGeom prst="rect">
              <a:avLst/>
            </a:prstGeom>
          </p:spPr>
          <p:txBody>
            <a:bodyPr wrap="square">
              <a:spAutoFit/>
            </a:bodyPr>
            <a:lstStyle/>
            <a:p>
              <a:pPr>
                <a:lnSpc>
                  <a:spcPct val="70000"/>
                </a:lnSpc>
              </a:pPr>
              <a:r>
                <a:rPr lang="en-US" sz="1400" dirty="0"/>
                <a:t>Institute for Bioscience &amp; Biotechnology Research</a:t>
              </a:r>
            </a:p>
          </p:txBody>
        </p:sp>
      </p:grpSp>
      <p:grpSp>
        <p:nvGrpSpPr>
          <p:cNvPr id="42" name="Group 41">
            <a:extLst>
              <a:ext uri="{FF2B5EF4-FFF2-40B4-BE49-F238E27FC236}">
                <a16:creationId xmlns:a16="http://schemas.microsoft.com/office/drawing/2014/main" id="{1F883EAE-3022-D74A-9358-E49A66646BC8}"/>
              </a:ext>
            </a:extLst>
          </p:cNvPr>
          <p:cNvGrpSpPr/>
          <p:nvPr userDrawn="1"/>
        </p:nvGrpSpPr>
        <p:grpSpPr>
          <a:xfrm>
            <a:off x="7089312" y="3961824"/>
            <a:ext cx="5470059" cy="776400"/>
            <a:chOff x="7089312" y="3961824"/>
            <a:chExt cx="5470059" cy="776400"/>
          </a:xfrm>
        </p:grpSpPr>
        <p:pic>
          <p:nvPicPr>
            <p:cNvPr id="43" name="Graphic 98">
              <a:extLst>
                <a:ext uri="{FF2B5EF4-FFF2-40B4-BE49-F238E27FC236}">
                  <a16:creationId xmlns:a16="http://schemas.microsoft.com/office/drawing/2014/main" id="{F32183B4-75E1-0D4B-85D1-813D732592B0}"/>
                </a:ext>
              </a:extLst>
            </p:cNvPr>
            <p:cNvPicPr>
              <a:picLocks noChangeAspect="1"/>
            </p:cNvPicPr>
            <p:nvPr/>
          </p:nvPicPr>
          <p:blipFill>
            <a:blip r:embed="rId7"/>
            <a:stretch>
              <a:fillRect/>
            </a:stretch>
          </p:blipFill>
          <p:spPr>
            <a:xfrm>
              <a:off x="7089312" y="4204937"/>
              <a:ext cx="399965" cy="533287"/>
            </a:xfrm>
            <a:prstGeom prst="rect">
              <a:avLst/>
            </a:prstGeom>
          </p:spPr>
        </p:pic>
        <p:sp>
          <p:nvSpPr>
            <p:cNvPr id="44" name="Rectangle 43">
              <a:extLst>
                <a:ext uri="{FF2B5EF4-FFF2-40B4-BE49-F238E27FC236}">
                  <a16:creationId xmlns:a16="http://schemas.microsoft.com/office/drawing/2014/main" id="{38F428BB-59C4-E948-A7EC-789AD0815FDF}"/>
                </a:ext>
              </a:extLst>
            </p:cNvPr>
            <p:cNvSpPr/>
            <p:nvPr/>
          </p:nvSpPr>
          <p:spPr>
            <a:xfrm>
              <a:off x="9386496" y="3961824"/>
              <a:ext cx="3172875" cy="252826"/>
            </a:xfrm>
            <a:prstGeom prst="rect">
              <a:avLst/>
            </a:prstGeom>
          </p:spPr>
          <p:txBody>
            <a:bodyPr wrap="square">
              <a:spAutoFit/>
            </a:bodyPr>
            <a:lstStyle/>
            <a:p>
              <a:pPr>
                <a:lnSpc>
                  <a:spcPct val="70000"/>
                </a:lnSpc>
              </a:pPr>
              <a:r>
                <a:rPr lang="en-US" sz="1400" dirty="0"/>
                <a:t>Hollings Marine Laboratory</a:t>
              </a:r>
            </a:p>
          </p:txBody>
        </p:sp>
      </p:grpSp>
      <p:grpSp>
        <p:nvGrpSpPr>
          <p:cNvPr id="45" name="Group 44">
            <a:extLst>
              <a:ext uri="{FF2B5EF4-FFF2-40B4-BE49-F238E27FC236}">
                <a16:creationId xmlns:a16="http://schemas.microsoft.com/office/drawing/2014/main" id="{2E5A989E-72D3-224F-A927-9A8423CCCF1C}"/>
              </a:ext>
            </a:extLst>
          </p:cNvPr>
          <p:cNvGrpSpPr/>
          <p:nvPr userDrawn="1"/>
        </p:nvGrpSpPr>
        <p:grpSpPr>
          <a:xfrm>
            <a:off x="8233590" y="2664790"/>
            <a:ext cx="4283765" cy="1789138"/>
            <a:chOff x="8233590" y="2664790"/>
            <a:chExt cx="4283765" cy="1789138"/>
          </a:xfrm>
        </p:grpSpPr>
        <p:pic>
          <p:nvPicPr>
            <p:cNvPr id="46" name="Graphic 101">
              <a:extLst>
                <a:ext uri="{FF2B5EF4-FFF2-40B4-BE49-F238E27FC236}">
                  <a16:creationId xmlns:a16="http://schemas.microsoft.com/office/drawing/2014/main" id="{86D49F59-6B42-FC47-8C7D-4C59D28D7613}"/>
                </a:ext>
              </a:extLst>
            </p:cNvPr>
            <p:cNvPicPr>
              <a:picLocks noChangeAspect="1"/>
            </p:cNvPicPr>
            <p:nvPr/>
          </p:nvPicPr>
          <p:blipFill>
            <a:blip r:embed="rId7"/>
            <a:stretch>
              <a:fillRect/>
            </a:stretch>
          </p:blipFill>
          <p:spPr>
            <a:xfrm>
              <a:off x="8233590" y="2664790"/>
              <a:ext cx="399965" cy="533287"/>
            </a:xfrm>
            <a:prstGeom prst="rect">
              <a:avLst/>
            </a:prstGeom>
          </p:spPr>
        </p:pic>
        <p:sp>
          <p:nvSpPr>
            <p:cNvPr id="47" name="Rectangle 46">
              <a:extLst>
                <a:ext uri="{FF2B5EF4-FFF2-40B4-BE49-F238E27FC236}">
                  <a16:creationId xmlns:a16="http://schemas.microsoft.com/office/drawing/2014/main" id="{EF51B269-1BCC-B047-9A1A-6C6A7B38EAFD}"/>
                </a:ext>
              </a:extLst>
            </p:cNvPr>
            <p:cNvSpPr/>
            <p:nvPr/>
          </p:nvSpPr>
          <p:spPr>
            <a:xfrm>
              <a:off x="9386496" y="4201102"/>
              <a:ext cx="3130859" cy="252826"/>
            </a:xfrm>
            <a:prstGeom prst="rect">
              <a:avLst/>
            </a:prstGeom>
          </p:spPr>
          <p:txBody>
            <a:bodyPr wrap="square">
              <a:spAutoFit/>
            </a:bodyPr>
            <a:lstStyle/>
            <a:p>
              <a:pPr>
                <a:lnSpc>
                  <a:spcPct val="70000"/>
                </a:lnSpc>
              </a:pPr>
              <a:r>
                <a:rPr lang="en-US" sz="1400" dirty="0"/>
                <a:t>Brookhaven National Laboratory</a:t>
              </a:r>
            </a:p>
          </p:txBody>
        </p:sp>
      </p:grpSp>
      <p:grpSp>
        <p:nvGrpSpPr>
          <p:cNvPr id="48" name="Group 47">
            <a:extLst>
              <a:ext uri="{FF2B5EF4-FFF2-40B4-BE49-F238E27FC236}">
                <a16:creationId xmlns:a16="http://schemas.microsoft.com/office/drawing/2014/main" id="{9B18CFB0-2D6B-C747-87C6-28CDADF99101}"/>
              </a:ext>
            </a:extLst>
          </p:cNvPr>
          <p:cNvGrpSpPr/>
          <p:nvPr userDrawn="1"/>
        </p:nvGrpSpPr>
        <p:grpSpPr>
          <a:xfrm>
            <a:off x="841709" y="3218418"/>
            <a:ext cx="11117719" cy="1640575"/>
            <a:chOff x="841709" y="3218418"/>
            <a:chExt cx="11117719" cy="1640575"/>
          </a:xfrm>
        </p:grpSpPr>
        <p:pic>
          <p:nvPicPr>
            <p:cNvPr id="49" name="Graphic 100">
              <a:extLst>
                <a:ext uri="{FF2B5EF4-FFF2-40B4-BE49-F238E27FC236}">
                  <a16:creationId xmlns:a16="http://schemas.microsoft.com/office/drawing/2014/main" id="{79FD4590-4043-4846-86E0-333759AA3B66}"/>
                </a:ext>
              </a:extLst>
            </p:cNvPr>
            <p:cNvPicPr>
              <a:picLocks noChangeAspect="1"/>
            </p:cNvPicPr>
            <p:nvPr/>
          </p:nvPicPr>
          <p:blipFill>
            <a:blip r:embed="rId7"/>
            <a:stretch>
              <a:fillRect/>
            </a:stretch>
          </p:blipFill>
          <p:spPr>
            <a:xfrm>
              <a:off x="841709" y="3218418"/>
              <a:ext cx="399965" cy="533287"/>
            </a:xfrm>
            <a:prstGeom prst="rect">
              <a:avLst/>
            </a:prstGeom>
          </p:spPr>
        </p:pic>
        <p:sp>
          <p:nvSpPr>
            <p:cNvPr id="50" name="Rectangle 49">
              <a:extLst>
                <a:ext uri="{FF2B5EF4-FFF2-40B4-BE49-F238E27FC236}">
                  <a16:creationId xmlns:a16="http://schemas.microsoft.com/office/drawing/2014/main" id="{1B3A04CB-43D0-8948-B5F5-435733DD2ECD}"/>
                </a:ext>
              </a:extLst>
            </p:cNvPr>
            <p:cNvSpPr/>
            <p:nvPr/>
          </p:nvSpPr>
          <p:spPr>
            <a:xfrm>
              <a:off x="9386496" y="4455356"/>
              <a:ext cx="2572932" cy="403637"/>
            </a:xfrm>
            <a:prstGeom prst="rect">
              <a:avLst/>
            </a:prstGeom>
          </p:spPr>
          <p:txBody>
            <a:bodyPr wrap="square">
              <a:spAutoFit/>
            </a:bodyPr>
            <a:lstStyle/>
            <a:p>
              <a:pPr>
                <a:lnSpc>
                  <a:spcPct val="70000"/>
                </a:lnSpc>
              </a:pPr>
              <a:r>
                <a:rPr lang="en-US" sz="1400" dirty="0"/>
                <a:t>Joint Initiative for Metrology in Biology</a:t>
              </a:r>
            </a:p>
          </p:txBody>
        </p:sp>
      </p:grpSp>
      <p:grpSp>
        <p:nvGrpSpPr>
          <p:cNvPr id="51" name="Group 50">
            <a:extLst>
              <a:ext uri="{FF2B5EF4-FFF2-40B4-BE49-F238E27FC236}">
                <a16:creationId xmlns:a16="http://schemas.microsoft.com/office/drawing/2014/main" id="{544DCFC3-FBD5-0843-A7F9-28B98603E539}"/>
              </a:ext>
            </a:extLst>
          </p:cNvPr>
          <p:cNvGrpSpPr/>
          <p:nvPr userDrawn="1"/>
        </p:nvGrpSpPr>
        <p:grpSpPr>
          <a:xfrm>
            <a:off x="2527888" y="5164217"/>
            <a:ext cx="9431540" cy="548786"/>
            <a:chOff x="2527888" y="5164217"/>
            <a:chExt cx="9431540" cy="548786"/>
          </a:xfrm>
        </p:grpSpPr>
        <p:pic>
          <p:nvPicPr>
            <p:cNvPr id="52" name="Graphic 99">
              <a:extLst>
                <a:ext uri="{FF2B5EF4-FFF2-40B4-BE49-F238E27FC236}">
                  <a16:creationId xmlns:a16="http://schemas.microsoft.com/office/drawing/2014/main" id="{310C905F-EE5A-874A-B26C-BD0A2ABBE75A}"/>
                </a:ext>
              </a:extLst>
            </p:cNvPr>
            <p:cNvPicPr>
              <a:picLocks noChangeAspect="1"/>
            </p:cNvPicPr>
            <p:nvPr/>
          </p:nvPicPr>
          <p:blipFill>
            <a:blip r:embed="rId9"/>
            <a:stretch>
              <a:fillRect/>
            </a:stretch>
          </p:blipFill>
          <p:spPr>
            <a:xfrm>
              <a:off x="2527888" y="5179716"/>
              <a:ext cx="399965" cy="533287"/>
            </a:xfrm>
            <a:prstGeom prst="rect">
              <a:avLst/>
            </a:prstGeom>
          </p:spPr>
        </p:pic>
        <p:sp>
          <p:nvSpPr>
            <p:cNvPr id="53" name="Rectangle 52">
              <a:extLst>
                <a:ext uri="{FF2B5EF4-FFF2-40B4-BE49-F238E27FC236}">
                  <a16:creationId xmlns:a16="http://schemas.microsoft.com/office/drawing/2014/main" id="{93C17C5A-08F0-2048-A7FE-6E5E456B5A9F}"/>
                </a:ext>
              </a:extLst>
            </p:cNvPr>
            <p:cNvSpPr/>
            <p:nvPr/>
          </p:nvSpPr>
          <p:spPr>
            <a:xfrm>
              <a:off x="9386496" y="5164217"/>
              <a:ext cx="2572932" cy="252826"/>
            </a:xfrm>
            <a:prstGeom prst="rect">
              <a:avLst/>
            </a:prstGeom>
          </p:spPr>
          <p:txBody>
            <a:bodyPr wrap="square">
              <a:spAutoFit/>
            </a:bodyPr>
            <a:lstStyle/>
            <a:p>
              <a:pPr>
                <a:lnSpc>
                  <a:spcPct val="70000"/>
                </a:lnSpc>
              </a:pPr>
              <a:r>
                <a:rPr lang="en-US" sz="1400" dirty="0"/>
                <a:t>NIST Kauai HI WWVH </a:t>
              </a:r>
            </a:p>
          </p:txBody>
        </p:sp>
      </p:grpSp>
      <p:grpSp>
        <p:nvGrpSpPr>
          <p:cNvPr id="54" name="Group 53">
            <a:extLst>
              <a:ext uri="{FF2B5EF4-FFF2-40B4-BE49-F238E27FC236}">
                <a16:creationId xmlns:a16="http://schemas.microsoft.com/office/drawing/2014/main" id="{DF30EC7E-635E-8B4B-92C7-AF3FB7225306}"/>
              </a:ext>
            </a:extLst>
          </p:cNvPr>
          <p:cNvGrpSpPr/>
          <p:nvPr userDrawn="1"/>
        </p:nvGrpSpPr>
        <p:grpSpPr>
          <a:xfrm>
            <a:off x="3049881" y="3014089"/>
            <a:ext cx="8909547" cy="944338"/>
            <a:chOff x="3049881" y="3014089"/>
            <a:chExt cx="8909547" cy="944338"/>
          </a:xfrm>
        </p:grpSpPr>
        <p:pic>
          <p:nvPicPr>
            <p:cNvPr id="55" name="Graphic 107">
              <a:extLst>
                <a:ext uri="{FF2B5EF4-FFF2-40B4-BE49-F238E27FC236}">
                  <a16:creationId xmlns:a16="http://schemas.microsoft.com/office/drawing/2014/main" id="{6A62D4F3-3ED0-EA4B-8CF6-8028F94D602D}"/>
                </a:ext>
              </a:extLst>
            </p:cNvPr>
            <p:cNvPicPr>
              <a:picLocks noChangeAspect="1"/>
            </p:cNvPicPr>
            <p:nvPr/>
          </p:nvPicPr>
          <p:blipFill>
            <a:blip r:embed="rId7"/>
            <a:stretch>
              <a:fillRect/>
            </a:stretch>
          </p:blipFill>
          <p:spPr>
            <a:xfrm>
              <a:off x="3049881" y="3014089"/>
              <a:ext cx="413922" cy="551897"/>
            </a:xfrm>
            <a:prstGeom prst="rect">
              <a:avLst/>
            </a:prstGeom>
          </p:spPr>
        </p:pic>
        <p:sp>
          <p:nvSpPr>
            <p:cNvPr id="56" name="Rectangle 55">
              <a:extLst>
                <a:ext uri="{FF2B5EF4-FFF2-40B4-BE49-F238E27FC236}">
                  <a16:creationId xmlns:a16="http://schemas.microsoft.com/office/drawing/2014/main" id="{7FB9BA38-91CD-0F48-94CD-E839404D2825}"/>
                </a:ext>
              </a:extLst>
            </p:cNvPr>
            <p:cNvSpPr/>
            <p:nvPr/>
          </p:nvSpPr>
          <p:spPr>
            <a:xfrm>
              <a:off x="9386496" y="3682967"/>
              <a:ext cx="2572932" cy="275460"/>
            </a:xfrm>
            <a:prstGeom prst="rect">
              <a:avLst/>
            </a:prstGeom>
          </p:spPr>
          <p:txBody>
            <a:bodyPr wrap="square">
              <a:spAutoFit/>
            </a:bodyPr>
            <a:lstStyle/>
            <a:p>
              <a:pPr>
                <a:lnSpc>
                  <a:spcPct val="85000"/>
                </a:lnSpc>
              </a:pPr>
              <a:r>
                <a:rPr lang="en-US" sz="1400" dirty="0"/>
                <a:t>JILA</a:t>
              </a:r>
            </a:p>
          </p:txBody>
        </p:sp>
      </p:grpSp>
      <p:grpSp>
        <p:nvGrpSpPr>
          <p:cNvPr id="57" name="Group 56">
            <a:extLst>
              <a:ext uri="{FF2B5EF4-FFF2-40B4-BE49-F238E27FC236}">
                <a16:creationId xmlns:a16="http://schemas.microsoft.com/office/drawing/2014/main" id="{B8201A2D-F2E3-194E-AF76-01F55D0DD832}"/>
              </a:ext>
            </a:extLst>
          </p:cNvPr>
          <p:cNvGrpSpPr/>
          <p:nvPr userDrawn="1"/>
        </p:nvGrpSpPr>
        <p:grpSpPr>
          <a:xfrm>
            <a:off x="7548842" y="1442346"/>
            <a:ext cx="4410586" cy="2108649"/>
            <a:chOff x="7548842" y="1442346"/>
            <a:chExt cx="4410586" cy="2108649"/>
          </a:xfrm>
        </p:grpSpPr>
        <p:pic>
          <p:nvPicPr>
            <p:cNvPr id="58" name="Graphic 105">
              <a:extLst>
                <a:ext uri="{FF2B5EF4-FFF2-40B4-BE49-F238E27FC236}">
                  <a16:creationId xmlns:a16="http://schemas.microsoft.com/office/drawing/2014/main" id="{06DC9F4F-E108-0643-8EB3-C2BD92FF8AE3}"/>
                </a:ext>
              </a:extLst>
            </p:cNvPr>
            <p:cNvPicPr>
              <a:picLocks noChangeAspect="1"/>
            </p:cNvPicPr>
            <p:nvPr/>
          </p:nvPicPr>
          <p:blipFill>
            <a:blip r:embed="rId10"/>
            <a:stretch>
              <a:fillRect/>
            </a:stretch>
          </p:blipFill>
          <p:spPr>
            <a:xfrm>
              <a:off x="7548842" y="3017708"/>
              <a:ext cx="396156" cy="533287"/>
            </a:xfrm>
            <a:prstGeom prst="rect">
              <a:avLst/>
            </a:prstGeom>
          </p:spPr>
        </p:pic>
        <p:sp>
          <p:nvSpPr>
            <p:cNvPr id="59" name="Rectangle 58">
              <a:extLst>
                <a:ext uri="{FF2B5EF4-FFF2-40B4-BE49-F238E27FC236}">
                  <a16:creationId xmlns:a16="http://schemas.microsoft.com/office/drawing/2014/main" id="{71452F7A-6814-3D4F-9E4B-C5AD7589CB55}"/>
                </a:ext>
              </a:extLst>
            </p:cNvPr>
            <p:cNvSpPr/>
            <p:nvPr/>
          </p:nvSpPr>
          <p:spPr>
            <a:xfrm>
              <a:off x="9386496" y="1442346"/>
              <a:ext cx="2572932" cy="277064"/>
            </a:xfrm>
            <a:prstGeom prst="rect">
              <a:avLst/>
            </a:prstGeom>
          </p:spPr>
          <p:txBody>
            <a:bodyPr wrap="square">
              <a:spAutoFit/>
            </a:bodyPr>
            <a:lstStyle/>
            <a:p>
              <a:pPr>
                <a:lnSpc>
                  <a:spcPct val="85000"/>
                </a:lnSpc>
              </a:pPr>
              <a:r>
                <a:rPr lang="en-US" sz="1400" dirty="0"/>
                <a:t>Gaithersburg, MD</a:t>
              </a:r>
            </a:p>
          </p:txBody>
        </p:sp>
      </p:grpSp>
      <p:grpSp>
        <p:nvGrpSpPr>
          <p:cNvPr id="60" name="Group 59">
            <a:extLst>
              <a:ext uri="{FF2B5EF4-FFF2-40B4-BE49-F238E27FC236}">
                <a16:creationId xmlns:a16="http://schemas.microsoft.com/office/drawing/2014/main" id="{38765FD6-DFF9-7540-AF2B-57B1816D8312}"/>
              </a:ext>
            </a:extLst>
          </p:cNvPr>
          <p:cNvGrpSpPr/>
          <p:nvPr userDrawn="1"/>
        </p:nvGrpSpPr>
        <p:grpSpPr>
          <a:xfrm>
            <a:off x="3184246" y="1669492"/>
            <a:ext cx="8775182" cy="2078576"/>
            <a:chOff x="3184246" y="1669492"/>
            <a:chExt cx="8775182" cy="2078576"/>
          </a:xfrm>
        </p:grpSpPr>
        <p:pic>
          <p:nvPicPr>
            <p:cNvPr id="61" name="Graphic 106">
              <a:extLst>
                <a:ext uri="{FF2B5EF4-FFF2-40B4-BE49-F238E27FC236}">
                  <a16:creationId xmlns:a16="http://schemas.microsoft.com/office/drawing/2014/main" id="{F7DE8178-4D09-354F-9F62-374A9BCC3143}"/>
                </a:ext>
              </a:extLst>
            </p:cNvPr>
            <p:cNvPicPr>
              <a:picLocks noChangeAspect="1"/>
            </p:cNvPicPr>
            <p:nvPr/>
          </p:nvPicPr>
          <p:blipFill>
            <a:blip r:embed="rId10"/>
            <a:stretch>
              <a:fillRect/>
            </a:stretch>
          </p:blipFill>
          <p:spPr>
            <a:xfrm>
              <a:off x="3184246" y="3214781"/>
              <a:ext cx="396156" cy="533287"/>
            </a:xfrm>
            <a:prstGeom prst="rect">
              <a:avLst/>
            </a:prstGeom>
          </p:spPr>
        </p:pic>
        <p:sp>
          <p:nvSpPr>
            <p:cNvPr id="62" name="Rectangle 61">
              <a:extLst>
                <a:ext uri="{FF2B5EF4-FFF2-40B4-BE49-F238E27FC236}">
                  <a16:creationId xmlns:a16="http://schemas.microsoft.com/office/drawing/2014/main" id="{9EB87BB0-1B78-0A4E-81FC-A8790506F654}"/>
                </a:ext>
              </a:extLst>
            </p:cNvPr>
            <p:cNvSpPr/>
            <p:nvPr/>
          </p:nvSpPr>
          <p:spPr>
            <a:xfrm>
              <a:off x="9386496" y="1669492"/>
              <a:ext cx="2572932" cy="277064"/>
            </a:xfrm>
            <a:prstGeom prst="rect">
              <a:avLst/>
            </a:prstGeom>
          </p:spPr>
          <p:txBody>
            <a:bodyPr wrap="square">
              <a:spAutoFit/>
            </a:bodyPr>
            <a:lstStyle/>
            <a:p>
              <a:pPr>
                <a:lnSpc>
                  <a:spcPct val="85000"/>
                </a:lnSpc>
              </a:pPr>
              <a:r>
                <a:rPr lang="en-US" sz="1400" dirty="0"/>
                <a:t>Boulder, CO</a:t>
              </a:r>
            </a:p>
          </p:txBody>
        </p:sp>
      </p:grpSp>
      <p:grpSp>
        <p:nvGrpSpPr>
          <p:cNvPr id="63" name="Group 62">
            <a:extLst>
              <a:ext uri="{FF2B5EF4-FFF2-40B4-BE49-F238E27FC236}">
                <a16:creationId xmlns:a16="http://schemas.microsoft.com/office/drawing/2014/main" id="{A86BCBA3-5537-E24E-AE28-676020E08C5A}"/>
              </a:ext>
            </a:extLst>
          </p:cNvPr>
          <p:cNvGrpSpPr/>
          <p:nvPr userDrawn="1"/>
        </p:nvGrpSpPr>
        <p:grpSpPr>
          <a:xfrm>
            <a:off x="3438590" y="2885325"/>
            <a:ext cx="8520838" cy="2779105"/>
            <a:chOff x="3438590" y="2885325"/>
            <a:chExt cx="8520838" cy="2779105"/>
          </a:xfrm>
        </p:grpSpPr>
        <p:pic>
          <p:nvPicPr>
            <p:cNvPr id="64" name="Graphic 46">
              <a:extLst>
                <a:ext uri="{FF2B5EF4-FFF2-40B4-BE49-F238E27FC236}">
                  <a16:creationId xmlns:a16="http://schemas.microsoft.com/office/drawing/2014/main" id="{96F43E18-D0CC-F846-B670-752C0A2C396F}"/>
                </a:ext>
              </a:extLst>
            </p:cNvPr>
            <p:cNvPicPr>
              <a:picLocks noChangeAspect="1"/>
            </p:cNvPicPr>
            <p:nvPr/>
          </p:nvPicPr>
          <p:blipFill>
            <a:blip r:embed="rId9"/>
            <a:stretch>
              <a:fillRect/>
            </a:stretch>
          </p:blipFill>
          <p:spPr>
            <a:xfrm>
              <a:off x="3438590" y="2885325"/>
              <a:ext cx="399965" cy="533287"/>
            </a:xfrm>
            <a:prstGeom prst="rect">
              <a:avLst/>
            </a:prstGeom>
          </p:spPr>
        </p:pic>
        <p:sp>
          <p:nvSpPr>
            <p:cNvPr id="65" name="Rectangle 64">
              <a:extLst>
                <a:ext uri="{FF2B5EF4-FFF2-40B4-BE49-F238E27FC236}">
                  <a16:creationId xmlns:a16="http://schemas.microsoft.com/office/drawing/2014/main" id="{60418A9F-94CD-8A4C-9B4E-C0B41C6856E8}"/>
                </a:ext>
              </a:extLst>
            </p:cNvPr>
            <p:cNvSpPr/>
            <p:nvPr/>
          </p:nvSpPr>
          <p:spPr>
            <a:xfrm>
              <a:off x="9386496" y="5411604"/>
              <a:ext cx="2572932" cy="252826"/>
            </a:xfrm>
            <a:prstGeom prst="rect">
              <a:avLst/>
            </a:prstGeom>
          </p:spPr>
          <p:txBody>
            <a:bodyPr wrap="square">
              <a:spAutoFit/>
            </a:bodyPr>
            <a:lstStyle/>
            <a:p>
              <a:pPr>
                <a:lnSpc>
                  <a:spcPct val="70000"/>
                </a:lnSpc>
              </a:pPr>
              <a:r>
                <a:rPr lang="en-US" sz="1400" dirty="0"/>
                <a:t>NIST Ft. Collins CO WWV</a:t>
              </a:r>
            </a:p>
          </p:txBody>
        </p:sp>
      </p:grpSp>
      <p:grpSp>
        <p:nvGrpSpPr>
          <p:cNvPr id="66" name="Group 65">
            <a:extLst>
              <a:ext uri="{FF2B5EF4-FFF2-40B4-BE49-F238E27FC236}">
                <a16:creationId xmlns:a16="http://schemas.microsoft.com/office/drawing/2014/main" id="{A7CE4B1F-2E5A-3D42-B6E0-8A07DC22CBDF}"/>
              </a:ext>
            </a:extLst>
          </p:cNvPr>
          <p:cNvGrpSpPr/>
          <p:nvPr userDrawn="1"/>
        </p:nvGrpSpPr>
        <p:grpSpPr>
          <a:xfrm>
            <a:off x="7761756" y="3061113"/>
            <a:ext cx="4193183" cy="663477"/>
            <a:chOff x="7761756" y="3061113"/>
            <a:chExt cx="4193183" cy="663477"/>
          </a:xfrm>
        </p:grpSpPr>
        <p:pic>
          <p:nvPicPr>
            <p:cNvPr id="67" name="Graphic 112">
              <a:extLst>
                <a:ext uri="{FF2B5EF4-FFF2-40B4-BE49-F238E27FC236}">
                  <a16:creationId xmlns:a16="http://schemas.microsoft.com/office/drawing/2014/main" id="{2FB0E087-3EF0-2142-8389-D7D56EA27330}"/>
                </a:ext>
              </a:extLst>
            </p:cNvPr>
            <p:cNvPicPr>
              <a:picLocks noChangeAspect="1"/>
            </p:cNvPicPr>
            <p:nvPr/>
          </p:nvPicPr>
          <p:blipFill>
            <a:blip r:embed="rId7"/>
            <a:stretch>
              <a:fillRect/>
            </a:stretch>
          </p:blipFill>
          <p:spPr>
            <a:xfrm>
              <a:off x="7761756" y="3191303"/>
              <a:ext cx="399965" cy="533287"/>
            </a:xfrm>
            <a:prstGeom prst="rect">
              <a:avLst/>
            </a:prstGeom>
          </p:spPr>
        </p:pic>
        <p:sp>
          <p:nvSpPr>
            <p:cNvPr id="68" name="Rectangle 67">
              <a:extLst>
                <a:ext uri="{FF2B5EF4-FFF2-40B4-BE49-F238E27FC236}">
                  <a16:creationId xmlns:a16="http://schemas.microsoft.com/office/drawing/2014/main" id="{811AED5F-E92D-694C-A0ED-EF87311C3325}"/>
                </a:ext>
              </a:extLst>
            </p:cNvPr>
            <p:cNvSpPr/>
            <p:nvPr/>
          </p:nvSpPr>
          <p:spPr>
            <a:xfrm>
              <a:off x="9386496" y="3061113"/>
              <a:ext cx="2568443" cy="403637"/>
            </a:xfrm>
            <a:prstGeom prst="rect">
              <a:avLst/>
            </a:prstGeom>
          </p:spPr>
          <p:txBody>
            <a:bodyPr wrap="square">
              <a:spAutoFit/>
            </a:bodyPr>
            <a:lstStyle/>
            <a:p>
              <a:pPr>
                <a:lnSpc>
                  <a:spcPct val="70000"/>
                </a:lnSpc>
              </a:pPr>
              <a:r>
                <a:rPr lang="en-US" sz="1400" dirty="0"/>
                <a:t>Joint Institute for Quantum </a:t>
              </a:r>
            </a:p>
            <a:p>
              <a:pPr>
                <a:lnSpc>
                  <a:spcPct val="70000"/>
                </a:lnSpc>
              </a:pPr>
              <a:r>
                <a:rPr lang="en-US" sz="1400" dirty="0"/>
                <a:t>Computer Science</a:t>
              </a:r>
            </a:p>
          </p:txBody>
        </p:sp>
        <p:sp>
          <p:nvSpPr>
            <p:cNvPr id="69" name="Rectangle 68">
              <a:extLst>
                <a:ext uri="{FF2B5EF4-FFF2-40B4-BE49-F238E27FC236}">
                  <a16:creationId xmlns:a16="http://schemas.microsoft.com/office/drawing/2014/main" id="{8DB1608B-4B7E-314F-92AA-4E4DA4BB5783}"/>
                </a:ext>
              </a:extLst>
            </p:cNvPr>
            <p:cNvSpPr/>
            <p:nvPr/>
          </p:nvSpPr>
          <p:spPr>
            <a:xfrm>
              <a:off x="9386496" y="3451251"/>
              <a:ext cx="2568443" cy="252826"/>
            </a:xfrm>
            <a:prstGeom prst="rect">
              <a:avLst/>
            </a:prstGeom>
          </p:spPr>
          <p:txBody>
            <a:bodyPr wrap="square">
              <a:spAutoFit/>
            </a:bodyPr>
            <a:lstStyle/>
            <a:p>
              <a:pPr>
                <a:lnSpc>
                  <a:spcPct val="70000"/>
                </a:lnSpc>
              </a:pPr>
              <a:r>
                <a:rPr lang="en-US" sz="1400" dirty="0"/>
                <a:t>Joint Quantum Institute</a:t>
              </a:r>
            </a:p>
          </p:txBody>
        </p:sp>
      </p:grpSp>
      <p:grpSp>
        <p:nvGrpSpPr>
          <p:cNvPr id="70" name="Group 69">
            <a:extLst>
              <a:ext uri="{FF2B5EF4-FFF2-40B4-BE49-F238E27FC236}">
                <a16:creationId xmlns:a16="http://schemas.microsoft.com/office/drawing/2014/main" id="{4DB8266B-A9B0-C946-B43E-54DBB4591A50}"/>
              </a:ext>
            </a:extLst>
          </p:cNvPr>
          <p:cNvGrpSpPr/>
          <p:nvPr userDrawn="1"/>
        </p:nvGrpSpPr>
        <p:grpSpPr>
          <a:xfrm>
            <a:off x="9386496" y="4709049"/>
            <a:ext cx="2608583" cy="533287"/>
            <a:chOff x="9386496" y="4709049"/>
            <a:chExt cx="2608583" cy="533287"/>
          </a:xfrm>
        </p:grpSpPr>
        <p:sp>
          <p:nvSpPr>
            <p:cNvPr id="71" name="TextBox 70">
              <a:extLst>
                <a:ext uri="{FF2B5EF4-FFF2-40B4-BE49-F238E27FC236}">
                  <a16:creationId xmlns:a16="http://schemas.microsoft.com/office/drawing/2014/main" id="{17719CE1-9699-BA4A-8E79-79DFAE2CDF1F}"/>
                </a:ext>
              </a:extLst>
            </p:cNvPr>
            <p:cNvSpPr txBox="1"/>
            <p:nvPr/>
          </p:nvSpPr>
          <p:spPr>
            <a:xfrm>
              <a:off x="9386496" y="4882079"/>
              <a:ext cx="2317237" cy="307777"/>
            </a:xfrm>
            <a:prstGeom prst="rect">
              <a:avLst/>
            </a:prstGeom>
            <a:noFill/>
          </p:spPr>
          <p:txBody>
            <a:bodyPr wrap="none" rtlCol="0">
              <a:spAutoFit/>
            </a:bodyPr>
            <a:lstStyle/>
            <a:p>
              <a:r>
                <a:rPr lang="en-US" sz="1400" b="1" dirty="0"/>
                <a:t>Atomic Clock Signal Stations </a:t>
              </a:r>
            </a:p>
          </p:txBody>
        </p:sp>
        <p:pic>
          <p:nvPicPr>
            <p:cNvPr id="72" name="Graphic 99">
              <a:extLst>
                <a:ext uri="{FF2B5EF4-FFF2-40B4-BE49-F238E27FC236}">
                  <a16:creationId xmlns:a16="http://schemas.microsoft.com/office/drawing/2014/main" id="{766DB3A3-9241-4043-9456-DFBCC842BD6E}"/>
                </a:ext>
              </a:extLst>
            </p:cNvPr>
            <p:cNvPicPr>
              <a:picLocks noChangeAspect="1"/>
            </p:cNvPicPr>
            <p:nvPr/>
          </p:nvPicPr>
          <p:blipFill>
            <a:blip r:embed="rId9"/>
            <a:stretch>
              <a:fillRect/>
            </a:stretch>
          </p:blipFill>
          <p:spPr>
            <a:xfrm>
              <a:off x="11595114" y="4709049"/>
              <a:ext cx="399965" cy="533287"/>
            </a:xfrm>
            <a:prstGeom prst="rect">
              <a:avLst/>
            </a:prstGeom>
          </p:spPr>
        </p:pic>
      </p:grpSp>
      <p:grpSp>
        <p:nvGrpSpPr>
          <p:cNvPr id="73" name="Group 72">
            <a:extLst>
              <a:ext uri="{FF2B5EF4-FFF2-40B4-BE49-F238E27FC236}">
                <a16:creationId xmlns:a16="http://schemas.microsoft.com/office/drawing/2014/main" id="{02773CDA-B753-EF49-B37F-85AFB6A2F589}"/>
              </a:ext>
            </a:extLst>
          </p:cNvPr>
          <p:cNvGrpSpPr/>
          <p:nvPr userDrawn="1"/>
        </p:nvGrpSpPr>
        <p:grpSpPr>
          <a:xfrm>
            <a:off x="5781681" y="2707527"/>
            <a:ext cx="6177747" cy="3997818"/>
            <a:chOff x="5781681" y="2707527"/>
            <a:chExt cx="6177747" cy="3997818"/>
          </a:xfrm>
        </p:grpSpPr>
        <p:pic>
          <p:nvPicPr>
            <p:cNvPr id="74" name="Graphic 103">
              <a:extLst>
                <a:ext uri="{FF2B5EF4-FFF2-40B4-BE49-F238E27FC236}">
                  <a16:creationId xmlns:a16="http://schemas.microsoft.com/office/drawing/2014/main" id="{409BCBEA-C8FD-8C40-99FF-2D0AF202F133}"/>
                </a:ext>
              </a:extLst>
            </p:cNvPr>
            <p:cNvPicPr>
              <a:picLocks noChangeAspect="1"/>
            </p:cNvPicPr>
            <p:nvPr/>
          </p:nvPicPr>
          <p:blipFill>
            <a:blip r:embed="rId8"/>
            <a:stretch>
              <a:fillRect/>
            </a:stretch>
          </p:blipFill>
          <p:spPr>
            <a:xfrm>
              <a:off x="5781681" y="2707527"/>
              <a:ext cx="399965" cy="533287"/>
            </a:xfrm>
            <a:prstGeom prst="rect">
              <a:avLst/>
            </a:prstGeom>
          </p:spPr>
        </p:pic>
        <p:sp>
          <p:nvSpPr>
            <p:cNvPr id="75" name="Rectangle 74">
              <a:extLst>
                <a:ext uri="{FF2B5EF4-FFF2-40B4-BE49-F238E27FC236}">
                  <a16:creationId xmlns:a16="http://schemas.microsoft.com/office/drawing/2014/main" id="{2129ED30-30C9-D649-B389-5AD67D7DC1B7}"/>
                </a:ext>
              </a:extLst>
            </p:cNvPr>
            <p:cNvSpPr/>
            <p:nvPr/>
          </p:nvSpPr>
          <p:spPr>
            <a:xfrm>
              <a:off x="9386496" y="6428281"/>
              <a:ext cx="2572932" cy="277064"/>
            </a:xfrm>
            <a:prstGeom prst="rect">
              <a:avLst/>
            </a:prstGeom>
          </p:spPr>
          <p:txBody>
            <a:bodyPr wrap="square">
              <a:spAutoFit/>
            </a:bodyPr>
            <a:lstStyle/>
            <a:p>
              <a:pPr>
                <a:lnSpc>
                  <a:spcPct val="85000"/>
                </a:lnSpc>
              </a:pPr>
              <a:r>
                <a:rPr lang="en-US" sz="1400" dirty="0"/>
                <a:t>Advanced Materials</a:t>
              </a:r>
            </a:p>
          </p:txBody>
        </p:sp>
        <p:pic>
          <p:nvPicPr>
            <p:cNvPr id="76" name="Picture 75">
              <a:extLst>
                <a:ext uri="{FF2B5EF4-FFF2-40B4-BE49-F238E27FC236}">
                  <a16:creationId xmlns:a16="http://schemas.microsoft.com/office/drawing/2014/main" id="{D7229DDB-8B16-CE44-9AEF-4E442E221491}"/>
                </a:ext>
              </a:extLst>
            </p:cNvPr>
            <p:cNvPicPr>
              <a:picLocks noChangeAspect="1"/>
            </p:cNvPicPr>
            <p:nvPr/>
          </p:nvPicPr>
          <p:blipFill>
            <a:blip r:embed="rId11"/>
            <a:stretch>
              <a:fillRect/>
            </a:stretch>
          </p:blipFill>
          <p:spPr>
            <a:xfrm>
              <a:off x="7577707" y="4049318"/>
              <a:ext cx="160723" cy="167711"/>
            </a:xfrm>
            <a:prstGeom prst="rect">
              <a:avLst/>
            </a:prstGeom>
          </p:spPr>
        </p:pic>
      </p:grpSp>
      <p:grpSp>
        <p:nvGrpSpPr>
          <p:cNvPr id="77" name="Group 76">
            <a:extLst>
              <a:ext uri="{FF2B5EF4-FFF2-40B4-BE49-F238E27FC236}">
                <a16:creationId xmlns:a16="http://schemas.microsoft.com/office/drawing/2014/main" id="{702B465A-31BA-D543-91A3-B83151C71E2E}"/>
              </a:ext>
            </a:extLst>
          </p:cNvPr>
          <p:cNvGrpSpPr/>
          <p:nvPr userDrawn="1"/>
        </p:nvGrpSpPr>
        <p:grpSpPr>
          <a:xfrm>
            <a:off x="1241674" y="2506049"/>
            <a:ext cx="10717754" cy="3723222"/>
            <a:chOff x="1241674" y="2506049"/>
            <a:chExt cx="10717754" cy="3723222"/>
          </a:xfrm>
        </p:grpSpPr>
        <p:pic>
          <p:nvPicPr>
            <p:cNvPr id="78" name="Graphic 104">
              <a:extLst>
                <a:ext uri="{FF2B5EF4-FFF2-40B4-BE49-F238E27FC236}">
                  <a16:creationId xmlns:a16="http://schemas.microsoft.com/office/drawing/2014/main" id="{355C9EEA-465D-004C-B494-F7B951B3338B}"/>
                </a:ext>
              </a:extLst>
            </p:cNvPr>
            <p:cNvPicPr>
              <a:picLocks noChangeAspect="1"/>
            </p:cNvPicPr>
            <p:nvPr/>
          </p:nvPicPr>
          <p:blipFill>
            <a:blip r:embed="rId8"/>
            <a:stretch>
              <a:fillRect/>
            </a:stretch>
          </p:blipFill>
          <p:spPr>
            <a:xfrm>
              <a:off x="5093705" y="2506049"/>
              <a:ext cx="399965" cy="533287"/>
            </a:xfrm>
            <a:prstGeom prst="rect">
              <a:avLst/>
            </a:prstGeom>
          </p:spPr>
        </p:pic>
        <p:sp>
          <p:nvSpPr>
            <p:cNvPr id="79" name="Rectangle 78">
              <a:extLst>
                <a:ext uri="{FF2B5EF4-FFF2-40B4-BE49-F238E27FC236}">
                  <a16:creationId xmlns:a16="http://schemas.microsoft.com/office/drawing/2014/main" id="{29642130-B156-F340-BB37-D0FA7C3043DE}"/>
                </a:ext>
              </a:extLst>
            </p:cNvPr>
            <p:cNvSpPr/>
            <p:nvPr/>
          </p:nvSpPr>
          <p:spPr>
            <a:xfrm>
              <a:off x="9386496" y="5952207"/>
              <a:ext cx="2572932" cy="277064"/>
            </a:xfrm>
            <a:prstGeom prst="rect">
              <a:avLst/>
            </a:prstGeom>
          </p:spPr>
          <p:txBody>
            <a:bodyPr wrap="square">
              <a:spAutoFit/>
            </a:bodyPr>
            <a:lstStyle/>
            <a:p>
              <a:pPr>
                <a:lnSpc>
                  <a:spcPct val="85000"/>
                </a:lnSpc>
              </a:pPr>
              <a:r>
                <a:rPr lang="en-US" sz="1400" dirty="0"/>
                <a:t>Forensic Science</a:t>
              </a:r>
            </a:p>
          </p:txBody>
        </p:sp>
        <p:pic>
          <p:nvPicPr>
            <p:cNvPr id="80" name="Picture 79">
              <a:extLst>
                <a:ext uri="{FF2B5EF4-FFF2-40B4-BE49-F238E27FC236}">
                  <a16:creationId xmlns:a16="http://schemas.microsoft.com/office/drawing/2014/main" id="{DBA46853-2A02-714E-8A91-44341F8C0261}"/>
                </a:ext>
              </a:extLst>
            </p:cNvPr>
            <p:cNvPicPr>
              <a:picLocks noChangeAspect="1"/>
            </p:cNvPicPr>
            <p:nvPr/>
          </p:nvPicPr>
          <p:blipFill>
            <a:blip r:embed="rId11"/>
            <a:stretch>
              <a:fillRect/>
            </a:stretch>
          </p:blipFill>
          <p:spPr>
            <a:xfrm>
              <a:off x="7477346" y="3670176"/>
              <a:ext cx="160723" cy="167711"/>
            </a:xfrm>
            <a:prstGeom prst="rect">
              <a:avLst/>
            </a:prstGeom>
          </p:spPr>
        </p:pic>
        <p:pic>
          <p:nvPicPr>
            <p:cNvPr id="81" name="Picture 80">
              <a:extLst>
                <a:ext uri="{FF2B5EF4-FFF2-40B4-BE49-F238E27FC236}">
                  <a16:creationId xmlns:a16="http://schemas.microsoft.com/office/drawing/2014/main" id="{BF11748D-2A32-914C-BA34-03B6FDA026AD}"/>
                </a:ext>
              </a:extLst>
            </p:cNvPr>
            <p:cNvPicPr>
              <a:picLocks noChangeAspect="1"/>
            </p:cNvPicPr>
            <p:nvPr/>
          </p:nvPicPr>
          <p:blipFill>
            <a:blip r:embed="rId11"/>
            <a:stretch>
              <a:fillRect/>
            </a:stretch>
          </p:blipFill>
          <p:spPr>
            <a:xfrm>
              <a:off x="7265473" y="3090313"/>
              <a:ext cx="160723" cy="167711"/>
            </a:xfrm>
            <a:prstGeom prst="rect">
              <a:avLst/>
            </a:prstGeom>
          </p:spPr>
        </p:pic>
        <p:pic>
          <p:nvPicPr>
            <p:cNvPr id="82" name="Picture 81">
              <a:extLst>
                <a:ext uri="{FF2B5EF4-FFF2-40B4-BE49-F238E27FC236}">
                  <a16:creationId xmlns:a16="http://schemas.microsoft.com/office/drawing/2014/main" id="{82AB8C96-086E-0E46-BD1E-BE94DA25419A}"/>
                </a:ext>
              </a:extLst>
            </p:cNvPr>
            <p:cNvPicPr>
              <a:picLocks noChangeAspect="1"/>
            </p:cNvPicPr>
            <p:nvPr/>
          </p:nvPicPr>
          <p:blipFill>
            <a:blip r:embed="rId11"/>
            <a:stretch>
              <a:fillRect/>
            </a:stretch>
          </p:blipFill>
          <p:spPr>
            <a:xfrm>
              <a:off x="1241674" y="4193501"/>
              <a:ext cx="160723" cy="167711"/>
            </a:xfrm>
            <a:prstGeom prst="rect">
              <a:avLst/>
            </a:prstGeom>
          </p:spPr>
        </p:pic>
      </p:grpSp>
      <p:grpSp>
        <p:nvGrpSpPr>
          <p:cNvPr id="83" name="Group 82">
            <a:extLst>
              <a:ext uri="{FF2B5EF4-FFF2-40B4-BE49-F238E27FC236}">
                <a16:creationId xmlns:a16="http://schemas.microsoft.com/office/drawing/2014/main" id="{8C883388-A904-CA42-909C-ABBF69E1BA76}"/>
              </a:ext>
            </a:extLst>
          </p:cNvPr>
          <p:cNvGrpSpPr/>
          <p:nvPr userDrawn="1"/>
        </p:nvGrpSpPr>
        <p:grpSpPr>
          <a:xfrm>
            <a:off x="761347" y="1840481"/>
            <a:ext cx="11198081" cy="4631465"/>
            <a:chOff x="761347" y="1840481"/>
            <a:chExt cx="11198081" cy="4631465"/>
          </a:xfrm>
        </p:grpSpPr>
        <p:sp>
          <p:nvSpPr>
            <p:cNvPr id="84" name="Rectangle 83">
              <a:extLst>
                <a:ext uri="{FF2B5EF4-FFF2-40B4-BE49-F238E27FC236}">
                  <a16:creationId xmlns:a16="http://schemas.microsoft.com/office/drawing/2014/main" id="{40C3E210-EF33-6E44-875A-6D8838025B6B}"/>
                </a:ext>
              </a:extLst>
            </p:cNvPr>
            <p:cNvSpPr/>
            <p:nvPr/>
          </p:nvSpPr>
          <p:spPr>
            <a:xfrm>
              <a:off x="9386496" y="6194882"/>
              <a:ext cx="2572932" cy="277064"/>
            </a:xfrm>
            <a:prstGeom prst="rect">
              <a:avLst/>
            </a:prstGeom>
          </p:spPr>
          <p:txBody>
            <a:bodyPr wrap="square">
              <a:spAutoFit/>
            </a:bodyPr>
            <a:lstStyle/>
            <a:p>
              <a:pPr>
                <a:lnSpc>
                  <a:spcPct val="85000"/>
                </a:lnSpc>
              </a:pPr>
              <a:r>
                <a:rPr lang="en-US" sz="1400" dirty="0"/>
                <a:t>Disaster Resilience</a:t>
              </a:r>
            </a:p>
          </p:txBody>
        </p:sp>
        <p:pic>
          <p:nvPicPr>
            <p:cNvPr id="85" name="Graphic 46">
              <a:extLst>
                <a:ext uri="{FF2B5EF4-FFF2-40B4-BE49-F238E27FC236}">
                  <a16:creationId xmlns:a16="http://schemas.microsoft.com/office/drawing/2014/main" id="{8B7D93D3-290E-7941-AE39-E1014F1308D4}"/>
                </a:ext>
              </a:extLst>
            </p:cNvPr>
            <p:cNvPicPr>
              <a:picLocks noChangeAspect="1"/>
            </p:cNvPicPr>
            <p:nvPr/>
          </p:nvPicPr>
          <p:blipFill>
            <a:blip r:embed="rId8"/>
            <a:stretch>
              <a:fillRect/>
            </a:stretch>
          </p:blipFill>
          <p:spPr>
            <a:xfrm>
              <a:off x="3438590" y="3309071"/>
              <a:ext cx="399965" cy="533286"/>
            </a:xfrm>
            <a:prstGeom prst="rect">
              <a:avLst/>
            </a:prstGeom>
          </p:spPr>
        </p:pic>
        <p:pic>
          <p:nvPicPr>
            <p:cNvPr id="86" name="Picture 85">
              <a:extLst>
                <a:ext uri="{FF2B5EF4-FFF2-40B4-BE49-F238E27FC236}">
                  <a16:creationId xmlns:a16="http://schemas.microsoft.com/office/drawing/2014/main" id="{16B38E01-4A2B-4944-AF00-2C44CEFD9E20}"/>
                </a:ext>
              </a:extLst>
            </p:cNvPr>
            <p:cNvPicPr>
              <a:picLocks noChangeAspect="1"/>
            </p:cNvPicPr>
            <p:nvPr/>
          </p:nvPicPr>
          <p:blipFill>
            <a:blip r:embed="rId11"/>
            <a:stretch>
              <a:fillRect/>
            </a:stretch>
          </p:blipFill>
          <p:spPr>
            <a:xfrm>
              <a:off x="4950242" y="5179716"/>
              <a:ext cx="160723" cy="167711"/>
            </a:xfrm>
            <a:prstGeom prst="rect">
              <a:avLst/>
            </a:prstGeom>
          </p:spPr>
        </p:pic>
        <p:pic>
          <p:nvPicPr>
            <p:cNvPr id="87" name="Picture 86">
              <a:extLst>
                <a:ext uri="{FF2B5EF4-FFF2-40B4-BE49-F238E27FC236}">
                  <a16:creationId xmlns:a16="http://schemas.microsoft.com/office/drawing/2014/main" id="{148E42E4-7822-6F42-873F-5AAAA74CC4A3}"/>
                </a:ext>
              </a:extLst>
            </p:cNvPr>
            <p:cNvPicPr>
              <a:picLocks noChangeAspect="1"/>
            </p:cNvPicPr>
            <p:nvPr/>
          </p:nvPicPr>
          <p:blipFill>
            <a:blip r:embed="rId11"/>
            <a:stretch>
              <a:fillRect/>
            </a:stretch>
          </p:blipFill>
          <p:spPr>
            <a:xfrm>
              <a:off x="5013343" y="4828756"/>
              <a:ext cx="160723" cy="167711"/>
            </a:xfrm>
            <a:prstGeom prst="rect">
              <a:avLst/>
            </a:prstGeom>
          </p:spPr>
        </p:pic>
        <p:pic>
          <p:nvPicPr>
            <p:cNvPr id="88" name="Picture 87">
              <a:extLst>
                <a:ext uri="{FF2B5EF4-FFF2-40B4-BE49-F238E27FC236}">
                  <a16:creationId xmlns:a16="http://schemas.microsoft.com/office/drawing/2014/main" id="{F8348315-7DAA-AD4D-9AE1-C0885D1430DB}"/>
                </a:ext>
              </a:extLst>
            </p:cNvPr>
            <p:cNvPicPr>
              <a:picLocks noChangeAspect="1"/>
            </p:cNvPicPr>
            <p:nvPr/>
          </p:nvPicPr>
          <p:blipFill>
            <a:blip r:embed="rId11"/>
            <a:stretch>
              <a:fillRect/>
            </a:stretch>
          </p:blipFill>
          <p:spPr>
            <a:xfrm rot="5836949">
              <a:off x="4689253" y="4101112"/>
              <a:ext cx="148134" cy="154575"/>
            </a:xfrm>
            <a:prstGeom prst="rect">
              <a:avLst/>
            </a:prstGeom>
          </p:spPr>
        </p:pic>
        <p:pic>
          <p:nvPicPr>
            <p:cNvPr id="89" name="Picture 88">
              <a:extLst>
                <a:ext uri="{FF2B5EF4-FFF2-40B4-BE49-F238E27FC236}">
                  <a16:creationId xmlns:a16="http://schemas.microsoft.com/office/drawing/2014/main" id="{55DC3D23-5EDB-D340-BF1E-369A99E7A985}"/>
                </a:ext>
              </a:extLst>
            </p:cNvPr>
            <p:cNvPicPr>
              <a:picLocks noChangeAspect="1"/>
            </p:cNvPicPr>
            <p:nvPr/>
          </p:nvPicPr>
          <p:blipFill>
            <a:blip r:embed="rId11"/>
            <a:stretch>
              <a:fillRect/>
            </a:stretch>
          </p:blipFill>
          <p:spPr>
            <a:xfrm>
              <a:off x="4816118" y="3475220"/>
              <a:ext cx="160723" cy="167711"/>
            </a:xfrm>
            <a:prstGeom prst="rect">
              <a:avLst/>
            </a:prstGeom>
          </p:spPr>
        </p:pic>
        <p:pic>
          <p:nvPicPr>
            <p:cNvPr id="90" name="Picture 89">
              <a:extLst>
                <a:ext uri="{FF2B5EF4-FFF2-40B4-BE49-F238E27FC236}">
                  <a16:creationId xmlns:a16="http://schemas.microsoft.com/office/drawing/2014/main" id="{A079E438-F513-9247-B8EB-C1787BB8D254}"/>
                </a:ext>
              </a:extLst>
            </p:cNvPr>
            <p:cNvPicPr>
              <a:picLocks noChangeAspect="1"/>
            </p:cNvPicPr>
            <p:nvPr/>
          </p:nvPicPr>
          <p:blipFill>
            <a:blip r:embed="rId11"/>
            <a:stretch>
              <a:fillRect/>
            </a:stretch>
          </p:blipFill>
          <p:spPr>
            <a:xfrm>
              <a:off x="6235032" y="5006096"/>
              <a:ext cx="160723" cy="167711"/>
            </a:xfrm>
            <a:prstGeom prst="rect">
              <a:avLst/>
            </a:prstGeom>
          </p:spPr>
        </p:pic>
        <p:pic>
          <p:nvPicPr>
            <p:cNvPr id="91" name="Picture 90">
              <a:extLst>
                <a:ext uri="{FF2B5EF4-FFF2-40B4-BE49-F238E27FC236}">
                  <a16:creationId xmlns:a16="http://schemas.microsoft.com/office/drawing/2014/main" id="{2F1F7040-DE88-1840-AA71-749F2530ED0F}"/>
                </a:ext>
              </a:extLst>
            </p:cNvPr>
            <p:cNvPicPr>
              <a:picLocks noChangeAspect="1"/>
            </p:cNvPicPr>
            <p:nvPr/>
          </p:nvPicPr>
          <p:blipFill>
            <a:blip r:embed="rId11"/>
            <a:stretch>
              <a:fillRect/>
            </a:stretch>
          </p:blipFill>
          <p:spPr>
            <a:xfrm>
              <a:off x="5255956" y="3035382"/>
              <a:ext cx="160723" cy="167711"/>
            </a:xfrm>
            <a:prstGeom prst="rect">
              <a:avLst/>
            </a:prstGeom>
          </p:spPr>
        </p:pic>
        <p:pic>
          <p:nvPicPr>
            <p:cNvPr id="92" name="Picture 91">
              <a:extLst>
                <a:ext uri="{FF2B5EF4-FFF2-40B4-BE49-F238E27FC236}">
                  <a16:creationId xmlns:a16="http://schemas.microsoft.com/office/drawing/2014/main" id="{E7A603C8-8451-654D-B092-F0673B203E15}"/>
                </a:ext>
              </a:extLst>
            </p:cNvPr>
            <p:cNvPicPr>
              <a:picLocks noChangeAspect="1"/>
            </p:cNvPicPr>
            <p:nvPr/>
          </p:nvPicPr>
          <p:blipFill>
            <a:blip r:embed="rId11"/>
            <a:stretch>
              <a:fillRect/>
            </a:stretch>
          </p:blipFill>
          <p:spPr>
            <a:xfrm>
              <a:off x="5950437" y="3324749"/>
              <a:ext cx="160723" cy="167711"/>
            </a:xfrm>
            <a:prstGeom prst="rect">
              <a:avLst/>
            </a:prstGeom>
          </p:spPr>
        </p:pic>
        <p:pic>
          <p:nvPicPr>
            <p:cNvPr id="93" name="Picture 92">
              <a:extLst>
                <a:ext uri="{FF2B5EF4-FFF2-40B4-BE49-F238E27FC236}">
                  <a16:creationId xmlns:a16="http://schemas.microsoft.com/office/drawing/2014/main" id="{33E9F544-C1CF-744D-A78F-3F339E4F4038}"/>
                </a:ext>
              </a:extLst>
            </p:cNvPr>
            <p:cNvPicPr>
              <a:picLocks noChangeAspect="1"/>
            </p:cNvPicPr>
            <p:nvPr/>
          </p:nvPicPr>
          <p:blipFill>
            <a:blip r:embed="rId11"/>
            <a:stretch>
              <a:fillRect/>
            </a:stretch>
          </p:blipFill>
          <p:spPr>
            <a:xfrm>
              <a:off x="761347" y="2361342"/>
              <a:ext cx="160723" cy="167711"/>
            </a:xfrm>
            <a:prstGeom prst="rect">
              <a:avLst/>
            </a:prstGeom>
          </p:spPr>
        </p:pic>
        <p:pic>
          <p:nvPicPr>
            <p:cNvPr id="94" name="Picture 93">
              <a:extLst>
                <a:ext uri="{FF2B5EF4-FFF2-40B4-BE49-F238E27FC236}">
                  <a16:creationId xmlns:a16="http://schemas.microsoft.com/office/drawing/2014/main" id="{D2519AA3-8E6E-BA48-BCAA-13DFFE0BA909}"/>
                </a:ext>
              </a:extLst>
            </p:cNvPr>
            <p:cNvPicPr>
              <a:picLocks noChangeAspect="1"/>
            </p:cNvPicPr>
            <p:nvPr/>
          </p:nvPicPr>
          <p:blipFill>
            <a:blip r:embed="rId11"/>
            <a:stretch>
              <a:fillRect/>
            </a:stretch>
          </p:blipFill>
          <p:spPr>
            <a:xfrm>
              <a:off x="992841" y="1840481"/>
              <a:ext cx="160723" cy="167711"/>
            </a:xfrm>
            <a:prstGeom prst="rect">
              <a:avLst/>
            </a:prstGeom>
          </p:spPr>
        </p:pic>
        <p:pic>
          <p:nvPicPr>
            <p:cNvPr id="95" name="Picture 94">
              <a:extLst>
                <a:ext uri="{FF2B5EF4-FFF2-40B4-BE49-F238E27FC236}">
                  <a16:creationId xmlns:a16="http://schemas.microsoft.com/office/drawing/2014/main" id="{0263E93A-59E2-F94A-BD7E-FCF288842C16}"/>
                </a:ext>
              </a:extLst>
            </p:cNvPr>
            <p:cNvPicPr>
              <a:picLocks noChangeAspect="1"/>
            </p:cNvPicPr>
            <p:nvPr/>
          </p:nvPicPr>
          <p:blipFill>
            <a:blip r:embed="rId11"/>
            <a:stretch>
              <a:fillRect/>
            </a:stretch>
          </p:blipFill>
          <p:spPr>
            <a:xfrm>
              <a:off x="1483011" y="4435240"/>
              <a:ext cx="160723" cy="167711"/>
            </a:xfrm>
            <a:prstGeom prst="rect">
              <a:avLst/>
            </a:prstGeom>
          </p:spPr>
        </p:pic>
      </p:grpSp>
    </p:spTree>
    <p:extLst>
      <p:ext uri="{BB962C8B-B14F-4D97-AF65-F5344CB8AC3E}">
        <p14:creationId xmlns:p14="http://schemas.microsoft.com/office/powerpoint/2010/main" val="22611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3025B2-F8BD-074A-B93B-B3CE52BAB19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5" name="Title 1">
            <a:extLst>
              <a:ext uri="{FF2B5EF4-FFF2-40B4-BE49-F238E27FC236}">
                <a16:creationId xmlns:a16="http://schemas.microsoft.com/office/drawing/2014/main" id="{C8AB3B5E-F287-6A4D-B452-56C37FB03122}"/>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FY 2021 Budget : $1,034.5 B</a:t>
            </a:r>
            <a:endParaRPr lang="en-US" dirty="0"/>
          </a:p>
        </p:txBody>
      </p:sp>
      <p:pic>
        <p:nvPicPr>
          <p:cNvPr id="16" name="Picture 15">
            <a:extLst>
              <a:ext uri="{FF2B5EF4-FFF2-40B4-BE49-F238E27FC236}">
                <a16:creationId xmlns:a16="http://schemas.microsoft.com/office/drawing/2014/main" id="{27DD65A3-8D4A-AF45-8715-94708781072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graphicFrame>
        <p:nvGraphicFramePr>
          <p:cNvPr id="23" name="Chart 22">
            <a:extLst>
              <a:ext uri="{FF2B5EF4-FFF2-40B4-BE49-F238E27FC236}">
                <a16:creationId xmlns:a16="http://schemas.microsoft.com/office/drawing/2014/main" id="{31C4B299-846C-F541-ABB9-F9ED04C40A6C}"/>
              </a:ext>
            </a:extLst>
          </p:cNvPr>
          <p:cNvGraphicFramePr/>
          <p:nvPr userDrawn="1">
            <p:extLst>
              <p:ext uri="{D42A27DB-BD31-4B8C-83A1-F6EECF244321}">
                <p14:modId xmlns:p14="http://schemas.microsoft.com/office/powerpoint/2010/main" val="3391923197"/>
              </p:ext>
            </p:extLst>
          </p:nvPr>
        </p:nvGraphicFramePr>
        <p:xfrm>
          <a:off x="1217917" y="1000493"/>
          <a:ext cx="9865893" cy="5564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5E9FBA25-0F13-124F-AE6F-C76405A63173}"/>
              </a:ext>
            </a:extLst>
          </p:cNvPr>
          <p:cNvGraphicFramePr/>
          <p:nvPr userDrawn="1">
            <p:extLst>
              <p:ext uri="{D42A27DB-BD31-4B8C-83A1-F6EECF244321}">
                <p14:modId xmlns:p14="http://schemas.microsoft.com/office/powerpoint/2010/main" val="3078035357"/>
              </p:ext>
            </p:extLst>
          </p:nvPr>
        </p:nvGraphicFramePr>
        <p:xfrm>
          <a:off x="1217917" y="1147819"/>
          <a:ext cx="9865893" cy="5564199"/>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
            <a:extLst>
              <a:ext uri="{FF2B5EF4-FFF2-40B4-BE49-F238E27FC236}">
                <a16:creationId xmlns:a16="http://schemas.microsoft.com/office/drawing/2014/main" id="{DD5C27F4-AEA7-EE45-8008-56EC9D46C6F1}"/>
              </a:ext>
            </a:extLst>
          </p:cNvPr>
          <p:cNvSpPr txBox="1"/>
          <p:nvPr userDrawn="1"/>
        </p:nvSpPr>
        <p:spPr>
          <a:xfrm>
            <a:off x="574040" y="3852279"/>
            <a:ext cx="3278607"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cs typeface="Arial" panose="020B0604020202020204" pitchFamily="34" charset="0"/>
              </a:rPr>
              <a:t>ITS (Manufacturing USA)</a:t>
            </a:r>
          </a:p>
          <a:p>
            <a:r>
              <a:rPr lang="en-US" sz="2000" b="1" dirty="0">
                <a:cs typeface="Arial" panose="020B0604020202020204" pitchFamily="34" charset="0"/>
              </a:rPr>
              <a:t>$16.5 Million</a:t>
            </a:r>
          </a:p>
        </p:txBody>
      </p:sp>
      <p:sp>
        <p:nvSpPr>
          <p:cNvPr id="22" name="TextBox 2">
            <a:extLst>
              <a:ext uri="{FF2B5EF4-FFF2-40B4-BE49-F238E27FC236}">
                <a16:creationId xmlns:a16="http://schemas.microsoft.com/office/drawing/2014/main" id="{F3AA0562-60DA-7D43-9BA0-21179A7AB598}"/>
              </a:ext>
            </a:extLst>
          </p:cNvPr>
          <p:cNvSpPr txBox="1"/>
          <p:nvPr userDrawn="1"/>
        </p:nvSpPr>
        <p:spPr>
          <a:xfrm>
            <a:off x="1593747" y="5073601"/>
            <a:ext cx="2401475"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cs typeface="Arial" panose="020B0604020202020204" pitchFamily="34" charset="0"/>
              </a:rPr>
              <a:t>ITS (Hollings MEP)</a:t>
            </a:r>
          </a:p>
          <a:p>
            <a:r>
              <a:rPr lang="en-US" sz="2000" b="1" dirty="0">
                <a:cs typeface="Arial" panose="020B0604020202020204" pitchFamily="34" charset="0"/>
              </a:rPr>
              <a:t>$150 Million</a:t>
            </a:r>
          </a:p>
        </p:txBody>
      </p:sp>
      <p:sp>
        <p:nvSpPr>
          <p:cNvPr id="29" name="TextBox 2">
            <a:extLst>
              <a:ext uri="{FF2B5EF4-FFF2-40B4-BE49-F238E27FC236}">
                <a16:creationId xmlns:a16="http://schemas.microsoft.com/office/drawing/2014/main" id="{C61504A7-1114-4347-826A-7CE110158625}"/>
              </a:ext>
            </a:extLst>
          </p:cNvPr>
          <p:cNvSpPr txBox="1"/>
          <p:nvPr userDrawn="1"/>
        </p:nvSpPr>
        <p:spPr>
          <a:xfrm>
            <a:off x="1415202" y="2279985"/>
            <a:ext cx="2397140"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tx1"/>
                </a:solidFill>
                <a:cs typeface="Arial" panose="020B0604020202020204" pitchFamily="34" charset="0"/>
              </a:rPr>
              <a:t>Construction (CRF)</a:t>
            </a:r>
          </a:p>
          <a:p>
            <a:r>
              <a:rPr lang="en-US" sz="2000" b="1" dirty="0">
                <a:solidFill>
                  <a:schemeClr val="tx1"/>
                </a:solidFill>
                <a:cs typeface="Arial" panose="020B0604020202020204" pitchFamily="34" charset="0"/>
              </a:rPr>
              <a:t>$80 Million</a:t>
            </a:r>
          </a:p>
        </p:txBody>
      </p:sp>
      <p:sp>
        <p:nvSpPr>
          <p:cNvPr id="30" name="TextBox 2">
            <a:extLst>
              <a:ext uri="{FF2B5EF4-FFF2-40B4-BE49-F238E27FC236}">
                <a16:creationId xmlns:a16="http://schemas.microsoft.com/office/drawing/2014/main" id="{831E9584-9C6E-4946-9959-D9F73FF58E14}"/>
              </a:ext>
            </a:extLst>
          </p:cNvPr>
          <p:cNvSpPr txBox="1"/>
          <p:nvPr userDrawn="1"/>
        </p:nvSpPr>
        <p:spPr>
          <a:xfrm>
            <a:off x="6356593" y="3686323"/>
            <a:ext cx="2164091" cy="1193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Laboratory Research (STRS) </a:t>
            </a:r>
            <a:r>
              <a:rPr lang="en-US" sz="2000" b="1" dirty="0">
                <a:solidFill>
                  <a:schemeClr val="bg1"/>
                </a:solidFill>
                <a:cs typeface="Arial" panose="020B0604020202020204" pitchFamily="34" charset="0"/>
              </a:rPr>
              <a:t>$788 Million</a:t>
            </a:r>
            <a:endParaRPr lang="en-US" sz="1800" b="1" dirty="0">
              <a:solidFill>
                <a:schemeClr val="bg1"/>
              </a:solidFill>
              <a:cs typeface="Arial" panose="020B0604020202020204" pitchFamily="34" charset="0"/>
            </a:endParaRPr>
          </a:p>
        </p:txBody>
      </p:sp>
      <p:sp>
        <p:nvSpPr>
          <p:cNvPr id="31" name="TextBox 30">
            <a:extLst>
              <a:ext uri="{FF2B5EF4-FFF2-40B4-BE49-F238E27FC236}">
                <a16:creationId xmlns:a16="http://schemas.microsoft.com/office/drawing/2014/main" id="{3DCF8F60-5C8A-EA41-BBB7-C2B6A657F00C}"/>
              </a:ext>
            </a:extLst>
          </p:cNvPr>
          <p:cNvSpPr txBox="1"/>
          <p:nvPr userDrawn="1"/>
        </p:nvSpPr>
        <p:spPr>
          <a:xfrm>
            <a:off x="7438638" y="6264965"/>
            <a:ext cx="2683107" cy="338554"/>
          </a:xfrm>
          <a:prstGeom prst="rect">
            <a:avLst/>
          </a:prstGeom>
          <a:noFill/>
        </p:spPr>
        <p:txBody>
          <a:bodyPr wrap="none" rtlCol="0">
            <a:spAutoFit/>
          </a:bodyPr>
          <a:lstStyle/>
          <a:p>
            <a:r>
              <a:rPr lang="en-US" sz="1600" dirty="0"/>
              <a:t>FY 2021 Appropriated Budget </a:t>
            </a:r>
          </a:p>
        </p:txBody>
      </p:sp>
    </p:spTree>
    <p:extLst>
      <p:ext uri="{BB962C8B-B14F-4D97-AF65-F5344CB8AC3E}">
        <p14:creationId xmlns:p14="http://schemas.microsoft.com/office/powerpoint/2010/main" val="2068568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AF32696-EA7F-5748-9F52-B929B1822A7F}"/>
              </a:ext>
            </a:extLst>
          </p:cNvPr>
          <p:cNvCxnSpPr/>
          <p:nvPr userDrawn="1"/>
        </p:nvCxnSpPr>
        <p:spPr>
          <a:xfrm>
            <a:off x="8866208" y="1085956"/>
            <a:ext cx="0" cy="3208252"/>
          </a:xfrm>
          <a:prstGeom prst="line">
            <a:avLst/>
          </a:prstGeom>
          <a:ln w="15875">
            <a:solidFill>
              <a:srgbClr val="19396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9523CFC-0290-8443-8795-72B3317FFB13}"/>
              </a:ext>
            </a:extLst>
          </p:cNvPr>
          <p:cNvSpPr/>
          <p:nvPr userDrawn="1"/>
        </p:nvSpPr>
        <p:spPr>
          <a:xfrm>
            <a:off x="2424544" y="3931919"/>
            <a:ext cx="9767455" cy="2926081"/>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DBB8398-06C0-5842-82EB-B24E68637357}"/>
              </a:ext>
            </a:extLst>
          </p:cNvPr>
          <p:cNvSpPr txBox="1">
            <a:spLocks/>
          </p:cNvSpPr>
          <p:nvPr userDrawn="1"/>
        </p:nvSpPr>
        <p:spPr>
          <a:xfrm>
            <a:off x="1099457" y="-65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chemeClr val="bg1"/>
                </a:solidFill>
              </a:rPr>
              <a:t>Innovation</a:t>
            </a:r>
            <a:endParaRPr lang="en-US" sz="4000" dirty="0">
              <a:solidFill>
                <a:schemeClr val="bg1"/>
              </a:solidFill>
              <a:latin typeface="+mn-lt"/>
            </a:endParaRPr>
          </a:p>
        </p:txBody>
      </p:sp>
      <p:pic>
        <p:nvPicPr>
          <p:cNvPr id="11" name="Picture 4" descr="abraham lincoln famous quotes">
            <a:extLst>
              <a:ext uri="{FF2B5EF4-FFF2-40B4-BE49-F238E27FC236}">
                <a16:creationId xmlns:a16="http://schemas.microsoft.com/office/drawing/2014/main" id="{31238FCF-C1CB-EB49-A322-A065675978C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855" y="1074381"/>
            <a:ext cx="2438400" cy="30647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ED0E114-B668-8D4D-8D0E-846F84DC7DBF}"/>
              </a:ext>
            </a:extLst>
          </p:cNvPr>
          <p:cNvSpPr txBox="1"/>
          <p:nvPr userDrawn="1"/>
        </p:nvSpPr>
        <p:spPr>
          <a:xfrm>
            <a:off x="2567080" y="1461560"/>
            <a:ext cx="5674103" cy="2185214"/>
          </a:xfrm>
          <a:prstGeom prst="rect">
            <a:avLst/>
          </a:prstGeom>
          <a:noFill/>
          <a:ln>
            <a:noFill/>
          </a:ln>
        </p:spPr>
        <p:txBody>
          <a:bodyPr wrap="square" rtlCol="0">
            <a:spAutoFit/>
          </a:bodyPr>
          <a:lstStyle/>
          <a:p>
            <a:r>
              <a:rPr lang="en-US" sz="2800" dirty="0"/>
              <a:t>The patent system … added the fuel of interest to the fire of genius in the discovery and production of new and useful things.</a:t>
            </a:r>
          </a:p>
          <a:p>
            <a:r>
              <a:rPr lang="en-US" sz="2000" i="1" dirty="0"/>
              <a:t>	</a:t>
            </a:r>
            <a:r>
              <a:rPr lang="en-US" i="1" dirty="0"/>
              <a:t>Abraham Lincoln – April 6, 1858</a:t>
            </a:r>
          </a:p>
        </p:txBody>
      </p:sp>
      <p:pic>
        <p:nvPicPr>
          <p:cNvPr id="13" name="Picture 6" descr="http://ipwatchdog.com/images/george-washington-150-180.jpg">
            <a:extLst>
              <a:ext uri="{FF2B5EF4-FFF2-40B4-BE49-F238E27FC236}">
                <a16:creationId xmlns:a16="http://schemas.microsoft.com/office/drawing/2014/main" id="{F8724A43-6581-C44B-808F-7B7DCD21A7C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3855" y="3931920"/>
            <a:ext cx="243840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a:extLst>
              <a:ext uri="{FF2B5EF4-FFF2-40B4-BE49-F238E27FC236}">
                <a16:creationId xmlns:a16="http://schemas.microsoft.com/office/drawing/2014/main" id="{B40D9F77-AEA1-714D-8708-89767A5AD13E}"/>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098830" y="1196270"/>
            <a:ext cx="2890866" cy="23608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68E38DC-E64E-9F46-B4E2-1E65F0E045F0}"/>
              </a:ext>
            </a:extLst>
          </p:cNvPr>
          <p:cNvSpPr txBox="1"/>
          <p:nvPr userDrawn="1"/>
        </p:nvSpPr>
        <p:spPr>
          <a:xfrm>
            <a:off x="9603840" y="3562586"/>
            <a:ext cx="2151486" cy="369332"/>
          </a:xfrm>
          <a:prstGeom prst="rect">
            <a:avLst/>
          </a:prstGeom>
          <a:noFill/>
        </p:spPr>
        <p:txBody>
          <a:bodyPr wrap="none" rtlCol="0">
            <a:spAutoFit/>
          </a:bodyPr>
          <a:lstStyle/>
          <a:p>
            <a:r>
              <a:rPr lang="en-US" b="1" dirty="0"/>
              <a:t>U.S. Patent No. 6469</a:t>
            </a:r>
          </a:p>
        </p:txBody>
      </p:sp>
      <p:sp>
        <p:nvSpPr>
          <p:cNvPr id="16" name="Rectangle 15">
            <a:extLst>
              <a:ext uri="{FF2B5EF4-FFF2-40B4-BE49-F238E27FC236}">
                <a16:creationId xmlns:a16="http://schemas.microsoft.com/office/drawing/2014/main" id="{15E14D42-400B-4D41-A83F-A72DB8FC72A9}"/>
              </a:ext>
            </a:extLst>
          </p:cNvPr>
          <p:cNvSpPr/>
          <p:nvPr userDrawn="1"/>
        </p:nvSpPr>
        <p:spPr>
          <a:xfrm>
            <a:off x="2567080" y="4126802"/>
            <a:ext cx="9188246" cy="2611161"/>
          </a:xfrm>
          <a:prstGeom prst="rect">
            <a:avLst/>
          </a:prstGeom>
          <a:noFill/>
          <a:ln>
            <a:noFill/>
          </a:ln>
        </p:spPr>
        <p:txBody>
          <a:bodyPr wrap="square">
            <a:spAutoFit/>
          </a:bodyPr>
          <a:lstStyle/>
          <a:p>
            <a:r>
              <a:rPr lang="en-US" sz="2800" dirty="0">
                <a:solidFill>
                  <a:schemeClr val="bg1"/>
                </a:solidFill>
                <a:cs typeface="Calibri" panose="020F0502020204030204" pitchFamily="34" charset="0"/>
              </a:rPr>
              <a:t>…Giving effectual encouragement as well to the introduction of </a:t>
            </a:r>
            <a:r>
              <a:rPr lang="en-US" sz="2800" b="1" dirty="0">
                <a:solidFill>
                  <a:schemeClr val="bg1"/>
                </a:solidFill>
                <a:cs typeface="Calibri" panose="020F0502020204030204" pitchFamily="34" charset="0"/>
              </a:rPr>
              <a:t>new and useful inventions </a:t>
            </a:r>
            <a:r>
              <a:rPr lang="en-US" sz="2800" dirty="0">
                <a:solidFill>
                  <a:schemeClr val="bg1"/>
                </a:solidFill>
                <a:cs typeface="Calibri" panose="020F0502020204030204" pitchFamily="34" charset="0"/>
              </a:rPr>
              <a:t>from abroad as to the exertions of skill and genius in producing them at home, and of facilitating the intercourse between the distant parts of our country… </a:t>
            </a:r>
          </a:p>
          <a:p>
            <a:r>
              <a:rPr lang="en-US" i="1" dirty="0">
                <a:solidFill>
                  <a:schemeClr val="bg1"/>
                </a:solidFill>
                <a:cs typeface="Calibri" panose="020F0502020204030204" pitchFamily="34" charset="0"/>
              </a:rPr>
              <a:t>	</a:t>
            </a:r>
            <a:r>
              <a:rPr lang="en-US" sz="2000" i="1" dirty="0">
                <a:solidFill>
                  <a:schemeClr val="bg1"/>
                </a:solidFill>
                <a:cs typeface="Calibri" panose="020F0502020204030204" pitchFamily="34" charset="0"/>
              </a:rPr>
              <a:t>George Washington, State of the Union Address, January 8, 1790 </a:t>
            </a:r>
          </a:p>
        </p:txBody>
      </p:sp>
      <p:cxnSp>
        <p:nvCxnSpPr>
          <p:cNvPr id="17" name="Straight Connector 16">
            <a:extLst>
              <a:ext uri="{FF2B5EF4-FFF2-40B4-BE49-F238E27FC236}">
                <a16:creationId xmlns:a16="http://schemas.microsoft.com/office/drawing/2014/main" id="{C96CE88B-382A-DC49-B741-74B9B0E0EE6C}"/>
              </a:ext>
            </a:extLst>
          </p:cNvPr>
          <p:cNvCxnSpPr>
            <a:cxnSpLocks/>
          </p:cNvCxnSpPr>
          <p:nvPr userDrawn="1"/>
        </p:nvCxnSpPr>
        <p:spPr>
          <a:xfrm>
            <a:off x="2424545" y="3931920"/>
            <a:ext cx="6876589"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69367EB-21D8-344D-95BC-FACEB4FCAC44}"/>
              </a:ext>
            </a:extLst>
          </p:cNvPr>
          <p:cNvPicPr>
            <a:picLocks noChangeAspect="1"/>
          </p:cNvPicPr>
          <p:nvPr userDrawn="1"/>
        </p:nvPicPr>
        <p:blipFill>
          <a:blip r:embed="rId5"/>
          <a:stretch>
            <a:fillRect/>
          </a:stretch>
        </p:blipFill>
        <p:spPr>
          <a:xfrm>
            <a:off x="0" y="0"/>
            <a:ext cx="12192000" cy="1087129"/>
          </a:xfrm>
          <a:prstGeom prst="rect">
            <a:avLst/>
          </a:prstGeom>
        </p:spPr>
      </p:pic>
      <p:pic>
        <p:nvPicPr>
          <p:cNvPr id="19" name="Picture 18">
            <a:extLst>
              <a:ext uri="{FF2B5EF4-FFF2-40B4-BE49-F238E27FC236}">
                <a16:creationId xmlns:a16="http://schemas.microsoft.com/office/drawing/2014/main" id="{39FEA308-8F49-7F46-A259-495E1DA6846B}"/>
              </a:ext>
            </a:extLst>
          </p:cNvPr>
          <p:cNvPicPr>
            <a:picLocks noChangeAspect="1"/>
          </p:cNvPicPr>
          <p:nvPr userDrawn="1"/>
        </p:nvPicPr>
        <p:blipFill>
          <a:blip r:embed="rId6">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EF5B7AFA-1998-0449-A6AE-FF7D4B4ECA59}"/>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Innovation</a:t>
            </a:r>
            <a:endParaRPr lang="en-US" dirty="0"/>
          </a:p>
        </p:txBody>
      </p:sp>
    </p:spTree>
    <p:extLst>
      <p:ext uri="{BB962C8B-B14F-4D97-AF65-F5344CB8AC3E}">
        <p14:creationId xmlns:p14="http://schemas.microsoft.com/office/powerpoint/2010/main" val="4187744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06AE-A188-C244-ACBD-83BB32A6FF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F16841-B892-584A-96E6-3D8D12AE259A}"/>
              </a:ext>
            </a:extLst>
          </p:cNvPr>
          <p:cNvSpPr>
            <a:spLocks noGrp="1"/>
          </p:cNvSpPr>
          <p:nvPr>
            <p:ph type="dt" sz="half" idx="10"/>
          </p:nvPr>
        </p:nvSpPr>
        <p:spPr/>
        <p:txBody>
          <a:bodyPr/>
          <a:lstStyle/>
          <a:p>
            <a:fld id="{EF1F6868-B405-CA44-B412-5D6C4F518A0C}" type="datetimeFigureOut">
              <a:rPr lang="en-US" smtClean="0"/>
              <a:t>7/25/2024</a:t>
            </a:fld>
            <a:endParaRPr lang="en-US"/>
          </a:p>
        </p:txBody>
      </p:sp>
      <p:sp>
        <p:nvSpPr>
          <p:cNvPr id="4" name="Footer Placeholder 3">
            <a:extLst>
              <a:ext uri="{FF2B5EF4-FFF2-40B4-BE49-F238E27FC236}">
                <a16:creationId xmlns:a16="http://schemas.microsoft.com/office/drawing/2014/main" id="{C62FA9FA-52CE-4E45-8FAE-80E6111E9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3D6CE-66E1-194F-B3BE-92F3C72125BE}"/>
              </a:ext>
            </a:extLst>
          </p:cNvPr>
          <p:cNvSpPr>
            <a:spLocks noGrp="1"/>
          </p:cNvSpPr>
          <p:nvPr>
            <p:ph type="sldNum" sz="quarter" idx="12"/>
          </p:nvPr>
        </p:nvSpPr>
        <p:spPr/>
        <p:txBody>
          <a:bodyPr/>
          <a:lstStyle/>
          <a:p>
            <a:fld id="{61C45A3A-841E-C04D-A6C3-2A644B41F8FE}" type="slidenum">
              <a:rPr lang="en-US" smtClean="0"/>
              <a:t>‹#›</a:t>
            </a:fld>
            <a:endParaRPr lang="en-US"/>
          </a:p>
        </p:txBody>
      </p:sp>
      <p:grpSp>
        <p:nvGrpSpPr>
          <p:cNvPr id="6" name="Group 5">
            <a:extLst>
              <a:ext uri="{FF2B5EF4-FFF2-40B4-BE49-F238E27FC236}">
                <a16:creationId xmlns:a16="http://schemas.microsoft.com/office/drawing/2014/main" id="{74DC930C-EE08-2047-91CC-9D9E2E2780E2}"/>
              </a:ext>
            </a:extLst>
          </p:cNvPr>
          <p:cNvGrpSpPr/>
          <p:nvPr userDrawn="1"/>
        </p:nvGrpSpPr>
        <p:grpSpPr>
          <a:xfrm>
            <a:off x="0" y="0"/>
            <a:ext cx="13239208" cy="7167023"/>
            <a:chOff x="-279991" y="0"/>
            <a:chExt cx="13239208" cy="7167023"/>
          </a:xfrm>
        </p:grpSpPr>
        <p:pic>
          <p:nvPicPr>
            <p:cNvPr id="7" name="Picture 2" descr="http://media.washtimes.com.s3.amazonaws.com/media/image/2015/09/08/9_8_2015_2constitution8201.jpg">
              <a:extLst>
                <a:ext uri="{FF2B5EF4-FFF2-40B4-BE49-F238E27FC236}">
                  <a16:creationId xmlns:a16="http://schemas.microsoft.com/office/drawing/2014/main" id="{8FB1141C-E09B-6E4C-931A-807B4A8B1904}"/>
                </a:ext>
              </a:extLst>
            </p:cNvPr>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279991" y="0"/>
              <a:ext cx="1247199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5718AA8-D11E-064C-924F-788F1F9D695A}"/>
                </a:ext>
              </a:extLst>
            </p:cNvPr>
            <p:cNvSpPr/>
            <p:nvPr/>
          </p:nvSpPr>
          <p:spPr>
            <a:xfrm>
              <a:off x="-279990" y="0"/>
              <a:ext cx="12471990" cy="6858000"/>
            </a:xfrm>
            <a:prstGeom prst="rect">
              <a:avLst/>
            </a:prstGeom>
            <a:solidFill>
              <a:srgbClr val="20273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D36823C-37C1-0045-BBD6-1D97E3534240}"/>
                </a:ext>
              </a:extLst>
            </p:cNvPr>
            <p:cNvGrpSpPr/>
            <p:nvPr/>
          </p:nvGrpSpPr>
          <p:grpSpPr>
            <a:xfrm>
              <a:off x="6375537" y="583343"/>
              <a:ext cx="6583680" cy="6583680"/>
              <a:chOff x="6925234" y="-971550"/>
              <a:chExt cx="6583680" cy="6583680"/>
            </a:xfrm>
          </p:grpSpPr>
          <p:sp>
            <p:nvSpPr>
              <p:cNvPr id="10" name="Oval 9">
                <a:extLst>
                  <a:ext uri="{FF2B5EF4-FFF2-40B4-BE49-F238E27FC236}">
                    <a16:creationId xmlns:a16="http://schemas.microsoft.com/office/drawing/2014/main" id="{C4C33D91-0FD3-764A-8FF9-84DC6C89AF33}"/>
                  </a:ext>
                </a:extLst>
              </p:cNvPr>
              <p:cNvSpPr/>
              <p:nvPr/>
            </p:nvSpPr>
            <p:spPr>
              <a:xfrm>
                <a:off x="6925234" y="-971550"/>
                <a:ext cx="6583680" cy="6583680"/>
              </a:xfrm>
              <a:prstGeom prst="ellipse">
                <a:avLst/>
              </a:prstGeom>
              <a:solidFill>
                <a:srgbClr val="A7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media.washtimes.com.s3.amazonaws.com/media/image/2015/09/08/9_8_2015_2constitution8201.jpg">
                <a:extLst>
                  <a:ext uri="{FF2B5EF4-FFF2-40B4-BE49-F238E27FC236}">
                    <a16:creationId xmlns:a16="http://schemas.microsoft.com/office/drawing/2014/main" id="{E77330B0-BF73-594A-9D7B-B97CE5542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 r="24789"/>
              <a:stretch/>
            </p:blipFill>
            <p:spPr bwMode="auto">
              <a:xfrm>
                <a:off x="7062394" y="-834390"/>
                <a:ext cx="6309360" cy="6309360"/>
              </a:xfrm>
              <a:prstGeom prst="ellipse">
                <a:avLst/>
              </a:prstGeom>
              <a:noFill/>
              <a:ln w="114300">
                <a:no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264068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E0C30A09-75D8-CE47-858A-E88D0129C476}"/>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74" name="Picture 73">
            <a:extLst>
              <a:ext uri="{FF2B5EF4-FFF2-40B4-BE49-F238E27FC236}">
                <a16:creationId xmlns:a16="http://schemas.microsoft.com/office/drawing/2014/main" id="{32E80D1C-9385-AE4C-89FA-77775F6AC94F}"/>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5" name="Title 1">
            <a:extLst>
              <a:ext uri="{FF2B5EF4-FFF2-40B4-BE49-F238E27FC236}">
                <a16:creationId xmlns:a16="http://schemas.microsoft.com/office/drawing/2014/main" id="{9883E8DA-BC8F-7C4D-8999-59315899572C}"/>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Laboratory Programs</a:t>
            </a:r>
            <a:endParaRPr lang="en-US" dirty="0"/>
          </a:p>
        </p:txBody>
      </p:sp>
      <p:sp>
        <p:nvSpPr>
          <p:cNvPr id="90" name="Rectangle 89">
            <a:extLst>
              <a:ext uri="{FF2B5EF4-FFF2-40B4-BE49-F238E27FC236}">
                <a16:creationId xmlns:a16="http://schemas.microsoft.com/office/drawing/2014/main" id="{C41CBFA3-8AE3-3E48-95B8-DF892C5C51FA}"/>
              </a:ext>
              <a:ext uri="{C183D7F6-B498-43B3-948B-1728B52AA6E4}">
                <adec:decorative xmlns:adec="http://schemas.microsoft.com/office/drawing/2017/decorative" val="1"/>
              </a:ext>
            </a:extLst>
          </p:cNvPr>
          <p:cNvSpPr/>
          <p:nvPr userDrawn="1"/>
        </p:nvSpPr>
        <p:spPr>
          <a:xfrm>
            <a:off x="9402937" y="3561055"/>
            <a:ext cx="1399032" cy="2013995"/>
          </a:xfrm>
          <a:prstGeom prst="rect">
            <a:avLst/>
          </a:prstGeom>
          <a:solidFill>
            <a:srgbClr val="B9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1" name="TextBox 90">
            <a:extLst>
              <a:ext uri="{FF2B5EF4-FFF2-40B4-BE49-F238E27FC236}">
                <a16:creationId xmlns:a16="http://schemas.microsoft.com/office/drawing/2014/main" id="{8D1F6DD6-9267-344B-9BC3-7432B3D87934}"/>
              </a:ext>
            </a:extLst>
          </p:cNvPr>
          <p:cNvSpPr txBox="1"/>
          <p:nvPr userDrawn="1"/>
        </p:nvSpPr>
        <p:spPr>
          <a:xfrm>
            <a:off x="9402937" y="4198719"/>
            <a:ext cx="1410093"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NIST Center for Neutron Research</a:t>
            </a:r>
          </a:p>
        </p:txBody>
      </p:sp>
      <p:sp>
        <p:nvSpPr>
          <p:cNvPr id="92" name="Rectangle 91">
            <a:extLst>
              <a:ext uri="{FF2B5EF4-FFF2-40B4-BE49-F238E27FC236}">
                <a16:creationId xmlns:a16="http://schemas.microsoft.com/office/drawing/2014/main" id="{923F524D-CD61-3E4C-A2F5-C65FBEABDF40}"/>
              </a:ext>
              <a:ext uri="{C183D7F6-B498-43B3-948B-1728B52AA6E4}">
                <adec:decorative xmlns:adec="http://schemas.microsoft.com/office/drawing/2017/decorative" val="1"/>
              </a:ext>
            </a:extLst>
          </p:cNvPr>
          <p:cNvSpPr/>
          <p:nvPr userDrawn="1"/>
        </p:nvSpPr>
        <p:spPr>
          <a:xfrm>
            <a:off x="7795548" y="3561054"/>
            <a:ext cx="1450646"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TextBox 92">
            <a:extLst>
              <a:ext uri="{FF2B5EF4-FFF2-40B4-BE49-F238E27FC236}">
                <a16:creationId xmlns:a16="http://schemas.microsoft.com/office/drawing/2014/main" id="{2AD7787F-3087-7245-B4FE-FFB148518916}"/>
              </a:ext>
            </a:extLst>
          </p:cNvPr>
          <p:cNvSpPr txBox="1"/>
          <p:nvPr userDrawn="1"/>
        </p:nvSpPr>
        <p:spPr>
          <a:xfrm>
            <a:off x="7481012" y="4198719"/>
            <a:ext cx="2086994"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Communication</a:t>
            </a:r>
          </a:p>
          <a:p>
            <a:pPr algn="ctr"/>
            <a:r>
              <a:rPr lang="en-US" sz="1600" b="1" dirty="0">
                <a:solidFill>
                  <a:schemeClr val="bg1"/>
                </a:solidFill>
                <a:cs typeface="Arial" panose="020B0604020202020204" pitchFamily="34" charset="0"/>
              </a:rPr>
              <a:t>Technology</a:t>
            </a:r>
          </a:p>
          <a:p>
            <a:pPr algn="ctr"/>
            <a:r>
              <a:rPr lang="en-US" sz="1600" b="1" dirty="0">
                <a:solidFill>
                  <a:schemeClr val="bg1"/>
                </a:solidFill>
                <a:cs typeface="Arial" panose="020B0604020202020204" pitchFamily="34" charset="0"/>
              </a:rPr>
              <a:t>Laboratory</a:t>
            </a:r>
          </a:p>
        </p:txBody>
      </p:sp>
      <p:sp>
        <p:nvSpPr>
          <p:cNvPr id="94" name="Rectangle 93">
            <a:extLst>
              <a:ext uri="{FF2B5EF4-FFF2-40B4-BE49-F238E27FC236}">
                <a16:creationId xmlns:a16="http://schemas.microsoft.com/office/drawing/2014/main" id="{3307A07B-09D0-E54C-B784-973A6E9777F5}"/>
              </a:ext>
              <a:ext uri="{C183D7F6-B498-43B3-948B-1728B52AA6E4}">
                <adec:decorative xmlns:adec="http://schemas.microsoft.com/office/drawing/2017/decorative" val="1"/>
              </a:ext>
            </a:extLst>
          </p:cNvPr>
          <p:cNvSpPr/>
          <p:nvPr userDrawn="1"/>
        </p:nvSpPr>
        <p:spPr>
          <a:xfrm>
            <a:off x="6235213" y="3561055"/>
            <a:ext cx="140359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5" name="TextBox 94">
            <a:extLst>
              <a:ext uri="{FF2B5EF4-FFF2-40B4-BE49-F238E27FC236}">
                <a16:creationId xmlns:a16="http://schemas.microsoft.com/office/drawing/2014/main" id="{B13397DC-E8C0-574E-BD44-442945072B35}"/>
              </a:ext>
            </a:extLst>
          </p:cNvPr>
          <p:cNvSpPr txBox="1"/>
          <p:nvPr userDrawn="1"/>
        </p:nvSpPr>
        <p:spPr>
          <a:xfrm>
            <a:off x="5893512" y="4198719"/>
            <a:ext cx="2086994"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Information</a:t>
            </a:r>
          </a:p>
          <a:p>
            <a:pPr algn="ctr"/>
            <a:r>
              <a:rPr lang="en-US" sz="1600" b="1" dirty="0">
                <a:solidFill>
                  <a:schemeClr val="bg1"/>
                </a:solidFill>
                <a:cs typeface="Arial" panose="020B0604020202020204" pitchFamily="34" charset="0"/>
              </a:rPr>
              <a:t>Technology</a:t>
            </a:r>
          </a:p>
          <a:p>
            <a:pPr algn="ctr"/>
            <a:r>
              <a:rPr lang="en-US" sz="1600" b="1" dirty="0">
                <a:solidFill>
                  <a:schemeClr val="bg1"/>
                </a:solidFill>
                <a:cs typeface="Arial" panose="020B0604020202020204" pitchFamily="34" charset="0"/>
              </a:rPr>
              <a:t>Laboratory</a:t>
            </a:r>
          </a:p>
        </p:txBody>
      </p:sp>
      <p:sp>
        <p:nvSpPr>
          <p:cNvPr id="96" name="Rectangle 95">
            <a:extLst>
              <a:ext uri="{FF2B5EF4-FFF2-40B4-BE49-F238E27FC236}">
                <a16:creationId xmlns:a16="http://schemas.microsoft.com/office/drawing/2014/main" id="{E2224FC5-14BA-3B44-AEF5-9CD792DC2A5A}"/>
              </a:ext>
              <a:ext uri="{C183D7F6-B498-43B3-948B-1728B52AA6E4}">
                <adec:decorative xmlns:adec="http://schemas.microsoft.com/office/drawing/2017/decorative" val="1"/>
              </a:ext>
            </a:extLst>
          </p:cNvPr>
          <p:cNvSpPr/>
          <p:nvPr userDrawn="1"/>
        </p:nvSpPr>
        <p:spPr>
          <a:xfrm>
            <a:off x="4655225" y="3561054"/>
            <a:ext cx="139903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TextBox 96">
            <a:extLst>
              <a:ext uri="{FF2B5EF4-FFF2-40B4-BE49-F238E27FC236}">
                <a16:creationId xmlns:a16="http://schemas.microsoft.com/office/drawing/2014/main" id="{9290E38E-65B0-8040-8D8A-09DB7FEA15B6}"/>
              </a:ext>
            </a:extLst>
          </p:cNvPr>
          <p:cNvSpPr txBox="1"/>
          <p:nvPr userDrawn="1"/>
        </p:nvSpPr>
        <p:spPr>
          <a:xfrm>
            <a:off x="4318712" y="4198719"/>
            <a:ext cx="2086994" cy="584775"/>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Engineering </a:t>
            </a:r>
          </a:p>
          <a:p>
            <a:pPr algn="ctr"/>
            <a:r>
              <a:rPr lang="en-US" sz="1600" b="1" dirty="0">
                <a:solidFill>
                  <a:schemeClr val="bg1"/>
                </a:solidFill>
                <a:cs typeface="Arial" panose="020B0604020202020204" pitchFamily="34" charset="0"/>
              </a:rPr>
              <a:t>Laboratory</a:t>
            </a:r>
          </a:p>
        </p:txBody>
      </p:sp>
      <p:sp>
        <p:nvSpPr>
          <p:cNvPr id="98" name="Rectangle 97">
            <a:extLst>
              <a:ext uri="{FF2B5EF4-FFF2-40B4-BE49-F238E27FC236}">
                <a16:creationId xmlns:a16="http://schemas.microsoft.com/office/drawing/2014/main" id="{86519695-FD62-F549-95B2-91FABD00603A}"/>
              </a:ext>
              <a:ext uri="{C183D7F6-B498-43B3-948B-1728B52AA6E4}">
                <adec:decorative xmlns:adec="http://schemas.microsoft.com/office/drawing/2017/decorative" val="1"/>
              </a:ext>
            </a:extLst>
          </p:cNvPr>
          <p:cNvSpPr/>
          <p:nvPr userDrawn="1"/>
        </p:nvSpPr>
        <p:spPr>
          <a:xfrm>
            <a:off x="1470203" y="3561054"/>
            <a:ext cx="139903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08823EC-A9F7-124E-A502-64EE9130738C}"/>
              </a:ext>
              <a:ext uri="{C183D7F6-B498-43B3-948B-1728B52AA6E4}">
                <adec:decorative xmlns:adec="http://schemas.microsoft.com/office/drawing/2017/decorative" val="1"/>
              </a:ext>
            </a:extLst>
          </p:cNvPr>
          <p:cNvSpPr/>
          <p:nvPr userDrawn="1"/>
        </p:nvSpPr>
        <p:spPr>
          <a:xfrm>
            <a:off x="3072913" y="3561055"/>
            <a:ext cx="140359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10" descr="Industrial Laser cutting processing f flat sheet metal steel material with sparks.&#10;">
            <a:extLst>
              <a:ext uri="{FF2B5EF4-FFF2-40B4-BE49-F238E27FC236}">
                <a16:creationId xmlns:a16="http://schemas.microsoft.com/office/drawing/2014/main" id="{C6AA57EB-331D-054B-A1E8-EB3F64540D74}"/>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4655225" y="2348884"/>
            <a:ext cx="1402923" cy="140390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1" name="Picture 10" descr="The top of an a large antenna with sky behind it. ">
            <a:extLst>
              <a:ext uri="{FF2B5EF4-FFF2-40B4-BE49-F238E27FC236}">
                <a16:creationId xmlns:a16="http://schemas.microsoft.com/office/drawing/2014/main" id="{DCC83DA3-F932-C448-9A68-195714418A3E}"/>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7795548" y="2353774"/>
            <a:ext cx="1453896" cy="1399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 name="Picture 4" descr="Large silver cylender shaped equipment known as the neutron scattering (vSANS) instrument used in the NIST Center for Neutron Research (NCNR.">
            <a:extLst>
              <a:ext uri="{FF2B5EF4-FFF2-40B4-BE49-F238E27FC236}">
                <a16:creationId xmlns:a16="http://schemas.microsoft.com/office/drawing/2014/main" id="{283F0228-151F-3341-B53B-D70661D04CD6}"/>
              </a:ext>
            </a:extLst>
          </p:cNvPr>
          <p:cNvPicPr>
            <a:picLocks noChangeAspect="1" noChangeArrowheads="1"/>
          </p:cNvPicPr>
          <p:nvPr userDrawn="1"/>
        </p:nvPicPr>
        <p:blipFill>
          <a:blip r:embed="rId6"/>
          <a:stretch>
            <a:fillRect/>
          </a:stretch>
        </p:blipFill>
        <p:spPr bwMode="auto">
          <a:xfrm>
            <a:off x="9402937" y="2348884"/>
            <a:ext cx="1399032" cy="13990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 name="Picture 6" descr="Blurred man in background touch screen infront of him with a lock on it. Illustrates cloud connectivity.">
            <a:extLst>
              <a:ext uri="{FF2B5EF4-FFF2-40B4-BE49-F238E27FC236}">
                <a16:creationId xmlns:a16="http://schemas.microsoft.com/office/drawing/2014/main" id="{6F442A0E-344F-4A42-92C5-0D5F61B616D2}"/>
              </a:ext>
            </a:extLst>
          </p:cNvPr>
          <p:cNvPicPr>
            <a:picLocks noChangeAspect="1" noChangeArrowheads="1"/>
          </p:cNvPicPr>
          <p:nvPr userDrawn="1"/>
        </p:nvPicPr>
        <p:blipFill>
          <a:blip r:embed="rId7"/>
          <a:stretch>
            <a:fillRect/>
          </a:stretch>
        </p:blipFill>
        <p:spPr bwMode="auto">
          <a:xfrm>
            <a:off x="6235646" y="2348884"/>
            <a:ext cx="1399013" cy="1399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6AB42097-9B9F-9648-B4DA-8C4C63D949BA}"/>
              </a:ext>
            </a:extLst>
          </p:cNvPr>
          <p:cNvSpPr txBox="1"/>
          <p:nvPr userDrawn="1"/>
        </p:nvSpPr>
        <p:spPr>
          <a:xfrm>
            <a:off x="2891593" y="4198719"/>
            <a:ext cx="1767781"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Physical Measurement Laboratory</a:t>
            </a:r>
          </a:p>
        </p:txBody>
      </p:sp>
      <p:sp>
        <p:nvSpPr>
          <p:cNvPr id="105" name="TextBox 104">
            <a:extLst>
              <a:ext uri="{FF2B5EF4-FFF2-40B4-BE49-F238E27FC236}">
                <a16:creationId xmlns:a16="http://schemas.microsoft.com/office/drawing/2014/main" id="{9A383F0C-031F-FE4B-9584-05C63FFE244D}"/>
              </a:ext>
            </a:extLst>
          </p:cNvPr>
          <p:cNvSpPr txBox="1"/>
          <p:nvPr userDrawn="1"/>
        </p:nvSpPr>
        <p:spPr>
          <a:xfrm>
            <a:off x="1251058" y="4198719"/>
            <a:ext cx="1837322"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Material </a:t>
            </a:r>
          </a:p>
          <a:p>
            <a:pPr algn="ctr"/>
            <a:r>
              <a:rPr lang="en-US" sz="1600" b="1" dirty="0">
                <a:solidFill>
                  <a:schemeClr val="bg1"/>
                </a:solidFill>
                <a:cs typeface="Arial" panose="020B0604020202020204" pitchFamily="34" charset="0"/>
              </a:rPr>
              <a:t>Measurement Laboratory</a:t>
            </a:r>
          </a:p>
        </p:txBody>
      </p:sp>
      <p:pic>
        <p:nvPicPr>
          <p:cNvPr id="106" name="Picture 8" descr="Close-up of the inside of the small apparatus used for the vacuum-to-air studies.  It is chrome piece of equipment and inside the center is the kilogram. ">
            <a:extLst>
              <a:ext uri="{FF2B5EF4-FFF2-40B4-BE49-F238E27FC236}">
                <a16:creationId xmlns:a16="http://schemas.microsoft.com/office/drawing/2014/main" id="{650D24C2-9F98-0E45-8DA4-63A5860DB36B}"/>
              </a:ext>
            </a:extLst>
          </p:cNvPr>
          <p:cNvPicPr>
            <a:picLocks noChangeAspect="1" noChangeArrowheads="1"/>
          </p:cNvPicPr>
          <p:nvPr userDrawn="1"/>
        </p:nvPicPr>
        <p:blipFill>
          <a:blip r:embed="rId8"/>
          <a:stretch>
            <a:fillRect/>
          </a:stretch>
        </p:blipFill>
        <p:spPr bwMode="auto">
          <a:xfrm>
            <a:off x="3077989" y="2348884"/>
            <a:ext cx="1401578" cy="140157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7" name="Picture 10" descr="DNA sequencing">
            <a:extLst>
              <a:ext uri="{FF2B5EF4-FFF2-40B4-BE49-F238E27FC236}">
                <a16:creationId xmlns:a16="http://schemas.microsoft.com/office/drawing/2014/main" id="{2E340756-4588-844C-B77E-44E11E396347}"/>
              </a:ext>
            </a:extLst>
          </p:cNvPr>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1470203" y="2348884"/>
            <a:ext cx="1399032" cy="1399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8" name="TextBox 107">
            <a:extLst>
              <a:ext uri="{FF2B5EF4-FFF2-40B4-BE49-F238E27FC236}">
                <a16:creationId xmlns:a16="http://schemas.microsoft.com/office/drawing/2014/main" id="{8130EE7D-22F8-654C-A901-5724E372635A}"/>
              </a:ext>
            </a:extLst>
          </p:cNvPr>
          <p:cNvSpPr txBox="1"/>
          <p:nvPr userDrawn="1"/>
        </p:nvSpPr>
        <p:spPr>
          <a:xfrm>
            <a:off x="6208836" y="3545663"/>
            <a:ext cx="1352652"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Credit:Shutterstock</a:t>
            </a:r>
            <a:endParaRPr lang="en-US" sz="800" dirty="0">
              <a:solidFill>
                <a:schemeClr val="bg1">
                  <a:alpha val="76000"/>
                </a:schemeClr>
              </a:solidFill>
              <a:cs typeface="Arial" panose="020B0604020202020204" pitchFamily="34" charset="0"/>
            </a:endParaRPr>
          </a:p>
        </p:txBody>
      </p:sp>
      <p:sp>
        <p:nvSpPr>
          <p:cNvPr id="109" name="TextBox 108">
            <a:extLst>
              <a:ext uri="{FF2B5EF4-FFF2-40B4-BE49-F238E27FC236}">
                <a16:creationId xmlns:a16="http://schemas.microsoft.com/office/drawing/2014/main" id="{6CB66287-16F0-F34B-97FF-5271EEB60FD6}"/>
              </a:ext>
            </a:extLst>
          </p:cNvPr>
          <p:cNvSpPr txBox="1"/>
          <p:nvPr userDrawn="1"/>
        </p:nvSpPr>
        <p:spPr>
          <a:xfrm>
            <a:off x="4608283" y="3467100"/>
            <a:ext cx="2164977" cy="307777"/>
          </a:xfrm>
          <a:prstGeom prst="rect">
            <a:avLst/>
          </a:prstGeom>
          <a:noFill/>
        </p:spPr>
        <p:txBody>
          <a:bodyPr wrap="square" rtlCol="0">
            <a:spAutoFit/>
          </a:bodyPr>
          <a:lstStyle/>
          <a:p>
            <a:r>
              <a:rPr lang="en-US" sz="700" dirty="0" err="1">
                <a:solidFill>
                  <a:schemeClr val="bg1">
                    <a:alpha val="76000"/>
                  </a:schemeClr>
                </a:solidFill>
                <a:cs typeface="Arial" panose="020B0604020202020204" pitchFamily="34" charset="0"/>
              </a:rPr>
              <a:t>Credit:Shutterstock</a:t>
            </a:r>
            <a:r>
              <a:rPr lang="en-US" sz="700" dirty="0">
                <a:solidFill>
                  <a:schemeClr val="bg1">
                    <a:alpha val="76000"/>
                  </a:schemeClr>
                </a:solidFill>
                <a:cs typeface="Arial" panose="020B0604020202020204" pitchFamily="34" charset="0"/>
              </a:rPr>
              <a:t>/</a:t>
            </a:r>
          </a:p>
          <a:p>
            <a:r>
              <a:rPr lang="en-US" sz="700" dirty="0">
                <a:solidFill>
                  <a:schemeClr val="bg1">
                    <a:alpha val="76000"/>
                  </a:schemeClr>
                </a:solidFill>
                <a:cs typeface="Arial" panose="020B0604020202020204" pitchFamily="34" charset="0"/>
              </a:rPr>
              <a:t>Dmitry </a:t>
            </a:r>
            <a:r>
              <a:rPr lang="en-US" sz="700" dirty="0" err="1">
                <a:solidFill>
                  <a:schemeClr val="bg1">
                    <a:alpha val="76000"/>
                  </a:schemeClr>
                </a:solidFill>
                <a:cs typeface="Arial" panose="020B0604020202020204" pitchFamily="34" charset="0"/>
              </a:rPr>
              <a:t>Kalinovsky</a:t>
            </a:r>
            <a:endParaRPr lang="en-US" sz="700" dirty="0">
              <a:solidFill>
                <a:schemeClr val="bg1">
                  <a:alpha val="76000"/>
                </a:schemeClr>
              </a:solidFill>
              <a:cs typeface="Arial" panose="020B0604020202020204" pitchFamily="34" charset="0"/>
            </a:endParaRPr>
          </a:p>
        </p:txBody>
      </p:sp>
      <p:sp>
        <p:nvSpPr>
          <p:cNvPr id="110" name="TextBox 109">
            <a:extLst>
              <a:ext uri="{FF2B5EF4-FFF2-40B4-BE49-F238E27FC236}">
                <a16:creationId xmlns:a16="http://schemas.microsoft.com/office/drawing/2014/main" id="{E17AA75E-5B51-A643-BBD6-00FCF43A58F0}"/>
              </a:ext>
            </a:extLst>
          </p:cNvPr>
          <p:cNvSpPr txBox="1"/>
          <p:nvPr userDrawn="1"/>
        </p:nvSpPr>
        <p:spPr>
          <a:xfrm>
            <a:off x="7758665" y="3545663"/>
            <a:ext cx="1542913" cy="215444"/>
          </a:xfrm>
          <a:prstGeom prst="rect">
            <a:avLst/>
          </a:prstGeom>
          <a:noFill/>
        </p:spPr>
        <p:txBody>
          <a:bodyPr wrap="square" rtlCol="0">
            <a:spAutoFit/>
          </a:bodyPr>
          <a:lstStyle/>
          <a:p>
            <a:r>
              <a:rPr lang="en-US" sz="800" dirty="0">
                <a:solidFill>
                  <a:schemeClr val="bg1">
                    <a:alpha val="76000"/>
                  </a:schemeClr>
                </a:solidFill>
                <a:cs typeface="Arial" panose="020B0604020202020204" pitchFamily="34" charset="0"/>
              </a:rPr>
              <a:t>Credit: Shutterstock/</a:t>
            </a:r>
            <a:r>
              <a:rPr lang="en-US" sz="800" dirty="0" err="1">
                <a:solidFill>
                  <a:schemeClr val="bg1">
                    <a:alpha val="76000"/>
                  </a:schemeClr>
                </a:solidFill>
                <a:cs typeface="Arial" panose="020B0604020202020204" pitchFamily="34" charset="0"/>
              </a:rPr>
              <a:t>Italianestro</a:t>
            </a:r>
            <a:endParaRPr lang="en-US" sz="800" dirty="0">
              <a:solidFill>
                <a:schemeClr val="bg1">
                  <a:alpha val="76000"/>
                </a:schemeClr>
              </a:solidFill>
              <a:cs typeface="Arial" panose="020B0604020202020204" pitchFamily="34" charset="0"/>
            </a:endParaRPr>
          </a:p>
        </p:txBody>
      </p:sp>
      <p:sp>
        <p:nvSpPr>
          <p:cNvPr id="111" name="TextBox 110">
            <a:extLst>
              <a:ext uri="{FF2B5EF4-FFF2-40B4-BE49-F238E27FC236}">
                <a16:creationId xmlns:a16="http://schemas.microsoft.com/office/drawing/2014/main" id="{F50C93BF-902B-A24E-B4E9-0E399F6D8AF2}"/>
              </a:ext>
            </a:extLst>
          </p:cNvPr>
          <p:cNvSpPr txBox="1"/>
          <p:nvPr userDrawn="1"/>
        </p:nvSpPr>
        <p:spPr>
          <a:xfrm>
            <a:off x="3051746" y="3545663"/>
            <a:ext cx="731370"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Credit:NIST</a:t>
            </a:r>
            <a:endParaRPr lang="en-US" sz="800" dirty="0">
              <a:solidFill>
                <a:schemeClr val="bg1">
                  <a:alpha val="76000"/>
                </a:schemeClr>
              </a:solidFill>
              <a:cs typeface="Arial" panose="020B0604020202020204" pitchFamily="34" charset="0"/>
            </a:endParaRPr>
          </a:p>
        </p:txBody>
      </p:sp>
      <p:sp>
        <p:nvSpPr>
          <p:cNvPr id="112" name="TextBox 111">
            <a:extLst>
              <a:ext uri="{FF2B5EF4-FFF2-40B4-BE49-F238E27FC236}">
                <a16:creationId xmlns:a16="http://schemas.microsoft.com/office/drawing/2014/main" id="{5B0C88F4-50FA-D64E-9EB5-B257E8474CD4}"/>
              </a:ext>
            </a:extLst>
          </p:cNvPr>
          <p:cNvSpPr txBox="1"/>
          <p:nvPr userDrawn="1"/>
        </p:nvSpPr>
        <p:spPr>
          <a:xfrm>
            <a:off x="1414857" y="3545663"/>
            <a:ext cx="731370"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Credit:NIST</a:t>
            </a:r>
            <a:endParaRPr lang="en-US" sz="800" dirty="0">
              <a:solidFill>
                <a:schemeClr val="bg1">
                  <a:alpha val="76000"/>
                </a:schemeClr>
              </a:solidFill>
              <a:cs typeface="Arial" panose="020B0604020202020204" pitchFamily="34" charset="0"/>
            </a:endParaRPr>
          </a:p>
        </p:txBody>
      </p:sp>
    </p:spTree>
    <p:extLst>
      <p:ext uri="{BB962C8B-B14F-4D97-AF65-F5344CB8AC3E}">
        <p14:creationId xmlns:p14="http://schemas.microsoft.com/office/powerpoint/2010/main" val="1210688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CABA49-B4A1-A84F-BCFF-25913D6444F5}"/>
              </a:ext>
            </a:extLst>
          </p:cNvPr>
          <p:cNvPicPr>
            <a:picLocks noChangeAspect="1"/>
          </p:cNvPicPr>
          <p:nvPr userDrawn="1"/>
        </p:nvPicPr>
        <p:blipFill>
          <a:blip r:embed="rId2"/>
          <a:stretch>
            <a:fillRect/>
          </a:stretch>
        </p:blipFill>
        <p:spPr>
          <a:xfrm>
            <a:off x="0" y="-20675"/>
            <a:ext cx="12228755" cy="6878675"/>
          </a:xfrm>
          <a:prstGeom prst="rect">
            <a:avLst/>
          </a:prstGeom>
        </p:spPr>
      </p:pic>
      <p:sp>
        <p:nvSpPr>
          <p:cNvPr id="23" name="Rectangle 22">
            <a:extLst>
              <a:ext uri="{FF2B5EF4-FFF2-40B4-BE49-F238E27FC236}">
                <a16:creationId xmlns:a16="http://schemas.microsoft.com/office/drawing/2014/main" id="{E0FC07B3-29F3-114B-806C-D8D1803F0EFD}"/>
              </a:ext>
            </a:extLst>
          </p:cNvPr>
          <p:cNvSpPr/>
          <p:nvPr userDrawn="1"/>
        </p:nvSpPr>
        <p:spPr>
          <a:xfrm>
            <a:off x="1152691" y="1073426"/>
            <a:ext cx="9880600" cy="5057790"/>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BB9278C-390D-0E4D-8A37-3CF1192823EE}"/>
              </a:ext>
            </a:extLst>
          </p:cNvPr>
          <p:cNvSpPr txBox="1"/>
          <p:nvPr userDrawn="1"/>
        </p:nvSpPr>
        <p:spPr>
          <a:xfrm>
            <a:off x="1658685" y="1834991"/>
            <a:ext cx="9098962" cy="1323439"/>
          </a:xfrm>
          <a:prstGeom prst="rect">
            <a:avLst/>
          </a:prstGeom>
          <a:noFill/>
        </p:spPr>
        <p:txBody>
          <a:bodyPr wrap="square" rtlCol="0">
            <a:spAutoFit/>
          </a:bodyPr>
          <a:lstStyle/>
          <a:p>
            <a:pPr algn="ctr"/>
            <a:r>
              <a:rPr lang="en-US" sz="8000" b="1" i="0" dirty="0">
                <a:solidFill>
                  <a:schemeClr val="bg1"/>
                </a:solidFill>
                <a:latin typeface="Calibri" panose="020F0502020204030204" pitchFamily="34" charset="0"/>
                <a:ea typeface="Arial" charset="0"/>
                <a:cs typeface="Calibri" panose="020F0502020204030204" pitchFamily="34" charset="0"/>
              </a:rPr>
              <a:t>STAY IN TOUCH</a:t>
            </a:r>
          </a:p>
        </p:txBody>
      </p:sp>
      <p:sp>
        <p:nvSpPr>
          <p:cNvPr id="25" name="TextBox 24">
            <a:extLst>
              <a:ext uri="{FF2B5EF4-FFF2-40B4-BE49-F238E27FC236}">
                <a16:creationId xmlns:a16="http://schemas.microsoft.com/office/drawing/2014/main" id="{1D26322B-55C6-D44C-A1A7-5AFE1DB4032A}"/>
              </a:ext>
            </a:extLst>
          </p:cNvPr>
          <p:cNvSpPr txBox="1"/>
          <p:nvPr userDrawn="1"/>
        </p:nvSpPr>
        <p:spPr>
          <a:xfrm>
            <a:off x="4014631" y="3528737"/>
            <a:ext cx="4387070" cy="707886"/>
          </a:xfrm>
          <a:prstGeom prst="rect">
            <a:avLst/>
          </a:prstGeom>
          <a:noFill/>
        </p:spPr>
        <p:txBody>
          <a:bodyPr wrap="square" rtlCol="0">
            <a:spAutoFit/>
          </a:bodyPr>
          <a:lstStyle/>
          <a:p>
            <a:pPr algn="ctr"/>
            <a:r>
              <a:rPr lang="en-US" sz="4000" b="0" i="0" dirty="0">
                <a:solidFill>
                  <a:schemeClr val="bg1"/>
                </a:solidFill>
                <a:latin typeface="Calibri" panose="020F0502020204030204" pitchFamily="34" charset="0"/>
                <a:ea typeface="Arial" charset="0"/>
                <a:cs typeface="Calibri" panose="020F0502020204030204" pitchFamily="34" charset="0"/>
              </a:rPr>
              <a:t>CONTACT US</a:t>
            </a:r>
          </a:p>
        </p:txBody>
      </p:sp>
      <p:cxnSp>
        <p:nvCxnSpPr>
          <p:cNvPr id="26" name="Straight Connector 25">
            <a:extLst>
              <a:ext uri="{FF2B5EF4-FFF2-40B4-BE49-F238E27FC236}">
                <a16:creationId xmlns:a16="http://schemas.microsoft.com/office/drawing/2014/main" id="{4F270A13-37C0-2C47-9E2B-F7D373383C06}"/>
              </a:ext>
            </a:extLst>
          </p:cNvPr>
          <p:cNvCxnSpPr>
            <a:cxnSpLocks/>
          </p:cNvCxnSpPr>
          <p:nvPr userDrawn="1"/>
        </p:nvCxnSpPr>
        <p:spPr>
          <a:xfrm>
            <a:off x="1742741" y="3283198"/>
            <a:ext cx="8788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F2DD48-A37A-9E47-BB33-118FCD1FDEDF}"/>
              </a:ext>
            </a:extLst>
          </p:cNvPr>
          <p:cNvSpPr txBox="1"/>
          <p:nvPr userDrawn="1"/>
        </p:nvSpPr>
        <p:spPr>
          <a:xfrm>
            <a:off x="8588471" y="4830528"/>
            <a:ext cx="2285996"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Arial" charset="0"/>
                <a:cs typeface="Calibri" panose="020F0502020204030204" pitchFamily="34" charset="0"/>
              </a:rPr>
              <a:t>@</a:t>
            </a:r>
            <a:r>
              <a:rPr lang="en-US" sz="2400" dirty="0" err="1">
                <a:solidFill>
                  <a:schemeClr val="bg1"/>
                </a:solidFill>
                <a:latin typeface="Calibri" panose="020F0502020204030204" pitchFamily="34" charset="0"/>
                <a:ea typeface="Arial" charset="0"/>
                <a:cs typeface="Calibri" panose="020F0502020204030204" pitchFamily="34" charset="0"/>
              </a:rPr>
              <a:t>nist</a:t>
            </a:r>
            <a:endParaRPr lang="en-US" sz="2400" dirty="0">
              <a:solidFill>
                <a:schemeClr val="bg1"/>
              </a:solidFill>
              <a:latin typeface="Calibri" panose="020F0502020204030204" pitchFamily="34" charset="0"/>
              <a:ea typeface="Arial" charset="0"/>
              <a:cs typeface="Calibri" panose="020F0502020204030204" pitchFamily="34" charset="0"/>
            </a:endParaRPr>
          </a:p>
        </p:txBody>
      </p:sp>
      <p:sp>
        <p:nvSpPr>
          <p:cNvPr id="28" name="TextBox 27">
            <a:extLst>
              <a:ext uri="{FF2B5EF4-FFF2-40B4-BE49-F238E27FC236}">
                <a16:creationId xmlns:a16="http://schemas.microsoft.com/office/drawing/2014/main" id="{96911F69-7DBA-6C47-B884-EB1C8F615B33}"/>
              </a:ext>
            </a:extLst>
          </p:cNvPr>
          <p:cNvSpPr txBox="1"/>
          <p:nvPr userDrawn="1"/>
        </p:nvSpPr>
        <p:spPr>
          <a:xfrm>
            <a:off x="3380545" y="4830527"/>
            <a:ext cx="1669699" cy="461665"/>
          </a:xfrm>
          <a:prstGeom prst="rect">
            <a:avLst/>
          </a:prstGeom>
          <a:noFill/>
        </p:spPr>
        <p:txBody>
          <a:bodyPr wrap="square" rtlCol="0">
            <a:spAutoFit/>
          </a:bodyPr>
          <a:lstStyle/>
          <a:p>
            <a:r>
              <a:rPr lang="en-US" sz="2400" dirty="0" err="1">
                <a:solidFill>
                  <a:schemeClr val="bg1"/>
                </a:solidFill>
                <a:latin typeface="Calibri" panose="020F0502020204030204" pitchFamily="34" charset="0"/>
                <a:ea typeface="Arial" charset="0"/>
                <a:cs typeface="Calibri" panose="020F0502020204030204" pitchFamily="34" charset="0"/>
              </a:rPr>
              <a:t>NIST.gov</a:t>
            </a:r>
            <a:endParaRPr lang="en-US" sz="2400" dirty="0">
              <a:solidFill>
                <a:schemeClr val="bg1"/>
              </a:solidFill>
              <a:latin typeface="Calibri" panose="020F0502020204030204" pitchFamily="34" charset="0"/>
              <a:ea typeface="Arial" charset="0"/>
              <a:cs typeface="Calibri" panose="020F0502020204030204" pitchFamily="34" charset="0"/>
            </a:endParaRPr>
          </a:p>
        </p:txBody>
      </p:sp>
      <p:sp>
        <p:nvSpPr>
          <p:cNvPr id="29" name="Oval 28">
            <a:extLst>
              <a:ext uri="{FF2B5EF4-FFF2-40B4-BE49-F238E27FC236}">
                <a16:creationId xmlns:a16="http://schemas.microsoft.com/office/drawing/2014/main" id="{A53DFCDD-3FE1-B94F-9781-F3C59ABD6CAC}"/>
              </a:ext>
            </a:extLst>
          </p:cNvPr>
          <p:cNvSpPr/>
          <p:nvPr userDrawn="1"/>
        </p:nvSpPr>
        <p:spPr>
          <a:xfrm>
            <a:off x="2439793"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30" name="Oval 29">
            <a:extLst>
              <a:ext uri="{FF2B5EF4-FFF2-40B4-BE49-F238E27FC236}">
                <a16:creationId xmlns:a16="http://schemas.microsoft.com/office/drawing/2014/main" id="{464E9C63-C3F1-DF41-831F-2476E5DF11B3}"/>
              </a:ext>
            </a:extLst>
          </p:cNvPr>
          <p:cNvSpPr/>
          <p:nvPr userDrawn="1"/>
        </p:nvSpPr>
        <p:spPr>
          <a:xfrm>
            <a:off x="6747379"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1" name="Picture 30">
            <a:extLst>
              <a:ext uri="{FF2B5EF4-FFF2-40B4-BE49-F238E27FC236}">
                <a16:creationId xmlns:a16="http://schemas.microsoft.com/office/drawing/2014/main" id="{5C42EF79-E38D-B74A-B187-B81517189581}"/>
              </a:ext>
            </a:extLst>
          </p:cNvPr>
          <p:cNvPicPr>
            <a:picLocks noChangeAspect="1"/>
          </p:cNvPicPr>
          <p:nvPr userDrawn="1"/>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05990" y="4561416"/>
            <a:ext cx="974555" cy="907555"/>
          </a:xfrm>
          <a:prstGeom prst="rect">
            <a:avLst/>
          </a:prstGeom>
        </p:spPr>
      </p:pic>
      <p:pic>
        <p:nvPicPr>
          <p:cNvPr id="32" name="Picture 31">
            <a:extLst>
              <a:ext uri="{FF2B5EF4-FFF2-40B4-BE49-F238E27FC236}">
                <a16:creationId xmlns:a16="http://schemas.microsoft.com/office/drawing/2014/main" id="{9A22543E-7F54-CF47-A470-C6EB6C3A4C8B}"/>
              </a:ext>
            </a:extLst>
          </p:cNvPr>
          <p:cNvPicPr>
            <a:picLocks noChangeAspect="1"/>
          </p:cNvPicPr>
          <p:nvPr userDrawn="1"/>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752881" y="4652443"/>
            <a:ext cx="779059" cy="725500"/>
          </a:xfrm>
          <a:prstGeom prst="rect">
            <a:avLst/>
          </a:prstGeom>
        </p:spPr>
      </p:pic>
      <p:sp>
        <p:nvSpPr>
          <p:cNvPr id="33" name="Oval 32">
            <a:extLst>
              <a:ext uri="{FF2B5EF4-FFF2-40B4-BE49-F238E27FC236}">
                <a16:creationId xmlns:a16="http://schemas.microsoft.com/office/drawing/2014/main" id="{51876575-F090-AA43-B568-942F635B403E}"/>
              </a:ext>
            </a:extLst>
          </p:cNvPr>
          <p:cNvSpPr/>
          <p:nvPr userDrawn="1"/>
        </p:nvSpPr>
        <p:spPr>
          <a:xfrm>
            <a:off x="5824742"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34" name="Oval 33">
            <a:extLst>
              <a:ext uri="{FF2B5EF4-FFF2-40B4-BE49-F238E27FC236}">
                <a16:creationId xmlns:a16="http://schemas.microsoft.com/office/drawing/2014/main" id="{C7FFF3ED-53BA-3248-A807-0EDACB1FC7E8}"/>
              </a:ext>
            </a:extLst>
          </p:cNvPr>
          <p:cNvSpPr/>
          <p:nvPr userDrawn="1"/>
        </p:nvSpPr>
        <p:spPr>
          <a:xfrm>
            <a:off x="4918579"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5" name="Picture 34">
            <a:extLst>
              <a:ext uri="{FF2B5EF4-FFF2-40B4-BE49-F238E27FC236}">
                <a16:creationId xmlns:a16="http://schemas.microsoft.com/office/drawing/2014/main" id="{C1D4945A-0C69-E144-A9EA-4F3C60511C32}"/>
              </a:ext>
            </a:extLst>
          </p:cNvPr>
          <p:cNvPicPr>
            <a:picLocks noChangeAspect="1"/>
          </p:cNvPicPr>
          <p:nvPr userDrawn="1"/>
        </p:nvPicPr>
        <p:blipFill>
          <a:blip r:embed="rId5"/>
          <a:stretch>
            <a:fillRect/>
          </a:stretch>
        </p:blipFill>
        <p:spPr>
          <a:xfrm>
            <a:off x="5986870" y="4749713"/>
            <a:ext cx="510664" cy="487968"/>
          </a:xfrm>
          <a:prstGeom prst="rect">
            <a:avLst/>
          </a:prstGeom>
        </p:spPr>
      </p:pic>
      <p:pic>
        <p:nvPicPr>
          <p:cNvPr id="36" name="Picture 35">
            <a:extLst>
              <a:ext uri="{FF2B5EF4-FFF2-40B4-BE49-F238E27FC236}">
                <a16:creationId xmlns:a16="http://schemas.microsoft.com/office/drawing/2014/main" id="{A956F6E6-34D0-EE49-8D2A-DC5F0B442208}"/>
              </a:ext>
            </a:extLst>
          </p:cNvPr>
          <p:cNvPicPr>
            <a:picLocks noChangeAspect="1"/>
          </p:cNvPicPr>
          <p:nvPr userDrawn="1"/>
        </p:nvPicPr>
        <p:blipFill>
          <a:blip r:embed="rId6"/>
          <a:stretch>
            <a:fillRect/>
          </a:stretch>
        </p:blipFill>
        <p:spPr>
          <a:xfrm>
            <a:off x="5214832" y="4749713"/>
            <a:ext cx="225940" cy="487968"/>
          </a:xfrm>
          <a:prstGeom prst="rect">
            <a:avLst/>
          </a:prstGeom>
        </p:spPr>
      </p:pic>
      <p:pic>
        <p:nvPicPr>
          <p:cNvPr id="37" name="Picture 36">
            <a:extLst>
              <a:ext uri="{FF2B5EF4-FFF2-40B4-BE49-F238E27FC236}">
                <a16:creationId xmlns:a16="http://schemas.microsoft.com/office/drawing/2014/main" id="{B3C66135-AF2A-664D-9305-4D1D0CF5486D}"/>
              </a:ext>
            </a:extLst>
          </p:cNvPr>
          <p:cNvPicPr>
            <a:picLocks noChangeAspect="1"/>
          </p:cNvPicPr>
          <p:nvPr userDrawn="1"/>
        </p:nvPicPr>
        <p:blipFill>
          <a:blip r:embed="rId7"/>
          <a:stretch>
            <a:fillRect/>
          </a:stretch>
        </p:blipFill>
        <p:spPr>
          <a:xfrm>
            <a:off x="4019563" y="346642"/>
            <a:ext cx="3831741" cy="506078"/>
          </a:xfrm>
          <a:prstGeom prst="rect">
            <a:avLst/>
          </a:prstGeom>
        </p:spPr>
      </p:pic>
      <p:sp>
        <p:nvSpPr>
          <p:cNvPr id="38" name="Oval 37">
            <a:extLst>
              <a:ext uri="{FF2B5EF4-FFF2-40B4-BE49-F238E27FC236}">
                <a16:creationId xmlns:a16="http://schemas.microsoft.com/office/drawing/2014/main" id="{8CB4CB17-4647-724B-81ED-A0864C1706A3}"/>
              </a:ext>
            </a:extLst>
          </p:cNvPr>
          <p:cNvSpPr/>
          <p:nvPr userDrawn="1"/>
        </p:nvSpPr>
        <p:spPr>
          <a:xfrm>
            <a:off x="7665834"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9" name="Picture 38">
            <a:extLst>
              <a:ext uri="{FF2B5EF4-FFF2-40B4-BE49-F238E27FC236}">
                <a16:creationId xmlns:a16="http://schemas.microsoft.com/office/drawing/2014/main" id="{2CE2FC5E-9B2A-3D40-9535-CA602D4BFDDB}"/>
              </a:ext>
            </a:extLst>
          </p:cNvPr>
          <p:cNvPicPr>
            <a:picLocks noChangeAspect="1"/>
          </p:cNvPicPr>
          <p:nvPr userDrawn="1"/>
        </p:nvPicPr>
        <p:blipFill>
          <a:blip r:embed="rId8"/>
          <a:stretch>
            <a:fillRect/>
          </a:stretch>
        </p:blipFill>
        <p:spPr>
          <a:xfrm>
            <a:off x="7851304" y="4784360"/>
            <a:ext cx="461665" cy="461665"/>
          </a:xfrm>
          <a:prstGeom prst="rect">
            <a:avLst/>
          </a:prstGeom>
        </p:spPr>
      </p:pic>
    </p:spTree>
    <p:extLst>
      <p:ext uri="{BB962C8B-B14F-4D97-AF65-F5344CB8AC3E}">
        <p14:creationId xmlns:p14="http://schemas.microsoft.com/office/powerpoint/2010/main" val="2042056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091F42-D043-2D40-AF98-6BB2A82D040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675"/>
            <a:ext cx="12228755" cy="6878675"/>
          </a:xfrm>
          <a:prstGeom prst="rect">
            <a:avLst/>
          </a:prstGeom>
        </p:spPr>
      </p:pic>
      <p:sp>
        <p:nvSpPr>
          <p:cNvPr id="7" name="Rectangle 6">
            <a:extLst>
              <a:ext uri="{FF2B5EF4-FFF2-40B4-BE49-F238E27FC236}">
                <a16:creationId xmlns:a16="http://schemas.microsoft.com/office/drawing/2014/main" id="{027B43AF-6FA8-604C-9658-6C886FE656D4}"/>
              </a:ext>
            </a:extLst>
          </p:cNvPr>
          <p:cNvSpPr/>
          <p:nvPr userDrawn="1"/>
        </p:nvSpPr>
        <p:spPr>
          <a:xfrm>
            <a:off x="878529" y="1035902"/>
            <a:ext cx="10475271" cy="4765519"/>
          </a:xfrm>
          <a:prstGeom prst="rect">
            <a:avLst/>
          </a:prstGeom>
          <a:solidFill>
            <a:srgbClr val="061D37">
              <a:alpha val="87843"/>
            </a:srgbClr>
          </a:solidFill>
          <a:ln>
            <a:solidFill>
              <a:srgbClr val="458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FF144-A874-8D40-9673-63158A6E1443}"/>
              </a:ext>
            </a:extLst>
          </p:cNvPr>
          <p:cNvSpPr>
            <a:spLocks noGrp="1"/>
          </p:cNvSpPr>
          <p:nvPr>
            <p:ph type="title" hasCustomPrompt="1"/>
          </p:nvPr>
        </p:nvSpPr>
        <p:spPr>
          <a:xfrm>
            <a:off x="1648313" y="2338891"/>
            <a:ext cx="8932127" cy="2355772"/>
          </a:xfrm>
        </p:spPr>
        <p:txBody>
          <a:bodyPr>
            <a:normAutofit/>
          </a:bodyPr>
          <a:lstStyle>
            <a:lvl1pPr algn="ctr">
              <a:defRPr sz="6600" b="1">
                <a:solidFill>
                  <a:schemeClr val="bg1"/>
                </a:solidFill>
                <a:latin typeface="Calibri" panose="020F0502020204030204" pitchFamily="34" charset="0"/>
                <a:cs typeface="Calibri" panose="020F0502020204030204" pitchFamily="34" charset="0"/>
              </a:defRPr>
            </a:lvl1pPr>
          </a:lstStyle>
          <a:p>
            <a:r>
              <a:rPr lang="en-US" dirty="0"/>
              <a:t>QUESTIONS?</a:t>
            </a:r>
          </a:p>
        </p:txBody>
      </p:sp>
    </p:spTree>
    <p:extLst>
      <p:ext uri="{BB962C8B-B14F-4D97-AF65-F5344CB8AC3E}">
        <p14:creationId xmlns:p14="http://schemas.microsoft.com/office/powerpoint/2010/main" val="400514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5803" y="0"/>
            <a:ext cx="12192000" cy="6085417"/>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501874"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5BD4975-D7DE-A14C-AC0B-CEBA1CDB77E4}"/>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pic>
        <p:nvPicPr>
          <p:cNvPr id="11" name="Picture 10">
            <a:extLst>
              <a:ext uri="{FF2B5EF4-FFF2-40B4-BE49-F238E27FC236}">
                <a16:creationId xmlns:a16="http://schemas.microsoft.com/office/drawing/2014/main" id="{04F07147-0DCE-E846-A4DA-BDE4789366AE}"/>
              </a:ext>
            </a:extLst>
          </p:cNvPr>
          <p:cNvPicPr>
            <a:picLocks noChangeAspect="1"/>
          </p:cNvPicPr>
          <p:nvPr userDrawn="1"/>
        </p:nvPicPr>
        <p:blipFill>
          <a:blip r:embed="rId4"/>
          <a:stretch>
            <a:fillRect/>
          </a:stretch>
        </p:blipFill>
        <p:spPr>
          <a:xfrm>
            <a:off x="359617" y="6004119"/>
            <a:ext cx="3973068" cy="524744"/>
          </a:xfrm>
          <a:prstGeom prst="rect">
            <a:avLst/>
          </a:prstGeom>
        </p:spPr>
      </p:pic>
    </p:spTree>
    <p:extLst>
      <p:ext uri="{BB962C8B-B14F-4D97-AF65-F5344CB8AC3E}">
        <p14:creationId xmlns:p14="http://schemas.microsoft.com/office/powerpoint/2010/main" val="258147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533BF-1B93-2A43-BA34-0F3A82D7F3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F85A012D-B070-7A49-BBFF-079F2561A59B}"/>
              </a:ext>
            </a:extLst>
          </p:cNvPr>
          <p:cNvSpPr>
            <a:spLocks noGrp="1"/>
          </p:cNvSpPr>
          <p:nvPr>
            <p:ph type="title"/>
          </p:nvPr>
        </p:nvSpPr>
        <p:spPr>
          <a:xfrm>
            <a:off x="574040" y="-22034"/>
            <a:ext cx="10515600" cy="1325563"/>
          </a:xfrm>
        </p:spPr>
        <p:txBody>
          <a:bodyPr>
            <a:normAutofit/>
          </a:bodyPr>
          <a:lstStyle>
            <a:lvl1pPr>
              <a:defRPr sz="4000" b="0" i="0">
                <a:solidFill>
                  <a:schemeClr val="bg1"/>
                </a:solidFill>
                <a:latin typeface="+mn-lt"/>
                <a:cs typeface="Gill Sans SemiBold" panose="020B0502020104020203" pitchFamily="34" charset="-79"/>
              </a:defRPr>
            </a:lvl1pPr>
          </a:lstStyle>
          <a:p>
            <a:r>
              <a:rPr lang="en-US" dirty="0"/>
              <a:t>Click to edit Master title style</a:t>
            </a:r>
          </a:p>
        </p:txBody>
      </p:sp>
      <p:sp>
        <p:nvSpPr>
          <p:cNvPr id="3" name="Content Placeholder 2">
            <a:extLst>
              <a:ext uri="{FF2B5EF4-FFF2-40B4-BE49-F238E27FC236}">
                <a16:creationId xmlns:a16="http://schemas.microsoft.com/office/drawing/2014/main" id="{2F388373-B974-7948-9839-60119604B6BD}"/>
              </a:ext>
            </a:extLst>
          </p:cNvPr>
          <p:cNvSpPr>
            <a:spLocks noGrp="1"/>
          </p:cNvSpPr>
          <p:nvPr>
            <p:ph idx="1"/>
          </p:nvPr>
        </p:nvSpPr>
        <p:spPr>
          <a:xfrm>
            <a:off x="0" y="3590693"/>
            <a:ext cx="3869473" cy="2508211"/>
          </a:xfrm>
        </p:spPr>
        <p:txBody>
          <a:bodyPr/>
          <a:lstStyle>
            <a:lvl1pPr marL="0" indent="0">
              <a:buNone/>
              <a:defRPr/>
            </a:lvl1pPr>
          </a:lstStyle>
          <a:p>
            <a:pPr lvl="0"/>
            <a:endParaRPr lang="en-US" dirty="0"/>
          </a:p>
        </p:txBody>
      </p:sp>
      <p:sp>
        <p:nvSpPr>
          <p:cNvPr id="4" name="Date Placeholder 3">
            <a:extLst>
              <a:ext uri="{FF2B5EF4-FFF2-40B4-BE49-F238E27FC236}">
                <a16:creationId xmlns:a16="http://schemas.microsoft.com/office/drawing/2014/main" id="{C9BEF32D-C8B6-BA4F-BA24-DA606CECF088}"/>
              </a:ext>
            </a:extLst>
          </p:cNvPr>
          <p:cNvSpPr>
            <a:spLocks noGrp="1"/>
          </p:cNvSpPr>
          <p:nvPr>
            <p:ph type="dt" sz="half" idx="10"/>
          </p:nvPr>
        </p:nvSpPr>
        <p:spPr/>
        <p:txBody>
          <a:bodyPr/>
          <a:lstStyle/>
          <a:p>
            <a:fld id="{847C78A7-2F02-43B5-BEE3-EF9B8A019DC4}" type="datetime1">
              <a:rPr lang="en-US" smtClean="0"/>
              <a:t>7/25/2024</a:t>
            </a:fld>
            <a:endParaRPr lang="en-US"/>
          </a:p>
        </p:txBody>
      </p:sp>
      <p:sp>
        <p:nvSpPr>
          <p:cNvPr id="5" name="Footer Placeholder 4">
            <a:extLst>
              <a:ext uri="{FF2B5EF4-FFF2-40B4-BE49-F238E27FC236}">
                <a16:creationId xmlns:a16="http://schemas.microsoft.com/office/drawing/2014/main" id="{127AB533-0985-E44A-9957-3DDE711C7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5A9F8-B433-CD4D-B0E5-00FDB974B120}"/>
              </a:ext>
            </a:extLst>
          </p:cNvPr>
          <p:cNvSpPr>
            <a:spLocks noGrp="1"/>
          </p:cNvSpPr>
          <p:nvPr>
            <p:ph type="sldNum" sz="quarter" idx="12"/>
          </p:nvPr>
        </p:nvSpPr>
        <p:spPr/>
        <p:txBody>
          <a:bodyPr/>
          <a:lstStyle/>
          <a:p>
            <a:fld id="{61C45A3A-841E-C04D-A6C3-2A644B41F8FE}" type="slidenum">
              <a:rPr lang="en-US" smtClean="0"/>
              <a:t>‹#›</a:t>
            </a:fld>
            <a:endParaRPr lang="en-US"/>
          </a:p>
        </p:txBody>
      </p:sp>
      <p:sp>
        <p:nvSpPr>
          <p:cNvPr id="10" name="Content Placeholder 2">
            <a:extLst>
              <a:ext uri="{FF2B5EF4-FFF2-40B4-BE49-F238E27FC236}">
                <a16:creationId xmlns:a16="http://schemas.microsoft.com/office/drawing/2014/main" id="{F564AE5A-5633-B34B-B7DD-4DCEFBFC0B17}"/>
              </a:ext>
            </a:extLst>
          </p:cNvPr>
          <p:cNvSpPr>
            <a:spLocks noGrp="1"/>
          </p:cNvSpPr>
          <p:nvPr>
            <p:ph idx="13"/>
          </p:nvPr>
        </p:nvSpPr>
        <p:spPr>
          <a:xfrm>
            <a:off x="4104248" y="3590693"/>
            <a:ext cx="3939168" cy="2508211"/>
          </a:xfrm>
        </p:spPr>
        <p:txBody>
          <a:bodyPr/>
          <a:lstStyle>
            <a:lvl1pPr marL="0" indent="0">
              <a:buNone/>
              <a:defRPr/>
            </a:lvl1pPr>
          </a:lstStyle>
          <a:p>
            <a:pPr lvl="0"/>
            <a:endParaRPr lang="en-US" dirty="0"/>
          </a:p>
        </p:txBody>
      </p:sp>
      <p:sp>
        <p:nvSpPr>
          <p:cNvPr id="11" name="Content Placeholder 2">
            <a:extLst>
              <a:ext uri="{FF2B5EF4-FFF2-40B4-BE49-F238E27FC236}">
                <a16:creationId xmlns:a16="http://schemas.microsoft.com/office/drawing/2014/main" id="{82884886-4728-6142-8698-38627184E6BC}"/>
              </a:ext>
            </a:extLst>
          </p:cNvPr>
          <p:cNvSpPr>
            <a:spLocks noGrp="1"/>
          </p:cNvSpPr>
          <p:nvPr>
            <p:ph idx="14"/>
          </p:nvPr>
        </p:nvSpPr>
        <p:spPr>
          <a:xfrm>
            <a:off x="8283498" y="3590693"/>
            <a:ext cx="3908502" cy="250821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2" name="Text Placeholder 3">
            <a:extLst>
              <a:ext uri="{FF2B5EF4-FFF2-40B4-BE49-F238E27FC236}">
                <a16:creationId xmlns:a16="http://schemas.microsoft.com/office/drawing/2014/main" id="{1C17D88D-1B35-A843-BA46-506AB4A8754C}"/>
              </a:ext>
            </a:extLst>
          </p:cNvPr>
          <p:cNvSpPr>
            <a:spLocks noGrp="1"/>
          </p:cNvSpPr>
          <p:nvPr>
            <p:ph type="body" sz="half" idx="2"/>
          </p:nvPr>
        </p:nvSpPr>
        <p:spPr>
          <a:xfrm>
            <a:off x="719253" y="1622502"/>
            <a:ext cx="10753493" cy="1143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19" name="Picture 18">
            <a:extLst>
              <a:ext uri="{FF2B5EF4-FFF2-40B4-BE49-F238E27FC236}">
                <a16:creationId xmlns:a16="http://schemas.microsoft.com/office/drawing/2014/main" id="{CAD91200-3642-8946-A772-E48D2472F965}"/>
              </a:ext>
              <a:ext uri="{C183D7F6-B498-43B3-948B-1728B52AA6E4}">
                <adec:decorative xmlns:adec="http://schemas.microsoft.com/office/drawing/2017/decorative" val="1"/>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Tree>
    <p:extLst>
      <p:ext uri="{BB962C8B-B14F-4D97-AF65-F5344CB8AC3E}">
        <p14:creationId xmlns:p14="http://schemas.microsoft.com/office/powerpoint/2010/main" val="2339118824"/>
      </p:ext>
    </p:extLst>
  </p:cSld>
  <p:clrMapOvr>
    <a:masterClrMapping/>
  </p:clrMapOvr>
  <p:extLst>
    <p:ext uri="{DCECCB84-F9BA-43D5-87BE-67443E8EF086}">
      <p15:sldGuideLst xmlns:p15="http://schemas.microsoft.com/office/powerpoint/2012/main">
        <p15:guide id="1" orient="horz" pos="2160">
          <p15:clr>
            <a:srgbClr val="FBAE40"/>
          </p15:clr>
        </p15:guide>
        <p15:guide id="3" pos="384">
          <p15:clr>
            <a:srgbClr val="FBAE40"/>
          </p15:clr>
        </p15:guide>
        <p15:guide id="4" pos="7296">
          <p15:clr>
            <a:srgbClr val="FBAE40"/>
          </p15:clr>
        </p15:guide>
        <p15:guide id="5" orient="horz" pos="5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BAFE4-3996-9B40-A849-0450F4C59513}"/>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44D804DA-26DC-094D-81DE-93F10F39F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651A0C-9B64-634D-8A09-BE241A244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3619D-369A-3C40-8401-DAA021E87AD1}"/>
              </a:ext>
            </a:extLst>
          </p:cNvPr>
          <p:cNvSpPr>
            <a:spLocks noGrp="1"/>
          </p:cNvSpPr>
          <p:nvPr>
            <p:ph type="dt" sz="half" idx="10"/>
          </p:nvPr>
        </p:nvSpPr>
        <p:spPr/>
        <p:txBody>
          <a:bodyPr/>
          <a:lstStyle/>
          <a:p>
            <a:fld id="{11A84E01-FA1D-DF4D-8154-31A9A1861279}" type="datetimeFigureOut">
              <a:rPr lang="en-US" smtClean="0"/>
              <a:t>7/25/2024</a:t>
            </a:fld>
            <a:endParaRPr lang="en-US"/>
          </a:p>
        </p:txBody>
      </p:sp>
      <p:sp>
        <p:nvSpPr>
          <p:cNvPr id="5" name="Footer Placeholder 4">
            <a:extLst>
              <a:ext uri="{FF2B5EF4-FFF2-40B4-BE49-F238E27FC236}">
                <a16:creationId xmlns:a16="http://schemas.microsoft.com/office/drawing/2014/main" id="{E2FA8995-CDE0-A646-B4C0-DF68570AC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2D4CD-0567-AA4B-BE1B-B504FA737AED}"/>
              </a:ext>
            </a:extLst>
          </p:cNvPr>
          <p:cNvSpPr>
            <a:spLocks noGrp="1"/>
          </p:cNvSpPr>
          <p:nvPr>
            <p:ph type="sldNum" sz="quarter" idx="12"/>
          </p:nvPr>
        </p:nvSpPr>
        <p:spPr/>
        <p:txBody>
          <a:bodyPr/>
          <a:lstStyle/>
          <a:p>
            <a:fld id="{54EEB62B-FDC5-F542-B36B-F4CCC4099D47}" type="slidenum">
              <a:rPr lang="en-US" smtClean="0"/>
              <a:t>‹#›</a:t>
            </a:fld>
            <a:endParaRPr lang="en-US"/>
          </a:p>
        </p:txBody>
      </p:sp>
    </p:spTree>
    <p:extLst>
      <p:ext uri="{BB962C8B-B14F-4D97-AF65-F5344CB8AC3E}">
        <p14:creationId xmlns:p14="http://schemas.microsoft.com/office/powerpoint/2010/main" val="2060810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087707-6360-8941-90A4-F513F10249C7}"/>
              </a:ext>
            </a:extLst>
          </p:cNvPr>
          <p:cNvPicPr>
            <a:picLocks noChangeAspect="1"/>
          </p:cNvPicPr>
          <p:nvPr userDrawn="1"/>
        </p:nvPicPr>
        <p:blipFill>
          <a:blip r:embed="rId2"/>
          <a:stretch>
            <a:fillRect/>
          </a:stretch>
        </p:blipFill>
        <p:spPr>
          <a:xfrm>
            <a:off x="-14032" y="0"/>
            <a:ext cx="12228755" cy="5753459"/>
          </a:xfrm>
          <a:prstGeom prst="rect">
            <a:avLst/>
          </a:prstGeom>
        </p:spPr>
      </p:pic>
      <p:sp>
        <p:nvSpPr>
          <p:cNvPr id="2" name="Title 1">
            <a:extLst>
              <a:ext uri="{FF2B5EF4-FFF2-40B4-BE49-F238E27FC236}">
                <a16:creationId xmlns:a16="http://schemas.microsoft.com/office/drawing/2014/main" id="{EE906198-1EEA-C342-A1A2-40617829A00E}"/>
              </a:ext>
            </a:extLst>
          </p:cNvPr>
          <p:cNvSpPr>
            <a:spLocks noGrp="1"/>
          </p:cNvSpPr>
          <p:nvPr>
            <p:ph type="title"/>
          </p:nvPr>
        </p:nvSpPr>
        <p:spPr>
          <a:xfrm>
            <a:off x="497839" y="125292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B0F299C8-3CCB-9F48-A452-224FD24BD1E7}"/>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9" name="Straight Connector 8">
            <a:extLst>
              <a:ext uri="{FF2B5EF4-FFF2-40B4-BE49-F238E27FC236}">
                <a16:creationId xmlns:a16="http://schemas.microsoft.com/office/drawing/2014/main" id="{1893A121-89FF-D74D-B673-3DF25B57E1AE}"/>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57EA63F-E258-8B4D-B70A-6AFAEA50ED00}"/>
              </a:ext>
            </a:extLst>
          </p:cNvPr>
          <p:cNvPicPr>
            <a:picLocks noChangeAspect="1"/>
          </p:cNvPicPr>
          <p:nvPr userDrawn="1"/>
        </p:nvPicPr>
        <p:blipFill>
          <a:blip r:embed="rId4"/>
          <a:stretch>
            <a:fillRect/>
          </a:stretch>
        </p:blipFill>
        <p:spPr>
          <a:xfrm>
            <a:off x="359617" y="6004119"/>
            <a:ext cx="3973068" cy="524744"/>
          </a:xfrm>
          <a:prstGeom prst="rect">
            <a:avLst/>
          </a:prstGeom>
        </p:spPr>
      </p:pic>
      <p:pic>
        <p:nvPicPr>
          <p:cNvPr id="7" name="Picture 6">
            <a:extLst>
              <a:ext uri="{FF2B5EF4-FFF2-40B4-BE49-F238E27FC236}">
                <a16:creationId xmlns:a16="http://schemas.microsoft.com/office/drawing/2014/main" id="{44269CF5-2F6F-516F-EE3C-4EED1F492D6D}"/>
              </a:ext>
            </a:extLst>
          </p:cNvPr>
          <p:cNvPicPr>
            <a:picLocks noChangeAspect="1"/>
          </p:cNvPicPr>
          <p:nvPr userDrawn="1"/>
        </p:nvPicPr>
        <p:blipFill>
          <a:blip r:embed="rId5"/>
          <a:srcRect/>
          <a:stretch/>
        </p:blipFill>
        <p:spPr>
          <a:xfrm>
            <a:off x="7954110" y="5894780"/>
            <a:ext cx="3981066" cy="676656"/>
          </a:xfrm>
          <a:prstGeom prst="rect">
            <a:avLst/>
          </a:prstGeom>
        </p:spPr>
      </p:pic>
    </p:spTree>
    <p:extLst>
      <p:ext uri="{BB962C8B-B14F-4D97-AF65-F5344CB8AC3E}">
        <p14:creationId xmlns:p14="http://schemas.microsoft.com/office/powerpoint/2010/main" val="2718458400"/>
      </p:ext>
    </p:extLst>
  </p:cSld>
  <p:clrMapOvr>
    <a:masterClrMapping/>
  </p:clrMapOvr>
  <p:extLst>
    <p:ext uri="{DCECCB84-F9BA-43D5-87BE-67443E8EF086}">
      <p15:sldGuideLst xmlns:p15="http://schemas.microsoft.com/office/powerpoint/2012/main">
        <p15:guide id="1" orient="horz" pos="1368">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2A621-B74F-3A41-A866-D2CD7F26E2C4}"/>
              </a:ext>
            </a:extLst>
          </p:cNvPr>
          <p:cNvPicPr>
            <a:picLocks noChangeAspect="1"/>
          </p:cNvPicPr>
          <p:nvPr userDrawn="1"/>
        </p:nvPicPr>
        <p:blipFill>
          <a:blip r:embed="rId2"/>
          <a:stretch>
            <a:fillRect/>
          </a:stretch>
        </p:blipFill>
        <p:spPr>
          <a:xfrm>
            <a:off x="-4" y="0"/>
            <a:ext cx="12195655" cy="5737886"/>
          </a:xfrm>
          <a:prstGeom prst="rect">
            <a:avLst/>
          </a:prstGeom>
        </p:spPr>
      </p:pic>
      <p:sp>
        <p:nvSpPr>
          <p:cNvPr id="2" name="Title 1">
            <a:extLst>
              <a:ext uri="{FF2B5EF4-FFF2-40B4-BE49-F238E27FC236}">
                <a16:creationId xmlns:a16="http://schemas.microsoft.com/office/drawing/2014/main" id="{1B3A74CB-75CA-FB48-A8B5-239B7A321153}"/>
              </a:ext>
            </a:extLst>
          </p:cNvPr>
          <p:cNvSpPr>
            <a:spLocks noGrp="1"/>
          </p:cNvSpPr>
          <p:nvPr>
            <p:ph type="title"/>
          </p:nvPr>
        </p:nvSpPr>
        <p:spPr>
          <a:xfrm>
            <a:off x="497840" y="1253809"/>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DF795348-E952-2E4A-B6F1-C0FE7ADEFF5A}"/>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3" name="Straight Connector 12">
            <a:extLst>
              <a:ext uri="{FF2B5EF4-FFF2-40B4-BE49-F238E27FC236}">
                <a16:creationId xmlns:a16="http://schemas.microsoft.com/office/drawing/2014/main" id="{33E6F119-D7E5-DE4E-A9F5-72940F83BFA5}"/>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0B58202-31F7-CE4A-9978-3C1A0749C237}"/>
              </a:ext>
            </a:extLst>
          </p:cNvPr>
          <p:cNvPicPr>
            <a:picLocks noChangeAspect="1"/>
          </p:cNvPicPr>
          <p:nvPr userDrawn="1"/>
        </p:nvPicPr>
        <p:blipFill>
          <a:blip r:embed="rId4"/>
          <a:stretch>
            <a:fillRect/>
          </a:stretch>
        </p:blipFill>
        <p:spPr>
          <a:xfrm>
            <a:off x="359617" y="6004119"/>
            <a:ext cx="3973068" cy="524744"/>
          </a:xfrm>
          <a:prstGeom prst="rect">
            <a:avLst/>
          </a:prstGeom>
        </p:spPr>
      </p:pic>
      <p:pic>
        <p:nvPicPr>
          <p:cNvPr id="3" name="Picture 2">
            <a:extLst>
              <a:ext uri="{FF2B5EF4-FFF2-40B4-BE49-F238E27FC236}">
                <a16:creationId xmlns:a16="http://schemas.microsoft.com/office/drawing/2014/main" id="{8947392E-9276-0C92-9C98-AAABDA533C96}"/>
              </a:ext>
            </a:extLst>
          </p:cNvPr>
          <p:cNvPicPr>
            <a:picLocks noChangeAspect="1"/>
          </p:cNvPicPr>
          <p:nvPr userDrawn="1"/>
        </p:nvPicPr>
        <p:blipFill>
          <a:blip r:embed="rId5"/>
          <a:srcRect/>
          <a:stretch/>
        </p:blipFill>
        <p:spPr>
          <a:xfrm>
            <a:off x="7954110" y="5894780"/>
            <a:ext cx="3981066" cy="676656"/>
          </a:xfrm>
          <a:prstGeom prst="rect">
            <a:avLst/>
          </a:prstGeom>
        </p:spPr>
      </p:pic>
    </p:spTree>
    <p:extLst>
      <p:ext uri="{BB962C8B-B14F-4D97-AF65-F5344CB8AC3E}">
        <p14:creationId xmlns:p14="http://schemas.microsoft.com/office/powerpoint/2010/main" val="3702596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5803" y="0"/>
            <a:ext cx="12192000" cy="6085417"/>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501874"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11E0493E-BF3F-BB45-AA8B-B5CC0BCE5233}"/>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8" name="Straight Connector 7">
            <a:extLst>
              <a:ext uri="{FF2B5EF4-FFF2-40B4-BE49-F238E27FC236}">
                <a16:creationId xmlns:a16="http://schemas.microsoft.com/office/drawing/2014/main" id="{17CAAED3-6E58-C048-8DCC-F1DC236879DA}"/>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4F07147-0DCE-E846-A4DA-BDE4789366AE}"/>
              </a:ext>
            </a:extLst>
          </p:cNvPr>
          <p:cNvPicPr>
            <a:picLocks noChangeAspect="1"/>
          </p:cNvPicPr>
          <p:nvPr userDrawn="1"/>
        </p:nvPicPr>
        <p:blipFill>
          <a:blip r:embed="rId4"/>
          <a:stretch>
            <a:fillRect/>
          </a:stretch>
        </p:blipFill>
        <p:spPr>
          <a:xfrm>
            <a:off x="359617" y="6004119"/>
            <a:ext cx="3973068" cy="524744"/>
          </a:xfrm>
          <a:prstGeom prst="rect">
            <a:avLst/>
          </a:prstGeom>
        </p:spPr>
      </p:pic>
      <p:pic>
        <p:nvPicPr>
          <p:cNvPr id="3" name="Picture 2">
            <a:extLst>
              <a:ext uri="{FF2B5EF4-FFF2-40B4-BE49-F238E27FC236}">
                <a16:creationId xmlns:a16="http://schemas.microsoft.com/office/drawing/2014/main" id="{45940472-D5A2-9EC1-1A01-A0EA5FD75C5D}"/>
              </a:ext>
            </a:extLst>
          </p:cNvPr>
          <p:cNvPicPr>
            <a:picLocks noChangeAspect="1"/>
          </p:cNvPicPr>
          <p:nvPr userDrawn="1"/>
        </p:nvPicPr>
        <p:blipFill>
          <a:blip r:embed="rId5"/>
          <a:srcRect/>
          <a:stretch/>
        </p:blipFill>
        <p:spPr>
          <a:xfrm>
            <a:off x="7954110" y="5894780"/>
            <a:ext cx="3981066" cy="676656"/>
          </a:xfrm>
          <a:prstGeom prst="rect">
            <a:avLst/>
          </a:prstGeom>
        </p:spPr>
      </p:pic>
    </p:spTree>
    <p:extLst>
      <p:ext uri="{BB962C8B-B14F-4D97-AF65-F5344CB8AC3E}">
        <p14:creationId xmlns:p14="http://schemas.microsoft.com/office/powerpoint/2010/main" val="3450399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B257F-E78B-5143-9197-29A7753A1BD4}"/>
              </a:ext>
            </a:extLst>
          </p:cNvPr>
          <p:cNvSpPr/>
          <p:nvPr userDrawn="1"/>
        </p:nvSpPr>
        <p:spPr>
          <a:xfrm>
            <a:off x="-3" y="5598633"/>
            <a:ext cx="12195652"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6985" y="1963"/>
            <a:ext cx="12198984" cy="6861929"/>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501874" y="1253810"/>
            <a:ext cx="10515600" cy="1325563"/>
          </a:xfrm>
        </p:spPr>
        <p:txBody>
          <a:bodyPr>
            <a:no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BC7EFF5-A996-6F4F-B042-6AC5C9AD1E03}"/>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2" name="Straight Connector 11">
            <a:extLst>
              <a:ext uri="{FF2B5EF4-FFF2-40B4-BE49-F238E27FC236}">
                <a16:creationId xmlns:a16="http://schemas.microsoft.com/office/drawing/2014/main" id="{3EF5BCF3-54DD-114C-AC77-41AB67A43060}"/>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344B58A-64BB-1A4E-81E8-E93017BCC390}"/>
              </a:ext>
            </a:extLst>
          </p:cNvPr>
          <p:cNvPicPr>
            <a:picLocks noChangeAspect="1"/>
          </p:cNvPicPr>
          <p:nvPr userDrawn="1"/>
        </p:nvPicPr>
        <p:blipFill>
          <a:blip r:embed="rId4"/>
          <a:stretch>
            <a:fillRect/>
          </a:stretch>
        </p:blipFill>
        <p:spPr>
          <a:xfrm>
            <a:off x="359617" y="6004119"/>
            <a:ext cx="3973068" cy="524744"/>
          </a:xfrm>
          <a:prstGeom prst="rect">
            <a:avLst/>
          </a:prstGeom>
        </p:spPr>
      </p:pic>
      <p:pic>
        <p:nvPicPr>
          <p:cNvPr id="4" name="Picture 3">
            <a:extLst>
              <a:ext uri="{FF2B5EF4-FFF2-40B4-BE49-F238E27FC236}">
                <a16:creationId xmlns:a16="http://schemas.microsoft.com/office/drawing/2014/main" id="{625762C1-8D7B-7BEA-0731-096DFDE3B68D}"/>
              </a:ext>
            </a:extLst>
          </p:cNvPr>
          <p:cNvPicPr>
            <a:picLocks noChangeAspect="1"/>
          </p:cNvPicPr>
          <p:nvPr userDrawn="1"/>
        </p:nvPicPr>
        <p:blipFill>
          <a:blip r:embed="rId5"/>
          <a:srcRect/>
          <a:stretch/>
        </p:blipFill>
        <p:spPr>
          <a:xfrm>
            <a:off x="7954110" y="5894780"/>
            <a:ext cx="3981066" cy="676656"/>
          </a:xfrm>
          <a:prstGeom prst="rect">
            <a:avLst/>
          </a:prstGeom>
        </p:spPr>
      </p:pic>
    </p:spTree>
    <p:extLst>
      <p:ext uri="{BB962C8B-B14F-4D97-AF65-F5344CB8AC3E}">
        <p14:creationId xmlns:p14="http://schemas.microsoft.com/office/powerpoint/2010/main" val="2981406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501874" y="1170432"/>
            <a:ext cx="10166126" cy="1211612"/>
          </a:xfrm>
        </p:spPr>
        <p:txBody>
          <a:bodyPr anchor="b"/>
          <a:lstStyle>
            <a:lvl1pPr algn="l">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a:xfrm>
            <a:off x="838200" y="6356350"/>
            <a:ext cx="2743200" cy="365125"/>
          </a:xfrm>
          <a:prstGeom prst="rect">
            <a:avLst/>
          </a:prstGeom>
        </p:spPr>
        <p:txBody>
          <a:bodyPr/>
          <a:lstStyle/>
          <a:p>
            <a:fld id="{5667F5AF-E0DF-6E43-A1D7-F5FEFFC73166}" type="datetimeFigureOut">
              <a:rPr lang="en-US" smtClean="0"/>
              <a:t>7/25/2024</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a:xfrm>
            <a:off x="8610600" y="6356350"/>
            <a:ext cx="2743200" cy="365125"/>
          </a:xfrm>
          <a:prstGeom prst="rect">
            <a:avLst/>
          </a:prstGeom>
        </p:spPr>
        <p:txBody>
          <a:bodyPr/>
          <a:lstStyle/>
          <a:p>
            <a:fld id="{65E71D35-3A4C-544C-8023-6D77DCD91F75}" type="slidenum">
              <a:rPr lang="en-US" smtClean="0"/>
              <a:t>‹#›</a:t>
            </a:fld>
            <a:endParaRPr lang="en-US"/>
          </a:p>
        </p:txBody>
      </p:sp>
      <p:pic>
        <p:nvPicPr>
          <p:cNvPr id="13" name="Picture 12">
            <a:extLst>
              <a:ext uri="{FF2B5EF4-FFF2-40B4-BE49-F238E27FC236}">
                <a16:creationId xmlns:a16="http://schemas.microsoft.com/office/drawing/2014/main" id="{EA09FAE3-492E-8945-991C-5D2A0F241543}"/>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4" name="Straight Connector 13">
            <a:extLst>
              <a:ext uri="{FF2B5EF4-FFF2-40B4-BE49-F238E27FC236}">
                <a16:creationId xmlns:a16="http://schemas.microsoft.com/office/drawing/2014/main" id="{DA63CDE5-653C-2C48-B912-0A4C8B267902}"/>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4586481-B74D-E246-A8E6-67A65FAC520D}"/>
              </a:ext>
            </a:extLst>
          </p:cNvPr>
          <p:cNvPicPr>
            <a:picLocks noChangeAspect="1"/>
          </p:cNvPicPr>
          <p:nvPr userDrawn="1"/>
        </p:nvPicPr>
        <p:blipFill>
          <a:blip r:embed="rId4"/>
          <a:stretch>
            <a:fillRect/>
          </a:stretch>
        </p:blipFill>
        <p:spPr>
          <a:xfrm>
            <a:off x="359617" y="6004119"/>
            <a:ext cx="3973068" cy="524744"/>
          </a:xfrm>
          <a:prstGeom prst="rect">
            <a:avLst/>
          </a:prstGeom>
        </p:spPr>
      </p:pic>
      <p:pic>
        <p:nvPicPr>
          <p:cNvPr id="3" name="Picture 2">
            <a:extLst>
              <a:ext uri="{FF2B5EF4-FFF2-40B4-BE49-F238E27FC236}">
                <a16:creationId xmlns:a16="http://schemas.microsoft.com/office/drawing/2014/main" id="{2EBBADE3-A554-C18C-11E6-3F5DAE786EFB}"/>
              </a:ext>
            </a:extLst>
          </p:cNvPr>
          <p:cNvPicPr>
            <a:picLocks noChangeAspect="1"/>
          </p:cNvPicPr>
          <p:nvPr userDrawn="1"/>
        </p:nvPicPr>
        <p:blipFill>
          <a:blip r:embed="rId5"/>
          <a:srcRect/>
          <a:stretch/>
        </p:blipFill>
        <p:spPr>
          <a:xfrm>
            <a:off x="7954110" y="5894780"/>
            <a:ext cx="3981066" cy="676656"/>
          </a:xfrm>
          <a:prstGeom prst="rect">
            <a:avLst/>
          </a:prstGeom>
        </p:spPr>
      </p:pic>
    </p:spTree>
    <p:extLst>
      <p:ext uri="{BB962C8B-B14F-4D97-AF65-F5344CB8AC3E}">
        <p14:creationId xmlns:p14="http://schemas.microsoft.com/office/powerpoint/2010/main" val="2054133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659F883E-0FB0-C74A-9872-9131D81B78D9}"/>
              </a:ext>
            </a:extLst>
          </p:cNvPr>
          <p:cNvSpPr/>
          <p:nvPr userDrawn="1"/>
        </p:nvSpPr>
        <p:spPr>
          <a:xfrm>
            <a:off x="0" y="5598633"/>
            <a:ext cx="12192000"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E616920-52D1-3E46-95C0-7A90E9052ADC}"/>
              </a:ext>
            </a:extLst>
          </p:cNvPr>
          <p:cNvCxnSpPr>
            <a:cxnSpLocks/>
          </p:cNvCxnSpPr>
          <p:nvPr userDrawn="1"/>
        </p:nvCxnSpPr>
        <p:spPr>
          <a:xfrm>
            <a:off x="-53165" y="5598633"/>
            <a:ext cx="12290612"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BEF4D4-7E5F-3B46-8DBB-0554AC2C9621}"/>
              </a:ext>
            </a:extLst>
          </p:cNvPr>
          <p:cNvPicPr>
            <a:picLocks noChangeAspect="1"/>
          </p:cNvPicPr>
          <p:nvPr userDrawn="1"/>
        </p:nvPicPr>
        <p:blipFill>
          <a:blip r:embed="rId3"/>
          <a:stretch>
            <a:fillRect/>
          </a:stretch>
        </p:blipFill>
        <p:spPr>
          <a:xfrm>
            <a:off x="363970" y="6004694"/>
            <a:ext cx="3964361" cy="523594"/>
          </a:xfrm>
          <a:prstGeom prst="rect">
            <a:avLst/>
          </a:prstGeom>
        </p:spPr>
      </p:pic>
      <p:pic>
        <p:nvPicPr>
          <p:cNvPr id="3" name="Picture 2">
            <a:extLst>
              <a:ext uri="{FF2B5EF4-FFF2-40B4-BE49-F238E27FC236}">
                <a16:creationId xmlns:a16="http://schemas.microsoft.com/office/drawing/2014/main" id="{F87A49A3-9CC0-A57C-ED7D-F2F66255D4C8}"/>
              </a:ext>
            </a:extLst>
          </p:cNvPr>
          <p:cNvPicPr>
            <a:picLocks noChangeAspect="1"/>
          </p:cNvPicPr>
          <p:nvPr userDrawn="1"/>
        </p:nvPicPr>
        <p:blipFill>
          <a:blip r:embed="rId4"/>
          <a:srcRect/>
          <a:stretch/>
        </p:blipFill>
        <p:spPr>
          <a:xfrm>
            <a:off x="7954110" y="5903071"/>
            <a:ext cx="3981066" cy="660073"/>
          </a:xfrm>
          <a:prstGeom prst="rect">
            <a:avLst/>
          </a:prstGeom>
        </p:spPr>
      </p:pic>
    </p:spTree>
    <p:extLst>
      <p:ext uri="{BB962C8B-B14F-4D97-AF65-F5344CB8AC3E}">
        <p14:creationId xmlns:p14="http://schemas.microsoft.com/office/powerpoint/2010/main" val="2935679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39A85BF3-4E7C-454B-B1C9-31E74A986E11}"/>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2" name="Straight Connector 11">
            <a:extLst>
              <a:ext uri="{FF2B5EF4-FFF2-40B4-BE49-F238E27FC236}">
                <a16:creationId xmlns:a16="http://schemas.microsoft.com/office/drawing/2014/main" id="{1D7E46A3-6E66-5E42-8165-30B15BAF3D1B}"/>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9F65A31-2876-1846-B2C3-B0FDF7C2207F}"/>
              </a:ext>
            </a:extLst>
          </p:cNvPr>
          <p:cNvPicPr>
            <a:picLocks noChangeAspect="1"/>
          </p:cNvPicPr>
          <p:nvPr userDrawn="1"/>
        </p:nvPicPr>
        <p:blipFill>
          <a:blip r:embed="rId4"/>
          <a:stretch>
            <a:fillRect/>
          </a:stretch>
        </p:blipFill>
        <p:spPr>
          <a:xfrm>
            <a:off x="359617" y="6004119"/>
            <a:ext cx="3973068" cy="524744"/>
          </a:xfrm>
          <a:prstGeom prst="rect">
            <a:avLst/>
          </a:prstGeom>
        </p:spPr>
      </p:pic>
      <p:pic>
        <p:nvPicPr>
          <p:cNvPr id="5" name="Picture 4">
            <a:extLst>
              <a:ext uri="{FF2B5EF4-FFF2-40B4-BE49-F238E27FC236}">
                <a16:creationId xmlns:a16="http://schemas.microsoft.com/office/drawing/2014/main" id="{F3C7DCFD-F32D-1446-3501-3A8D9036D328}"/>
              </a:ext>
            </a:extLst>
          </p:cNvPr>
          <p:cNvPicPr>
            <a:picLocks noChangeAspect="1"/>
          </p:cNvPicPr>
          <p:nvPr userDrawn="1"/>
        </p:nvPicPr>
        <p:blipFill>
          <a:blip r:embed="rId5"/>
          <a:srcRect/>
          <a:stretch/>
        </p:blipFill>
        <p:spPr>
          <a:xfrm>
            <a:off x="7954110" y="5894780"/>
            <a:ext cx="3981066" cy="676656"/>
          </a:xfrm>
          <a:prstGeom prst="rect">
            <a:avLst/>
          </a:prstGeom>
        </p:spPr>
      </p:pic>
    </p:spTree>
    <p:extLst>
      <p:ext uri="{BB962C8B-B14F-4D97-AF65-F5344CB8AC3E}">
        <p14:creationId xmlns:p14="http://schemas.microsoft.com/office/powerpoint/2010/main" val="2031620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13215-FDAA-154F-967B-CE23C3346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a:xfrm>
            <a:off x="838200" y="6356350"/>
            <a:ext cx="2743200" cy="365125"/>
          </a:xfrm>
          <a:prstGeom prst="rect">
            <a:avLst/>
          </a:prstGeom>
        </p:spPr>
        <p:txBody>
          <a:bodyPr/>
          <a:lstStyle/>
          <a:p>
            <a:fld id="{5667F5AF-E0DF-6E43-A1D7-F5FEFFC73166}" type="datetimeFigureOut">
              <a:rPr lang="en-US" smtClean="0"/>
              <a:t>7/25/2024</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a:xfrm>
            <a:off x="8610600" y="6356350"/>
            <a:ext cx="2743200" cy="365125"/>
          </a:xfrm>
          <a:prstGeom prst="rect">
            <a:avLst/>
          </a:prstGeom>
        </p:spPr>
        <p:txBody>
          <a:bodyPr/>
          <a:lstStyle/>
          <a:p>
            <a:fld id="{65E71D35-3A4C-544C-8023-6D77DCD91F75}" type="slidenum">
              <a:rPr lang="en-US" smtClean="0"/>
              <a:t>‹#›</a:t>
            </a:fld>
            <a:endParaRPr lang="en-US"/>
          </a:p>
        </p:txBody>
      </p:sp>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8" name="Rectangle 7">
            <a:extLst>
              <a:ext uri="{FF2B5EF4-FFF2-40B4-BE49-F238E27FC236}">
                <a16:creationId xmlns:a16="http://schemas.microsoft.com/office/drawing/2014/main" id="{11215427-2CB9-7249-AAA0-192D17B2B574}"/>
              </a:ext>
            </a:extLst>
          </p:cNvPr>
          <p:cNvSpPr/>
          <p:nvPr userDrawn="1"/>
        </p:nvSpPr>
        <p:spPr>
          <a:xfrm>
            <a:off x="0" y="0"/>
            <a:ext cx="12191999" cy="939540"/>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3799A77-F852-864D-8D2E-6A3FA2BF0990}"/>
              </a:ext>
            </a:extLst>
          </p:cNvPr>
          <p:cNvCxnSpPr>
            <a:cxnSpLocks/>
          </p:cNvCxnSpPr>
          <p:nvPr userDrawn="1"/>
        </p:nvCxnSpPr>
        <p:spPr>
          <a:xfrm>
            <a:off x="0" y="947513"/>
            <a:ext cx="12192000"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FF83749-0CA5-6F47-B5E6-042537604463}"/>
              </a:ext>
            </a:extLst>
          </p:cNvPr>
          <p:cNvPicPr>
            <a:picLocks noChangeAspect="1"/>
          </p:cNvPicPr>
          <p:nvPr userDrawn="1"/>
        </p:nvPicPr>
        <p:blipFill>
          <a:blip r:embed="rId3"/>
          <a:stretch>
            <a:fillRect/>
          </a:stretch>
        </p:blipFill>
        <p:spPr>
          <a:xfrm>
            <a:off x="497840" y="268823"/>
            <a:ext cx="3973068" cy="531959"/>
          </a:xfrm>
          <a:prstGeom prst="rect">
            <a:avLst/>
          </a:prstGeom>
        </p:spPr>
      </p:pic>
      <p:pic>
        <p:nvPicPr>
          <p:cNvPr id="9" name="Picture 8">
            <a:extLst>
              <a:ext uri="{FF2B5EF4-FFF2-40B4-BE49-F238E27FC236}">
                <a16:creationId xmlns:a16="http://schemas.microsoft.com/office/drawing/2014/main" id="{AEF88706-2004-7338-BA98-AC2BB17BBC29}"/>
              </a:ext>
            </a:extLst>
          </p:cNvPr>
          <p:cNvPicPr>
            <a:picLocks noChangeAspect="1"/>
          </p:cNvPicPr>
          <p:nvPr userDrawn="1"/>
        </p:nvPicPr>
        <p:blipFill>
          <a:blip r:embed="rId4"/>
          <a:srcRect/>
          <a:stretch/>
        </p:blipFill>
        <p:spPr>
          <a:xfrm>
            <a:off x="7954110" y="196474"/>
            <a:ext cx="3981066" cy="676656"/>
          </a:xfrm>
          <a:prstGeom prst="rect">
            <a:avLst/>
          </a:prstGeom>
        </p:spPr>
      </p:pic>
    </p:spTree>
    <p:extLst>
      <p:ext uri="{BB962C8B-B14F-4D97-AF65-F5344CB8AC3E}">
        <p14:creationId xmlns:p14="http://schemas.microsoft.com/office/powerpoint/2010/main" val="2252868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B257F-E78B-5143-9197-29A7753A1BD4}"/>
              </a:ext>
            </a:extLst>
          </p:cNvPr>
          <p:cNvSpPr/>
          <p:nvPr userDrawn="1"/>
        </p:nvSpPr>
        <p:spPr>
          <a:xfrm>
            <a:off x="-3" y="5598633"/>
            <a:ext cx="12195652"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69E64F-3518-6443-83D9-B05718EA0430}"/>
              </a:ext>
            </a:extLst>
          </p:cNvPr>
          <p:cNvPicPr>
            <a:picLocks noChangeAspect="1"/>
          </p:cNvPicPr>
          <p:nvPr userDrawn="1"/>
        </p:nvPicPr>
        <p:blipFill>
          <a:blip r:embed="rId2"/>
          <a:stretch>
            <a:fillRect/>
          </a:stretch>
        </p:blipFill>
        <p:spPr>
          <a:xfrm>
            <a:off x="-6985" y="1963"/>
            <a:ext cx="12198984" cy="6861929"/>
          </a:xfrm>
          <a:prstGeom prst="rect">
            <a:avLst/>
          </a:prstGeom>
        </p:spPr>
      </p:pic>
      <p:sp>
        <p:nvSpPr>
          <p:cNvPr id="2" name="Title 1">
            <a:extLst>
              <a:ext uri="{FF2B5EF4-FFF2-40B4-BE49-F238E27FC236}">
                <a16:creationId xmlns:a16="http://schemas.microsoft.com/office/drawing/2014/main" id="{B4C41454-5D83-B04E-81AF-9FD3FC939AC1}"/>
              </a:ext>
            </a:extLst>
          </p:cNvPr>
          <p:cNvSpPr>
            <a:spLocks noGrp="1"/>
          </p:cNvSpPr>
          <p:nvPr>
            <p:ph type="title"/>
          </p:nvPr>
        </p:nvSpPr>
        <p:spPr>
          <a:xfrm>
            <a:off x="501874" y="1253810"/>
            <a:ext cx="10515600" cy="1325563"/>
          </a:xfrm>
        </p:spPr>
        <p:txBody>
          <a:bodyPr>
            <a:no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BC7EFF5-A996-6F4F-B042-6AC5C9AD1E03}"/>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2" name="Straight Connector 11">
            <a:extLst>
              <a:ext uri="{FF2B5EF4-FFF2-40B4-BE49-F238E27FC236}">
                <a16:creationId xmlns:a16="http://schemas.microsoft.com/office/drawing/2014/main" id="{3EF5BCF3-54DD-114C-AC77-41AB67A43060}"/>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B16FCF6-BD1A-6543-BD0C-0C6F4345E562}"/>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pic>
        <p:nvPicPr>
          <p:cNvPr id="11" name="Picture 10">
            <a:extLst>
              <a:ext uri="{FF2B5EF4-FFF2-40B4-BE49-F238E27FC236}">
                <a16:creationId xmlns:a16="http://schemas.microsoft.com/office/drawing/2014/main" id="{4344B58A-64BB-1A4E-81E8-E93017BCC390}"/>
              </a:ext>
            </a:extLst>
          </p:cNvPr>
          <p:cNvPicPr>
            <a:picLocks noChangeAspect="1"/>
          </p:cNvPicPr>
          <p:nvPr userDrawn="1"/>
        </p:nvPicPr>
        <p:blipFill>
          <a:blip r:embed="rId4"/>
          <a:stretch>
            <a:fillRect/>
          </a:stretch>
        </p:blipFill>
        <p:spPr>
          <a:xfrm>
            <a:off x="359617" y="6004119"/>
            <a:ext cx="3973068" cy="524744"/>
          </a:xfrm>
          <a:prstGeom prst="rect">
            <a:avLst/>
          </a:prstGeom>
        </p:spPr>
      </p:pic>
    </p:spTree>
    <p:extLst>
      <p:ext uri="{BB962C8B-B14F-4D97-AF65-F5344CB8AC3E}">
        <p14:creationId xmlns:p14="http://schemas.microsoft.com/office/powerpoint/2010/main" val="2927741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42434-9005-9A48-8FA3-73C5FE8D7B45}"/>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F3714CCD-6008-7C48-8213-7ACB997358CB}"/>
              </a:ext>
            </a:extLst>
          </p:cNvPr>
          <p:cNvSpPr>
            <a:spLocks noGrp="1"/>
          </p:cNvSpPr>
          <p:nvPr>
            <p:ph type="title"/>
          </p:nvPr>
        </p:nvSpPr>
        <p:spPr>
          <a:xfrm>
            <a:off x="497840" y="1253810"/>
            <a:ext cx="10515600" cy="1325563"/>
          </a:xfrm>
        </p:spPr>
        <p:txBody>
          <a:bodyPr>
            <a:norm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15979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84F49B-5A7F-2F45-9400-29748B34686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Content Placeholder 3">
            <a:extLst>
              <a:ext uri="{FF2B5EF4-FFF2-40B4-BE49-F238E27FC236}">
                <a16:creationId xmlns:a16="http://schemas.microsoft.com/office/drawing/2014/main" id="{8D058A46-4497-4846-9950-4FE69B7CB514}"/>
              </a:ext>
            </a:extLst>
          </p:cNvPr>
          <p:cNvSpPr>
            <a:spLocks noGrp="1"/>
          </p:cNvSpPr>
          <p:nvPr>
            <p:ph sz="half" idx="2" hasCustomPrompt="1"/>
          </p:nvPr>
        </p:nvSpPr>
        <p:spPr>
          <a:xfrm>
            <a:off x="0" y="1088249"/>
            <a:ext cx="12192000" cy="3897872"/>
          </a:xfrm>
          <a:ln>
            <a:noFill/>
          </a:ln>
        </p:spPr>
        <p:txBody>
          <a:bodyPr/>
          <a:lstStyle>
            <a:lvl1pPr marL="0" indent="0">
              <a:buNone/>
              <a:defRPr/>
            </a:lvl1pPr>
          </a:lstStyle>
          <a:p>
            <a:pPr lvl="0"/>
            <a:r>
              <a:rPr lang="en-US" dirty="0"/>
              <a:t>Object/Photo</a:t>
            </a:r>
          </a:p>
        </p:txBody>
      </p:sp>
      <p:pic>
        <p:nvPicPr>
          <p:cNvPr id="10" name="Picture 9">
            <a:extLst>
              <a:ext uri="{FF2B5EF4-FFF2-40B4-BE49-F238E27FC236}">
                <a16:creationId xmlns:a16="http://schemas.microsoft.com/office/drawing/2014/main" id="{C55B0418-EA3E-F444-BA50-493E538C475E}"/>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 name="Text Placeholder 2">
            <a:extLst>
              <a:ext uri="{FF2B5EF4-FFF2-40B4-BE49-F238E27FC236}">
                <a16:creationId xmlns:a16="http://schemas.microsoft.com/office/drawing/2014/main" id="{4038A29F-49C5-8E46-9DD1-3268CB9B3E64}"/>
              </a:ext>
            </a:extLst>
          </p:cNvPr>
          <p:cNvSpPr>
            <a:spLocks noGrp="1"/>
          </p:cNvSpPr>
          <p:nvPr>
            <p:ph type="body" idx="1" hasCustomPrompt="1"/>
          </p:nvPr>
        </p:nvSpPr>
        <p:spPr>
          <a:xfrm>
            <a:off x="1092819" y="5213932"/>
            <a:ext cx="9824225" cy="12638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9" name="Title 1">
            <a:extLst>
              <a:ext uri="{FF2B5EF4-FFF2-40B4-BE49-F238E27FC236}">
                <a16:creationId xmlns:a16="http://schemas.microsoft.com/office/drawing/2014/main" id="{BCFA929C-C054-5949-B389-B2BE80C59E61}"/>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413758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orient="horz" pos="50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533BF-1B93-2A43-BA34-0F3A82D7F33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2" name="Text Placeholder 3">
            <a:extLst>
              <a:ext uri="{FF2B5EF4-FFF2-40B4-BE49-F238E27FC236}">
                <a16:creationId xmlns:a16="http://schemas.microsoft.com/office/drawing/2014/main" id="{1C17D88D-1B35-A843-BA46-506AB4A8754C}"/>
              </a:ext>
            </a:extLst>
          </p:cNvPr>
          <p:cNvSpPr>
            <a:spLocks noGrp="1"/>
          </p:cNvSpPr>
          <p:nvPr>
            <p:ph type="body" sz="half" idx="2" hasCustomPrompt="1"/>
          </p:nvPr>
        </p:nvSpPr>
        <p:spPr>
          <a:xfrm>
            <a:off x="719253" y="1622502"/>
            <a:ext cx="10753493" cy="1456996"/>
          </a:xfrm>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pic>
        <p:nvPicPr>
          <p:cNvPr id="19" name="Picture 18">
            <a:extLst>
              <a:ext uri="{FF2B5EF4-FFF2-40B4-BE49-F238E27FC236}">
                <a16:creationId xmlns:a16="http://schemas.microsoft.com/office/drawing/2014/main" id="{CAD91200-3642-8946-A772-E48D2472F96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B893048A-A103-8740-9E4D-A13D62CFA954}"/>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Picture Placeholder 37">
            <a:extLst>
              <a:ext uri="{FF2B5EF4-FFF2-40B4-BE49-F238E27FC236}">
                <a16:creationId xmlns:a16="http://schemas.microsoft.com/office/drawing/2014/main" id="{CFA31AA8-C387-164B-869F-B0075C511E65}"/>
              </a:ext>
            </a:extLst>
          </p:cNvPr>
          <p:cNvSpPr>
            <a:spLocks noGrp="1"/>
          </p:cNvSpPr>
          <p:nvPr>
            <p:ph type="pic" sz="quarter" idx="20" hasCustomPrompt="1"/>
          </p:nvPr>
        </p:nvSpPr>
        <p:spPr>
          <a:xfrm>
            <a:off x="-12542" y="3603157"/>
            <a:ext cx="3889249" cy="2495747"/>
          </a:xfrm>
        </p:spPr>
        <p:txBody>
          <a:bodyPr>
            <a:normAutofit/>
          </a:bodyPr>
          <a:lstStyle>
            <a:lvl1pPr marL="0" indent="0">
              <a:buNone/>
              <a:defRPr sz="2000" b="1">
                <a:solidFill>
                  <a:schemeClr val="tx1"/>
                </a:solidFill>
              </a:defRPr>
            </a:lvl1pPr>
          </a:lstStyle>
          <a:p>
            <a:r>
              <a:rPr lang="en-US" dirty="0"/>
              <a:t>Picture/icon/text</a:t>
            </a:r>
          </a:p>
        </p:txBody>
      </p:sp>
      <p:sp>
        <p:nvSpPr>
          <p:cNvPr id="17" name="Picture Placeholder 37">
            <a:extLst>
              <a:ext uri="{FF2B5EF4-FFF2-40B4-BE49-F238E27FC236}">
                <a16:creationId xmlns:a16="http://schemas.microsoft.com/office/drawing/2014/main" id="{9B1F4115-3B6A-C147-B3F0-135C7ECD40C5}"/>
              </a:ext>
            </a:extLst>
          </p:cNvPr>
          <p:cNvSpPr>
            <a:spLocks noGrp="1"/>
          </p:cNvSpPr>
          <p:nvPr>
            <p:ph type="pic" sz="quarter" idx="21" hasCustomPrompt="1"/>
          </p:nvPr>
        </p:nvSpPr>
        <p:spPr>
          <a:xfrm>
            <a:off x="4154344" y="3603157"/>
            <a:ext cx="3889249" cy="2495747"/>
          </a:xfrm>
        </p:spPr>
        <p:txBody>
          <a:bodyPr>
            <a:normAutofit/>
          </a:bodyPr>
          <a:lstStyle>
            <a:lvl1pPr marL="0" indent="0">
              <a:buNone/>
              <a:defRPr sz="2000" b="1">
                <a:solidFill>
                  <a:schemeClr val="tx1"/>
                </a:solidFill>
              </a:defRPr>
            </a:lvl1pPr>
          </a:lstStyle>
          <a:p>
            <a:r>
              <a:rPr lang="en-US" dirty="0"/>
              <a:t>Picture/icon/text</a:t>
            </a:r>
          </a:p>
        </p:txBody>
      </p:sp>
      <p:sp>
        <p:nvSpPr>
          <p:cNvPr id="20" name="Picture Placeholder 37">
            <a:extLst>
              <a:ext uri="{FF2B5EF4-FFF2-40B4-BE49-F238E27FC236}">
                <a16:creationId xmlns:a16="http://schemas.microsoft.com/office/drawing/2014/main" id="{5E9C8FEA-E368-2E47-8707-A1899F1C96BC}"/>
              </a:ext>
            </a:extLst>
          </p:cNvPr>
          <p:cNvSpPr>
            <a:spLocks noGrp="1"/>
          </p:cNvSpPr>
          <p:nvPr>
            <p:ph type="pic" sz="quarter" idx="22" hasCustomPrompt="1"/>
          </p:nvPr>
        </p:nvSpPr>
        <p:spPr>
          <a:xfrm>
            <a:off x="8309655" y="3603157"/>
            <a:ext cx="3889249" cy="2495747"/>
          </a:xfrm>
        </p:spPr>
        <p:txBody>
          <a:bodyPr>
            <a:normAutofit/>
          </a:bodyPr>
          <a:lstStyle>
            <a:lvl1pPr marL="0" indent="0">
              <a:buNone/>
              <a:defRPr sz="2000" b="1">
                <a:solidFill>
                  <a:schemeClr val="tx1"/>
                </a:solidFill>
              </a:defRPr>
            </a:lvl1pPr>
          </a:lstStyle>
          <a:p>
            <a:r>
              <a:rPr lang="en-US" dirty="0"/>
              <a:t>Picture/icon/text</a:t>
            </a:r>
          </a:p>
        </p:txBody>
      </p:sp>
    </p:spTree>
    <p:extLst>
      <p:ext uri="{BB962C8B-B14F-4D97-AF65-F5344CB8AC3E}">
        <p14:creationId xmlns:p14="http://schemas.microsoft.com/office/powerpoint/2010/main" val="2942492883"/>
      </p:ext>
    </p:extLst>
  </p:cSld>
  <p:clrMapOvr>
    <a:masterClrMapping/>
  </p:clrMapOvr>
  <p:extLst>
    <p:ext uri="{DCECCB84-F9BA-43D5-87BE-67443E8EF086}">
      <p15:sldGuideLst xmlns:p15="http://schemas.microsoft.com/office/powerpoint/2012/main">
        <p15:guide id="1" orient="horz" pos="2136">
          <p15:clr>
            <a:srgbClr val="FBAE40"/>
          </p15:clr>
        </p15:guide>
        <p15:guide id="3" pos="432">
          <p15:clr>
            <a:srgbClr val="FBAE40"/>
          </p15:clr>
        </p15:guide>
        <p15:guide id="4" pos="7296">
          <p15:clr>
            <a:srgbClr val="FBAE40"/>
          </p15:clr>
        </p15:guide>
        <p15:guide id="5" orient="horz" pos="5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A35D9A-EEF1-DD46-987E-6CF872511F43}"/>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7" name="Content Placeholder 5">
            <a:extLst>
              <a:ext uri="{FF2B5EF4-FFF2-40B4-BE49-F238E27FC236}">
                <a16:creationId xmlns:a16="http://schemas.microsoft.com/office/drawing/2014/main" id="{D7FACD73-4E5D-A345-B9F2-A050263D9E0C}"/>
              </a:ext>
            </a:extLst>
          </p:cNvPr>
          <p:cNvSpPr>
            <a:spLocks noGrp="1"/>
          </p:cNvSpPr>
          <p:nvPr>
            <p:ph sz="quarter" idx="4"/>
          </p:nvPr>
        </p:nvSpPr>
        <p:spPr>
          <a:xfrm>
            <a:off x="573795" y="1586706"/>
            <a:ext cx="11241694" cy="4763072"/>
          </a:xfrm>
        </p:spPr>
        <p:txBody>
          <a:bodyPr>
            <a:normAutofit/>
          </a:bodyPr>
          <a:lstStyle>
            <a:lvl1pPr marL="0" indent="0">
              <a:lnSpc>
                <a:spcPct val="100000"/>
              </a:lnSpc>
              <a:spcBef>
                <a:spcPts val="0"/>
              </a:spcBef>
              <a:spcAft>
                <a:spcPts val="600"/>
              </a:spcAft>
              <a:buNone/>
              <a:defRPr sz="3200" b="1">
                <a:solidFill>
                  <a:srgbClr val="002060"/>
                </a:solidFill>
              </a:defRPr>
            </a:lvl1pPr>
            <a:lvl2pPr marL="800100" indent="-342900">
              <a:lnSpc>
                <a:spcPct val="100000"/>
              </a:lnSpc>
              <a:spcBef>
                <a:spcPts val="0"/>
              </a:spcBef>
              <a:spcAft>
                <a:spcPts val="600"/>
              </a:spcAft>
              <a:buClr>
                <a:srgbClr val="5D8B72"/>
              </a:buClr>
              <a:buFont typeface="Wingdings" pitchFamily="2" charset="2"/>
              <a:buChar char="§"/>
              <a:defRPr sz="3200"/>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82528B23-895C-5C4C-B680-35A98899E6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E3FAAB9C-4676-8C48-8CEF-A4CF6BE5BC2B}"/>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39628112"/>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9_Custom Layout_1.5Li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A35D9A-EEF1-DD46-987E-6CF872511F43}"/>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7" name="Content Placeholder 5">
            <a:extLst>
              <a:ext uri="{FF2B5EF4-FFF2-40B4-BE49-F238E27FC236}">
                <a16:creationId xmlns:a16="http://schemas.microsoft.com/office/drawing/2014/main" id="{D7FACD73-4E5D-A345-B9F2-A050263D9E0C}"/>
              </a:ext>
            </a:extLst>
          </p:cNvPr>
          <p:cNvSpPr>
            <a:spLocks noGrp="1"/>
          </p:cNvSpPr>
          <p:nvPr>
            <p:ph sz="quarter" idx="4"/>
          </p:nvPr>
        </p:nvSpPr>
        <p:spPr>
          <a:xfrm>
            <a:off x="573795" y="1586706"/>
            <a:ext cx="11241694" cy="4763072"/>
          </a:xfrm>
        </p:spPr>
        <p:txBody>
          <a:bodyPr>
            <a:normAutofit/>
          </a:bodyPr>
          <a:lstStyle>
            <a:lvl1pPr marL="0" indent="0">
              <a:lnSpc>
                <a:spcPct val="100000"/>
              </a:lnSpc>
              <a:spcBef>
                <a:spcPts val="600"/>
              </a:spcBef>
              <a:spcAft>
                <a:spcPts val="600"/>
              </a:spcAft>
              <a:buNone/>
              <a:defRPr sz="3200" b="1">
                <a:solidFill>
                  <a:srgbClr val="002060"/>
                </a:solidFill>
              </a:defRPr>
            </a:lvl1pPr>
            <a:lvl2pPr marL="800100" indent="-342900">
              <a:lnSpc>
                <a:spcPct val="100000"/>
              </a:lnSpc>
              <a:spcBef>
                <a:spcPts val="600"/>
              </a:spcBef>
              <a:spcAft>
                <a:spcPts val="600"/>
              </a:spcAft>
              <a:buClr>
                <a:srgbClr val="5D8B72"/>
              </a:buClr>
              <a:buFont typeface="Wingdings" pitchFamily="2" charset="2"/>
              <a:buChar char="§"/>
              <a:defRPr sz="3200"/>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82528B23-895C-5C4C-B680-35A98899E6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E3FAAB9C-4676-8C48-8CEF-A4CF6BE5BC2B}"/>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03060648"/>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A35D9A-EEF1-DD46-987E-6CF872511F43}"/>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7" name="Content Placeholder 5">
            <a:extLst>
              <a:ext uri="{FF2B5EF4-FFF2-40B4-BE49-F238E27FC236}">
                <a16:creationId xmlns:a16="http://schemas.microsoft.com/office/drawing/2014/main" id="{D7FACD73-4E5D-A345-B9F2-A050263D9E0C}"/>
              </a:ext>
            </a:extLst>
          </p:cNvPr>
          <p:cNvSpPr>
            <a:spLocks noGrp="1"/>
          </p:cNvSpPr>
          <p:nvPr>
            <p:ph sz="quarter" idx="4"/>
          </p:nvPr>
        </p:nvSpPr>
        <p:spPr>
          <a:xfrm>
            <a:off x="6718609" y="1757943"/>
            <a:ext cx="5183188" cy="3684588"/>
          </a:xfrm>
        </p:spPr>
        <p:txBody>
          <a:bodyPr>
            <a:normAutofit/>
          </a:bodyPr>
          <a:lstStyle>
            <a:lvl1pPr marL="0" indent="0">
              <a:buNone/>
              <a:defRPr sz="3200" b="1">
                <a:solidFill>
                  <a:srgbClr val="002060"/>
                </a:solidFill>
              </a:defRPr>
            </a:lvl1pPr>
            <a:lvl2pPr marL="800100" indent="-342900">
              <a:buClr>
                <a:srgbClr val="5D8B72"/>
              </a:buClr>
              <a:buFont typeface="Wingdings" pitchFamily="2" charset="2"/>
              <a:buChar char="§"/>
              <a:defRPr sz="3200"/>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82528B23-895C-5C4C-B680-35A98899E6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Title 1">
            <a:extLst>
              <a:ext uri="{FF2B5EF4-FFF2-40B4-BE49-F238E27FC236}">
                <a16:creationId xmlns:a16="http://schemas.microsoft.com/office/drawing/2014/main" id="{E3FAAB9C-4676-8C48-8CEF-A4CF6BE5BC2B}"/>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1" name="Picture Placeholder 37">
            <a:extLst>
              <a:ext uri="{FF2B5EF4-FFF2-40B4-BE49-F238E27FC236}">
                <a16:creationId xmlns:a16="http://schemas.microsoft.com/office/drawing/2014/main" id="{F18C6717-9848-804B-B1E2-2105CEE0B192}"/>
              </a:ext>
            </a:extLst>
          </p:cNvPr>
          <p:cNvSpPr>
            <a:spLocks noGrp="1"/>
          </p:cNvSpPr>
          <p:nvPr>
            <p:ph type="pic" sz="quarter" idx="20" hasCustomPrompt="1"/>
          </p:nvPr>
        </p:nvSpPr>
        <p:spPr>
          <a:xfrm>
            <a:off x="0" y="1093699"/>
            <a:ext cx="6337300" cy="5759148"/>
          </a:xfrm>
        </p:spPr>
        <p:txBody>
          <a:bodyPr>
            <a:normAutofit/>
          </a:bodyPr>
          <a:lstStyle>
            <a:lvl1pPr marL="0" indent="0">
              <a:buNone/>
              <a:defRPr sz="2000" b="1">
                <a:solidFill>
                  <a:schemeClr val="tx1"/>
                </a:solidFill>
              </a:defRPr>
            </a:lvl1pPr>
          </a:lstStyle>
          <a:p>
            <a:r>
              <a:rPr lang="en-US" dirty="0"/>
              <a:t>Picture/icon/text</a:t>
            </a:r>
          </a:p>
        </p:txBody>
      </p:sp>
    </p:spTree>
    <p:extLst>
      <p:ext uri="{BB962C8B-B14F-4D97-AF65-F5344CB8AC3E}">
        <p14:creationId xmlns:p14="http://schemas.microsoft.com/office/powerpoint/2010/main" val="2629184296"/>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9" name="Rectangle 8">
            <a:extLst>
              <a:ext uri="{FF2B5EF4-FFF2-40B4-BE49-F238E27FC236}">
                <a16:creationId xmlns:a16="http://schemas.microsoft.com/office/drawing/2014/main" id="{7D63FB6F-295B-4145-AC04-27AECBF663FE}"/>
              </a:ext>
            </a:extLst>
          </p:cNvPr>
          <p:cNvSpPr/>
          <p:nvPr userDrawn="1"/>
        </p:nvSpPr>
        <p:spPr>
          <a:xfrm>
            <a:off x="10173653" y="3561055"/>
            <a:ext cx="1399032" cy="2013995"/>
          </a:xfrm>
          <a:prstGeom prst="rect">
            <a:avLst/>
          </a:prstGeom>
          <a:solidFill>
            <a:srgbClr val="B9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Rectangle 10">
            <a:extLst>
              <a:ext uri="{FF2B5EF4-FFF2-40B4-BE49-F238E27FC236}">
                <a16:creationId xmlns:a16="http://schemas.microsoft.com/office/drawing/2014/main" id="{7A30F6BE-9234-024F-833A-824C3D3A925D}"/>
              </a:ext>
            </a:extLst>
          </p:cNvPr>
          <p:cNvSpPr/>
          <p:nvPr userDrawn="1"/>
        </p:nvSpPr>
        <p:spPr>
          <a:xfrm>
            <a:off x="8586154" y="3561055"/>
            <a:ext cx="1399032" cy="2013995"/>
          </a:xfrm>
          <a:prstGeom prst="rect">
            <a:avLst/>
          </a:prstGeom>
          <a:solidFill>
            <a:srgbClr val="B94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1B41BF4F-6491-E24D-82FA-6C4C49768707}"/>
              </a:ext>
            </a:extLst>
          </p:cNvPr>
          <p:cNvSpPr/>
          <p:nvPr userDrawn="1"/>
        </p:nvSpPr>
        <p:spPr>
          <a:xfrm>
            <a:off x="6976872" y="3561054"/>
            <a:ext cx="1407759"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030C1E6D-6FDE-8C4C-84A7-19639DF2BE58}"/>
              </a:ext>
            </a:extLst>
          </p:cNvPr>
          <p:cNvSpPr/>
          <p:nvPr userDrawn="1"/>
        </p:nvSpPr>
        <p:spPr>
          <a:xfrm>
            <a:off x="5416537" y="3561055"/>
            <a:ext cx="140359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a:extLst>
              <a:ext uri="{FF2B5EF4-FFF2-40B4-BE49-F238E27FC236}">
                <a16:creationId xmlns:a16="http://schemas.microsoft.com/office/drawing/2014/main" id="{4E81D280-A245-594C-9C82-B79E20F196D0}"/>
              </a:ext>
            </a:extLst>
          </p:cNvPr>
          <p:cNvSpPr/>
          <p:nvPr userDrawn="1"/>
        </p:nvSpPr>
        <p:spPr>
          <a:xfrm>
            <a:off x="3836549" y="3561054"/>
            <a:ext cx="139903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106EA32C-2240-6F4B-914F-98F7B8238AF2}"/>
              </a:ext>
            </a:extLst>
          </p:cNvPr>
          <p:cNvSpPr/>
          <p:nvPr userDrawn="1"/>
        </p:nvSpPr>
        <p:spPr>
          <a:xfrm>
            <a:off x="651527" y="3561054"/>
            <a:ext cx="139903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A93E19-50A5-9548-8F8C-391BBBDBDB90}"/>
              </a:ext>
            </a:extLst>
          </p:cNvPr>
          <p:cNvSpPr/>
          <p:nvPr userDrawn="1"/>
        </p:nvSpPr>
        <p:spPr>
          <a:xfrm>
            <a:off x="2254237" y="3561055"/>
            <a:ext cx="140359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4ED8E57-8E6A-9147-8403-FC7756A82595}"/>
              </a:ext>
            </a:extLst>
          </p:cNvPr>
          <p:cNvSpPr/>
          <p:nvPr userDrawn="1"/>
        </p:nvSpPr>
        <p:spPr>
          <a:xfrm>
            <a:off x="651527"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DDE5E9-7903-9D43-B5F6-3F8CE301C9A3}"/>
              </a:ext>
            </a:extLst>
          </p:cNvPr>
          <p:cNvSpPr/>
          <p:nvPr userDrawn="1"/>
        </p:nvSpPr>
        <p:spPr>
          <a:xfrm>
            <a:off x="22490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5D5EB1-B45D-4743-A377-C9944576F172}"/>
              </a:ext>
            </a:extLst>
          </p:cNvPr>
          <p:cNvSpPr/>
          <p:nvPr userDrawn="1"/>
        </p:nvSpPr>
        <p:spPr>
          <a:xfrm>
            <a:off x="3836161"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1F42BFC-2C0F-7B4C-A926-E9D82CEC7CDF}"/>
              </a:ext>
            </a:extLst>
          </p:cNvPr>
          <p:cNvSpPr/>
          <p:nvPr userDrawn="1"/>
        </p:nvSpPr>
        <p:spPr>
          <a:xfrm>
            <a:off x="5403963" y="2162022"/>
            <a:ext cx="1413590"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A1E8556-4AB5-444E-83C6-EBC637F23838}"/>
              </a:ext>
            </a:extLst>
          </p:cNvPr>
          <p:cNvSpPr/>
          <p:nvPr userDrawn="1"/>
        </p:nvSpPr>
        <p:spPr>
          <a:xfrm>
            <a:off x="69855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EFCBEB-6BFB-264C-849B-1BCB554A8812}"/>
              </a:ext>
            </a:extLst>
          </p:cNvPr>
          <p:cNvSpPr/>
          <p:nvPr userDrawn="1"/>
        </p:nvSpPr>
        <p:spPr>
          <a:xfrm>
            <a:off x="8586837"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9489B2-A7AF-1A48-A34B-C686CA59A72C}"/>
              </a:ext>
            </a:extLst>
          </p:cNvPr>
          <p:cNvSpPr/>
          <p:nvPr userDrawn="1"/>
        </p:nvSpPr>
        <p:spPr>
          <a:xfrm>
            <a:off x="10173899" y="2162022"/>
            <a:ext cx="1399032" cy="1399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5">
            <a:extLst>
              <a:ext uri="{FF2B5EF4-FFF2-40B4-BE49-F238E27FC236}">
                <a16:creationId xmlns:a16="http://schemas.microsoft.com/office/drawing/2014/main" id="{6D13160A-7C33-214C-A659-A9486E4B61C7}"/>
              </a:ext>
            </a:extLst>
          </p:cNvPr>
          <p:cNvSpPr>
            <a:spLocks noGrp="1"/>
          </p:cNvSpPr>
          <p:nvPr>
            <p:ph sz="quarter" idx="4" hasCustomPrompt="1"/>
          </p:nvPr>
        </p:nvSpPr>
        <p:spPr>
          <a:xfrm>
            <a:off x="653175"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1" name="Content Placeholder 5">
            <a:extLst>
              <a:ext uri="{FF2B5EF4-FFF2-40B4-BE49-F238E27FC236}">
                <a16:creationId xmlns:a16="http://schemas.microsoft.com/office/drawing/2014/main" id="{0619B90C-3B9F-5942-9F93-1B3C12E5D3F0}"/>
              </a:ext>
            </a:extLst>
          </p:cNvPr>
          <p:cNvSpPr>
            <a:spLocks noGrp="1"/>
          </p:cNvSpPr>
          <p:nvPr>
            <p:ph sz="quarter" idx="10" hasCustomPrompt="1"/>
          </p:nvPr>
        </p:nvSpPr>
        <p:spPr>
          <a:xfrm>
            <a:off x="2261257"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2" name="Content Placeholder 5">
            <a:extLst>
              <a:ext uri="{FF2B5EF4-FFF2-40B4-BE49-F238E27FC236}">
                <a16:creationId xmlns:a16="http://schemas.microsoft.com/office/drawing/2014/main" id="{BEF394CA-5C7F-7747-88FB-CC36738A1590}"/>
              </a:ext>
            </a:extLst>
          </p:cNvPr>
          <p:cNvSpPr>
            <a:spLocks noGrp="1"/>
          </p:cNvSpPr>
          <p:nvPr>
            <p:ph sz="quarter" idx="11" hasCustomPrompt="1"/>
          </p:nvPr>
        </p:nvSpPr>
        <p:spPr>
          <a:xfrm>
            <a:off x="3848319"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3" name="Content Placeholder 5">
            <a:extLst>
              <a:ext uri="{FF2B5EF4-FFF2-40B4-BE49-F238E27FC236}">
                <a16:creationId xmlns:a16="http://schemas.microsoft.com/office/drawing/2014/main" id="{26CAF10A-5FF5-A14E-ACBB-55A8215DC58A}"/>
              </a:ext>
            </a:extLst>
          </p:cNvPr>
          <p:cNvSpPr>
            <a:spLocks noGrp="1"/>
          </p:cNvSpPr>
          <p:nvPr>
            <p:ph sz="quarter" idx="12" hasCustomPrompt="1"/>
          </p:nvPr>
        </p:nvSpPr>
        <p:spPr>
          <a:xfrm>
            <a:off x="5414361" y="2162022"/>
            <a:ext cx="1393718" cy="139903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Icon/photo</a:t>
            </a:r>
          </a:p>
        </p:txBody>
      </p:sp>
      <p:sp>
        <p:nvSpPr>
          <p:cNvPr id="34" name="Content Placeholder 5">
            <a:extLst>
              <a:ext uri="{FF2B5EF4-FFF2-40B4-BE49-F238E27FC236}">
                <a16:creationId xmlns:a16="http://schemas.microsoft.com/office/drawing/2014/main" id="{ED6402DC-B696-2240-8DA9-ADE6C47F16D8}"/>
              </a:ext>
            </a:extLst>
          </p:cNvPr>
          <p:cNvSpPr>
            <a:spLocks noGrp="1"/>
          </p:cNvSpPr>
          <p:nvPr>
            <p:ph sz="quarter" idx="13" hasCustomPrompt="1"/>
          </p:nvPr>
        </p:nvSpPr>
        <p:spPr>
          <a:xfrm>
            <a:off x="6990912"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5" name="Content Placeholder 5">
            <a:extLst>
              <a:ext uri="{FF2B5EF4-FFF2-40B4-BE49-F238E27FC236}">
                <a16:creationId xmlns:a16="http://schemas.microsoft.com/office/drawing/2014/main" id="{0FDABA7F-8C47-4247-9381-D417117873DC}"/>
              </a:ext>
            </a:extLst>
          </p:cNvPr>
          <p:cNvSpPr>
            <a:spLocks noGrp="1"/>
          </p:cNvSpPr>
          <p:nvPr>
            <p:ph sz="quarter" idx="14" hasCustomPrompt="1"/>
          </p:nvPr>
        </p:nvSpPr>
        <p:spPr>
          <a:xfrm>
            <a:off x="8598995"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36" name="Content Placeholder 5">
            <a:extLst>
              <a:ext uri="{FF2B5EF4-FFF2-40B4-BE49-F238E27FC236}">
                <a16:creationId xmlns:a16="http://schemas.microsoft.com/office/drawing/2014/main" id="{2783E5F4-3A3F-B941-889C-722AE8E54073}"/>
              </a:ext>
            </a:extLst>
          </p:cNvPr>
          <p:cNvSpPr>
            <a:spLocks noGrp="1"/>
          </p:cNvSpPr>
          <p:nvPr>
            <p:ph sz="quarter" idx="15" hasCustomPrompt="1"/>
          </p:nvPr>
        </p:nvSpPr>
        <p:spPr>
          <a:xfrm>
            <a:off x="10175546" y="2162022"/>
            <a:ext cx="1393718" cy="1399032"/>
          </a:xfrm>
        </p:spPr>
        <p:txBody>
          <a:bodyPr>
            <a:normAutofit/>
          </a:bodyPr>
          <a:lstStyle>
            <a:lvl1pPr marL="0" indent="0" algn="ctr">
              <a:buNone/>
              <a:defRPr sz="20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Icon/photo</a:t>
            </a:r>
          </a:p>
        </p:txBody>
      </p:sp>
      <p:sp>
        <p:nvSpPr>
          <p:cNvPr id="4" name="Text Placeholder 3">
            <a:extLst>
              <a:ext uri="{FF2B5EF4-FFF2-40B4-BE49-F238E27FC236}">
                <a16:creationId xmlns:a16="http://schemas.microsoft.com/office/drawing/2014/main" id="{487B02A2-B4A7-7246-A7D2-D24AEC2B262F}"/>
              </a:ext>
            </a:extLst>
          </p:cNvPr>
          <p:cNvSpPr>
            <a:spLocks noGrp="1"/>
          </p:cNvSpPr>
          <p:nvPr>
            <p:ph type="body" sz="quarter" idx="16" hasCustomPrompt="1"/>
          </p:nvPr>
        </p:nvSpPr>
        <p:spPr>
          <a:xfrm>
            <a:off x="865053"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7" name="Text Placeholder 3">
            <a:extLst>
              <a:ext uri="{FF2B5EF4-FFF2-40B4-BE49-F238E27FC236}">
                <a16:creationId xmlns:a16="http://schemas.microsoft.com/office/drawing/2014/main" id="{5F09B16C-9619-E64D-89F0-2025BEB7F217}"/>
              </a:ext>
            </a:extLst>
          </p:cNvPr>
          <p:cNvSpPr>
            <a:spLocks noGrp="1"/>
          </p:cNvSpPr>
          <p:nvPr>
            <p:ph type="body" sz="quarter" idx="17" hasCustomPrompt="1"/>
          </p:nvPr>
        </p:nvSpPr>
        <p:spPr>
          <a:xfrm>
            <a:off x="245705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8" name="Text Placeholder 3">
            <a:extLst>
              <a:ext uri="{FF2B5EF4-FFF2-40B4-BE49-F238E27FC236}">
                <a16:creationId xmlns:a16="http://schemas.microsoft.com/office/drawing/2014/main" id="{D2F39FD2-65E4-A24B-8EEB-6F38BDAF8B00}"/>
              </a:ext>
            </a:extLst>
          </p:cNvPr>
          <p:cNvSpPr>
            <a:spLocks noGrp="1"/>
          </p:cNvSpPr>
          <p:nvPr>
            <p:ph type="body" sz="quarter" idx="18" hasCustomPrompt="1"/>
          </p:nvPr>
        </p:nvSpPr>
        <p:spPr>
          <a:xfrm>
            <a:off x="406019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39" name="Text Placeholder 3">
            <a:extLst>
              <a:ext uri="{FF2B5EF4-FFF2-40B4-BE49-F238E27FC236}">
                <a16:creationId xmlns:a16="http://schemas.microsoft.com/office/drawing/2014/main" id="{24058022-10D8-9D4C-8782-AD04941366AE}"/>
              </a:ext>
            </a:extLst>
          </p:cNvPr>
          <p:cNvSpPr>
            <a:spLocks noGrp="1"/>
          </p:cNvSpPr>
          <p:nvPr>
            <p:ph type="body" sz="quarter" idx="19" hasCustomPrompt="1"/>
          </p:nvPr>
        </p:nvSpPr>
        <p:spPr>
          <a:xfrm>
            <a:off x="5625777"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0" name="Text Placeholder 3">
            <a:extLst>
              <a:ext uri="{FF2B5EF4-FFF2-40B4-BE49-F238E27FC236}">
                <a16:creationId xmlns:a16="http://schemas.microsoft.com/office/drawing/2014/main" id="{EBD41ED7-6893-A44E-8684-F19253C5E990}"/>
              </a:ext>
            </a:extLst>
          </p:cNvPr>
          <p:cNvSpPr>
            <a:spLocks noGrp="1"/>
          </p:cNvSpPr>
          <p:nvPr>
            <p:ph type="body" sz="quarter" idx="20" hasCustomPrompt="1"/>
          </p:nvPr>
        </p:nvSpPr>
        <p:spPr>
          <a:xfrm>
            <a:off x="7183644"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1" name="Text Placeholder 3">
            <a:extLst>
              <a:ext uri="{FF2B5EF4-FFF2-40B4-BE49-F238E27FC236}">
                <a16:creationId xmlns:a16="http://schemas.microsoft.com/office/drawing/2014/main" id="{A6ABB7D3-8923-3541-8C81-B2A625F39562}"/>
              </a:ext>
            </a:extLst>
          </p:cNvPr>
          <p:cNvSpPr>
            <a:spLocks noGrp="1"/>
          </p:cNvSpPr>
          <p:nvPr>
            <p:ph type="body" sz="quarter" idx="21" hasCustomPrompt="1"/>
          </p:nvPr>
        </p:nvSpPr>
        <p:spPr>
          <a:xfrm>
            <a:off x="8797955"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2" name="Text Placeholder 3">
            <a:extLst>
              <a:ext uri="{FF2B5EF4-FFF2-40B4-BE49-F238E27FC236}">
                <a16:creationId xmlns:a16="http://schemas.microsoft.com/office/drawing/2014/main" id="{92B815BA-D993-E647-A23D-45104F350363}"/>
              </a:ext>
            </a:extLst>
          </p:cNvPr>
          <p:cNvSpPr>
            <a:spLocks noGrp="1"/>
          </p:cNvSpPr>
          <p:nvPr>
            <p:ph type="body" sz="quarter" idx="22" hasCustomPrompt="1"/>
          </p:nvPr>
        </p:nvSpPr>
        <p:spPr>
          <a:xfrm>
            <a:off x="10378400" y="3999649"/>
            <a:ext cx="969962" cy="960437"/>
          </a:xfrm>
        </p:spPr>
        <p:txBody>
          <a:bodyPr>
            <a:normAutofit/>
          </a:bodyPr>
          <a:lstStyle>
            <a:lvl1pPr marL="0" indent="0" algn="ctr">
              <a:buNone/>
              <a:defRPr sz="2400">
                <a:solidFill>
                  <a:schemeClr val="bg1"/>
                </a:solidFill>
              </a:defRPr>
            </a:lvl1pPr>
          </a:lstStyle>
          <a:p>
            <a:pPr lvl="0"/>
            <a:r>
              <a:rPr lang="en-US" dirty="0"/>
              <a:t>Text</a:t>
            </a:r>
          </a:p>
        </p:txBody>
      </p:sp>
      <p:sp>
        <p:nvSpPr>
          <p:cNvPr id="44" name="Title 1">
            <a:extLst>
              <a:ext uri="{FF2B5EF4-FFF2-40B4-BE49-F238E27FC236}">
                <a16:creationId xmlns:a16="http://schemas.microsoft.com/office/drawing/2014/main" id="{07456F10-94CB-9840-86F1-1CBEA9052442}"/>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50956160"/>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0A3B4F-B787-E348-81E5-AACFA52907BF}"/>
              </a:ext>
            </a:extLst>
          </p:cNvPr>
          <p:cNvSpPr/>
          <p:nvPr userDrawn="1"/>
        </p:nvSpPr>
        <p:spPr>
          <a:xfrm>
            <a:off x="2424544" y="3931919"/>
            <a:ext cx="9767455" cy="2926081"/>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E46EE32B-AE50-8946-9122-6D66A5E8A400}"/>
              </a:ext>
            </a:extLst>
          </p:cNvPr>
          <p:cNvSpPr>
            <a:spLocks noGrp="1"/>
          </p:cNvSpPr>
          <p:nvPr>
            <p:ph type="pic" idx="15" hasCustomPrompt="1"/>
          </p:nvPr>
        </p:nvSpPr>
        <p:spPr>
          <a:xfrm>
            <a:off x="4251" y="3987290"/>
            <a:ext cx="2420293" cy="28707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pic>
        <p:nvPicPr>
          <p:cNvPr id="11" name="Picture 10">
            <a:extLst>
              <a:ext uri="{FF2B5EF4-FFF2-40B4-BE49-F238E27FC236}">
                <a16:creationId xmlns:a16="http://schemas.microsoft.com/office/drawing/2014/main" id="{FAFE6C72-DEEC-FC45-8EAB-DDC32F5FA794}"/>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48D45BA4-7F84-2B43-9F1E-687730EE4F67}"/>
              </a:ext>
            </a:extLst>
          </p:cNvPr>
          <p:cNvSpPr>
            <a:spLocks noGrp="1"/>
          </p:cNvSpPr>
          <p:nvPr>
            <p:ph type="title"/>
          </p:nvPr>
        </p:nvSpPr>
        <p:spPr>
          <a:xfrm>
            <a:off x="573795" y="-14669"/>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8A68EDA-B380-A44A-B798-696050BAAA09}"/>
              </a:ext>
            </a:extLst>
          </p:cNvPr>
          <p:cNvSpPr>
            <a:spLocks noGrp="1"/>
          </p:cNvSpPr>
          <p:nvPr>
            <p:ph sz="half" idx="1"/>
          </p:nvPr>
        </p:nvSpPr>
        <p:spPr>
          <a:xfrm>
            <a:off x="2910840" y="1561453"/>
            <a:ext cx="8793480" cy="19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C5B502A4-0F10-C046-A09B-5907847AD2D4}"/>
              </a:ext>
            </a:extLst>
          </p:cNvPr>
          <p:cNvSpPr>
            <a:spLocks noGrp="1"/>
          </p:cNvSpPr>
          <p:nvPr>
            <p:ph sz="half" idx="13"/>
          </p:nvPr>
        </p:nvSpPr>
        <p:spPr>
          <a:xfrm>
            <a:off x="2910840" y="4377805"/>
            <a:ext cx="8793480" cy="1959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DFB21A36-8344-2E4A-BB13-8B1D1EA74D55}"/>
              </a:ext>
            </a:extLst>
          </p:cNvPr>
          <p:cNvSpPr>
            <a:spLocks noGrp="1"/>
          </p:cNvSpPr>
          <p:nvPr>
            <p:ph type="pic" idx="14" hasCustomPrompt="1"/>
          </p:nvPr>
        </p:nvSpPr>
        <p:spPr>
          <a:xfrm>
            <a:off x="4251" y="1097786"/>
            <a:ext cx="2420293" cy="28707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pic>
        <p:nvPicPr>
          <p:cNvPr id="12" name="Picture 11">
            <a:extLst>
              <a:ext uri="{FF2B5EF4-FFF2-40B4-BE49-F238E27FC236}">
                <a16:creationId xmlns:a16="http://schemas.microsoft.com/office/drawing/2014/main" id="{26770B63-95F5-6D47-AF76-01BD68431C4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Tree>
    <p:extLst>
      <p:ext uri="{BB962C8B-B14F-4D97-AF65-F5344CB8AC3E}">
        <p14:creationId xmlns:p14="http://schemas.microsoft.com/office/powerpoint/2010/main" val="1902513831"/>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FE6C72-DEEC-FC45-8EAB-DDC32F5FA794}"/>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48D45BA4-7F84-2B43-9F1E-687730EE4F67}"/>
              </a:ext>
            </a:extLst>
          </p:cNvPr>
          <p:cNvSpPr>
            <a:spLocks noGrp="1"/>
          </p:cNvSpPr>
          <p:nvPr>
            <p:ph type="title"/>
          </p:nvPr>
        </p:nvSpPr>
        <p:spPr>
          <a:xfrm>
            <a:off x="573795" y="-14669"/>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26770B63-95F5-6D47-AF76-01BD68431C4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3" name="Content Placeholder 5">
            <a:extLst>
              <a:ext uri="{FF2B5EF4-FFF2-40B4-BE49-F238E27FC236}">
                <a16:creationId xmlns:a16="http://schemas.microsoft.com/office/drawing/2014/main" id="{104CF099-8249-D241-A59F-D5406D5EC2BC}"/>
              </a:ext>
            </a:extLst>
          </p:cNvPr>
          <p:cNvSpPr>
            <a:spLocks noGrp="1"/>
          </p:cNvSpPr>
          <p:nvPr>
            <p:ph sz="quarter" idx="13" hasCustomPrompt="1"/>
          </p:nvPr>
        </p:nvSpPr>
        <p:spPr>
          <a:xfrm>
            <a:off x="0" y="1311845"/>
            <a:ext cx="6884476" cy="5546154"/>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4" name="Content Placeholder 5">
            <a:extLst>
              <a:ext uri="{FF2B5EF4-FFF2-40B4-BE49-F238E27FC236}">
                <a16:creationId xmlns:a16="http://schemas.microsoft.com/office/drawing/2014/main" id="{B7A87BBD-D833-9640-B345-369071EC2459}"/>
              </a:ext>
            </a:extLst>
          </p:cNvPr>
          <p:cNvSpPr>
            <a:spLocks noGrp="1"/>
          </p:cNvSpPr>
          <p:nvPr>
            <p:ph sz="quarter" idx="4" hasCustomPrompt="1"/>
          </p:nvPr>
        </p:nvSpPr>
        <p:spPr>
          <a:xfrm>
            <a:off x="6884476" y="1311845"/>
            <a:ext cx="5307523" cy="3627530"/>
          </a:xfrm>
        </p:spPr>
        <p:txBody>
          <a:bodyPr>
            <a:normAutofit/>
          </a:bodyPr>
          <a:lstStyle>
            <a:lvl1pPr marL="457200" indent="-457200">
              <a:buFont typeface="Arial" panose="020B0604020202020204" pitchFamily="34" charset="0"/>
              <a:buChar char="•"/>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5" name="Rectangle 14">
            <a:extLst>
              <a:ext uri="{FF2B5EF4-FFF2-40B4-BE49-F238E27FC236}">
                <a16:creationId xmlns:a16="http://schemas.microsoft.com/office/drawing/2014/main" id="{46364BF3-1BC5-854B-A716-FEAD932949A3}"/>
              </a:ext>
            </a:extLst>
          </p:cNvPr>
          <p:cNvSpPr/>
          <p:nvPr userDrawn="1"/>
        </p:nvSpPr>
        <p:spPr>
          <a:xfrm>
            <a:off x="6875332" y="4948518"/>
            <a:ext cx="5316667" cy="1909482"/>
          </a:xfrm>
          <a:prstGeom prst="rect">
            <a:avLst/>
          </a:prstGeom>
          <a:solidFill>
            <a:srgbClr val="5D8B7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B191"/>
              </a:solidFill>
            </a:endParaRPr>
          </a:p>
        </p:txBody>
      </p:sp>
      <p:sp>
        <p:nvSpPr>
          <p:cNvPr id="16" name="Text Placeholder 8">
            <a:extLst>
              <a:ext uri="{FF2B5EF4-FFF2-40B4-BE49-F238E27FC236}">
                <a16:creationId xmlns:a16="http://schemas.microsoft.com/office/drawing/2014/main" id="{C7C07767-73F1-E248-8946-69FB2221E494}"/>
              </a:ext>
            </a:extLst>
          </p:cNvPr>
          <p:cNvSpPr>
            <a:spLocks noGrp="1"/>
          </p:cNvSpPr>
          <p:nvPr>
            <p:ph type="body" sz="quarter" idx="14"/>
          </p:nvPr>
        </p:nvSpPr>
        <p:spPr>
          <a:xfrm>
            <a:off x="7242175" y="5267325"/>
            <a:ext cx="4645025" cy="1298067"/>
          </a:xfrm>
        </p:spPr>
        <p:txBody>
          <a:bodyPr/>
          <a:lstStyle>
            <a:lvl1pPr>
              <a:defRPr>
                <a:solidFill>
                  <a:schemeClr val="bg1"/>
                </a:solidFill>
              </a:defRPr>
            </a:lvl1pPr>
            <a:lvl2pPr>
              <a:defRPr>
                <a:solidFill>
                  <a:schemeClr val="bg1"/>
                </a:solidFill>
              </a:defRPr>
            </a:lvl2pPr>
            <a:lvl3pPr marL="914400" indent="0">
              <a:buNone/>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1340886"/>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0" name="Rectangle 9">
            <a:extLst>
              <a:ext uri="{FF2B5EF4-FFF2-40B4-BE49-F238E27FC236}">
                <a16:creationId xmlns:a16="http://schemas.microsoft.com/office/drawing/2014/main" id="{E789C67D-F551-D24A-8D9C-6ABA80EC5EF8}"/>
              </a:ext>
            </a:extLst>
          </p:cNvPr>
          <p:cNvSpPr/>
          <p:nvPr userDrawn="1"/>
        </p:nvSpPr>
        <p:spPr>
          <a:xfrm>
            <a:off x="1062317" y="4357661"/>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2CD0D8-53A1-E24B-99EE-5AA04A5C89CE}"/>
              </a:ext>
            </a:extLst>
          </p:cNvPr>
          <p:cNvSpPr/>
          <p:nvPr userDrawn="1"/>
        </p:nvSpPr>
        <p:spPr>
          <a:xfrm>
            <a:off x="4587688" y="4357661"/>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35E3B7-9503-9641-A7A8-60F96166A487}"/>
              </a:ext>
            </a:extLst>
          </p:cNvPr>
          <p:cNvSpPr/>
          <p:nvPr userDrawn="1"/>
        </p:nvSpPr>
        <p:spPr>
          <a:xfrm>
            <a:off x="8113059" y="4357661"/>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6EFEDA-983B-6547-95FE-6F3E5EBBC482}"/>
              </a:ext>
            </a:extLst>
          </p:cNvPr>
          <p:cNvSpPr/>
          <p:nvPr userDrawn="1"/>
        </p:nvSpPr>
        <p:spPr>
          <a:xfrm>
            <a:off x="4578723" y="2297447"/>
            <a:ext cx="3007659" cy="1516649"/>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6368F0-D6DE-7A4E-9005-EFE41B503ABE}"/>
              </a:ext>
            </a:extLst>
          </p:cNvPr>
          <p:cNvSpPr/>
          <p:nvPr userDrawn="1"/>
        </p:nvSpPr>
        <p:spPr>
          <a:xfrm>
            <a:off x="8104094" y="2297447"/>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91AB95-9234-5048-BF22-6A90E0A46C17}"/>
              </a:ext>
            </a:extLst>
          </p:cNvPr>
          <p:cNvSpPr/>
          <p:nvPr userDrawn="1"/>
        </p:nvSpPr>
        <p:spPr>
          <a:xfrm>
            <a:off x="1053352" y="2297447"/>
            <a:ext cx="3007659" cy="1516649"/>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673FCD2-F7B3-0046-9438-D570A76E266E}"/>
              </a:ext>
            </a:extLst>
          </p:cNvPr>
          <p:cNvSpPr>
            <a:spLocks noGrp="1"/>
          </p:cNvSpPr>
          <p:nvPr>
            <p:ph type="body" sz="quarter" idx="10" hasCustomPrompt="1"/>
          </p:nvPr>
        </p:nvSpPr>
        <p:spPr>
          <a:xfrm>
            <a:off x="1419971"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6" name="Text Placeholder 3">
            <a:extLst>
              <a:ext uri="{FF2B5EF4-FFF2-40B4-BE49-F238E27FC236}">
                <a16:creationId xmlns:a16="http://schemas.microsoft.com/office/drawing/2014/main" id="{C1ED8E38-902A-914B-B497-3A0CE55E3E1F}"/>
              </a:ext>
            </a:extLst>
          </p:cNvPr>
          <p:cNvSpPr>
            <a:spLocks noGrp="1"/>
          </p:cNvSpPr>
          <p:nvPr>
            <p:ph type="body" sz="quarter" idx="11" hasCustomPrompt="1"/>
          </p:nvPr>
        </p:nvSpPr>
        <p:spPr>
          <a:xfrm>
            <a:off x="4945342"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7" name="Text Placeholder 3">
            <a:extLst>
              <a:ext uri="{FF2B5EF4-FFF2-40B4-BE49-F238E27FC236}">
                <a16:creationId xmlns:a16="http://schemas.microsoft.com/office/drawing/2014/main" id="{DFA7EFB9-A3D8-8D47-916A-DAC4CC3760DA}"/>
              </a:ext>
            </a:extLst>
          </p:cNvPr>
          <p:cNvSpPr>
            <a:spLocks noGrp="1"/>
          </p:cNvSpPr>
          <p:nvPr>
            <p:ph type="body" sz="quarter" idx="12" hasCustomPrompt="1"/>
          </p:nvPr>
        </p:nvSpPr>
        <p:spPr>
          <a:xfrm>
            <a:off x="8456186" y="2632702"/>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8" name="Text Placeholder 3">
            <a:extLst>
              <a:ext uri="{FF2B5EF4-FFF2-40B4-BE49-F238E27FC236}">
                <a16:creationId xmlns:a16="http://schemas.microsoft.com/office/drawing/2014/main" id="{C7F7537F-C63B-EA49-9EDE-5FA37DD19F44}"/>
              </a:ext>
            </a:extLst>
          </p:cNvPr>
          <p:cNvSpPr>
            <a:spLocks noGrp="1"/>
          </p:cNvSpPr>
          <p:nvPr>
            <p:ph type="body" sz="quarter" idx="13" hasCustomPrompt="1"/>
          </p:nvPr>
        </p:nvSpPr>
        <p:spPr>
          <a:xfrm>
            <a:off x="1419971"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19" name="Text Placeholder 3">
            <a:extLst>
              <a:ext uri="{FF2B5EF4-FFF2-40B4-BE49-F238E27FC236}">
                <a16:creationId xmlns:a16="http://schemas.microsoft.com/office/drawing/2014/main" id="{780406A7-272D-504B-A7C8-AA61CE6719D6}"/>
              </a:ext>
            </a:extLst>
          </p:cNvPr>
          <p:cNvSpPr>
            <a:spLocks noGrp="1"/>
          </p:cNvSpPr>
          <p:nvPr>
            <p:ph type="body" sz="quarter" idx="14" hasCustomPrompt="1"/>
          </p:nvPr>
        </p:nvSpPr>
        <p:spPr>
          <a:xfrm>
            <a:off x="4945342"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
        <p:nvSpPr>
          <p:cNvPr id="20" name="Text Placeholder 3">
            <a:extLst>
              <a:ext uri="{FF2B5EF4-FFF2-40B4-BE49-F238E27FC236}">
                <a16:creationId xmlns:a16="http://schemas.microsoft.com/office/drawing/2014/main" id="{C04869C6-9304-A448-A48C-0A9D2D89A63B}"/>
              </a:ext>
            </a:extLst>
          </p:cNvPr>
          <p:cNvSpPr>
            <a:spLocks noGrp="1"/>
          </p:cNvSpPr>
          <p:nvPr>
            <p:ph type="body" sz="quarter" idx="15" hasCustomPrompt="1"/>
          </p:nvPr>
        </p:nvSpPr>
        <p:spPr>
          <a:xfrm>
            <a:off x="8456186" y="46985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a:t>
            </a:r>
          </a:p>
        </p:txBody>
      </p:sp>
    </p:spTree>
    <p:extLst>
      <p:ext uri="{BB962C8B-B14F-4D97-AF65-F5344CB8AC3E}">
        <p14:creationId xmlns:p14="http://schemas.microsoft.com/office/powerpoint/2010/main" val="1658774680"/>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20675"/>
            <a:ext cx="12228755" cy="6878674"/>
          </a:xfrm>
          <a:prstGeom prst="rect">
            <a:avLst/>
          </a:prstGeom>
        </p:spPr>
      </p:pic>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501874" y="1170432"/>
            <a:ext cx="10166126" cy="1211612"/>
          </a:xfrm>
        </p:spPr>
        <p:txBody>
          <a:bodyPr anchor="b"/>
          <a:lstStyle>
            <a:lvl1pPr algn="l">
              <a:defRPr sz="6000" b="1"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a:xfrm>
            <a:off x="838200" y="6356350"/>
            <a:ext cx="2743200" cy="365125"/>
          </a:xfrm>
          <a:prstGeom prst="rect">
            <a:avLst/>
          </a:prstGeom>
        </p:spPr>
        <p:txBody>
          <a:bodyPr/>
          <a:lstStyle/>
          <a:p>
            <a:fld id="{5667F5AF-E0DF-6E43-A1D7-F5FEFFC73166}" type="datetimeFigureOut">
              <a:rPr lang="en-US" smtClean="0"/>
              <a:t>7/25/2024</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a:xfrm>
            <a:off x="8610600" y="6356350"/>
            <a:ext cx="2743200" cy="365125"/>
          </a:xfrm>
          <a:prstGeom prst="rect">
            <a:avLst/>
          </a:prstGeom>
        </p:spPr>
        <p:txBody>
          <a:bodyPr/>
          <a:lstStyle/>
          <a:p>
            <a:fld id="{65E71D35-3A4C-544C-8023-6D77DCD91F75}" type="slidenum">
              <a:rPr lang="en-US" smtClean="0"/>
              <a:t>‹#›</a:t>
            </a:fld>
            <a:endParaRPr lang="en-US"/>
          </a:p>
        </p:txBody>
      </p:sp>
      <p:pic>
        <p:nvPicPr>
          <p:cNvPr id="13" name="Picture 12">
            <a:extLst>
              <a:ext uri="{FF2B5EF4-FFF2-40B4-BE49-F238E27FC236}">
                <a16:creationId xmlns:a16="http://schemas.microsoft.com/office/drawing/2014/main" id="{EA09FAE3-492E-8945-991C-5D2A0F241543}"/>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4" name="Straight Connector 13">
            <a:extLst>
              <a:ext uri="{FF2B5EF4-FFF2-40B4-BE49-F238E27FC236}">
                <a16:creationId xmlns:a16="http://schemas.microsoft.com/office/drawing/2014/main" id="{DA63CDE5-653C-2C48-B912-0A4C8B267902}"/>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4EC80B-C636-894A-8C22-73424FCA08C3}"/>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pic>
        <p:nvPicPr>
          <p:cNvPr id="12" name="Picture 11">
            <a:extLst>
              <a:ext uri="{FF2B5EF4-FFF2-40B4-BE49-F238E27FC236}">
                <a16:creationId xmlns:a16="http://schemas.microsoft.com/office/drawing/2014/main" id="{14586481-B74D-E246-A8E6-67A65FAC520D}"/>
              </a:ext>
            </a:extLst>
          </p:cNvPr>
          <p:cNvPicPr>
            <a:picLocks noChangeAspect="1"/>
          </p:cNvPicPr>
          <p:nvPr userDrawn="1"/>
        </p:nvPicPr>
        <p:blipFill>
          <a:blip r:embed="rId4"/>
          <a:stretch>
            <a:fillRect/>
          </a:stretch>
        </p:blipFill>
        <p:spPr>
          <a:xfrm>
            <a:off x="359617" y="6004119"/>
            <a:ext cx="3973068" cy="524744"/>
          </a:xfrm>
          <a:prstGeom prst="rect">
            <a:avLst/>
          </a:prstGeom>
        </p:spPr>
      </p:pic>
    </p:spTree>
    <p:extLst>
      <p:ext uri="{BB962C8B-B14F-4D97-AF65-F5344CB8AC3E}">
        <p14:creationId xmlns:p14="http://schemas.microsoft.com/office/powerpoint/2010/main" val="833632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BF363-59FF-E54E-A0B5-E35D493FB5D9}"/>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EDB2D7EB-E182-4543-8CCE-37CF8E507C4D}"/>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04195B3-35E3-C543-9CBB-AD4A8EB72435}"/>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6" name="Rectangle 15">
            <a:extLst>
              <a:ext uri="{FF2B5EF4-FFF2-40B4-BE49-F238E27FC236}">
                <a16:creationId xmlns:a16="http://schemas.microsoft.com/office/drawing/2014/main" id="{DF0C5EBA-FDE5-C744-8C25-171C6E49ED05}"/>
              </a:ext>
            </a:extLst>
          </p:cNvPr>
          <p:cNvSpPr/>
          <p:nvPr userDrawn="1"/>
        </p:nvSpPr>
        <p:spPr>
          <a:xfrm>
            <a:off x="270017" y="1367572"/>
            <a:ext cx="2713172" cy="2589112"/>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3F55F8-F17A-FC46-941E-74A68AF677D2}"/>
              </a:ext>
            </a:extLst>
          </p:cNvPr>
          <p:cNvSpPr/>
          <p:nvPr userDrawn="1"/>
        </p:nvSpPr>
        <p:spPr>
          <a:xfrm>
            <a:off x="3076999" y="1367573"/>
            <a:ext cx="2713172" cy="258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D92DE6-5EC6-4D49-A3C5-29C00605CB95}"/>
              </a:ext>
            </a:extLst>
          </p:cNvPr>
          <p:cNvSpPr/>
          <p:nvPr userDrawn="1"/>
        </p:nvSpPr>
        <p:spPr>
          <a:xfrm>
            <a:off x="256570" y="4039015"/>
            <a:ext cx="2713172" cy="2589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E47E62-84AE-884D-8677-1D5875DE6DED}"/>
              </a:ext>
            </a:extLst>
          </p:cNvPr>
          <p:cNvSpPr/>
          <p:nvPr userDrawn="1"/>
        </p:nvSpPr>
        <p:spPr>
          <a:xfrm>
            <a:off x="3076999" y="4039015"/>
            <a:ext cx="2713172" cy="2589112"/>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a:extLst>
              <a:ext uri="{FF2B5EF4-FFF2-40B4-BE49-F238E27FC236}">
                <a16:creationId xmlns:a16="http://schemas.microsoft.com/office/drawing/2014/main" id="{04DCE74C-5520-A544-A078-9D485FE5363B}"/>
              </a:ext>
            </a:extLst>
          </p:cNvPr>
          <p:cNvSpPr>
            <a:spLocks noGrp="1"/>
          </p:cNvSpPr>
          <p:nvPr>
            <p:ph sz="quarter" idx="13"/>
          </p:nvPr>
        </p:nvSpPr>
        <p:spPr>
          <a:xfrm>
            <a:off x="5932488" y="1367571"/>
            <a:ext cx="6025050" cy="5260241"/>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197A4AE0-38AE-5842-A062-C165BD865498}"/>
              </a:ext>
            </a:extLst>
          </p:cNvPr>
          <p:cNvSpPr>
            <a:spLocks noGrp="1"/>
          </p:cNvSpPr>
          <p:nvPr>
            <p:ph type="body" sz="quarter" idx="14"/>
          </p:nvPr>
        </p:nvSpPr>
        <p:spPr>
          <a:xfrm>
            <a:off x="685800" y="1973532"/>
            <a:ext cx="2012795" cy="1583705"/>
          </a:xfrm>
        </p:spPr>
        <p:txBody>
          <a:bodyPr>
            <a:normAutofit/>
          </a:bodyPr>
          <a:lstStyle>
            <a:lvl1pPr>
              <a:defRPr sz="2400"/>
            </a:lvl1pPr>
          </a:lstStyle>
          <a:p>
            <a:pPr lvl="0"/>
            <a:r>
              <a:rPr lang="en-US"/>
              <a:t>Click to edit Master text styles</a:t>
            </a:r>
          </a:p>
        </p:txBody>
      </p:sp>
      <p:sp>
        <p:nvSpPr>
          <p:cNvPr id="12" name="Text Placeholder 3">
            <a:extLst>
              <a:ext uri="{FF2B5EF4-FFF2-40B4-BE49-F238E27FC236}">
                <a16:creationId xmlns:a16="http://schemas.microsoft.com/office/drawing/2014/main" id="{EFCF57B2-1F6F-564B-AE90-0606F45C499E}"/>
              </a:ext>
            </a:extLst>
          </p:cNvPr>
          <p:cNvSpPr>
            <a:spLocks noGrp="1"/>
          </p:cNvSpPr>
          <p:nvPr>
            <p:ph type="body" sz="quarter" idx="15"/>
          </p:nvPr>
        </p:nvSpPr>
        <p:spPr>
          <a:xfrm>
            <a:off x="3395547" y="1973532"/>
            <a:ext cx="2012795" cy="1583705"/>
          </a:xfrm>
        </p:spPr>
        <p:txBody>
          <a:bodyPr>
            <a:normAutofit/>
          </a:bodyPr>
          <a:lstStyle>
            <a:lvl1pPr>
              <a:defRPr sz="2400"/>
            </a:lvl1pPr>
          </a:lstStyle>
          <a:p>
            <a:pPr lvl="0"/>
            <a:r>
              <a:rPr lang="en-US"/>
              <a:t>Click to edit Master text styles</a:t>
            </a:r>
          </a:p>
        </p:txBody>
      </p:sp>
      <p:sp>
        <p:nvSpPr>
          <p:cNvPr id="13" name="Text Placeholder 3">
            <a:extLst>
              <a:ext uri="{FF2B5EF4-FFF2-40B4-BE49-F238E27FC236}">
                <a16:creationId xmlns:a16="http://schemas.microsoft.com/office/drawing/2014/main" id="{0FA9EEA3-2CAF-7046-AF37-6009977247CF}"/>
              </a:ext>
            </a:extLst>
          </p:cNvPr>
          <p:cNvSpPr>
            <a:spLocks noGrp="1"/>
          </p:cNvSpPr>
          <p:nvPr>
            <p:ph type="body" sz="quarter" idx="16"/>
          </p:nvPr>
        </p:nvSpPr>
        <p:spPr>
          <a:xfrm>
            <a:off x="685800" y="4582918"/>
            <a:ext cx="2012795" cy="1583705"/>
          </a:xfrm>
        </p:spPr>
        <p:txBody>
          <a:bodyPr>
            <a:normAutofit/>
          </a:bodyPr>
          <a:lstStyle>
            <a:lvl1pPr>
              <a:defRPr sz="2400"/>
            </a:lvl1pPr>
          </a:lstStyle>
          <a:p>
            <a:pPr lvl="0"/>
            <a:r>
              <a:rPr lang="en-US"/>
              <a:t>Click to edit Master text styles</a:t>
            </a:r>
          </a:p>
        </p:txBody>
      </p:sp>
      <p:sp>
        <p:nvSpPr>
          <p:cNvPr id="14" name="Text Placeholder 3">
            <a:extLst>
              <a:ext uri="{FF2B5EF4-FFF2-40B4-BE49-F238E27FC236}">
                <a16:creationId xmlns:a16="http://schemas.microsoft.com/office/drawing/2014/main" id="{16834188-F4F4-DA4C-8407-BA4BAA7EE0BB}"/>
              </a:ext>
            </a:extLst>
          </p:cNvPr>
          <p:cNvSpPr>
            <a:spLocks noGrp="1"/>
          </p:cNvSpPr>
          <p:nvPr>
            <p:ph type="body" sz="quarter" idx="17"/>
          </p:nvPr>
        </p:nvSpPr>
        <p:spPr>
          <a:xfrm>
            <a:off x="3395547" y="4582918"/>
            <a:ext cx="2012795" cy="1583705"/>
          </a:xfrm>
        </p:spPr>
        <p:txBody>
          <a:bodyPr>
            <a:normAutofit/>
          </a:bodyPr>
          <a:lstStyle>
            <a:lvl1pPr>
              <a:defRPr sz="2400"/>
            </a:lvl1pPr>
          </a:lstStyle>
          <a:p>
            <a:pPr lvl="0"/>
            <a:r>
              <a:rPr lang="en-US"/>
              <a:t>Click to edit Master text styles</a:t>
            </a:r>
          </a:p>
        </p:txBody>
      </p:sp>
    </p:spTree>
    <p:extLst>
      <p:ext uri="{BB962C8B-B14F-4D97-AF65-F5344CB8AC3E}">
        <p14:creationId xmlns:p14="http://schemas.microsoft.com/office/powerpoint/2010/main" val="2607734068"/>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957D3-3144-8D48-A92E-C76664629CF9}"/>
              </a:ext>
            </a:extLst>
          </p:cNvPr>
          <p:cNvSpPr/>
          <p:nvPr userDrawn="1"/>
        </p:nvSpPr>
        <p:spPr>
          <a:xfrm>
            <a:off x="369841"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8741C95C-42C9-F842-87D4-4B2BC8DA03F5}"/>
              </a:ext>
            </a:extLst>
          </p:cNvPr>
          <p:cNvSpPr>
            <a:spLocks noGrp="1"/>
          </p:cNvSpPr>
          <p:nvPr>
            <p:ph type="body" sz="quarter" idx="13" hasCustomPrompt="1"/>
          </p:nvPr>
        </p:nvSpPr>
        <p:spPr>
          <a:xfrm>
            <a:off x="595532"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6" name="Date Placeholder 2">
            <a:extLst>
              <a:ext uri="{FF2B5EF4-FFF2-40B4-BE49-F238E27FC236}">
                <a16:creationId xmlns:a16="http://schemas.microsoft.com/office/drawing/2014/main" id="{C533C124-7598-6F4B-BCB0-626B6DB9EA8D}"/>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1F6868-B405-CA44-B412-5D6C4F518A0C}" type="datetimeFigureOut">
              <a:rPr lang="en-US" smtClean="0"/>
              <a:pPr/>
              <a:t>7/25/2024</a:t>
            </a:fld>
            <a:endParaRPr lang="en-US"/>
          </a:p>
        </p:txBody>
      </p:sp>
      <p:sp>
        <p:nvSpPr>
          <p:cNvPr id="7" name="Slide Number Placeholder 4">
            <a:extLst>
              <a:ext uri="{FF2B5EF4-FFF2-40B4-BE49-F238E27FC236}">
                <a16:creationId xmlns:a16="http://schemas.microsoft.com/office/drawing/2014/main" id="{6F0E789C-4D79-6649-8389-129C018B25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45A3A-841E-C04D-A6C3-2A644B41F8FE}" type="slidenum">
              <a:rPr lang="en-US" smtClean="0"/>
              <a:pPr/>
              <a:t>‹#›</a:t>
            </a:fld>
            <a:endParaRPr lang="en-US"/>
          </a:p>
        </p:txBody>
      </p:sp>
      <p:sp>
        <p:nvSpPr>
          <p:cNvPr id="8" name="Rectangle 7">
            <a:extLst>
              <a:ext uri="{FF2B5EF4-FFF2-40B4-BE49-F238E27FC236}">
                <a16:creationId xmlns:a16="http://schemas.microsoft.com/office/drawing/2014/main" id="{DF540500-007F-2C4C-9583-7C56C95CB2D0}"/>
              </a:ext>
            </a:extLst>
          </p:cNvPr>
          <p:cNvSpPr/>
          <p:nvPr userDrawn="1"/>
        </p:nvSpPr>
        <p:spPr>
          <a:xfrm>
            <a:off x="369841"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139387-C38C-4A48-919B-2E0B84969B6A}"/>
              </a:ext>
            </a:extLst>
          </p:cNvPr>
          <p:cNvSpPr/>
          <p:nvPr userDrawn="1"/>
        </p:nvSpPr>
        <p:spPr>
          <a:xfrm>
            <a:off x="4284504"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1B6231-8F23-CC44-B283-DD8E45233D78}"/>
              </a:ext>
            </a:extLst>
          </p:cNvPr>
          <p:cNvSpPr/>
          <p:nvPr userDrawn="1"/>
        </p:nvSpPr>
        <p:spPr>
          <a:xfrm>
            <a:off x="4284504"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934F073-3FAB-F44A-A9FC-2DD482EB2FB2}"/>
              </a:ext>
            </a:extLst>
          </p:cNvPr>
          <p:cNvSpPr/>
          <p:nvPr userDrawn="1"/>
        </p:nvSpPr>
        <p:spPr>
          <a:xfrm>
            <a:off x="369841"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F16E65-9843-6A40-99CA-BFFEB583C63D}"/>
              </a:ext>
            </a:extLst>
          </p:cNvPr>
          <p:cNvSpPr/>
          <p:nvPr userDrawn="1"/>
        </p:nvSpPr>
        <p:spPr>
          <a:xfrm>
            <a:off x="4284504"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BC26D5-E557-9941-B421-8058460DC3F1}"/>
              </a:ext>
            </a:extLst>
          </p:cNvPr>
          <p:cNvSpPr/>
          <p:nvPr userDrawn="1"/>
        </p:nvSpPr>
        <p:spPr>
          <a:xfrm>
            <a:off x="8199167" y="1325563"/>
            <a:ext cx="3646921" cy="1045406"/>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1AD63F-90C7-3C4E-ABB3-8B524AF71F83}"/>
              </a:ext>
            </a:extLst>
          </p:cNvPr>
          <p:cNvSpPr/>
          <p:nvPr userDrawn="1"/>
        </p:nvSpPr>
        <p:spPr>
          <a:xfrm>
            <a:off x="8199167" y="2517613"/>
            <a:ext cx="3646921" cy="2891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6AE21E-790E-6F43-9472-E4246AFE3896}"/>
              </a:ext>
            </a:extLst>
          </p:cNvPr>
          <p:cNvSpPr/>
          <p:nvPr userDrawn="1"/>
        </p:nvSpPr>
        <p:spPr>
          <a:xfrm>
            <a:off x="8199167" y="5555300"/>
            <a:ext cx="3646921" cy="1040572"/>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8F0FB9-C724-214B-8044-872D96427B79}"/>
              </a:ext>
            </a:extLst>
          </p:cNvPr>
          <p:cNvCxnSpPr>
            <a:cxnSpLocks/>
          </p:cNvCxnSpPr>
          <p:nvPr userDrawn="1"/>
        </p:nvCxnSpPr>
        <p:spPr>
          <a:xfrm>
            <a:off x="976628"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40C7-300F-D740-8383-0D75BFFF1FE6}"/>
              </a:ext>
            </a:extLst>
          </p:cNvPr>
          <p:cNvCxnSpPr>
            <a:cxnSpLocks/>
          </p:cNvCxnSpPr>
          <p:nvPr userDrawn="1"/>
        </p:nvCxnSpPr>
        <p:spPr>
          <a:xfrm>
            <a:off x="4912523"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366614-A93D-9D46-B70C-956EE518DC3B}"/>
              </a:ext>
            </a:extLst>
          </p:cNvPr>
          <p:cNvCxnSpPr>
            <a:cxnSpLocks/>
          </p:cNvCxnSpPr>
          <p:nvPr userDrawn="1"/>
        </p:nvCxnSpPr>
        <p:spPr>
          <a:xfrm>
            <a:off x="8808662" y="3188854"/>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720B87-E4A5-A640-A4FE-D34285F4100F}"/>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1" name="Picture 20">
            <a:extLst>
              <a:ext uri="{FF2B5EF4-FFF2-40B4-BE49-F238E27FC236}">
                <a16:creationId xmlns:a16="http://schemas.microsoft.com/office/drawing/2014/main" id="{B17863C5-E08E-1149-9A18-BABAC8F0441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ED54AA58-73EE-4948-AD09-E75021E43ED2}"/>
              </a:ext>
            </a:extLst>
          </p:cNvPr>
          <p:cNvSpPr>
            <a:spLocks noGrp="1"/>
          </p:cNvSpPr>
          <p:nvPr>
            <p:ph type="title"/>
          </p:nvPr>
        </p:nvSpPr>
        <p:spPr>
          <a:xfrm>
            <a:off x="573795" y="-10746"/>
            <a:ext cx="10515600" cy="1325563"/>
          </a:xfrm>
        </p:spPr>
        <p:txBody>
          <a:bodyPr>
            <a:no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3" name="Text Placeholder 32">
            <a:extLst>
              <a:ext uri="{FF2B5EF4-FFF2-40B4-BE49-F238E27FC236}">
                <a16:creationId xmlns:a16="http://schemas.microsoft.com/office/drawing/2014/main" id="{C8757D5C-F741-9D4C-A776-60B56D967679}"/>
              </a:ext>
            </a:extLst>
          </p:cNvPr>
          <p:cNvSpPr>
            <a:spLocks noGrp="1"/>
          </p:cNvSpPr>
          <p:nvPr>
            <p:ph type="body" sz="quarter" idx="16" hasCustomPrompt="1"/>
          </p:nvPr>
        </p:nvSpPr>
        <p:spPr>
          <a:xfrm>
            <a:off x="651746"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38" name="Picture Placeholder 37">
            <a:extLst>
              <a:ext uri="{FF2B5EF4-FFF2-40B4-BE49-F238E27FC236}">
                <a16:creationId xmlns:a16="http://schemas.microsoft.com/office/drawing/2014/main" id="{93CEE1F8-3251-0440-8096-36359A5D8761}"/>
              </a:ext>
            </a:extLst>
          </p:cNvPr>
          <p:cNvSpPr>
            <a:spLocks noGrp="1"/>
          </p:cNvSpPr>
          <p:nvPr>
            <p:ph type="pic" sz="quarter" idx="20" hasCustomPrompt="1"/>
          </p:nvPr>
        </p:nvSpPr>
        <p:spPr>
          <a:xfrm>
            <a:off x="1006156"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46" name="Text Placeholder 32">
            <a:extLst>
              <a:ext uri="{FF2B5EF4-FFF2-40B4-BE49-F238E27FC236}">
                <a16:creationId xmlns:a16="http://schemas.microsoft.com/office/drawing/2014/main" id="{A76E73E8-64F1-594C-B190-E2218702653A}"/>
              </a:ext>
            </a:extLst>
          </p:cNvPr>
          <p:cNvSpPr>
            <a:spLocks noGrp="1"/>
          </p:cNvSpPr>
          <p:nvPr>
            <p:ph type="body" sz="quarter" idx="21" hasCustomPrompt="1"/>
          </p:nvPr>
        </p:nvSpPr>
        <p:spPr>
          <a:xfrm>
            <a:off x="651746"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
        <p:nvSpPr>
          <p:cNvPr id="47" name="Text Placeholder 25">
            <a:extLst>
              <a:ext uri="{FF2B5EF4-FFF2-40B4-BE49-F238E27FC236}">
                <a16:creationId xmlns:a16="http://schemas.microsoft.com/office/drawing/2014/main" id="{0B387609-B795-D844-B647-0F5BA79E9C03}"/>
              </a:ext>
            </a:extLst>
          </p:cNvPr>
          <p:cNvSpPr>
            <a:spLocks noGrp="1"/>
          </p:cNvSpPr>
          <p:nvPr>
            <p:ph type="body" sz="quarter" idx="22" hasCustomPrompt="1"/>
          </p:nvPr>
        </p:nvSpPr>
        <p:spPr>
          <a:xfrm>
            <a:off x="4520761"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48" name="Text Placeholder 32">
            <a:extLst>
              <a:ext uri="{FF2B5EF4-FFF2-40B4-BE49-F238E27FC236}">
                <a16:creationId xmlns:a16="http://schemas.microsoft.com/office/drawing/2014/main" id="{DD5E362E-24E5-7D40-96A7-FA2DEC319884}"/>
              </a:ext>
            </a:extLst>
          </p:cNvPr>
          <p:cNvSpPr>
            <a:spLocks noGrp="1"/>
          </p:cNvSpPr>
          <p:nvPr>
            <p:ph type="body" sz="quarter" idx="23" hasCustomPrompt="1"/>
          </p:nvPr>
        </p:nvSpPr>
        <p:spPr>
          <a:xfrm>
            <a:off x="4576975"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9" name="Picture Placeholder 37">
            <a:extLst>
              <a:ext uri="{FF2B5EF4-FFF2-40B4-BE49-F238E27FC236}">
                <a16:creationId xmlns:a16="http://schemas.microsoft.com/office/drawing/2014/main" id="{661F928C-9292-554A-911D-2CF5F07ED9FA}"/>
              </a:ext>
            </a:extLst>
          </p:cNvPr>
          <p:cNvSpPr>
            <a:spLocks noGrp="1"/>
          </p:cNvSpPr>
          <p:nvPr>
            <p:ph type="pic" sz="quarter" idx="24" hasCustomPrompt="1"/>
          </p:nvPr>
        </p:nvSpPr>
        <p:spPr>
          <a:xfrm>
            <a:off x="4931385"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50" name="Text Placeholder 32">
            <a:extLst>
              <a:ext uri="{FF2B5EF4-FFF2-40B4-BE49-F238E27FC236}">
                <a16:creationId xmlns:a16="http://schemas.microsoft.com/office/drawing/2014/main" id="{FBDB12C9-B50E-1848-A59A-138150A1E8F7}"/>
              </a:ext>
            </a:extLst>
          </p:cNvPr>
          <p:cNvSpPr>
            <a:spLocks noGrp="1"/>
          </p:cNvSpPr>
          <p:nvPr>
            <p:ph type="body" sz="quarter" idx="25" hasCustomPrompt="1"/>
          </p:nvPr>
        </p:nvSpPr>
        <p:spPr>
          <a:xfrm>
            <a:off x="4576975"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
        <p:nvSpPr>
          <p:cNvPr id="55" name="Text Placeholder 25">
            <a:extLst>
              <a:ext uri="{FF2B5EF4-FFF2-40B4-BE49-F238E27FC236}">
                <a16:creationId xmlns:a16="http://schemas.microsoft.com/office/drawing/2014/main" id="{3141CCAE-F80A-FD41-9DB6-A01254D13232}"/>
              </a:ext>
            </a:extLst>
          </p:cNvPr>
          <p:cNvSpPr>
            <a:spLocks noGrp="1"/>
          </p:cNvSpPr>
          <p:nvPr>
            <p:ph type="body" sz="quarter" idx="26" hasCustomPrompt="1"/>
          </p:nvPr>
        </p:nvSpPr>
        <p:spPr>
          <a:xfrm>
            <a:off x="8423688" y="3300413"/>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56" name="Text Placeholder 32">
            <a:extLst>
              <a:ext uri="{FF2B5EF4-FFF2-40B4-BE49-F238E27FC236}">
                <a16:creationId xmlns:a16="http://schemas.microsoft.com/office/drawing/2014/main" id="{6DE6C436-9B4A-504A-BF61-BB90F44028BE}"/>
              </a:ext>
            </a:extLst>
          </p:cNvPr>
          <p:cNvSpPr>
            <a:spLocks noGrp="1"/>
          </p:cNvSpPr>
          <p:nvPr>
            <p:ph type="body" sz="quarter" idx="27" hasCustomPrompt="1"/>
          </p:nvPr>
        </p:nvSpPr>
        <p:spPr>
          <a:xfrm>
            <a:off x="8479902" y="2665413"/>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57" name="Picture Placeholder 37">
            <a:extLst>
              <a:ext uri="{FF2B5EF4-FFF2-40B4-BE49-F238E27FC236}">
                <a16:creationId xmlns:a16="http://schemas.microsoft.com/office/drawing/2014/main" id="{DE52AE46-0B43-6F44-A580-F5BA1C3002F3}"/>
              </a:ext>
            </a:extLst>
          </p:cNvPr>
          <p:cNvSpPr>
            <a:spLocks noGrp="1"/>
          </p:cNvSpPr>
          <p:nvPr>
            <p:ph type="pic" sz="quarter" idx="28" hasCustomPrompt="1"/>
          </p:nvPr>
        </p:nvSpPr>
        <p:spPr>
          <a:xfrm>
            <a:off x="8834312" y="1514667"/>
            <a:ext cx="2372519" cy="812404"/>
          </a:xfrm>
        </p:spPr>
        <p:txBody>
          <a:bodyPr>
            <a:normAutofit/>
          </a:bodyPr>
          <a:lstStyle>
            <a:lvl1pPr marL="0" indent="0">
              <a:buNone/>
              <a:defRPr sz="2000" b="1">
                <a:solidFill>
                  <a:schemeClr val="bg1"/>
                </a:solidFill>
              </a:defRPr>
            </a:lvl1pPr>
          </a:lstStyle>
          <a:p>
            <a:r>
              <a:rPr lang="en-US" dirty="0"/>
              <a:t>Picture/icon/text</a:t>
            </a:r>
          </a:p>
        </p:txBody>
      </p:sp>
      <p:sp>
        <p:nvSpPr>
          <p:cNvPr id="58" name="Text Placeholder 32">
            <a:extLst>
              <a:ext uri="{FF2B5EF4-FFF2-40B4-BE49-F238E27FC236}">
                <a16:creationId xmlns:a16="http://schemas.microsoft.com/office/drawing/2014/main" id="{B149A87B-DFEA-8B43-9E0B-AF439809308B}"/>
              </a:ext>
            </a:extLst>
          </p:cNvPr>
          <p:cNvSpPr>
            <a:spLocks noGrp="1"/>
          </p:cNvSpPr>
          <p:nvPr>
            <p:ph type="body" sz="quarter" idx="29" hasCustomPrompt="1"/>
          </p:nvPr>
        </p:nvSpPr>
        <p:spPr>
          <a:xfrm>
            <a:off x="8479902" y="5865811"/>
            <a:ext cx="3081338" cy="423862"/>
          </a:xfrm>
        </p:spPr>
        <p:txBody>
          <a:bodyPr>
            <a:normAutofit/>
          </a:bodyPr>
          <a:lstStyle>
            <a:lvl1pPr marL="0" indent="0" algn="ctr">
              <a:buNone/>
              <a:defRPr sz="2400" b="1">
                <a:solidFill>
                  <a:schemeClr val="bg1"/>
                </a:solidFill>
              </a:defRPr>
            </a:lvl1pPr>
          </a:lstStyle>
          <a:p>
            <a:pPr lvl="0"/>
            <a:r>
              <a:rPr lang="en-US" dirty="0"/>
              <a:t>text</a:t>
            </a:r>
          </a:p>
        </p:txBody>
      </p:sp>
    </p:spTree>
    <p:extLst>
      <p:ext uri="{BB962C8B-B14F-4D97-AF65-F5344CB8AC3E}">
        <p14:creationId xmlns:p14="http://schemas.microsoft.com/office/powerpoint/2010/main" val="1256044041"/>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5957D3-3144-8D48-A92E-C76664629CF9}"/>
              </a:ext>
            </a:extLst>
          </p:cNvPr>
          <p:cNvSpPr/>
          <p:nvPr userDrawn="1"/>
        </p:nvSpPr>
        <p:spPr>
          <a:xfrm>
            <a:off x="369841"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8741C95C-42C9-F842-87D4-4B2BC8DA03F5}"/>
              </a:ext>
            </a:extLst>
          </p:cNvPr>
          <p:cNvSpPr>
            <a:spLocks noGrp="1"/>
          </p:cNvSpPr>
          <p:nvPr>
            <p:ph type="body" sz="quarter" idx="13" hasCustomPrompt="1"/>
          </p:nvPr>
        </p:nvSpPr>
        <p:spPr>
          <a:xfrm>
            <a:off x="595532"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11" name="Rectangle 10">
            <a:extLst>
              <a:ext uri="{FF2B5EF4-FFF2-40B4-BE49-F238E27FC236}">
                <a16:creationId xmlns:a16="http://schemas.microsoft.com/office/drawing/2014/main" id="{1C1B6231-8F23-CC44-B283-DD8E45233D78}"/>
              </a:ext>
            </a:extLst>
          </p:cNvPr>
          <p:cNvSpPr/>
          <p:nvPr userDrawn="1"/>
        </p:nvSpPr>
        <p:spPr>
          <a:xfrm>
            <a:off x="4284504"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11AD63F-90C7-3C4E-ABB3-8B524AF71F83}"/>
              </a:ext>
            </a:extLst>
          </p:cNvPr>
          <p:cNvSpPr/>
          <p:nvPr userDrawn="1"/>
        </p:nvSpPr>
        <p:spPr>
          <a:xfrm>
            <a:off x="8199167" y="3428999"/>
            <a:ext cx="3646921" cy="3166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98F0FB9-C724-214B-8044-872D96427B79}"/>
              </a:ext>
            </a:extLst>
          </p:cNvPr>
          <p:cNvCxnSpPr>
            <a:cxnSpLocks/>
          </p:cNvCxnSpPr>
          <p:nvPr userDrawn="1"/>
        </p:nvCxnSpPr>
        <p:spPr>
          <a:xfrm>
            <a:off x="976628"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CA40C7-300F-D740-8383-0D75BFFF1FE6}"/>
              </a:ext>
            </a:extLst>
          </p:cNvPr>
          <p:cNvCxnSpPr>
            <a:cxnSpLocks/>
          </p:cNvCxnSpPr>
          <p:nvPr userDrawn="1"/>
        </p:nvCxnSpPr>
        <p:spPr>
          <a:xfrm>
            <a:off x="4912523"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366614-A93D-9D46-B70C-956EE518DC3B}"/>
              </a:ext>
            </a:extLst>
          </p:cNvPr>
          <p:cNvCxnSpPr>
            <a:cxnSpLocks/>
          </p:cNvCxnSpPr>
          <p:nvPr userDrawn="1"/>
        </p:nvCxnSpPr>
        <p:spPr>
          <a:xfrm>
            <a:off x="8808662" y="4513838"/>
            <a:ext cx="2428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720B87-E4A5-A640-A4FE-D34285F4100F}"/>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1" name="Picture 20">
            <a:extLst>
              <a:ext uri="{FF2B5EF4-FFF2-40B4-BE49-F238E27FC236}">
                <a16:creationId xmlns:a16="http://schemas.microsoft.com/office/drawing/2014/main" id="{B17863C5-E08E-1149-9A18-BABAC8F0441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ED54AA58-73EE-4948-AD09-E75021E43ED2}"/>
              </a:ext>
            </a:extLst>
          </p:cNvPr>
          <p:cNvSpPr>
            <a:spLocks noGrp="1"/>
          </p:cNvSpPr>
          <p:nvPr>
            <p:ph type="title"/>
          </p:nvPr>
        </p:nvSpPr>
        <p:spPr>
          <a:xfrm>
            <a:off x="573795" y="-10746"/>
            <a:ext cx="10515600" cy="1325563"/>
          </a:xfrm>
        </p:spPr>
        <p:txBody>
          <a:bodyPr>
            <a:no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3" name="Text Placeholder 32">
            <a:extLst>
              <a:ext uri="{FF2B5EF4-FFF2-40B4-BE49-F238E27FC236}">
                <a16:creationId xmlns:a16="http://schemas.microsoft.com/office/drawing/2014/main" id="{C8757D5C-F741-9D4C-A776-60B56D967679}"/>
              </a:ext>
            </a:extLst>
          </p:cNvPr>
          <p:cNvSpPr>
            <a:spLocks noGrp="1"/>
          </p:cNvSpPr>
          <p:nvPr>
            <p:ph type="body" sz="quarter" idx="16" hasCustomPrompt="1"/>
          </p:nvPr>
        </p:nvSpPr>
        <p:spPr>
          <a:xfrm>
            <a:off x="651746"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7" name="Text Placeholder 25">
            <a:extLst>
              <a:ext uri="{FF2B5EF4-FFF2-40B4-BE49-F238E27FC236}">
                <a16:creationId xmlns:a16="http://schemas.microsoft.com/office/drawing/2014/main" id="{0B387609-B795-D844-B647-0F5BA79E9C03}"/>
              </a:ext>
            </a:extLst>
          </p:cNvPr>
          <p:cNvSpPr>
            <a:spLocks noGrp="1"/>
          </p:cNvSpPr>
          <p:nvPr>
            <p:ph type="body" sz="quarter" idx="22" hasCustomPrompt="1"/>
          </p:nvPr>
        </p:nvSpPr>
        <p:spPr>
          <a:xfrm>
            <a:off x="4520761"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48" name="Text Placeholder 32">
            <a:extLst>
              <a:ext uri="{FF2B5EF4-FFF2-40B4-BE49-F238E27FC236}">
                <a16:creationId xmlns:a16="http://schemas.microsoft.com/office/drawing/2014/main" id="{DD5E362E-24E5-7D40-96A7-FA2DEC319884}"/>
              </a:ext>
            </a:extLst>
          </p:cNvPr>
          <p:cNvSpPr>
            <a:spLocks noGrp="1"/>
          </p:cNvSpPr>
          <p:nvPr>
            <p:ph type="body" sz="quarter" idx="23" hasCustomPrompt="1"/>
          </p:nvPr>
        </p:nvSpPr>
        <p:spPr>
          <a:xfrm>
            <a:off x="4576975"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49" name="Picture Placeholder 37">
            <a:extLst>
              <a:ext uri="{FF2B5EF4-FFF2-40B4-BE49-F238E27FC236}">
                <a16:creationId xmlns:a16="http://schemas.microsoft.com/office/drawing/2014/main" id="{661F928C-9292-554A-911D-2CF5F07ED9FA}"/>
              </a:ext>
            </a:extLst>
          </p:cNvPr>
          <p:cNvSpPr>
            <a:spLocks noGrp="1"/>
          </p:cNvSpPr>
          <p:nvPr>
            <p:ph type="pic" sz="quarter" idx="24" hasCustomPrompt="1"/>
          </p:nvPr>
        </p:nvSpPr>
        <p:spPr>
          <a:xfrm>
            <a:off x="4284504" y="1331132"/>
            <a:ext cx="3646921" cy="1991878"/>
          </a:xfrm>
        </p:spPr>
        <p:txBody>
          <a:bodyPr>
            <a:normAutofit/>
          </a:bodyPr>
          <a:lstStyle>
            <a:lvl1pPr marL="0" indent="0">
              <a:buNone/>
              <a:defRPr sz="2000" b="1">
                <a:solidFill>
                  <a:schemeClr val="bg1"/>
                </a:solidFill>
              </a:defRPr>
            </a:lvl1pPr>
          </a:lstStyle>
          <a:p>
            <a:r>
              <a:rPr lang="en-US" dirty="0"/>
              <a:t>Picture/icon/text</a:t>
            </a:r>
          </a:p>
        </p:txBody>
      </p:sp>
      <p:sp>
        <p:nvSpPr>
          <p:cNvPr id="55" name="Text Placeholder 25">
            <a:extLst>
              <a:ext uri="{FF2B5EF4-FFF2-40B4-BE49-F238E27FC236}">
                <a16:creationId xmlns:a16="http://schemas.microsoft.com/office/drawing/2014/main" id="{3141CCAE-F80A-FD41-9DB6-A01254D13232}"/>
              </a:ext>
            </a:extLst>
          </p:cNvPr>
          <p:cNvSpPr>
            <a:spLocks noGrp="1"/>
          </p:cNvSpPr>
          <p:nvPr>
            <p:ph type="body" sz="quarter" idx="26" hasCustomPrompt="1"/>
          </p:nvPr>
        </p:nvSpPr>
        <p:spPr>
          <a:xfrm>
            <a:off x="8423688" y="4625397"/>
            <a:ext cx="3193766" cy="1917700"/>
          </a:xfrm>
        </p:spPr>
        <p:txBody>
          <a:bodyPr>
            <a:norm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algn="ctr"/>
            <a:r>
              <a:rPr lang="en-US" sz="2000" dirty="0">
                <a:solidFill>
                  <a:schemeClr val="bg2">
                    <a:lumMod val="25000"/>
                  </a:schemeClr>
                </a:solidFill>
                <a:latin typeface="Calibri" panose="020F0502020204030204" pitchFamily="34" charset="0"/>
                <a:ea typeface="Arial" charset="0"/>
                <a:cs typeface="Calibri" panose="020F0502020204030204" pitchFamily="34" charset="0"/>
              </a:rPr>
              <a:t>Lorem ipsum dolor sit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amet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consectetuer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adipiscing</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elit</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Maecenas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porttitor</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congue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massa</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Fusce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posuere</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magna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sed</a:t>
            </a:r>
            <a:r>
              <a:rPr lang="en-US" sz="2000" dirty="0">
                <a:solidFill>
                  <a:schemeClr val="bg2">
                    <a:lumMod val="25000"/>
                  </a:schemeClr>
                </a:solidFill>
                <a:latin typeface="Calibri" panose="020F0502020204030204" pitchFamily="34" charset="0"/>
                <a:ea typeface="Arial" charset="0"/>
                <a:cs typeface="Calibri" panose="020F0502020204030204" pitchFamily="34" charset="0"/>
              </a:rPr>
              <a:t> pulvinar </a:t>
            </a:r>
            <a:r>
              <a:rPr lang="en-US" sz="2000" dirty="0" err="1">
                <a:solidFill>
                  <a:schemeClr val="bg2">
                    <a:lumMod val="25000"/>
                  </a:schemeClr>
                </a:solidFill>
                <a:latin typeface="Calibri" panose="020F0502020204030204" pitchFamily="34" charset="0"/>
                <a:ea typeface="Arial" charset="0"/>
                <a:cs typeface="Calibri" panose="020F0502020204030204" pitchFamily="34" charset="0"/>
              </a:rPr>
              <a:t>ultricies</a:t>
            </a:r>
            <a:endParaRPr lang="en-US" sz="2000" dirty="0">
              <a:solidFill>
                <a:schemeClr val="bg2">
                  <a:lumMod val="25000"/>
                </a:schemeClr>
              </a:solidFill>
              <a:latin typeface="Calibri" panose="020F0502020204030204" pitchFamily="34" charset="0"/>
              <a:ea typeface="Arial" charset="0"/>
              <a:cs typeface="Calibri" panose="020F0502020204030204" pitchFamily="34" charset="0"/>
            </a:endParaRPr>
          </a:p>
        </p:txBody>
      </p:sp>
      <p:sp>
        <p:nvSpPr>
          <p:cNvPr id="56" name="Text Placeholder 32">
            <a:extLst>
              <a:ext uri="{FF2B5EF4-FFF2-40B4-BE49-F238E27FC236}">
                <a16:creationId xmlns:a16="http://schemas.microsoft.com/office/drawing/2014/main" id="{6DE6C436-9B4A-504A-BF61-BB90F44028BE}"/>
              </a:ext>
            </a:extLst>
          </p:cNvPr>
          <p:cNvSpPr>
            <a:spLocks noGrp="1"/>
          </p:cNvSpPr>
          <p:nvPr>
            <p:ph type="body" sz="quarter" idx="27" hasCustomPrompt="1"/>
          </p:nvPr>
        </p:nvSpPr>
        <p:spPr>
          <a:xfrm>
            <a:off x="8479902" y="3990397"/>
            <a:ext cx="3081338" cy="423862"/>
          </a:xfrm>
        </p:spPr>
        <p:txBody>
          <a:bodyPr>
            <a:normAutofit/>
          </a:bodyPr>
          <a:lstStyle>
            <a:lvl1pPr marL="0" indent="0" algn="ctr">
              <a:buNone/>
              <a:defRPr sz="2400" b="1">
                <a:solidFill>
                  <a:srgbClr val="002060"/>
                </a:solidFill>
              </a:defRPr>
            </a:lvl1pPr>
          </a:lstStyle>
          <a:p>
            <a:pPr lvl="0"/>
            <a:r>
              <a:rPr lang="en-US" dirty="0"/>
              <a:t>Header</a:t>
            </a:r>
          </a:p>
        </p:txBody>
      </p:sp>
      <p:sp>
        <p:nvSpPr>
          <p:cNvPr id="31" name="Picture Placeholder 37">
            <a:extLst>
              <a:ext uri="{FF2B5EF4-FFF2-40B4-BE49-F238E27FC236}">
                <a16:creationId xmlns:a16="http://schemas.microsoft.com/office/drawing/2014/main" id="{97844E18-3BE6-C74E-BB09-B81CC159F77D}"/>
              </a:ext>
            </a:extLst>
          </p:cNvPr>
          <p:cNvSpPr>
            <a:spLocks noGrp="1"/>
          </p:cNvSpPr>
          <p:nvPr>
            <p:ph type="pic" sz="quarter" idx="28" hasCustomPrompt="1"/>
          </p:nvPr>
        </p:nvSpPr>
        <p:spPr>
          <a:xfrm>
            <a:off x="8196747" y="1331132"/>
            <a:ext cx="3646921" cy="1991878"/>
          </a:xfrm>
        </p:spPr>
        <p:txBody>
          <a:bodyPr>
            <a:normAutofit/>
          </a:bodyPr>
          <a:lstStyle>
            <a:lvl1pPr marL="0" indent="0">
              <a:buNone/>
              <a:defRPr sz="2000" b="1">
                <a:solidFill>
                  <a:schemeClr val="bg1"/>
                </a:solidFill>
              </a:defRPr>
            </a:lvl1pPr>
          </a:lstStyle>
          <a:p>
            <a:r>
              <a:rPr lang="en-US" dirty="0"/>
              <a:t>Picture/icon/text</a:t>
            </a:r>
          </a:p>
        </p:txBody>
      </p:sp>
      <p:sp>
        <p:nvSpPr>
          <p:cNvPr id="32" name="Picture Placeholder 37">
            <a:extLst>
              <a:ext uri="{FF2B5EF4-FFF2-40B4-BE49-F238E27FC236}">
                <a16:creationId xmlns:a16="http://schemas.microsoft.com/office/drawing/2014/main" id="{EEDCD707-9F20-FF45-B883-BF8A321D6793}"/>
              </a:ext>
            </a:extLst>
          </p:cNvPr>
          <p:cNvSpPr>
            <a:spLocks noGrp="1"/>
          </p:cNvSpPr>
          <p:nvPr>
            <p:ph type="pic" sz="quarter" idx="29" hasCustomPrompt="1"/>
          </p:nvPr>
        </p:nvSpPr>
        <p:spPr>
          <a:xfrm>
            <a:off x="360686" y="1331132"/>
            <a:ext cx="3646921" cy="1991878"/>
          </a:xfrm>
        </p:spPr>
        <p:txBody>
          <a:bodyPr>
            <a:normAutofit/>
          </a:bodyPr>
          <a:lstStyle>
            <a:lvl1pPr marL="0" indent="0">
              <a:buNone/>
              <a:defRPr sz="2000" b="1">
                <a:solidFill>
                  <a:schemeClr val="bg1"/>
                </a:solidFill>
              </a:defRPr>
            </a:lvl1pPr>
          </a:lstStyle>
          <a:p>
            <a:r>
              <a:rPr lang="en-US" dirty="0"/>
              <a:t>Picture/icon/text</a:t>
            </a:r>
          </a:p>
        </p:txBody>
      </p:sp>
    </p:spTree>
    <p:extLst>
      <p:ext uri="{BB962C8B-B14F-4D97-AF65-F5344CB8AC3E}">
        <p14:creationId xmlns:p14="http://schemas.microsoft.com/office/powerpoint/2010/main" val="3895993963"/>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E6EEC3-429B-8A44-983D-A0B899649699}"/>
              </a:ext>
            </a:extLst>
          </p:cNvPr>
          <p:cNvSpPr/>
          <p:nvPr userDrawn="1"/>
        </p:nvSpPr>
        <p:spPr>
          <a:xfrm>
            <a:off x="824753" y="4006449"/>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Rectangle 6">
            <a:extLst>
              <a:ext uri="{FF2B5EF4-FFF2-40B4-BE49-F238E27FC236}">
                <a16:creationId xmlns:a16="http://schemas.microsoft.com/office/drawing/2014/main" id="{68790314-C2CB-2543-8A25-EF005E1193E7}"/>
              </a:ext>
            </a:extLst>
          </p:cNvPr>
          <p:cNvSpPr/>
          <p:nvPr userDrawn="1"/>
        </p:nvSpPr>
        <p:spPr>
          <a:xfrm>
            <a:off x="824753" y="1537991"/>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a:extLst>
              <a:ext uri="{FF2B5EF4-FFF2-40B4-BE49-F238E27FC236}">
                <a16:creationId xmlns:a16="http://schemas.microsoft.com/office/drawing/2014/main" id="{91F2A552-9800-2843-9545-B643B2DB4F85}"/>
              </a:ext>
            </a:extLst>
          </p:cNvPr>
          <p:cNvSpPr/>
          <p:nvPr userDrawn="1"/>
        </p:nvSpPr>
        <p:spPr>
          <a:xfrm>
            <a:off x="6470159" y="4006449"/>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Rectangle 8">
            <a:extLst>
              <a:ext uri="{FF2B5EF4-FFF2-40B4-BE49-F238E27FC236}">
                <a16:creationId xmlns:a16="http://schemas.microsoft.com/office/drawing/2014/main" id="{53D2024D-0140-DA45-97C2-9DDF9E1590DD}"/>
              </a:ext>
            </a:extLst>
          </p:cNvPr>
          <p:cNvSpPr/>
          <p:nvPr userDrawn="1"/>
        </p:nvSpPr>
        <p:spPr>
          <a:xfrm>
            <a:off x="6470159" y="1537991"/>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Rectangle 9">
            <a:extLst>
              <a:ext uri="{FF2B5EF4-FFF2-40B4-BE49-F238E27FC236}">
                <a16:creationId xmlns:a16="http://schemas.microsoft.com/office/drawing/2014/main" id="{2922E909-D766-154D-BEF2-807FD212D4CF}"/>
              </a:ext>
            </a:extLst>
          </p:cNvPr>
          <p:cNvSpPr/>
          <p:nvPr userDrawn="1"/>
        </p:nvSpPr>
        <p:spPr>
          <a:xfrm>
            <a:off x="824754" y="4006449"/>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Rectangle 10">
            <a:extLst>
              <a:ext uri="{FF2B5EF4-FFF2-40B4-BE49-F238E27FC236}">
                <a16:creationId xmlns:a16="http://schemas.microsoft.com/office/drawing/2014/main" id="{FB5D3F60-129E-9142-8BD9-F4C41E6DFAAD}"/>
              </a:ext>
            </a:extLst>
          </p:cNvPr>
          <p:cNvSpPr/>
          <p:nvPr userDrawn="1"/>
        </p:nvSpPr>
        <p:spPr>
          <a:xfrm>
            <a:off x="824754" y="1537991"/>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3D57F28F-25A6-D147-A0FA-7657391E0C3A}"/>
              </a:ext>
            </a:extLst>
          </p:cNvPr>
          <p:cNvSpPr/>
          <p:nvPr userDrawn="1"/>
        </p:nvSpPr>
        <p:spPr>
          <a:xfrm>
            <a:off x="6470160" y="4006449"/>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Rectangle 12">
            <a:extLst>
              <a:ext uri="{FF2B5EF4-FFF2-40B4-BE49-F238E27FC236}">
                <a16:creationId xmlns:a16="http://schemas.microsoft.com/office/drawing/2014/main" id="{C7DB7B92-72E2-B44D-9709-6CD2329A9F44}"/>
              </a:ext>
            </a:extLst>
          </p:cNvPr>
          <p:cNvSpPr/>
          <p:nvPr userDrawn="1"/>
        </p:nvSpPr>
        <p:spPr>
          <a:xfrm>
            <a:off x="6470160" y="1537991"/>
            <a:ext cx="624698" cy="57009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 name="TextBox 13">
            <a:extLst>
              <a:ext uri="{FF2B5EF4-FFF2-40B4-BE49-F238E27FC236}">
                <a16:creationId xmlns:a16="http://schemas.microsoft.com/office/drawing/2014/main" id="{45C150E7-6EE6-0A44-B69D-512C0471E36C}"/>
              </a:ext>
            </a:extLst>
          </p:cNvPr>
          <p:cNvSpPr txBox="1"/>
          <p:nvPr userDrawn="1"/>
        </p:nvSpPr>
        <p:spPr>
          <a:xfrm>
            <a:off x="951202" y="1578331"/>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1</a:t>
            </a:r>
          </a:p>
        </p:txBody>
      </p:sp>
      <p:sp>
        <p:nvSpPr>
          <p:cNvPr id="15" name="TextBox 14">
            <a:extLst>
              <a:ext uri="{FF2B5EF4-FFF2-40B4-BE49-F238E27FC236}">
                <a16:creationId xmlns:a16="http://schemas.microsoft.com/office/drawing/2014/main" id="{10898912-181E-454B-9939-32C6A2A454D3}"/>
              </a:ext>
            </a:extLst>
          </p:cNvPr>
          <p:cNvSpPr txBox="1"/>
          <p:nvPr userDrawn="1"/>
        </p:nvSpPr>
        <p:spPr>
          <a:xfrm>
            <a:off x="6612414" y="1578331"/>
            <a:ext cx="522784" cy="446276"/>
          </a:xfrm>
          <a:prstGeom prst="rect">
            <a:avLst/>
          </a:prstGeom>
          <a:noFill/>
        </p:spPr>
        <p:txBody>
          <a:bodyPr wrap="square" rtlCol="0">
            <a:spAutoFit/>
          </a:bodyPr>
          <a:lstStyle/>
          <a:p>
            <a:r>
              <a:rPr lang="en-US" sz="2300" b="1">
                <a:solidFill>
                  <a:schemeClr val="bg1"/>
                </a:solidFill>
                <a:latin typeface="Calibri" panose="020F0502020204030204" pitchFamily="34" charset="0"/>
                <a:ea typeface="Arial" charset="0"/>
                <a:cs typeface="Calibri" panose="020F0502020204030204" pitchFamily="34" charset="0"/>
              </a:rPr>
              <a:t>2</a:t>
            </a:r>
            <a:endParaRPr lang="en-US" sz="2300" b="1" dirty="0">
              <a:solidFill>
                <a:schemeClr val="bg1"/>
              </a:solidFill>
              <a:latin typeface="Calibri" panose="020F0502020204030204" pitchFamily="34" charset="0"/>
              <a:ea typeface="Arial" charset="0"/>
              <a:cs typeface="Calibri" panose="020F0502020204030204" pitchFamily="34" charset="0"/>
            </a:endParaRPr>
          </a:p>
        </p:txBody>
      </p:sp>
      <p:sp>
        <p:nvSpPr>
          <p:cNvPr id="16" name="TextBox 15">
            <a:extLst>
              <a:ext uri="{FF2B5EF4-FFF2-40B4-BE49-F238E27FC236}">
                <a16:creationId xmlns:a16="http://schemas.microsoft.com/office/drawing/2014/main" id="{5EE4FA57-D13E-3747-91A6-72CF997A240F}"/>
              </a:ext>
            </a:extLst>
          </p:cNvPr>
          <p:cNvSpPr txBox="1"/>
          <p:nvPr userDrawn="1"/>
        </p:nvSpPr>
        <p:spPr>
          <a:xfrm>
            <a:off x="951202" y="4053326"/>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3</a:t>
            </a:r>
          </a:p>
        </p:txBody>
      </p:sp>
      <p:sp>
        <p:nvSpPr>
          <p:cNvPr id="17" name="TextBox 16">
            <a:extLst>
              <a:ext uri="{FF2B5EF4-FFF2-40B4-BE49-F238E27FC236}">
                <a16:creationId xmlns:a16="http://schemas.microsoft.com/office/drawing/2014/main" id="{363BA8B7-F13E-A84B-AF80-E02975C1DF04}"/>
              </a:ext>
            </a:extLst>
          </p:cNvPr>
          <p:cNvSpPr txBox="1"/>
          <p:nvPr userDrawn="1"/>
        </p:nvSpPr>
        <p:spPr>
          <a:xfrm>
            <a:off x="6612414" y="4053326"/>
            <a:ext cx="522784" cy="446276"/>
          </a:xfrm>
          <a:prstGeom prst="rect">
            <a:avLst/>
          </a:prstGeom>
          <a:noFill/>
        </p:spPr>
        <p:txBody>
          <a:bodyPr wrap="square" rtlCol="0">
            <a:spAutoFit/>
          </a:bodyPr>
          <a:lstStyle/>
          <a:p>
            <a:r>
              <a:rPr lang="en-US" sz="2300" b="1" dirty="0">
                <a:solidFill>
                  <a:schemeClr val="bg1"/>
                </a:solidFill>
                <a:latin typeface="Calibri" panose="020F0502020204030204" pitchFamily="34" charset="0"/>
                <a:ea typeface="Arial" charset="0"/>
                <a:cs typeface="Calibri" panose="020F0502020204030204" pitchFamily="34" charset="0"/>
              </a:rPr>
              <a:t>4</a:t>
            </a:r>
          </a:p>
        </p:txBody>
      </p:sp>
      <p:pic>
        <p:nvPicPr>
          <p:cNvPr id="18" name="Picture 17">
            <a:extLst>
              <a:ext uri="{FF2B5EF4-FFF2-40B4-BE49-F238E27FC236}">
                <a16:creationId xmlns:a16="http://schemas.microsoft.com/office/drawing/2014/main" id="{DFCCC8AC-7D89-C045-8EB3-EB1E2B4C80D1}"/>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0" name="Picture 19">
            <a:extLst>
              <a:ext uri="{FF2B5EF4-FFF2-40B4-BE49-F238E27FC236}">
                <a16:creationId xmlns:a16="http://schemas.microsoft.com/office/drawing/2014/main" id="{C76E573C-E38E-964F-A717-EFB3D4B95873}"/>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851D0381-93D9-9B44-9ADE-F6B4945F561E}"/>
              </a:ext>
            </a:extLst>
          </p:cNvPr>
          <p:cNvSpPr>
            <a:spLocks noGrp="1"/>
          </p:cNvSpPr>
          <p:nvPr>
            <p:ph type="title"/>
          </p:nvPr>
        </p:nvSpPr>
        <p:spPr>
          <a:xfrm>
            <a:off x="573795" y="-10745"/>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21" name="Text Placeholder 20">
            <a:extLst>
              <a:ext uri="{FF2B5EF4-FFF2-40B4-BE49-F238E27FC236}">
                <a16:creationId xmlns:a16="http://schemas.microsoft.com/office/drawing/2014/main" id="{0351FF0D-5F37-1B47-9DFF-412BA1B3FD3D}"/>
              </a:ext>
            </a:extLst>
          </p:cNvPr>
          <p:cNvSpPr>
            <a:spLocks noGrp="1"/>
          </p:cNvSpPr>
          <p:nvPr>
            <p:ph type="body" sz="quarter" idx="13" hasCustomPrompt="1"/>
          </p:nvPr>
        </p:nvSpPr>
        <p:spPr>
          <a:xfrm>
            <a:off x="838200" y="2235660"/>
            <a:ext cx="4856163" cy="1506464"/>
          </a:xfrm>
        </p:spPr>
        <p:txBody>
          <a:bodyPr vert="horz">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2" name="Text Placeholder 20">
            <a:extLst>
              <a:ext uri="{FF2B5EF4-FFF2-40B4-BE49-F238E27FC236}">
                <a16:creationId xmlns:a16="http://schemas.microsoft.com/office/drawing/2014/main" id="{F8B5C75C-2DB5-874D-9398-78CB58F60F48}"/>
              </a:ext>
            </a:extLst>
          </p:cNvPr>
          <p:cNvSpPr>
            <a:spLocks noGrp="1"/>
          </p:cNvSpPr>
          <p:nvPr>
            <p:ph type="body" sz="quarter" idx="14" hasCustomPrompt="1"/>
          </p:nvPr>
        </p:nvSpPr>
        <p:spPr>
          <a:xfrm>
            <a:off x="1575900" y="1641491"/>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3" name="Text Placeholder 20">
            <a:extLst>
              <a:ext uri="{FF2B5EF4-FFF2-40B4-BE49-F238E27FC236}">
                <a16:creationId xmlns:a16="http://schemas.microsoft.com/office/drawing/2014/main" id="{0F93B5AA-1E6A-A444-8909-390CABF769B2}"/>
              </a:ext>
            </a:extLst>
          </p:cNvPr>
          <p:cNvSpPr>
            <a:spLocks noGrp="1"/>
          </p:cNvSpPr>
          <p:nvPr>
            <p:ph type="body" sz="quarter" idx="15" hasCustomPrompt="1"/>
          </p:nvPr>
        </p:nvSpPr>
        <p:spPr>
          <a:xfrm>
            <a:off x="6461760" y="2235660"/>
            <a:ext cx="4856163" cy="150646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4" name="Text Placeholder 20">
            <a:extLst>
              <a:ext uri="{FF2B5EF4-FFF2-40B4-BE49-F238E27FC236}">
                <a16:creationId xmlns:a16="http://schemas.microsoft.com/office/drawing/2014/main" id="{42BC73F6-4B0F-1F48-B94F-464C263AD3BC}"/>
              </a:ext>
            </a:extLst>
          </p:cNvPr>
          <p:cNvSpPr>
            <a:spLocks noGrp="1"/>
          </p:cNvSpPr>
          <p:nvPr>
            <p:ph type="body" sz="quarter" idx="16" hasCustomPrompt="1"/>
          </p:nvPr>
        </p:nvSpPr>
        <p:spPr>
          <a:xfrm>
            <a:off x="7199460" y="1641491"/>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5" name="Text Placeholder 20">
            <a:extLst>
              <a:ext uri="{FF2B5EF4-FFF2-40B4-BE49-F238E27FC236}">
                <a16:creationId xmlns:a16="http://schemas.microsoft.com/office/drawing/2014/main" id="{34FB15A2-BAF7-954C-B4E3-810AA952D86D}"/>
              </a:ext>
            </a:extLst>
          </p:cNvPr>
          <p:cNvSpPr>
            <a:spLocks noGrp="1"/>
          </p:cNvSpPr>
          <p:nvPr>
            <p:ph type="body" sz="quarter" idx="17" hasCustomPrompt="1"/>
          </p:nvPr>
        </p:nvSpPr>
        <p:spPr>
          <a:xfrm>
            <a:off x="838200" y="4714958"/>
            <a:ext cx="4856163" cy="1551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6" name="Text Placeholder 20">
            <a:extLst>
              <a:ext uri="{FF2B5EF4-FFF2-40B4-BE49-F238E27FC236}">
                <a16:creationId xmlns:a16="http://schemas.microsoft.com/office/drawing/2014/main" id="{844C94BE-9D37-5041-8D54-2852848E1347}"/>
              </a:ext>
            </a:extLst>
          </p:cNvPr>
          <p:cNvSpPr>
            <a:spLocks noGrp="1"/>
          </p:cNvSpPr>
          <p:nvPr>
            <p:ph type="body" sz="quarter" idx="18" hasCustomPrompt="1"/>
          </p:nvPr>
        </p:nvSpPr>
        <p:spPr>
          <a:xfrm>
            <a:off x="1575900" y="4120789"/>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7" name="Text Placeholder 20">
            <a:extLst>
              <a:ext uri="{FF2B5EF4-FFF2-40B4-BE49-F238E27FC236}">
                <a16:creationId xmlns:a16="http://schemas.microsoft.com/office/drawing/2014/main" id="{5ADF7230-F2ED-A343-9E70-2EA6DA1B1878}"/>
              </a:ext>
            </a:extLst>
          </p:cNvPr>
          <p:cNvSpPr>
            <a:spLocks noGrp="1"/>
          </p:cNvSpPr>
          <p:nvPr>
            <p:ph type="body" sz="quarter" idx="19" hasCustomPrompt="1"/>
          </p:nvPr>
        </p:nvSpPr>
        <p:spPr>
          <a:xfrm>
            <a:off x="6461760" y="4714958"/>
            <a:ext cx="4856163" cy="1551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vl2pPr>
              <a:defRPr sz="1600"/>
            </a:lvl2pPr>
            <a:lvl3pPr>
              <a:defRPr sz="1400"/>
            </a:lvl3pPr>
            <a:lvl4pPr>
              <a:defRPr sz="1200"/>
            </a:lvl4pPr>
            <a:lvl5pPr>
              <a:defRPr sz="12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endParaRPr lang="en-US" dirty="0">
              <a:latin typeface="Calibri" panose="020F0502020204030204" pitchFamily="34" charset="0"/>
              <a:ea typeface="Arial" charset="0"/>
              <a:cs typeface="Calibri" panose="020F0502020204030204" pitchFamily="34" charset="0"/>
            </a:endParaRPr>
          </a:p>
        </p:txBody>
      </p:sp>
      <p:sp>
        <p:nvSpPr>
          <p:cNvPr id="28" name="Text Placeholder 20">
            <a:extLst>
              <a:ext uri="{FF2B5EF4-FFF2-40B4-BE49-F238E27FC236}">
                <a16:creationId xmlns:a16="http://schemas.microsoft.com/office/drawing/2014/main" id="{B7561818-C1AE-7E43-B51D-3A1DFEA05D41}"/>
              </a:ext>
            </a:extLst>
          </p:cNvPr>
          <p:cNvSpPr>
            <a:spLocks noGrp="1"/>
          </p:cNvSpPr>
          <p:nvPr>
            <p:ph type="body" sz="quarter" idx="20" hasCustomPrompt="1"/>
          </p:nvPr>
        </p:nvSpPr>
        <p:spPr>
          <a:xfrm>
            <a:off x="7199460" y="4120789"/>
            <a:ext cx="4118463" cy="346540"/>
          </a:xfrm>
        </p:spPr>
        <p:txBody>
          <a:bodyPr>
            <a:noAutofit/>
          </a:bodyPr>
          <a:lstStyle>
            <a:lvl1pPr marL="0" indent="0" algn="l">
              <a:buNone/>
              <a:defRPr sz="2400" b="1">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Subtitle</a:t>
            </a:r>
          </a:p>
        </p:txBody>
      </p:sp>
      <p:sp>
        <p:nvSpPr>
          <p:cNvPr id="29" name="TextBox 28">
            <a:extLst>
              <a:ext uri="{FF2B5EF4-FFF2-40B4-BE49-F238E27FC236}">
                <a16:creationId xmlns:a16="http://schemas.microsoft.com/office/drawing/2014/main" id="{4E448B1F-8D14-0E4A-A4D0-3CDCE890E9F9}"/>
              </a:ext>
            </a:extLst>
          </p:cNvPr>
          <p:cNvSpPr txBox="1"/>
          <p:nvPr userDrawn="1"/>
        </p:nvSpPr>
        <p:spPr>
          <a:xfrm>
            <a:off x="334537" y="-55756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70960396"/>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3EC4B84-A98F-0F44-B6DE-12EBBF62B4AB}"/>
              </a:ext>
            </a:extLst>
          </p:cNvPr>
          <p:cNvSpPr/>
          <p:nvPr userDrawn="1"/>
        </p:nvSpPr>
        <p:spPr>
          <a:xfrm>
            <a:off x="5767136" y="3560068"/>
            <a:ext cx="1020264" cy="1020264"/>
          </a:xfrm>
          <a:prstGeom prst="ellipse">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7" name="Oval 6">
            <a:extLst>
              <a:ext uri="{FF2B5EF4-FFF2-40B4-BE49-F238E27FC236}">
                <a16:creationId xmlns:a16="http://schemas.microsoft.com/office/drawing/2014/main" id="{D20C6F94-E210-4C49-B3C7-4700816740EA}"/>
              </a:ext>
            </a:extLst>
          </p:cNvPr>
          <p:cNvSpPr/>
          <p:nvPr userDrawn="1"/>
        </p:nvSpPr>
        <p:spPr>
          <a:xfrm>
            <a:off x="5767136" y="5041877"/>
            <a:ext cx="1020264" cy="1020264"/>
          </a:xfrm>
          <a:prstGeom prst="ellipse">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cxnSp>
        <p:nvCxnSpPr>
          <p:cNvPr id="8" name="Straight Connector 7">
            <a:extLst>
              <a:ext uri="{FF2B5EF4-FFF2-40B4-BE49-F238E27FC236}">
                <a16:creationId xmlns:a16="http://schemas.microsoft.com/office/drawing/2014/main" id="{5F295090-8F67-B845-B18F-11F4AEAEB572}"/>
              </a:ext>
            </a:extLst>
          </p:cNvPr>
          <p:cNvCxnSpPr/>
          <p:nvPr userDrawn="1"/>
        </p:nvCxnSpPr>
        <p:spPr>
          <a:xfrm>
            <a:off x="5741894" y="4801334"/>
            <a:ext cx="5611906" cy="0"/>
          </a:xfrm>
          <a:prstGeom prst="line">
            <a:avLst/>
          </a:prstGeom>
          <a:ln>
            <a:solidFill>
              <a:srgbClr val="20273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8AF190-518E-CC44-8D9D-2EC7C01B2464}"/>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10" name="Picture 9">
            <a:extLst>
              <a:ext uri="{FF2B5EF4-FFF2-40B4-BE49-F238E27FC236}">
                <a16:creationId xmlns:a16="http://schemas.microsoft.com/office/drawing/2014/main" id="{5B33A9FA-E6B3-DE40-BDFB-918D40F2094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 name="Title 1">
            <a:extLst>
              <a:ext uri="{FF2B5EF4-FFF2-40B4-BE49-F238E27FC236}">
                <a16:creationId xmlns:a16="http://schemas.microsoft.com/office/drawing/2014/main" id="{30B9F768-B26D-6E46-B98E-667D6AF46A34}"/>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4" name="Content Placeholder 5">
            <a:extLst>
              <a:ext uri="{FF2B5EF4-FFF2-40B4-BE49-F238E27FC236}">
                <a16:creationId xmlns:a16="http://schemas.microsoft.com/office/drawing/2014/main" id="{6AB05E60-EBBC-2F44-BA0E-BE0C1657DF42}"/>
              </a:ext>
            </a:extLst>
          </p:cNvPr>
          <p:cNvSpPr>
            <a:spLocks noGrp="1"/>
          </p:cNvSpPr>
          <p:nvPr>
            <p:ph sz="quarter" idx="13" hasCustomPrompt="1"/>
          </p:nvPr>
        </p:nvSpPr>
        <p:spPr>
          <a:xfrm>
            <a:off x="573796" y="1344765"/>
            <a:ext cx="4691542" cy="4914863"/>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2" name="Text Placeholder 11">
            <a:extLst>
              <a:ext uri="{FF2B5EF4-FFF2-40B4-BE49-F238E27FC236}">
                <a16:creationId xmlns:a16="http://schemas.microsoft.com/office/drawing/2014/main" id="{AE9811A0-BF24-EE44-818F-427AF0FFA815}"/>
              </a:ext>
            </a:extLst>
          </p:cNvPr>
          <p:cNvSpPr>
            <a:spLocks noGrp="1"/>
          </p:cNvSpPr>
          <p:nvPr>
            <p:ph type="body" sz="quarter" idx="14" hasCustomPrompt="1"/>
          </p:nvPr>
        </p:nvSpPr>
        <p:spPr>
          <a:xfrm>
            <a:off x="7032625" y="3634662"/>
            <a:ext cx="4782864" cy="1019568"/>
          </a:xfrm>
        </p:spPr>
        <p:txBody>
          <a:bodyPr>
            <a:noAutofit/>
          </a:bodyPr>
          <a:lstStyle>
            <a:lvl1pPr marL="0" indent="0">
              <a:buNone/>
              <a:defRPr sz="2000">
                <a:solidFill>
                  <a:schemeClr val="tx1">
                    <a:lumMod val="85000"/>
                    <a:lumOff val="15000"/>
                  </a:schemeClr>
                </a:solidFill>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5" name="Text Placeholder 11">
            <a:extLst>
              <a:ext uri="{FF2B5EF4-FFF2-40B4-BE49-F238E27FC236}">
                <a16:creationId xmlns:a16="http://schemas.microsoft.com/office/drawing/2014/main" id="{679B51C1-5A11-704A-9126-A7BCD43D65E1}"/>
              </a:ext>
            </a:extLst>
          </p:cNvPr>
          <p:cNvSpPr>
            <a:spLocks noGrp="1"/>
          </p:cNvSpPr>
          <p:nvPr>
            <p:ph type="body" sz="quarter" idx="15" hasCustomPrompt="1"/>
          </p:nvPr>
        </p:nvSpPr>
        <p:spPr>
          <a:xfrm>
            <a:off x="7032625" y="5069058"/>
            <a:ext cx="4782864" cy="1019568"/>
          </a:xfrm>
        </p:spPr>
        <p:txBody>
          <a:bodyPr>
            <a:noAutofit/>
          </a:bodyPr>
          <a:lstStyle>
            <a:lvl1pPr marL="0" indent="0">
              <a:buNone/>
              <a:defRPr sz="2000">
                <a:solidFill>
                  <a:schemeClr val="tx1">
                    <a:lumMod val="85000"/>
                    <a:lumOff val="15000"/>
                  </a:schemeClr>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7" name="Text Placeholder 16">
            <a:extLst>
              <a:ext uri="{FF2B5EF4-FFF2-40B4-BE49-F238E27FC236}">
                <a16:creationId xmlns:a16="http://schemas.microsoft.com/office/drawing/2014/main" id="{DEFBF497-66E0-6B46-A04D-F4606FEB8702}"/>
              </a:ext>
            </a:extLst>
          </p:cNvPr>
          <p:cNvSpPr>
            <a:spLocks noGrp="1"/>
          </p:cNvSpPr>
          <p:nvPr>
            <p:ph type="body" sz="quarter" idx="16" hasCustomPrompt="1"/>
          </p:nvPr>
        </p:nvSpPr>
        <p:spPr>
          <a:xfrm>
            <a:off x="5741987" y="1546225"/>
            <a:ext cx="6073501" cy="1762125"/>
          </a:xfrm>
        </p:spPr>
        <p:txBody>
          <a:bodyPr/>
          <a:lstStyle>
            <a:lvl1pPr>
              <a:defRPr/>
            </a:lvl1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Tree>
    <p:extLst>
      <p:ext uri="{BB962C8B-B14F-4D97-AF65-F5344CB8AC3E}">
        <p14:creationId xmlns:p14="http://schemas.microsoft.com/office/powerpoint/2010/main" val="1423304344"/>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Picture Placeholder 37">
            <a:extLst>
              <a:ext uri="{FF2B5EF4-FFF2-40B4-BE49-F238E27FC236}">
                <a16:creationId xmlns:a16="http://schemas.microsoft.com/office/drawing/2014/main" id="{4BFA3B63-745D-FD46-B23D-AE41ECEB8C60}"/>
              </a:ext>
            </a:extLst>
          </p:cNvPr>
          <p:cNvSpPr>
            <a:spLocks noGrp="1"/>
          </p:cNvSpPr>
          <p:nvPr>
            <p:ph type="pic" sz="quarter" idx="20" hasCustomPrompt="1"/>
          </p:nvPr>
        </p:nvSpPr>
        <p:spPr>
          <a:xfrm>
            <a:off x="0" y="1093699"/>
            <a:ext cx="6337300" cy="5759148"/>
          </a:xfrm>
        </p:spPr>
        <p:txBody>
          <a:bodyPr>
            <a:normAutofit/>
          </a:bodyPr>
          <a:lstStyle>
            <a:lvl1pPr marL="0" indent="0">
              <a:buNone/>
              <a:defRPr sz="2000" b="1">
                <a:solidFill>
                  <a:schemeClr val="tx1"/>
                </a:solidFill>
              </a:defRPr>
            </a:lvl1pPr>
          </a:lstStyle>
          <a:p>
            <a:r>
              <a:rPr lang="en-US" dirty="0"/>
              <a:t>Picture/icon/text</a:t>
            </a:r>
          </a:p>
        </p:txBody>
      </p:sp>
      <p:sp>
        <p:nvSpPr>
          <p:cNvPr id="6" name="Rectangle 5">
            <a:extLst>
              <a:ext uri="{FF2B5EF4-FFF2-40B4-BE49-F238E27FC236}">
                <a16:creationId xmlns:a16="http://schemas.microsoft.com/office/drawing/2014/main" id="{33A44FA1-D70D-FF4B-B79E-E7CCBFAB3202}"/>
              </a:ext>
            </a:extLst>
          </p:cNvPr>
          <p:cNvSpPr/>
          <p:nvPr userDrawn="1"/>
        </p:nvSpPr>
        <p:spPr>
          <a:xfrm>
            <a:off x="6337300" y="1059718"/>
            <a:ext cx="5854700" cy="5793129"/>
          </a:xfrm>
          <a:prstGeom prst="rect">
            <a:avLst/>
          </a:prstGeom>
          <a:solidFill>
            <a:srgbClr val="15325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F6DDC68-D8F5-AF4B-89AB-B29650489BB6}"/>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11" name="Picture 10">
            <a:extLst>
              <a:ext uri="{FF2B5EF4-FFF2-40B4-BE49-F238E27FC236}">
                <a16:creationId xmlns:a16="http://schemas.microsoft.com/office/drawing/2014/main" id="{AD348BBA-2F0F-4242-8BB9-3C9A7261640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3" name="Title 1">
            <a:extLst>
              <a:ext uri="{FF2B5EF4-FFF2-40B4-BE49-F238E27FC236}">
                <a16:creationId xmlns:a16="http://schemas.microsoft.com/office/drawing/2014/main" id="{9D3463DA-2488-474E-A818-B889BD3A43E4}"/>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F1B680D7-67E6-E348-95D1-A86A30675A84}"/>
              </a:ext>
            </a:extLst>
          </p:cNvPr>
          <p:cNvSpPr>
            <a:spLocks noGrp="1"/>
          </p:cNvSpPr>
          <p:nvPr>
            <p:ph type="body" sz="quarter" idx="14" hasCustomPrompt="1"/>
          </p:nvPr>
        </p:nvSpPr>
        <p:spPr>
          <a:xfrm>
            <a:off x="7190670" y="1672640"/>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6" name="Text Placeholder 11">
            <a:extLst>
              <a:ext uri="{FF2B5EF4-FFF2-40B4-BE49-F238E27FC236}">
                <a16:creationId xmlns:a16="http://schemas.microsoft.com/office/drawing/2014/main" id="{3ECCD6F6-3E81-154F-90A5-626A7FB970E9}"/>
              </a:ext>
            </a:extLst>
          </p:cNvPr>
          <p:cNvSpPr>
            <a:spLocks noGrp="1"/>
          </p:cNvSpPr>
          <p:nvPr>
            <p:ph type="body" sz="quarter" idx="15" hasCustomPrompt="1"/>
          </p:nvPr>
        </p:nvSpPr>
        <p:spPr>
          <a:xfrm>
            <a:off x="7190670" y="3237189"/>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17" name="Text Placeholder 11">
            <a:extLst>
              <a:ext uri="{FF2B5EF4-FFF2-40B4-BE49-F238E27FC236}">
                <a16:creationId xmlns:a16="http://schemas.microsoft.com/office/drawing/2014/main" id="{8D3109A5-92FC-5344-B194-90F8584B0E8E}"/>
              </a:ext>
            </a:extLst>
          </p:cNvPr>
          <p:cNvSpPr>
            <a:spLocks noGrp="1"/>
          </p:cNvSpPr>
          <p:nvPr>
            <p:ph type="body" sz="quarter" idx="16" hasCustomPrompt="1"/>
          </p:nvPr>
        </p:nvSpPr>
        <p:spPr>
          <a:xfrm>
            <a:off x="7190670" y="4791801"/>
            <a:ext cx="4538663" cy="1236250"/>
          </a:xfrm>
        </p:spPr>
        <p:txBody>
          <a:bodyPr wrap="square">
            <a:noAutofit/>
          </a:bodyPr>
          <a:lstStyle>
            <a:lvl1pPr marL="0" indent="0">
              <a:buNone/>
              <a:defRPr sz="2200">
                <a:solidFill>
                  <a:schemeClr val="bg1"/>
                </a:solidFill>
              </a:defRPr>
            </a:lvl1pPr>
            <a:lvl2pPr marL="457200" indent="0">
              <a:buNone/>
              <a:defRPr sz="2000"/>
            </a:lvl2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p:txBody>
      </p:sp>
      <p:sp>
        <p:nvSpPr>
          <p:cNvPr id="7" name="Oval 6">
            <a:extLst>
              <a:ext uri="{FF2B5EF4-FFF2-40B4-BE49-F238E27FC236}">
                <a16:creationId xmlns:a16="http://schemas.microsoft.com/office/drawing/2014/main" id="{20ED8AF2-A6B5-BA4B-97C1-D5E22582614E}"/>
              </a:ext>
            </a:extLst>
          </p:cNvPr>
          <p:cNvSpPr/>
          <p:nvPr userDrawn="1"/>
        </p:nvSpPr>
        <p:spPr>
          <a:xfrm>
            <a:off x="5810537" y="1685983"/>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928F1E-3ECE-204F-8EFA-E9873587C0A6}"/>
              </a:ext>
            </a:extLst>
          </p:cNvPr>
          <p:cNvSpPr/>
          <p:nvPr userDrawn="1"/>
        </p:nvSpPr>
        <p:spPr>
          <a:xfrm>
            <a:off x="5810537" y="325818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2F1E90-BBE6-8344-BD69-6B6EC5623D8B}"/>
              </a:ext>
            </a:extLst>
          </p:cNvPr>
          <p:cNvSpPr/>
          <p:nvPr userDrawn="1"/>
        </p:nvSpPr>
        <p:spPr>
          <a:xfrm>
            <a:off x="5810537" y="4831198"/>
            <a:ext cx="1215251" cy="1215251"/>
          </a:xfrm>
          <a:prstGeom prst="ellipse">
            <a:avLst/>
          </a:prstGeom>
          <a:solidFill>
            <a:srgbClr val="153259"/>
          </a:solidFill>
          <a:ln w="76200">
            <a:solidFill>
              <a:srgbClr val="5D9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084264"/>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95D86F-0D51-C543-A9F3-1822D886FBDC}"/>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8E325D5F-6A34-A546-AFAF-5C93905736DD}"/>
              </a:ext>
            </a:extLst>
          </p:cNvPr>
          <p:cNvSpPr/>
          <p:nvPr userDrawn="1"/>
        </p:nvSpPr>
        <p:spPr>
          <a:xfrm>
            <a:off x="1062317" y="2810435"/>
            <a:ext cx="3007659" cy="1290918"/>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4B8DE59-E2FF-0B40-B602-1C3A76CC5EC1}"/>
              </a:ext>
            </a:extLst>
          </p:cNvPr>
          <p:cNvSpPr/>
          <p:nvPr userDrawn="1"/>
        </p:nvSpPr>
        <p:spPr>
          <a:xfrm>
            <a:off x="2751970" y="4583392"/>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A2C1E64-3D20-2E4C-876E-4063674422F9}"/>
              </a:ext>
            </a:extLst>
          </p:cNvPr>
          <p:cNvSpPr/>
          <p:nvPr userDrawn="1"/>
        </p:nvSpPr>
        <p:spPr>
          <a:xfrm>
            <a:off x="6277341" y="4583392"/>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958FA1-D623-2B46-B9E3-FF112353B1ED}"/>
              </a:ext>
            </a:extLst>
          </p:cNvPr>
          <p:cNvSpPr/>
          <p:nvPr userDrawn="1"/>
        </p:nvSpPr>
        <p:spPr>
          <a:xfrm>
            <a:off x="4587688" y="2810435"/>
            <a:ext cx="3007659" cy="1290918"/>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B088D1-2231-C046-ABD2-14C5F2A323D9}"/>
              </a:ext>
            </a:extLst>
          </p:cNvPr>
          <p:cNvSpPr/>
          <p:nvPr userDrawn="1"/>
        </p:nvSpPr>
        <p:spPr>
          <a:xfrm>
            <a:off x="8104094" y="2810435"/>
            <a:ext cx="3007659" cy="1290918"/>
          </a:xfrm>
          <a:prstGeom prst="rect">
            <a:avLst/>
          </a:prstGeom>
          <a:solidFill>
            <a:srgbClr val="19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CCA612F-57AB-F642-95E1-3CB7D7F6D7A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Title 1">
            <a:extLst>
              <a:ext uri="{FF2B5EF4-FFF2-40B4-BE49-F238E27FC236}">
                <a16:creationId xmlns:a16="http://schemas.microsoft.com/office/drawing/2014/main" id="{3C41CA43-4C3A-D348-BCD9-F09494DD1A3F}"/>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4" name="Text Placeholder 3">
            <a:extLst>
              <a:ext uri="{FF2B5EF4-FFF2-40B4-BE49-F238E27FC236}">
                <a16:creationId xmlns:a16="http://schemas.microsoft.com/office/drawing/2014/main" id="{517151F1-D7E5-AF48-B4CD-433E76184C6F}"/>
              </a:ext>
            </a:extLst>
          </p:cNvPr>
          <p:cNvSpPr>
            <a:spLocks noGrp="1"/>
          </p:cNvSpPr>
          <p:nvPr>
            <p:ph type="body" sz="quarter" idx="10" hasCustomPrompt="1"/>
          </p:nvPr>
        </p:nvSpPr>
        <p:spPr>
          <a:xfrm>
            <a:off x="1419971" y="3032825"/>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3">
            <a:extLst>
              <a:ext uri="{FF2B5EF4-FFF2-40B4-BE49-F238E27FC236}">
                <a16:creationId xmlns:a16="http://schemas.microsoft.com/office/drawing/2014/main" id="{AD9CB3F9-A570-A941-93FE-A8B5DA4961EB}"/>
              </a:ext>
            </a:extLst>
          </p:cNvPr>
          <p:cNvSpPr>
            <a:spLocks noGrp="1"/>
          </p:cNvSpPr>
          <p:nvPr>
            <p:ph type="body" sz="quarter" idx="11" hasCustomPrompt="1"/>
          </p:nvPr>
        </p:nvSpPr>
        <p:spPr>
          <a:xfrm>
            <a:off x="4964682" y="3032825"/>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3">
            <a:extLst>
              <a:ext uri="{FF2B5EF4-FFF2-40B4-BE49-F238E27FC236}">
                <a16:creationId xmlns:a16="http://schemas.microsoft.com/office/drawing/2014/main" id="{90DD4577-90CA-0144-8FB0-CB529F9A97F2}"/>
              </a:ext>
            </a:extLst>
          </p:cNvPr>
          <p:cNvSpPr>
            <a:spLocks noGrp="1"/>
          </p:cNvSpPr>
          <p:nvPr>
            <p:ph type="body" sz="quarter" idx="12" hasCustomPrompt="1"/>
          </p:nvPr>
        </p:nvSpPr>
        <p:spPr>
          <a:xfrm>
            <a:off x="8419082" y="3032825"/>
            <a:ext cx="2292350" cy="846137"/>
          </a:xfr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a:t>
            </a:r>
          </a:p>
        </p:txBody>
      </p:sp>
      <p:sp>
        <p:nvSpPr>
          <p:cNvPr id="17" name="Text Placeholder 3">
            <a:extLst>
              <a:ext uri="{FF2B5EF4-FFF2-40B4-BE49-F238E27FC236}">
                <a16:creationId xmlns:a16="http://schemas.microsoft.com/office/drawing/2014/main" id="{FAD0103B-A93B-E543-964C-79D5B20E15A7}"/>
              </a:ext>
            </a:extLst>
          </p:cNvPr>
          <p:cNvSpPr>
            <a:spLocks noGrp="1"/>
          </p:cNvSpPr>
          <p:nvPr>
            <p:ph type="body" sz="quarter" idx="13" hasCustomPrompt="1"/>
          </p:nvPr>
        </p:nvSpPr>
        <p:spPr>
          <a:xfrm>
            <a:off x="3109624" y="48164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ext Placeholder 3">
            <a:extLst>
              <a:ext uri="{FF2B5EF4-FFF2-40B4-BE49-F238E27FC236}">
                <a16:creationId xmlns:a16="http://schemas.microsoft.com/office/drawing/2014/main" id="{7D1BB9A9-0045-C345-A842-1E3AAFF1D320}"/>
              </a:ext>
            </a:extLst>
          </p:cNvPr>
          <p:cNvSpPr>
            <a:spLocks noGrp="1"/>
          </p:cNvSpPr>
          <p:nvPr>
            <p:ph type="body" sz="quarter" idx="14" hasCustomPrompt="1"/>
          </p:nvPr>
        </p:nvSpPr>
        <p:spPr>
          <a:xfrm>
            <a:off x="6634995" y="4816469"/>
            <a:ext cx="2292350" cy="846137"/>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Tree>
    <p:extLst>
      <p:ext uri="{BB962C8B-B14F-4D97-AF65-F5344CB8AC3E}">
        <p14:creationId xmlns:p14="http://schemas.microsoft.com/office/powerpoint/2010/main" val="598130407"/>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813FCF-E2C5-7E4B-8BFA-4141D8FEB615}"/>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4" name="Content Placeholder 5">
            <a:extLst>
              <a:ext uri="{FF2B5EF4-FFF2-40B4-BE49-F238E27FC236}">
                <a16:creationId xmlns:a16="http://schemas.microsoft.com/office/drawing/2014/main" id="{BE87B1E8-154D-B642-B0E3-CB225694EAB1}"/>
              </a:ext>
            </a:extLst>
          </p:cNvPr>
          <p:cNvSpPr>
            <a:spLocks noGrp="1"/>
          </p:cNvSpPr>
          <p:nvPr>
            <p:ph sz="quarter" idx="13" hasCustomPrompt="1"/>
          </p:nvPr>
        </p:nvSpPr>
        <p:spPr>
          <a:xfrm>
            <a:off x="600864" y="1187125"/>
            <a:ext cx="6189675" cy="5534350"/>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0" name="Rectangle 9">
            <a:extLst>
              <a:ext uri="{FF2B5EF4-FFF2-40B4-BE49-F238E27FC236}">
                <a16:creationId xmlns:a16="http://schemas.microsoft.com/office/drawing/2014/main" id="{4F11A4F0-C896-2C45-AF4C-65C24DC83BD6}"/>
              </a:ext>
            </a:extLst>
          </p:cNvPr>
          <p:cNvSpPr/>
          <p:nvPr userDrawn="1"/>
        </p:nvSpPr>
        <p:spPr>
          <a:xfrm>
            <a:off x="7113494" y="1208434"/>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D020C7-4327-164A-92D2-59639A9A6FF7}"/>
              </a:ext>
            </a:extLst>
          </p:cNvPr>
          <p:cNvSpPr/>
          <p:nvPr userDrawn="1"/>
        </p:nvSpPr>
        <p:spPr>
          <a:xfrm>
            <a:off x="7109018" y="2611441"/>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E2CA69-0512-5143-9A99-AE6C3AEE82F6}"/>
              </a:ext>
            </a:extLst>
          </p:cNvPr>
          <p:cNvSpPr/>
          <p:nvPr userDrawn="1"/>
        </p:nvSpPr>
        <p:spPr>
          <a:xfrm>
            <a:off x="7113494" y="4021729"/>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5BB34B-7A0F-FB4E-AD3E-E5CF32FEC69D}"/>
              </a:ext>
            </a:extLst>
          </p:cNvPr>
          <p:cNvSpPr/>
          <p:nvPr userDrawn="1"/>
        </p:nvSpPr>
        <p:spPr>
          <a:xfrm>
            <a:off x="7113494" y="5432017"/>
            <a:ext cx="4706471" cy="1281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45D82B-1BD0-0D49-A105-472A9A496481}"/>
              </a:ext>
            </a:extLst>
          </p:cNvPr>
          <p:cNvSpPr/>
          <p:nvPr userDrawn="1"/>
        </p:nvSpPr>
        <p:spPr>
          <a:xfrm>
            <a:off x="994856" y="1521903"/>
            <a:ext cx="1811322" cy="177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88C1E-B6B3-D94F-8A35-26CBD90F79F1}"/>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8B52403-E8F6-1348-8400-5DD896E01B8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A504DCD0-2911-334A-A4CA-90626FEC88F8}"/>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100F723-B55C-A641-86F8-DC4E5B51AC3C}"/>
              </a:ext>
            </a:extLst>
          </p:cNvPr>
          <p:cNvSpPr>
            <a:spLocks noGrp="1"/>
          </p:cNvSpPr>
          <p:nvPr>
            <p:ph type="body" sz="quarter" idx="14" hasCustomPrompt="1"/>
          </p:nvPr>
        </p:nvSpPr>
        <p:spPr>
          <a:xfrm>
            <a:off x="7843416" y="1462331"/>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5" name="Text Placeholder 3">
            <a:extLst>
              <a:ext uri="{FF2B5EF4-FFF2-40B4-BE49-F238E27FC236}">
                <a16:creationId xmlns:a16="http://schemas.microsoft.com/office/drawing/2014/main" id="{10102017-EDA8-DB45-ACFE-4CE03EBEFAE6}"/>
              </a:ext>
            </a:extLst>
          </p:cNvPr>
          <p:cNvSpPr>
            <a:spLocks noGrp="1"/>
          </p:cNvSpPr>
          <p:nvPr>
            <p:ph type="body" sz="quarter" idx="15" hasCustomPrompt="1"/>
          </p:nvPr>
        </p:nvSpPr>
        <p:spPr>
          <a:xfrm>
            <a:off x="7843416" y="2871129"/>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6" name="Text Placeholder 3">
            <a:extLst>
              <a:ext uri="{FF2B5EF4-FFF2-40B4-BE49-F238E27FC236}">
                <a16:creationId xmlns:a16="http://schemas.microsoft.com/office/drawing/2014/main" id="{80DD8EC6-C423-694C-A886-EA99136918A4}"/>
              </a:ext>
            </a:extLst>
          </p:cNvPr>
          <p:cNvSpPr>
            <a:spLocks noGrp="1"/>
          </p:cNvSpPr>
          <p:nvPr>
            <p:ph type="body" sz="quarter" idx="16" hasCustomPrompt="1"/>
          </p:nvPr>
        </p:nvSpPr>
        <p:spPr>
          <a:xfrm>
            <a:off x="7843416" y="4248373"/>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8" name="Text Placeholder 3">
            <a:extLst>
              <a:ext uri="{FF2B5EF4-FFF2-40B4-BE49-F238E27FC236}">
                <a16:creationId xmlns:a16="http://schemas.microsoft.com/office/drawing/2014/main" id="{F1516595-223C-0A4B-9F5B-FC0852AE3AF7}"/>
              </a:ext>
            </a:extLst>
          </p:cNvPr>
          <p:cNvSpPr>
            <a:spLocks noGrp="1"/>
          </p:cNvSpPr>
          <p:nvPr>
            <p:ph type="body" sz="quarter" idx="17" hasCustomPrompt="1"/>
          </p:nvPr>
        </p:nvSpPr>
        <p:spPr>
          <a:xfrm>
            <a:off x="7843416" y="5659484"/>
            <a:ext cx="3806717" cy="85158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a:defRPr sz="1600"/>
            </a:lvl4pPr>
            <a:lvl5pPr>
              <a:defRPr sz="16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8" name="Text Placeholder 7">
            <a:extLst>
              <a:ext uri="{FF2B5EF4-FFF2-40B4-BE49-F238E27FC236}">
                <a16:creationId xmlns:a16="http://schemas.microsoft.com/office/drawing/2014/main" id="{C342C554-F2CB-0743-A9E6-A6F1457B7F94}"/>
              </a:ext>
            </a:extLst>
          </p:cNvPr>
          <p:cNvSpPr>
            <a:spLocks noGrp="1"/>
          </p:cNvSpPr>
          <p:nvPr>
            <p:ph type="body" sz="quarter" idx="18" hasCustomPrompt="1"/>
          </p:nvPr>
        </p:nvSpPr>
        <p:spPr>
          <a:xfrm>
            <a:off x="7210142" y="1462331"/>
            <a:ext cx="619125" cy="851580"/>
          </a:xfrm>
        </p:spPr>
        <p:txBody>
          <a:bodyPr anchor="ctr">
            <a:normAutofit/>
          </a:bodyPr>
          <a:lstStyle>
            <a:lvl1pPr marL="0" indent="0" algn="ctr">
              <a:buNone/>
              <a:defRPr sz="3200" b="1">
                <a:solidFill>
                  <a:srgbClr val="002060"/>
                </a:solidFill>
              </a:defRPr>
            </a:lvl1pPr>
          </a:lstStyle>
          <a:p>
            <a:pPr lvl="0"/>
            <a:r>
              <a:rPr lang="en-US" dirty="0"/>
              <a:t>1.</a:t>
            </a:r>
          </a:p>
        </p:txBody>
      </p:sp>
      <p:sp>
        <p:nvSpPr>
          <p:cNvPr id="30" name="Text Placeholder 7">
            <a:extLst>
              <a:ext uri="{FF2B5EF4-FFF2-40B4-BE49-F238E27FC236}">
                <a16:creationId xmlns:a16="http://schemas.microsoft.com/office/drawing/2014/main" id="{6178F9A6-0A00-1342-8F58-83BFC1D08EE3}"/>
              </a:ext>
            </a:extLst>
          </p:cNvPr>
          <p:cNvSpPr>
            <a:spLocks noGrp="1"/>
          </p:cNvSpPr>
          <p:nvPr>
            <p:ph type="body" sz="quarter" idx="19" hasCustomPrompt="1"/>
          </p:nvPr>
        </p:nvSpPr>
        <p:spPr>
          <a:xfrm>
            <a:off x="7210142" y="2873442"/>
            <a:ext cx="619125" cy="851580"/>
          </a:xfrm>
        </p:spPr>
        <p:txBody>
          <a:bodyPr anchor="ctr">
            <a:normAutofit/>
          </a:bodyPr>
          <a:lstStyle>
            <a:lvl1pPr marL="0" indent="0" algn="ctr">
              <a:buNone/>
              <a:defRPr sz="3200" b="1">
                <a:solidFill>
                  <a:srgbClr val="002060"/>
                </a:solidFill>
              </a:defRPr>
            </a:lvl1pPr>
          </a:lstStyle>
          <a:p>
            <a:pPr lvl="0"/>
            <a:r>
              <a:rPr lang="en-US" dirty="0"/>
              <a:t>2.</a:t>
            </a:r>
          </a:p>
        </p:txBody>
      </p:sp>
      <p:sp>
        <p:nvSpPr>
          <p:cNvPr id="33" name="Text Placeholder 7">
            <a:extLst>
              <a:ext uri="{FF2B5EF4-FFF2-40B4-BE49-F238E27FC236}">
                <a16:creationId xmlns:a16="http://schemas.microsoft.com/office/drawing/2014/main" id="{E98E5A91-69E0-2447-9397-8BFC91465373}"/>
              </a:ext>
            </a:extLst>
          </p:cNvPr>
          <p:cNvSpPr>
            <a:spLocks noGrp="1"/>
          </p:cNvSpPr>
          <p:nvPr>
            <p:ph type="body" sz="quarter" idx="21" hasCustomPrompt="1"/>
          </p:nvPr>
        </p:nvSpPr>
        <p:spPr>
          <a:xfrm>
            <a:off x="7210142" y="5661797"/>
            <a:ext cx="619125" cy="851580"/>
          </a:xfrm>
        </p:spPr>
        <p:txBody>
          <a:bodyPr anchor="ctr">
            <a:normAutofit/>
          </a:bodyPr>
          <a:lstStyle>
            <a:lvl1pPr marL="0" indent="0" algn="ctr">
              <a:buNone/>
              <a:defRPr sz="3200" b="1">
                <a:solidFill>
                  <a:srgbClr val="002060"/>
                </a:solidFill>
              </a:defRPr>
            </a:lvl1pPr>
          </a:lstStyle>
          <a:p>
            <a:pPr lvl="0"/>
            <a:r>
              <a:rPr lang="en-US" dirty="0"/>
              <a:t>4.</a:t>
            </a:r>
          </a:p>
        </p:txBody>
      </p:sp>
      <p:sp>
        <p:nvSpPr>
          <p:cNvPr id="34" name="Text Placeholder 7">
            <a:extLst>
              <a:ext uri="{FF2B5EF4-FFF2-40B4-BE49-F238E27FC236}">
                <a16:creationId xmlns:a16="http://schemas.microsoft.com/office/drawing/2014/main" id="{896F4BB3-C700-4E4F-9739-32F1CF237CC0}"/>
              </a:ext>
            </a:extLst>
          </p:cNvPr>
          <p:cNvSpPr>
            <a:spLocks noGrp="1"/>
          </p:cNvSpPr>
          <p:nvPr>
            <p:ph type="body" sz="quarter" idx="20" hasCustomPrompt="1"/>
          </p:nvPr>
        </p:nvSpPr>
        <p:spPr>
          <a:xfrm>
            <a:off x="7210142" y="4250686"/>
            <a:ext cx="619125" cy="851580"/>
          </a:xfrm>
        </p:spPr>
        <p:txBody>
          <a:bodyPr anchor="ctr">
            <a:normAutofit/>
          </a:bodyPr>
          <a:lstStyle>
            <a:lvl1pPr marL="0" indent="0" algn="ctr">
              <a:buNone/>
              <a:defRPr sz="3200" b="1">
                <a:solidFill>
                  <a:srgbClr val="002060"/>
                </a:solidFill>
              </a:defRPr>
            </a:lvl1pPr>
          </a:lstStyle>
          <a:p>
            <a:pPr lvl="0"/>
            <a:r>
              <a:rPr lang="en-US" dirty="0"/>
              <a:t>3.</a:t>
            </a:r>
          </a:p>
        </p:txBody>
      </p:sp>
    </p:spTree>
    <p:extLst>
      <p:ext uri="{BB962C8B-B14F-4D97-AF65-F5344CB8AC3E}">
        <p14:creationId xmlns:p14="http://schemas.microsoft.com/office/powerpoint/2010/main" val="3450800803"/>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813FCF-E2C5-7E4B-8BFA-4141D8FEB615}"/>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4" name="Content Placeholder 5">
            <a:extLst>
              <a:ext uri="{FF2B5EF4-FFF2-40B4-BE49-F238E27FC236}">
                <a16:creationId xmlns:a16="http://schemas.microsoft.com/office/drawing/2014/main" id="{BE87B1E8-154D-B642-B0E3-CB225694EAB1}"/>
              </a:ext>
            </a:extLst>
          </p:cNvPr>
          <p:cNvSpPr>
            <a:spLocks noGrp="1"/>
          </p:cNvSpPr>
          <p:nvPr>
            <p:ph sz="quarter" idx="13" hasCustomPrompt="1"/>
          </p:nvPr>
        </p:nvSpPr>
        <p:spPr>
          <a:xfrm>
            <a:off x="600864" y="1187125"/>
            <a:ext cx="6189675" cy="5534350"/>
          </a:xfrm>
        </p:spPr>
        <p:txBody>
          <a:bodyPr>
            <a:normAutofit/>
          </a:bodyPr>
          <a:lstStyle>
            <a:lvl1pPr marL="0" indent="0">
              <a:buNone/>
              <a:defRPr sz="2800" b="0">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10" name="Rectangle 9">
            <a:extLst>
              <a:ext uri="{FF2B5EF4-FFF2-40B4-BE49-F238E27FC236}">
                <a16:creationId xmlns:a16="http://schemas.microsoft.com/office/drawing/2014/main" id="{4F11A4F0-C896-2C45-AF4C-65C24DC83BD6}"/>
              </a:ext>
            </a:extLst>
          </p:cNvPr>
          <p:cNvSpPr/>
          <p:nvPr userDrawn="1"/>
        </p:nvSpPr>
        <p:spPr>
          <a:xfrm>
            <a:off x="7113494" y="1208433"/>
            <a:ext cx="4706471" cy="5505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C45D82B-1BD0-0D49-A105-472A9A496481}"/>
              </a:ext>
            </a:extLst>
          </p:cNvPr>
          <p:cNvSpPr/>
          <p:nvPr userDrawn="1"/>
        </p:nvSpPr>
        <p:spPr>
          <a:xfrm>
            <a:off x="994856" y="1521903"/>
            <a:ext cx="1811322" cy="177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E88C1E-B6B3-D94F-8A35-26CBD90F79F1}"/>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48B52403-E8F6-1348-8400-5DD896E01B80}"/>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A504DCD0-2911-334A-A4CA-90626FEC88F8}"/>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158C4A-902E-0740-8B67-826791ADC31C}"/>
              </a:ext>
            </a:extLst>
          </p:cNvPr>
          <p:cNvSpPr>
            <a:spLocks noGrp="1"/>
          </p:cNvSpPr>
          <p:nvPr>
            <p:ph type="body" sz="quarter" idx="19" hasCustomPrompt="1"/>
          </p:nvPr>
        </p:nvSpPr>
        <p:spPr>
          <a:xfrm>
            <a:off x="7303912" y="1470556"/>
            <a:ext cx="4357864" cy="1577293"/>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3" name="Text Placeholder 2">
            <a:extLst>
              <a:ext uri="{FF2B5EF4-FFF2-40B4-BE49-F238E27FC236}">
                <a16:creationId xmlns:a16="http://schemas.microsoft.com/office/drawing/2014/main" id="{D55A46A6-EBDD-1648-8270-C28827C03011}"/>
              </a:ext>
            </a:extLst>
          </p:cNvPr>
          <p:cNvSpPr>
            <a:spLocks noGrp="1"/>
          </p:cNvSpPr>
          <p:nvPr>
            <p:ph type="body" sz="quarter" idx="20" hasCustomPrompt="1"/>
          </p:nvPr>
        </p:nvSpPr>
        <p:spPr>
          <a:xfrm>
            <a:off x="7303912" y="3203588"/>
            <a:ext cx="4357864" cy="1605479"/>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
        <p:nvSpPr>
          <p:cNvPr id="29" name="Text Placeholder 2">
            <a:extLst>
              <a:ext uri="{FF2B5EF4-FFF2-40B4-BE49-F238E27FC236}">
                <a16:creationId xmlns:a16="http://schemas.microsoft.com/office/drawing/2014/main" id="{BEFD1E58-A36C-7945-83BC-0C23AB550DB9}"/>
              </a:ext>
            </a:extLst>
          </p:cNvPr>
          <p:cNvSpPr>
            <a:spLocks noGrp="1"/>
          </p:cNvSpPr>
          <p:nvPr>
            <p:ph type="body" sz="quarter" idx="21" hasCustomPrompt="1"/>
          </p:nvPr>
        </p:nvSpPr>
        <p:spPr>
          <a:xfrm>
            <a:off x="7303912" y="4975944"/>
            <a:ext cx="4357864" cy="1605479"/>
          </a:xfrm>
        </p:spPr>
        <p:txBody>
          <a:bodyPr>
            <a:normAutofit/>
          </a:bodyPr>
          <a:lstStyle>
            <a:lvl1pPr marL="514350" indent="-514350">
              <a:buFont typeface="Arial" panose="020B0604020202020204" pitchFamily="34" charset="0"/>
              <a:buChar char="•"/>
              <a:defRPr sz="2400"/>
            </a:lvl1pPr>
            <a:lvl2pPr marL="914400" indent="-457200">
              <a:buFont typeface="+mj-lt"/>
              <a:buAutoNum type="arabicParenR"/>
              <a:defRPr/>
            </a:lvl2pPr>
            <a:lvl3pPr marL="1371600" indent="-457200">
              <a:buFont typeface="+mj-lt"/>
              <a:buAutoNum type="arabicParenR"/>
              <a:defRPr/>
            </a:lvl3pPr>
            <a:lvl4pPr marL="1714500" indent="-342900">
              <a:buFont typeface="+mj-lt"/>
              <a:buAutoNum type="arabicParenR"/>
              <a:defRPr/>
            </a:lvl4pPr>
            <a:lvl5pPr marL="2171700" indent="-342900">
              <a:buFont typeface="+mj-lt"/>
              <a:buAutoNum type="arabicParenR"/>
              <a:defRPr/>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p>
        </p:txBody>
      </p:sp>
    </p:spTree>
    <p:extLst>
      <p:ext uri="{BB962C8B-B14F-4D97-AF65-F5344CB8AC3E}">
        <p14:creationId xmlns:p14="http://schemas.microsoft.com/office/powerpoint/2010/main" val="3987531030"/>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B12862A-4A85-3245-A857-DDF868D04F06}"/>
              </a:ext>
            </a:extLst>
          </p:cNvPr>
          <p:cNvSpPr/>
          <p:nvPr userDrawn="1"/>
        </p:nvSpPr>
        <p:spPr>
          <a:xfrm>
            <a:off x="7113494" y="1208433"/>
            <a:ext cx="4706471" cy="5505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BB21C8A-102D-7E47-B058-9A5C7AB03B97}"/>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8" name="Rectangle 7">
            <a:extLst>
              <a:ext uri="{FF2B5EF4-FFF2-40B4-BE49-F238E27FC236}">
                <a16:creationId xmlns:a16="http://schemas.microsoft.com/office/drawing/2014/main" id="{FEB6E947-52CF-B041-925C-7EBFBF9C06E2}"/>
              </a:ext>
            </a:extLst>
          </p:cNvPr>
          <p:cNvSpPr/>
          <p:nvPr userDrawn="1"/>
        </p:nvSpPr>
        <p:spPr>
          <a:xfrm>
            <a:off x="600865" y="1187125"/>
            <a:ext cx="6189674" cy="552659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4BA54BC-3581-9444-8FF4-D1073D55E969}"/>
              </a:ext>
            </a:extLst>
          </p:cNvPr>
          <p:cNvSpPr txBox="1"/>
          <p:nvPr userDrawn="1"/>
        </p:nvSpPr>
        <p:spPr>
          <a:xfrm>
            <a:off x="1115367" y="723582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59B894B2-364A-114E-88B5-42EBFD3FBB6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2" name="Title 1">
            <a:extLst>
              <a:ext uri="{FF2B5EF4-FFF2-40B4-BE49-F238E27FC236}">
                <a16:creationId xmlns:a16="http://schemas.microsoft.com/office/drawing/2014/main" id="{43637B43-F370-FC4D-AF45-F8A373B2C97C}"/>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25" name="Content Placeholder 5">
            <a:extLst>
              <a:ext uri="{FF2B5EF4-FFF2-40B4-BE49-F238E27FC236}">
                <a16:creationId xmlns:a16="http://schemas.microsoft.com/office/drawing/2014/main" id="{D799C64F-1068-4D49-ACD9-00AC4A42A583}"/>
              </a:ext>
            </a:extLst>
          </p:cNvPr>
          <p:cNvSpPr>
            <a:spLocks noGrp="1"/>
          </p:cNvSpPr>
          <p:nvPr>
            <p:ph sz="quarter" idx="13" hasCustomPrompt="1"/>
          </p:nvPr>
        </p:nvSpPr>
        <p:spPr>
          <a:xfrm>
            <a:off x="1209786" y="1836924"/>
            <a:ext cx="4814293" cy="4220253"/>
          </a:xfrm>
        </p:spPr>
        <p:txBody>
          <a:bodyPr>
            <a:normAutofit/>
          </a:bodyPr>
          <a:lstStyle>
            <a:lvl1pPr marL="0" indent="0">
              <a:buNone/>
              <a:defRPr sz="2800" b="0">
                <a:solidFill>
                  <a:schemeClr val="bg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Object/Photo</a:t>
            </a:r>
          </a:p>
        </p:txBody>
      </p:sp>
      <p:sp>
        <p:nvSpPr>
          <p:cNvPr id="29" name="Text Placeholder 3">
            <a:extLst>
              <a:ext uri="{FF2B5EF4-FFF2-40B4-BE49-F238E27FC236}">
                <a16:creationId xmlns:a16="http://schemas.microsoft.com/office/drawing/2014/main" id="{B028C27C-6BD0-704E-B861-2F5DC627F9D3}"/>
              </a:ext>
            </a:extLst>
          </p:cNvPr>
          <p:cNvSpPr>
            <a:spLocks noGrp="1"/>
          </p:cNvSpPr>
          <p:nvPr>
            <p:ph type="body" sz="quarter" idx="14" hasCustomPrompt="1"/>
          </p:nvPr>
        </p:nvSpPr>
        <p:spPr>
          <a:xfrm>
            <a:off x="7303912" y="1470555"/>
            <a:ext cx="4357864" cy="5043133"/>
          </a:xfrm>
        </p:spPr>
        <p:txBody>
          <a:bodyPr anchor="t">
            <a:normAutofit/>
          </a:bodyPr>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800"/>
            </a:lvl1pPr>
            <a:lvl2pPr marL="914400" indent="-457200">
              <a:buFont typeface="+mj-lt"/>
              <a:buAutoNum type="arabicPeriod"/>
              <a:defRPr sz="2000"/>
            </a:lvl2pPr>
            <a:lvl3pPr marL="1257300" indent="-342900">
              <a:buFont typeface="+mj-lt"/>
              <a:buAutoNum type="arabicPeriod"/>
              <a:defRPr sz="1800"/>
            </a:lvl3pPr>
            <a:lvl4pPr marL="1714500" indent="-342900">
              <a:buFont typeface="+mj-lt"/>
              <a:buAutoNum type="arabicPeriod"/>
              <a:defRPr sz="1600"/>
            </a:lvl4pPr>
            <a:lvl5pPr marL="2171700" indent="-342900">
              <a:buFont typeface="+mj-lt"/>
              <a:buAutoNum type="arabicPeriod"/>
              <a:defRPr sz="1600"/>
            </a:lvl5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latin typeface="Calibri" panose="020F0502020204030204" pitchFamily="34" charset="0"/>
                <a:ea typeface="Arial" charset="0"/>
                <a:cs typeface="Calibri" panose="020F0502020204030204" pitchFamily="34" charset="0"/>
              </a:rPr>
              <a:t> 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massa</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Fusce</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posuere</a:t>
            </a:r>
            <a:r>
              <a:rPr lang="en-US" dirty="0">
                <a:latin typeface="Calibri" panose="020F0502020204030204" pitchFamily="34" charset="0"/>
                <a:ea typeface="Arial" charset="0"/>
                <a:cs typeface="Calibri" panose="020F0502020204030204" pitchFamily="34" charset="0"/>
              </a:rPr>
              <a:t>, magna </a:t>
            </a:r>
            <a:r>
              <a:rPr lang="en-US" dirty="0" err="1">
                <a:latin typeface="Calibri" panose="020F0502020204030204" pitchFamily="34" charset="0"/>
                <a:ea typeface="Arial" charset="0"/>
                <a:cs typeface="Calibri" panose="020F0502020204030204" pitchFamily="34" charset="0"/>
              </a:rPr>
              <a:t>sed</a:t>
            </a:r>
            <a:r>
              <a:rPr lang="en-US" dirty="0">
                <a:latin typeface="Calibri" panose="020F0502020204030204" pitchFamily="34" charset="0"/>
                <a:ea typeface="Arial" charset="0"/>
                <a:cs typeface="Calibri" panose="020F0502020204030204" pitchFamily="34" charset="0"/>
              </a:rPr>
              <a:t> pulvinar.</a:t>
            </a:r>
          </a:p>
          <a:p>
            <a:endParaRPr lang="en-US"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19453"/>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659F883E-0FB0-C74A-9872-9131D81B78D9}"/>
              </a:ext>
            </a:extLst>
          </p:cNvPr>
          <p:cNvSpPr/>
          <p:nvPr userDrawn="1"/>
        </p:nvSpPr>
        <p:spPr>
          <a:xfrm>
            <a:off x="0" y="5598633"/>
            <a:ext cx="12192000" cy="125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E616920-52D1-3E46-95C0-7A90E9052ADC}"/>
              </a:ext>
            </a:extLst>
          </p:cNvPr>
          <p:cNvCxnSpPr>
            <a:cxnSpLocks/>
          </p:cNvCxnSpPr>
          <p:nvPr userDrawn="1"/>
        </p:nvCxnSpPr>
        <p:spPr>
          <a:xfrm>
            <a:off x="-53165" y="5598633"/>
            <a:ext cx="12290612"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BEF4D4-7E5F-3B46-8DBB-0554AC2C9621}"/>
              </a:ext>
            </a:extLst>
          </p:cNvPr>
          <p:cNvPicPr>
            <a:picLocks noChangeAspect="1"/>
          </p:cNvPicPr>
          <p:nvPr userDrawn="1"/>
        </p:nvPicPr>
        <p:blipFill>
          <a:blip r:embed="rId3"/>
          <a:stretch>
            <a:fillRect/>
          </a:stretch>
        </p:blipFill>
        <p:spPr>
          <a:xfrm>
            <a:off x="363970" y="6004694"/>
            <a:ext cx="3964361" cy="523594"/>
          </a:xfrm>
          <a:prstGeom prst="rect">
            <a:avLst/>
          </a:prstGeom>
        </p:spPr>
      </p:pic>
      <p:sp>
        <p:nvSpPr>
          <p:cNvPr id="18" name="Content Placeholder 2">
            <a:extLst>
              <a:ext uri="{FF2B5EF4-FFF2-40B4-BE49-F238E27FC236}">
                <a16:creationId xmlns:a16="http://schemas.microsoft.com/office/drawing/2014/main" id="{478E25D7-9AEF-0C40-A131-9FCCE2F2E879}"/>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spTree>
    <p:extLst>
      <p:ext uri="{BB962C8B-B14F-4D97-AF65-F5344CB8AC3E}">
        <p14:creationId xmlns:p14="http://schemas.microsoft.com/office/powerpoint/2010/main" val="3827666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EBEA0D-3BA1-F94A-BEC7-88F1A2C863EC}"/>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8" name="Rectangle 7">
            <a:extLst>
              <a:ext uri="{FF2B5EF4-FFF2-40B4-BE49-F238E27FC236}">
                <a16:creationId xmlns:a16="http://schemas.microsoft.com/office/drawing/2014/main" id="{AC391AB2-8DEA-704B-9ABF-A90C77E39E9E}"/>
              </a:ext>
            </a:extLst>
          </p:cNvPr>
          <p:cNvSpPr/>
          <p:nvPr userDrawn="1"/>
        </p:nvSpPr>
        <p:spPr>
          <a:xfrm>
            <a:off x="571499" y="4089005"/>
            <a:ext cx="5373755" cy="2280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1D0780-F537-DE45-A806-734B3795D7CD}"/>
              </a:ext>
            </a:extLst>
          </p:cNvPr>
          <p:cNvSpPr/>
          <p:nvPr userDrawn="1"/>
        </p:nvSpPr>
        <p:spPr>
          <a:xfrm>
            <a:off x="571499" y="1609344"/>
            <a:ext cx="5373755" cy="228043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CEDEC8-D450-874E-AE08-B5BC3F49CEED}"/>
              </a:ext>
            </a:extLst>
          </p:cNvPr>
          <p:cNvSpPr/>
          <p:nvPr userDrawn="1"/>
        </p:nvSpPr>
        <p:spPr>
          <a:xfrm>
            <a:off x="6170545" y="4089005"/>
            <a:ext cx="5373755" cy="2280434"/>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33C0E43C-F475-0F4A-A7C8-F7174C77B316}"/>
              </a:ext>
            </a:extLst>
          </p:cNvPr>
          <p:cNvSpPr/>
          <p:nvPr userDrawn="1"/>
        </p:nvSpPr>
        <p:spPr>
          <a:xfrm>
            <a:off x="6170545" y="1609344"/>
            <a:ext cx="5373755" cy="2280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6180100-237E-2147-BFE1-6DB26C1437A0}"/>
              </a:ext>
            </a:extLst>
          </p:cNvPr>
          <p:cNvCxnSpPr>
            <a:cxnSpLocks/>
          </p:cNvCxnSpPr>
          <p:nvPr userDrawn="1"/>
        </p:nvCxnSpPr>
        <p:spPr>
          <a:xfrm>
            <a:off x="1973179" y="1793718"/>
            <a:ext cx="0" cy="1790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1AB93F-ED05-8644-A8DE-881181D487CA}"/>
              </a:ext>
            </a:extLst>
          </p:cNvPr>
          <p:cNvCxnSpPr>
            <a:cxnSpLocks/>
          </p:cNvCxnSpPr>
          <p:nvPr userDrawn="1"/>
        </p:nvCxnSpPr>
        <p:spPr>
          <a:xfrm>
            <a:off x="1973179" y="4391326"/>
            <a:ext cx="0" cy="1746716"/>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3EBBA0-E625-E247-B73B-1FEEA01672BF}"/>
              </a:ext>
            </a:extLst>
          </p:cNvPr>
          <p:cNvCxnSpPr>
            <a:cxnSpLocks/>
          </p:cNvCxnSpPr>
          <p:nvPr userDrawn="1"/>
        </p:nvCxnSpPr>
        <p:spPr>
          <a:xfrm>
            <a:off x="7555832" y="1793718"/>
            <a:ext cx="0" cy="1790310"/>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08A41D-35F3-5242-A298-B9C4D9DA8B54}"/>
              </a:ext>
            </a:extLst>
          </p:cNvPr>
          <p:cNvCxnSpPr>
            <a:cxnSpLocks/>
          </p:cNvCxnSpPr>
          <p:nvPr userDrawn="1"/>
        </p:nvCxnSpPr>
        <p:spPr>
          <a:xfrm>
            <a:off x="7555832" y="4391326"/>
            <a:ext cx="0" cy="17467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DE0A090-01F3-394C-AC7C-BC4691438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cxnSp>
        <p:nvCxnSpPr>
          <p:cNvPr id="19" name="Straight Connector 18">
            <a:extLst>
              <a:ext uri="{FF2B5EF4-FFF2-40B4-BE49-F238E27FC236}">
                <a16:creationId xmlns:a16="http://schemas.microsoft.com/office/drawing/2014/main" id="{44C8EBF2-3A5C-444B-BC9C-CCDB9EF27E83}"/>
              </a:ext>
            </a:extLst>
          </p:cNvPr>
          <p:cNvCxnSpPr>
            <a:cxnSpLocks/>
          </p:cNvCxnSpPr>
          <p:nvPr userDrawn="1"/>
        </p:nvCxnSpPr>
        <p:spPr>
          <a:xfrm>
            <a:off x="13378563" y="4347732"/>
            <a:ext cx="0" cy="1576087"/>
          </a:xfrm>
          <a:prstGeom prst="line">
            <a:avLst/>
          </a:prstGeom>
          <a:ln>
            <a:solidFill>
              <a:srgbClr val="193968"/>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090F6894-E796-2A40-8783-182AD34A449E}"/>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F2B29E76-328B-8742-BFE2-823DD5D39D67}"/>
              </a:ext>
            </a:extLst>
          </p:cNvPr>
          <p:cNvSpPr>
            <a:spLocks noGrp="1"/>
          </p:cNvSpPr>
          <p:nvPr>
            <p:ph type="pic" sz="quarter" idx="10" hasCustomPrompt="1"/>
          </p:nvPr>
        </p:nvSpPr>
        <p:spPr>
          <a:xfrm>
            <a:off x="824088" y="2100263"/>
            <a:ext cx="903288" cy="1331912"/>
          </a:xfrm>
        </p:spPr>
        <p:txBody>
          <a:bodyPr>
            <a:normAutofit/>
          </a:bodyPr>
          <a:lstStyle>
            <a:lvl1pPr marL="0" indent="0" algn="ctr">
              <a:buNone/>
              <a:defRPr sz="1600">
                <a:solidFill>
                  <a:schemeClr val="bg1"/>
                </a:solidFill>
              </a:defRPr>
            </a:lvl1pPr>
          </a:lstStyle>
          <a:p>
            <a:r>
              <a:rPr lang="en-US" dirty="0"/>
              <a:t>Icon</a:t>
            </a:r>
          </a:p>
        </p:txBody>
      </p:sp>
      <p:sp>
        <p:nvSpPr>
          <p:cNvPr id="24" name="Picture Placeholder 4">
            <a:extLst>
              <a:ext uri="{FF2B5EF4-FFF2-40B4-BE49-F238E27FC236}">
                <a16:creationId xmlns:a16="http://schemas.microsoft.com/office/drawing/2014/main" id="{6FCADA57-C0A0-5D4F-ABFE-24007F82AC5D}"/>
              </a:ext>
            </a:extLst>
          </p:cNvPr>
          <p:cNvSpPr>
            <a:spLocks noGrp="1"/>
          </p:cNvSpPr>
          <p:nvPr>
            <p:ph type="pic" sz="quarter" idx="11" hasCustomPrompt="1"/>
          </p:nvPr>
        </p:nvSpPr>
        <p:spPr>
          <a:xfrm>
            <a:off x="6425021" y="2100263"/>
            <a:ext cx="903288" cy="1331912"/>
          </a:xfrm>
        </p:spPr>
        <p:txBody>
          <a:bodyPr>
            <a:normAutofit/>
          </a:bodyPr>
          <a:lstStyle>
            <a:lvl1pPr marL="0" indent="0" algn="ctr">
              <a:buNone/>
              <a:defRPr sz="1600"/>
            </a:lvl1pPr>
          </a:lstStyle>
          <a:p>
            <a:r>
              <a:rPr lang="en-US" dirty="0"/>
              <a:t>Icon</a:t>
            </a:r>
          </a:p>
        </p:txBody>
      </p:sp>
      <p:sp>
        <p:nvSpPr>
          <p:cNvPr id="29" name="Picture Placeholder 4">
            <a:extLst>
              <a:ext uri="{FF2B5EF4-FFF2-40B4-BE49-F238E27FC236}">
                <a16:creationId xmlns:a16="http://schemas.microsoft.com/office/drawing/2014/main" id="{94EAFF9D-7304-1642-8859-35CEFD28D48C}"/>
              </a:ext>
            </a:extLst>
          </p:cNvPr>
          <p:cNvSpPr>
            <a:spLocks noGrp="1"/>
          </p:cNvSpPr>
          <p:nvPr>
            <p:ph type="pic" sz="quarter" idx="12" hasCustomPrompt="1"/>
          </p:nvPr>
        </p:nvSpPr>
        <p:spPr>
          <a:xfrm>
            <a:off x="824088" y="4617686"/>
            <a:ext cx="903288" cy="1331912"/>
          </a:xfrm>
        </p:spPr>
        <p:txBody>
          <a:bodyPr>
            <a:normAutofit/>
          </a:bodyPr>
          <a:lstStyle>
            <a:lvl1pPr marL="0" indent="0" algn="ctr">
              <a:buNone/>
              <a:defRPr sz="1600"/>
            </a:lvl1pPr>
          </a:lstStyle>
          <a:p>
            <a:r>
              <a:rPr lang="en-US" dirty="0"/>
              <a:t>Icon</a:t>
            </a:r>
          </a:p>
        </p:txBody>
      </p:sp>
      <p:sp>
        <p:nvSpPr>
          <p:cNvPr id="30" name="Picture Placeholder 4">
            <a:extLst>
              <a:ext uri="{FF2B5EF4-FFF2-40B4-BE49-F238E27FC236}">
                <a16:creationId xmlns:a16="http://schemas.microsoft.com/office/drawing/2014/main" id="{274E9F46-68AD-1645-9679-4646530F533C}"/>
              </a:ext>
            </a:extLst>
          </p:cNvPr>
          <p:cNvSpPr>
            <a:spLocks noGrp="1"/>
          </p:cNvSpPr>
          <p:nvPr>
            <p:ph type="pic" sz="quarter" idx="13" hasCustomPrompt="1"/>
          </p:nvPr>
        </p:nvSpPr>
        <p:spPr>
          <a:xfrm>
            <a:off x="6425021" y="4617686"/>
            <a:ext cx="903288" cy="1331912"/>
          </a:xfrm>
        </p:spPr>
        <p:txBody>
          <a:bodyPr>
            <a:normAutofit/>
          </a:bodyPr>
          <a:lstStyle>
            <a:lvl1pPr marL="0" indent="0" algn="ctr">
              <a:buNone/>
              <a:defRPr sz="1600">
                <a:solidFill>
                  <a:schemeClr val="bg1"/>
                </a:solidFill>
              </a:defRPr>
            </a:lvl1pPr>
          </a:lstStyle>
          <a:p>
            <a:r>
              <a:rPr lang="en-US" dirty="0"/>
              <a:t>Icon</a:t>
            </a:r>
          </a:p>
        </p:txBody>
      </p:sp>
      <p:sp>
        <p:nvSpPr>
          <p:cNvPr id="4" name="Text Placeholder 3">
            <a:extLst>
              <a:ext uri="{FF2B5EF4-FFF2-40B4-BE49-F238E27FC236}">
                <a16:creationId xmlns:a16="http://schemas.microsoft.com/office/drawing/2014/main" id="{510EB58E-3AE5-6948-BD22-A35E713263E3}"/>
              </a:ext>
            </a:extLst>
          </p:cNvPr>
          <p:cNvSpPr>
            <a:spLocks noGrp="1"/>
          </p:cNvSpPr>
          <p:nvPr>
            <p:ph type="body" sz="quarter" idx="14" hasCustomPrompt="1"/>
          </p:nvPr>
        </p:nvSpPr>
        <p:spPr>
          <a:xfrm>
            <a:off x="2197100" y="1855788"/>
            <a:ext cx="3582988" cy="1728787"/>
          </a:xfrm>
        </p:spPr>
        <p:txBody>
          <a:bodyPr/>
          <a:lstStyle>
            <a:lvl1pPr marL="0" indent="0">
              <a:buNone/>
              <a:defRPr>
                <a:solidFill>
                  <a:schemeClr val="bg1"/>
                </a:solidFill>
              </a:defRPr>
            </a:lvl1pPr>
          </a:lstStyle>
          <a:p>
            <a:pPr lvl="0"/>
            <a:r>
              <a:rPr lang="en-US" dirty="0"/>
              <a:t>Lorem ipsum</a:t>
            </a:r>
          </a:p>
        </p:txBody>
      </p:sp>
      <p:sp>
        <p:nvSpPr>
          <p:cNvPr id="26" name="Text Placeholder 3">
            <a:extLst>
              <a:ext uri="{FF2B5EF4-FFF2-40B4-BE49-F238E27FC236}">
                <a16:creationId xmlns:a16="http://schemas.microsoft.com/office/drawing/2014/main" id="{75C436DC-5F5F-5C47-BC7E-BA9B97FE5F3A}"/>
              </a:ext>
            </a:extLst>
          </p:cNvPr>
          <p:cNvSpPr>
            <a:spLocks noGrp="1"/>
          </p:cNvSpPr>
          <p:nvPr>
            <p:ph type="body" sz="quarter" idx="15" hasCustomPrompt="1"/>
          </p:nvPr>
        </p:nvSpPr>
        <p:spPr>
          <a:xfrm>
            <a:off x="7782892" y="1855788"/>
            <a:ext cx="3582988" cy="1728787"/>
          </a:xfrm>
        </p:spPr>
        <p:txBody>
          <a:bodyPr/>
          <a:lstStyle>
            <a:lvl1pPr marL="0" indent="0">
              <a:buNone/>
              <a:defRPr>
                <a:solidFill>
                  <a:schemeClr val="tx1"/>
                </a:solidFill>
              </a:defRPr>
            </a:lvl1pPr>
          </a:lstStyle>
          <a:p>
            <a:pPr lvl="0"/>
            <a:r>
              <a:rPr lang="en-US" dirty="0"/>
              <a:t>Lorem ipsum</a:t>
            </a:r>
          </a:p>
        </p:txBody>
      </p:sp>
      <p:sp>
        <p:nvSpPr>
          <p:cNvPr id="27" name="Text Placeholder 3">
            <a:extLst>
              <a:ext uri="{FF2B5EF4-FFF2-40B4-BE49-F238E27FC236}">
                <a16:creationId xmlns:a16="http://schemas.microsoft.com/office/drawing/2014/main" id="{A8013F99-2DD0-7941-97CE-30EED66A377B}"/>
              </a:ext>
            </a:extLst>
          </p:cNvPr>
          <p:cNvSpPr>
            <a:spLocks noGrp="1"/>
          </p:cNvSpPr>
          <p:nvPr>
            <p:ph type="body" sz="quarter" idx="16" hasCustomPrompt="1"/>
          </p:nvPr>
        </p:nvSpPr>
        <p:spPr>
          <a:xfrm>
            <a:off x="2197100" y="4430023"/>
            <a:ext cx="3582988" cy="1728787"/>
          </a:xfrm>
        </p:spPr>
        <p:txBody>
          <a:bodyPr/>
          <a:lstStyle>
            <a:lvl1pPr marL="0" indent="0">
              <a:buNone/>
              <a:defRPr>
                <a:solidFill>
                  <a:schemeClr val="tx1"/>
                </a:solidFill>
              </a:defRPr>
            </a:lvl1pPr>
          </a:lstStyle>
          <a:p>
            <a:pPr lvl="0"/>
            <a:r>
              <a:rPr lang="en-US" dirty="0"/>
              <a:t>Lorem ipsum</a:t>
            </a:r>
          </a:p>
        </p:txBody>
      </p:sp>
      <p:sp>
        <p:nvSpPr>
          <p:cNvPr id="28" name="Text Placeholder 3">
            <a:extLst>
              <a:ext uri="{FF2B5EF4-FFF2-40B4-BE49-F238E27FC236}">
                <a16:creationId xmlns:a16="http://schemas.microsoft.com/office/drawing/2014/main" id="{D7179D97-9393-D542-9346-805B6395A02F}"/>
              </a:ext>
            </a:extLst>
          </p:cNvPr>
          <p:cNvSpPr>
            <a:spLocks noGrp="1"/>
          </p:cNvSpPr>
          <p:nvPr>
            <p:ph type="body" sz="quarter" idx="17" hasCustomPrompt="1"/>
          </p:nvPr>
        </p:nvSpPr>
        <p:spPr>
          <a:xfrm>
            <a:off x="7782892" y="4430023"/>
            <a:ext cx="3582988" cy="1728787"/>
          </a:xfrm>
        </p:spPr>
        <p:txBody>
          <a:bodyPr/>
          <a:lstStyle>
            <a:lvl1pPr marL="0" indent="0">
              <a:buNone/>
              <a:defRPr>
                <a:solidFill>
                  <a:schemeClr val="bg1"/>
                </a:solidFill>
              </a:defRPr>
            </a:lvl1pPr>
          </a:lstStyle>
          <a:p>
            <a:pPr lvl="0"/>
            <a:r>
              <a:rPr lang="en-US" dirty="0"/>
              <a:t>Lorem ipsum</a:t>
            </a:r>
          </a:p>
        </p:txBody>
      </p:sp>
    </p:spTree>
    <p:extLst>
      <p:ext uri="{BB962C8B-B14F-4D97-AF65-F5344CB8AC3E}">
        <p14:creationId xmlns:p14="http://schemas.microsoft.com/office/powerpoint/2010/main" val="651044769"/>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96AB9A-E2C1-6C44-9C91-87230C4AFA72}"/>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6" name="Rectangle 5">
            <a:extLst>
              <a:ext uri="{FF2B5EF4-FFF2-40B4-BE49-F238E27FC236}">
                <a16:creationId xmlns:a16="http://schemas.microsoft.com/office/drawing/2014/main" id="{C01788C8-CE24-294D-BFBD-BCA72890847A}"/>
              </a:ext>
            </a:extLst>
          </p:cNvPr>
          <p:cNvSpPr/>
          <p:nvPr userDrawn="1"/>
        </p:nvSpPr>
        <p:spPr>
          <a:xfrm>
            <a:off x="677780"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C18B9EC-0A7A-D140-9F66-FBD45389282D}"/>
              </a:ext>
            </a:extLst>
          </p:cNvPr>
          <p:cNvCxnSpPr/>
          <p:nvPr userDrawn="1"/>
        </p:nvCxnSpPr>
        <p:spPr>
          <a:xfrm>
            <a:off x="1985210"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6A69E0-B20C-4F41-BC2E-3DE7046AF80C}"/>
              </a:ext>
            </a:extLst>
          </p:cNvPr>
          <p:cNvSpPr/>
          <p:nvPr userDrawn="1"/>
        </p:nvSpPr>
        <p:spPr>
          <a:xfrm>
            <a:off x="6422741" y="1570765"/>
            <a:ext cx="1111590" cy="1216725"/>
          </a:xfrm>
          <a:prstGeom prst="rect">
            <a:avLst/>
          </a:prstGeom>
          <a:solidFill>
            <a:srgbClr val="193968"/>
          </a:solidFill>
          <a:ln>
            <a:solidFill>
              <a:srgbClr val="5D8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ACF2C8A-240F-CA48-B754-F27FBC61AF5B}"/>
              </a:ext>
            </a:extLst>
          </p:cNvPr>
          <p:cNvCxnSpPr/>
          <p:nvPr userDrawn="1"/>
        </p:nvCxnSpPr>
        <p:spPr>
          <a:xfrm>
            <a:off x="7730171" y="2034698"/>
            <a:ext cx="3623629" cy="0"/>
          </a:xfrm>
          <a:prstGeom prst="line">
            <a:avLst/>
          </a:prstGeom>
          <a:ln>
            <a:solidFill>
              <a:srgbClr val="5D8B7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F4D3A0-BFD7-4741-B690-FAD2FE27D056}"/>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2" name="Content Placeholder 5">
            <a:extLst>
              <a:ext uri="{FF2B5EF4-FFF2-40B4-BE49-F238E27FC236}">
                <a16:creationId xmlns:a16="http://schemas.microsoft.com/office/drawing/2014/main" id="{179635DD-05CD-FE45-80AB-58CA88082A5B}"/>
              </a:ext>
            </a:extLst>
          </p:cNvPr>
          <p:cNvSpPr>
            <a:spLocks noGrp="1"/>
          </p:cNvSpPr>
          <p:nvPr>
            <p:ph sz="quarter" idx="13" hasCustomPrompt="1"/>
          </p:nvPr>
        </p:nvSpPr>
        <p:spPr>
          <a:xfrm>
            <a:off x="677780"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3" name="Content Placeholder 5">
            <a:extLst>
              <a:ext uri="{FF2B5EF4-FFF2-40B4-BE49-F238E27FC236}">
                <a16:creationId xmlns:a16="http://schemas.microsoft.com/office/drawing/2014/main" id="{63691464-0491-5A4F-94C2-FB7440B5A6BA}"/>
              </a:ext>
            </a:extLst>
          </p:cNvPr>
          <p:cNvSpPr>
            <a:spLocks noGrp="1"/>
          </p:cNvSpPr>
          <p:nvPr>
            <p:ph sz="quarter" idx="14" hasCustomPrompt="1"/>
          </p:nvPr>
        </p:nvSpPr>
        <p:spPr>
          <a:xfrm>
            <a:off x="6398356" y="3770592"/>
            <a:ext cx="5193756" cy="2741149"/>
          </a:xfrm>
        </p:spPr>
        <p:txBody>
          <a:bodyPr>
            <a:normAutofit/>
          </a:bodyPr>
          <a:lstStyle>
            <a:lvl1pPr marL="0" indent="0">
              <a:buNone/>
              <a:defRPr sz="2800" b="1">
                <a:solidFill>
                  <a:schemeClr val="tx1"/>
                </a:solidFill>
              </a:defRPr>
            </a:lvl1pPr>
            <a:lvl2pPr marL="800100" indent="-342900">
              <a:buClr>
                <a:srgbClr val="5D8B72"/>
              </a:buClr>
              <a:buFont typeface="Wingdings" pitchFamily="2" charset="2"/>
              <a:buChar char="§"/>
              <a:defRPr sz="2800">
                <a:solidFill>
                  <a:schemeClr val="tx1"/>
                </a:solidFill>
              </a:defRPr>
            </a:lvl2pPr>
            <a:lvl3pPr marL="914400" indent="0">
              <a:buNone/>
              <a:defRPr/>
            </a:lvl3pPr>
            <a:lvl4pPr marL="1371600" indent="0">
              <a:buNone/>
              <a:defRPr/>
            </a:lvl4pPr>
            <a:lvl5pPr marL="1828800" indent="0">
              <a:buNone/>
              <a:defRPr/>
            </a:lvl5pPr>
          </a:lstStyle>
          <a:p>
            <a:pPr lvl="0"/>
            <a:r>
              <a:rPr lang="en-US" dirty="0"/>
              <a:t>Object</a:t>
            </a:r>
          </a:p>
        </p:txBody>
      </p:sp>
      <p:sp>
        <p:nvSpPr>
          <p:cNvPr id="14" name="Title 1">
            <a:extLst>
              <a:ext uri="{FF2B5EF4-FFF2-40B4-BE49-F238E27FC236}">
                <a16:creationId xmlns:a16="http://schemas.microsoft.com/office/drawing/2014/main" id="{587DA987-E557-C94A-9886-F3C9C9952EC0}"/>
              </a:ext>
            </a:extLst>
          </p:cNvPr>
          <p:cNvSpPr>
            <a:spLocks noGrp="1"/>
          </p:cNvSpPr>
          <p:nvPr>
            <p:ph type="title"/>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15" name="Picture Placeholder 4">
            <a:extLst>
              <a:ext uri="{FF2B5EF4-FFF2-40B4-BE49-F238E27FC236}">
                <a16:creationId xmlns:a16="http://schemas.microsoft.com/office/drawing/2014/main" id="{BB038C65-F794-324B-BD5E-CC8D411B5032}"/>
              </a:ext>
            </a:extLst>
          </p:cNvPr>
          <p:cNvSpPr>
            <a:spLocks noGrp="1"/>
          </p:cNvSpPr>
          <p:nvPr>
            <p:ph type="pic" sz="quarter" idx="10" hasCustomPrompt="1"/>
          </p:nvPr>
        </p:nvSpPr>
        <p:spPr>
          <a:xfrm>
            <a:off x="767644"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6" name="Picture Placeholder 4">
            <a:extLst>
              <a:ext uri="{FF2B5EF4-FFF2-40B4-BE49-F238E27FC236}">
                <a16:creationId xmlns:a16="http://schemas.microsoft.com/office/drawing/2014/main" id="{DF2A2CAF-EFFF-694D-AE7A-5BED27DAA997}"/>
              </a:ext>
            </a:extLst>
          </p:cNvPr>
          <p:cNvSpPr>
            <a:spLocks noGrp="1"/>
          </p:cNvSpPr>
          <p:nvPr>
            <p:ph type="pic" sz="quarter" idx="15" hasCustomPrompt="1"/>
          </p:nvPr>
        </p:nvSpPr>
        <p:spPr>
          <a:xfrm>
            <a:off x="6491111" y="1741678"/>
            <a:ext cx="965282" cy="891293"/>
          </a:xfrm>
        </p:spPr>
        <p:txBody>
          <a:bodyPr>
            <a:normAutofit/>
          </a:bodyPr>
          <a:lstStyle>
            <a:lvl1pPr marL="0" indent="0" algn="ctr">
              <a:buNone/>
              <a:defRPr sz="1600">
                <a:solidFill>
                  <a:schemeClr val="bg1"/>
                </a:solidFill>
              </a:defRPr>
            </a:lvl1pPr>
          </a:lstStyle>
          <a:p>
            <a:r>
              <a:rPr lang="en-US" dirty="0"/>
              <a:t>Icon</a:t>
            </a:r>
          </a:p>
        </p:txBody>
      </p:sp>
      <p:sp>
        <p:nvSpPr>
          <p:cNvPr id="17" name="Text Placeholder 20">
            <a:extLst>
              <a:ext uri="{FF2B5EF4-FFF2-40B4-BE49-F238E27FC236}">
                <a16:creationId xmlns:a16="http://schemas.microsoft.com/office/drawing/2014/main" id="{40BC7C3B-34FA-254D-AD62-1A014093DE46}"/>
              </a:ext>
            </a:extLst>
          </p:cNvPr>
          <p:cNvSpPr>
            <a:spLocks noGrp="1"/>
          </p:cNvSpPr>
          <p:nvPr>
            <p:ph type="body" sz="quarter" idx="16" hasCustomPrompt="1"/>
          </p:nvPr>
        </p:nvSpPr>
        <p:spPr>
          <a:xfrm>
            <a:off x="1984279" y="2143956"/>
            <a:ext cx="388725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8" name="Text Placeholder 20">
            <a:extLst>
              <a:ext uri="{FF2B5EF4-FFF2-40B4-BE49-F238E27FC236}">
                <a16:creationId xmlns:a16="http://schemas.microsoft.com/office/drawing/2014/main" id="{66FD5739-E9A2-A34B-8072-F9B92F4C0633}"/>
              </a:ext>
            </a:extLst>
          </p:cNvPr>
          <p:cNvSpPr>
            <a:spLocks noGrp="1"/>
          </p:cNvSpPr>
          <p:nvPr>
            <p:ph type="body" sz="quarter" idx="17" hasCustomPrompt="1"/>
          </p:nvPr>
        </p:nvSpPr>
        <p:spPr>
          <a:xfrm>
            <a:off x="7754885" y="2143956"/>
            <a:ext cx="3837227" cy="1398948"/>
          </a:xfrm>
        </p:spPr>
        <p:txBody>
          <a:bodyPr>
            <a:noAutofit/>
          </a:bodyPr>
          <a:lstStyle>
            <a:lvl1pPr marL="0" indent="0" algn="l">
              <a:buNone/>
              <a:defRPr sz="1900"/>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Lorem ipsum dolor sit </a:t>
            </a:r>
            <a:r>
              <a:rPr lang="en-US" dirty="0" err="1">
                <a:latin typeface="Calibri" panose="020F0502020204030204" pitchFamily="34" charset="0"/>
                <a:ea typeface="Arial" charset="0"/>
                <a:cs typeface="Calibri" panose="020F0502020204030204" pitchFamily="34" charset="0"/>
              </a:rPr>
              <a:t>amet</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consectetuer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adipiscing</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elit</a:t>
            </a:r>
            <a:r>
              <a:rPr lang="en-US" dirty="0">
                <a:latin typeface="Calibri" panose="020F0502020204030204" pitchFamily="34" charset="0"/>
                <a:ea typeface="Arial" charset="0"/>
                <a:cs typeface="Calibri" panose="020F0502020204030204" pitchFamily="34" charset="0"/>
              </a:rPr>
              <a:t>. Maecenas </a:t>
            </a:r>
            <a:r>
              <a:rPr lang="en-US" dirty="0" err="1">
                <a:latin typeface="Calibri" panose="020F0502020204030204" pitchFamily="34" charset="0"/>
                <a:ea typeface="Arial" charset="0"/>
                <a:cs typeface="Calibri" panose="020F0502020204030204" pitchFamily="34" charset="0"/>
              </a:rPr>
              <a:t>porttitor</a:t>
            </a:r>
            <a:r>
              <a:rPr lang="en-US" dirty="0">
                <a:latin typeface="Calibri" panose="020F0502020204030204" pitchFamily="34" charset="0"/>
                <a:ea typeface="Arial" charset="0"/>
                <a:cs typeface="Calibri" panose="020F0502020204030204" pitchFamily="34" charset="0"/>
              </a:rPr>
              <a:t> </a:t>
            </a:r>
            <a:r>
              <a:rPr lang="en-US" dirty="0" err="1">
                <a:latin typeface="Calibri" panose="020F0502020204030204" pitchFamily="34" charset="0"/>
                <a:ea typeface="Arial" charset="0"/>
                <a:cs typeface="Calibri" panose="020F0502020204030204" pitchFamily="34" charset="0"/>
              </a:rPr>
              <a:t>congue</a:t>
            </a:r>
            <a:r>
              <a:rPr lang="en-US" dirty="0">
                <a:latin typeface="Calibri" panose="020F0502020204030204" pitchFamily="34" charset="0"/>
                <a:ea typeface="Arial" charset="0"/>
                <a:cs typeface="Calibri" panose="020F0502020204030204" pitchFamily="34" charset="0"/>
              </a:rPr>
              <a:t>.</a:t>
            </a:r>
          </a:p>
        </p:txBody>
      </p:sp>
      <p:sp>
        <p:nvSpPr>
          <p:cNvPr id="19" name="Text Placeholder 20">
            <a:extLst>
              <a:ext uri="{FF2B5EF4-FFF2-40B4-BE49-F238E27FC236}">
                <a16:creationId xmlns:a16="http://schemas.microsoft.com/office/drawing/2014/main" id="{8A1F4E7F-4E0B-2F48-9974-9EEC9B089D3D}"/>
              </a:ext>
            </a:extLst>
          </p:cNvPr>
          <p:cNvSpPr>
            <a:spLocks noGrp="1"/>
          </p:cNvSpPr>
          <p:nvPr>
            <p:ph type="body" sz="quarter" idx="18" hasCustomPrompt="1"/>
          </p:nvPr>
        </p:nvSpPr>
        <p:spPr>
          <a:xfrm>
            <a:off x="1984279" y="1570765"/>
            <a:ext cx="388725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
        <p:nvSpPr>
          <p:cNvPr id="20" name="Text Placeholder 20">
            <a:extLst>
              <a:ext uri="{FF2B5EF4-FFF2-40B4-BE49-F238E27FC236}">
                <a16:creationId xmlns:a16="http://schemas.microsoft.com/office/drawing/2014/main" id="{0748AE88-65A5-7C45-962F-B9D47730013E}"/>
              </a:ext>
            </a:extLst>
          </p:cNvPr>
          <p:cNvSpPr>
            <a:spLocks noGrp="1"/>
          </p:cNvSpPr>
          <p:nvPr>
            <p:ph type="body" sz="quarter" idx="19" hasCustomPrompt="1"/>
          </p:nvPr>
        </p:nvSpPr>
        <p:spPr>
          <a:xfrm>
            <a:off x="7742527" y="1570765"/>
            <a:ext cx="3837227" cy="382436"/>
          </a:xfrm>
        </p:spPr>
        <p:txBody>
          <a:bodyPr>
            <a:noAutofit/>
          </a:bodyPr>
          <a:lstStyle>
            <a:lvl1pPr marL="0" indent="0" algn="l">
              <a:buNone/>
              <a:defRPr sz="2400">
                <a:solidFill>
                  <a:srgbClr val="002060"/>
                </a:solidFill>
              </a:defRPr>
            </a:lvl1pPr>
            <a:lvl2pPr>
              <a:defRPr sz="1600"/>
            </a:lvl2pPr>
            <a:lvl3pPr>
              <a:defRPr sz="1400"/>
            </a:lvl3pPr>
            <a:lvl4pPr>
              <a:defRPr sz="1200"/>
            </a:lvl4pPr>
            <a:lvl5pPr>
              <a:defRPr sz="1200"/>
            </a:lvl5pPr>
          </a:lstStyle>
          <a:p>
            <a:r>
              <a:rPr lang="en-US" dirty="0">
                <a:latin typeface="Calibri" panose="020F0502020204030204" pitchFamily="34" charset="0"/>
                <a:ea typeface="Arial" charset="0"/>
                <a:cs typeface="Calibri" panose="020F0502020204030204" pitchFamily="34" charset="0"/>
              </a:rPr>
              <a:t>Title</a:t>
            </a:r>
          </a:p>
        </p:txBody>
      </p:sp>
    </p:spTree>
    <p:extLst>
      <p:ext uri="{BB962C8B-B14F-4D97-AF65-F5344CB8AC3E}">
        <p14:creationId xmlns:p14="http://schemas.microsoft.com/office/powerpoint/2010/main" val="364748324"/>
      </p:ext>
    </p:extLst>
  </p:cSld>
  <p:clrMapOvr>
    <a:masterClrMapping/>
  </p:clrMapOvr>
  <p:extLst>
    <p:ext uri="{DCECCB84-F9BA-43D5-87BE-67443E8EF086}">
      <p15:sldGuideLst xmlns:p15="http://schemas.microsoft.com/office/powerpoint/2012/main">
        <p15:guide id="1" orient="horz" pos="504">
          <p15:clr>
            <a:srgbClr val="FBAE40"/>
          </p15:clr>
        </p15:guide>
        <p15:guide id="2" pos="43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FAEA8-EB98-4C44-97DB-4584FF5EF60E}"/>
              </a:ext>
            </a:extLst>
          </p:cNvPr>
          <p:cNvPicPr>
            <a:picLocks noChangeAspect="1"/>
          </p:cNvPicPr>
          <p:nvPr userDrawn="1"/>
        </p:nvPicPr>
        <p:blipFill>
          <a:blip r:embed="rId2"/>
          <a:stretch>
            <a:fillRect/>
          </a:stretch>
        </p:blipFill>
        <p:spPr>
          <a:xfrm>
            <a:off x="1" y="0"/>
            <a:ext cx="12228755" cy="6878675"/>
          </a:xfrm>
          <a:prstGeom prst="rect">
            <a:avLst/>
          </a:prstGeom>
        </p:spPr>
      </p:pic>
      <p:sp>
        <p:nvSpPr>
          <p:cNvPr id="35" name="Rectangle 34">
            <a:extLst>
              <a:ext uri="{FF2B5EF4-FFF2-40B4-BE49-F238E27FC236}">
                <a16:creationId xmlns:a16="http://schemas.microsoft.com/office/drawing/2014/main" id="{796E3922-80F1-674E-82A0-ED8BFD479437}"/>
              </a:ext>
            </a:extLst>
          </p:cNvPr>
          <p:cNvSpPr/>
          <p:nvPr userDrawn="1"/>
        </p:nvSpPr>
        <p:spPr>
          <a:xfrm>
            <a:off x="4254199"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F112221-1811-C34E-883D-3E87A1E2F20B}"/>
              </a:ext>
            </a:extLst>
          </p:cNvPr>
          <p:cNvSpPr/>
          <p:nvPr userDrawn="1"/>
        </p:nvSpPr>
        <p:spPr>
          <a:xfrm>
            <a:off x="4254199"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019D9D0-DC53-7C4D-8B70-66C6E379CE98}"/>
              </a:ext>
            </a:extLst>
          </p:cNvPr>
          <p:cNvSpPr/>
          <p:nvPr userDrawn="1"/>
        </p:nvSpPr>
        <p:spPr>
          <a:xfrm>
            <a:off x="4254199"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38" name="Rectangle 37">
            <a:extLst>
              <a:ext uri="{FF2B5EF4-FFF2-40B4-BE49-F238E27FC236}">
                <a16:creationId xmlns:a16="http://schemas.microsoft.com/office/drawing/2014/main" id="{279AC5F4-932A-7844-BB3D-C9CB97378AEC}"/>
              </a:ext>
            </a:extLst>
          </p:cNvPr>
          <p:cNvSpPr/>
          <p:nvPr userDrawn="1"/>
        </p:nvSpPr>
        <p:spPr>
          <a:xfrm>
            <a:off x="8039266"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61FA1A4-2D9E-C443-9EC6-2B139AF14205}"/>
              </a:ext>
            </a:extLst>
          </p:cNvPr>
          <p:cNvSpPr/>
          <p:nvPr userDrawn="1"/>
        </p:nvSpPr>
        <p:spPr>
          <a:xfrm>
            <a:off x="8039266"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1073F2A-5716-F747-8DF2-3D58169069D5}"/>
              </a:ext>
            </a:extLst>
          </p:cNvPr>
          <p:cNvSpPr/>
          <p:nvPr userDrawn="1"/>
        </p:nvSpPr>
        <p:spPr>
          <a:xfrm>
            <a:off x="8039266"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9" name="Rectangle 8">
            <a:extLst>
              <a:ext uri="{FF2B5EF4-FFF2-40B4-BE49-F238E27FC236}">
                <a16:creationId xmlns:a16="http://schemas.microsoft.com/office/drawing/2014/main" id="{6967735D-AF38-2048-8273-E41AD16C9CC9}"/>
              </a:ext>
            </a:extLst>
          </p:cNvPr>
          <p:cNvSpPr/>
          <p:nvPr userDrawn="1"/>
        </p:nvSpPr>
        <p:spPr>
          <a:xfrm>
            <a:off x="455635" y="3263602"/>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EAE293-5074-4942-AFA0-C9EBA7D80D52}"/>
              </a:ext>
            </a:extLst>
          </p:cNvPr>
          <p:cNvSpPr/>
          <p:nvPr userDrawn="1"/>
        </p:nvSpPr>
        <p:spPr>
          <a:xfrm>
            <a:off x="455635" y="1589401"/>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D9C3D3B-E4CB-0345-BC42-57DB04C4EB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8094" y="1988526"/>
            <a:ext cx="819195" cy="819195"/>
          </a:xfrm>
          <a:prstGeom prst="rect">
            <a:avLst/>
          </a:prstGeom>
        </p:spPr>
      </p:pic>
      <p:pic>
        <p:nvPicPr>
          <p:cNvPr id="14" name="Picture 13">
            <a:extLst>
              <a:ext uri="{FF2B5EF4-FFF2-40B4-BE49-F238E27FC236}">
                <a16:creationId xmlns:a16="http://schemas.microsoft.com/office/drawing/2014/main" id="{C9019B94-DB7D-EC4B-9592-9F388ED6C7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8103581" y="3718760"/>
            <a:ext cx="781241" cy="781241"/>
          </a:xfrm>
          <a:prstGeom prst="rect">
            <a:avLst/>
          </a:prstGeom>
        </p:spPr>
      </p:pic>
      <p:sp>
        <p:nvSpPr>
          <p:cNvPr id="15" name="TextBox 14">
            <a:extLst>
              <a:ext uri="{FF2B5EF4-FFF2-40B4-BE49-F238E27FC236}">
                <a16:creationId xmlns:a16="http://schemas.microsoft.com/office/drawing/2014/main" id="{79F64031-469F-BE40-B03A-BF0D977C543A}"/>
              </a:ext>
            </a:extLst>
          </p:cNvPr>
          <p:cNvSpPr txBox="1"/>
          <p:nvPr userDrawn="1"/>
        </p:nvSpPr>
        <p:spPr>
          <a:xfrm>
            <a:off x="8799238" y="1725157"/>
            <a:ext cx="293897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2 CAMPUSES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GAITHERSBURG, MD [HQ] BOULDER, CO</a:t>
            </a:r>
          </a:p>
        </p:txBody>
      </p:sp>
      <p:sp>
        <p:nvSpPr>
          <p:cNvPr id="16" name="TextBox 15">
            <a:extLst>
              <a:ext uri="{FF2B5EF4-FFF2-40B4-BE49-F238E27FC236}">
                <a16:creationId xmlns:a16="http://schemas.microsoft.com/office/drawing/2014/main" id="{45FC01BF-48F6-504B-8AC7-7001A42ED7E4}"/>
              </a:ext>
            </a:extLst>
          </p:cNvPr>
          <p:cNvSpPr txBox="1"/>
          <p:nvPr userDrawn="1"/>
        </p:nvSpPr>
        <p:spPr>
          <a:xfrm>
            <a:off x="2094043" y="3495549"/>
            <a:ext cx="16508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3,500+ </a:t>
            </a: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ASSOCIATES</a:t>
            </a:r>
          </a:p>
        </p:txBody>
      </p:sp>
      <p:sp>
        <p:nvSpPr>
          <p:cNvPr id="17" name="TextBox 16">
            <a:extLst>
              <a:ext uri="{FF2B5EF4-FFF2-40B4-BE49-F238E27FC236}">
                <a16:creationId xmlns:a16="http://schemas.microsoft.com/office/drawing/2014/main" id="{A31995C5-3C7C-1F43-B9C5-C398C8E2C4BF}"/>
              </a:ext>
            </a:extLst>
          </p:cNvPr>
          <p:cNvSpPr txBox="1"/>
          <p:nvPr userDrawn="1"/>
        </p:nvSpPr>
        <p:spPr>
          <a:xfrm>
            <a:off x="5683795" y="3403820"/>
            <a:ext cx="19098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COLLABORATIVE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INSTITUTES</a:t>
            </a:r>
            <a:endParaRPr kumimoji="0" lang="en-US" sz="18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14D35E20-CBC2-8D4B-AB5F-FDF3B4DD77FA}"/>
              </a:ext>
            </a:extLst>
          </p:cNvPr>
          <p:cNvSpPr txBox="1"/>
          <p:nvPr userDrawn="1"/>
        </p:nvSpPr>
        <p:spPr>
          <a:xfrm>
            <a:off x="5614871" y="1680959"/>
            <a:ext cx="1909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NOBEL PRIZES</a:t>
            </a:r>
          </a:p>
        </p:txBody>
      </p:sp>
      <p:sp>
        <p:nvSpPr>
          <p:cNvPr id="19" name="TextBox 18">
            <a:extLst>
              <a:ext uri="{FF2B5EF4-FFF2-40B4-BE49-F238E27FC236}">
                <a16:creationId xmlns:a16="http://schemas.microsoft.com/office/drawing/2014/main" id="{3A1466ED-0794-B742-B10D-198B2E4D7639}"/>
              </a:ext>
            </a:extLst>
          </p:cNvPr>
          <p:cNvSpPr txBox="1"/>
          <p:nvPr userDrawn="1"/>
        </p:nvSpPr>
        <p:spPr>
          <a:xfrm>
            <a:off x="8935437" y="3371504"/>
            <a:ext cx="24939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BUSINESSES USING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NIST FACILITIES</a:t>
            </a:r>
          </a:p>
        </p:txBody>
      </p:sp>
      <p:pic>
        <p:nvPicPr>
          <p:cNvPr id="20" name="Picture 19">
            <a:extLst>
              <a:ext uri="{FF2B5EF4-FFF2-40B4-BE49-F238E27FC236}">
                <a16:creationId xmlns:a16="http://schemas.microsoft.com/office/drawing/2014/main" id="{A8E1F1E8-23EC-504B-B3ED-DA48B06E53BF}"/>
              </a:ext>
            </a:extLst>
          </p:cNvPr>
          <p:cNvPicPr>
            <a:picLocks noChangeAspect="1"/>
          </p:cNvPicPr>
          <p:nvPr userDrawn="1"/>
        </p:nvPicPr>
        <p:blipFill>
          <a:blip r:embed="rId5"/>
          <a:stretch>
            <a:fillRect/>
          </a:stretch>
        </p:blipFill>
        <p:spPr>
          <a:xfrm>
            <a:off x="924400" y="1753654"/>
            <a:ext cx="860897" cy="860897"/>
          </a:xfrm>
          <a:prstGeom prst="rect">
            <a:avLst/>
          </a:prstGeom>
        </p:spPr>
      </p:pic>
      <p:pic>
        <p:nvPicPr>
          <p:cNvPr id="21" name="Picture 20">
            <a:extLst>
              <a:ext uri="{FF2B5EF4-FFF2-40B4-BE49-F238E27FC236}">
                <a16:creationId xmlns:a16="http://schemas.microsoft.com/office/drawing/2014/main" id="{CCF7B0BF-AD17-A246-BC90-25B221DBBAF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24400" y="3495549"/>
            <a:ext cx="814711" cy="814711"/>
          </a:xfrm>
          <a:prstGeom prst="rect">
            <a:avLst/>
          </a:prstGeom>
        </p:spPr>
      </p:pic>
      <p:pic>
        <p:nvPicPr>
          <p:cNvPr id="22" name="Picture 21">
            <a:extLst>
              <a:ext uri="{FF2B5EF4-FFF2-40B4-BE49-F238E27FC236}">
                <a16:creationId xmlns:a16="http://schemas.microsoft.com/office/drawing/2014/main" id="{44A29517-6825-3940-A765-BE78AB76922E}"/>
              </a:ext>
            </a:extLst>
          </p:cNvPr>
          <p:cNvPicPr>
            <a:picLocks noChangeAspect="1"/>
          </p:cNvPicPr>
          <p:nvPr userDrawn="1"/>
        </p:nvPicPr>
        <p:blipFill>
          <a:blip r:embed="rId7"/>
          <a:stretch>
            <a:fillRect/>
          </a:stretch>
        </p:blipFill>
        <p:spPr>
          <a:xfrm>
            <a:off x="4554043" y="3581773"/>
            <a:ext cx="967532" cy="967532"/>
          </a:xfrm>
          <a:prstGeom prst="rect">
            <a:avLst/>
          </a:prstGeom>
        </p:spPr>
      </p:pic>
      <p:pic>
        <p:nvPicPr>
          <p:cNvPr id="23" name="Picture 22">
            <a:extLst>
              <a:ext uri="{FF2B5EF4-FFF2-40B4-BE49-F238E27FC236}">
                <a16:creationId xmlns:a16="http://schemas.microsoft.com/office/drawing/2014/main" id="{776C1196-B270-EA45-BA25-19D47C24C7EF}"/>
              </a:ext>
            </a:extLst>
          </p:cNvPr>
          <p:cNvPicPr>
            <a:picLocks noChangeAspect="1"/>
          </p:cNvPicPr>
          <p:nvPr userDrawn="1"/>
        </p:nvPicPr>
        <p:blipFill>
          <a:blip r:embed="rId8"/>
          <a:stretch>
            <a:fillRect/>
          </a:stretch>
        </p:blipFill>
        <p:spPr>
          <a:xfrm>
            <a:off x="4486498" y="1841361"/>
            <a:ext cx="843319" cy="843319"/>
          </a:xfrm>
          <a:prstGeom prst="rect">
            <a:avLst/>
          </a:prstGeom>
        </p:spPr>
      </p:pic>
      <p:sp>
        <p:nvSpPr>
          <p:cNvPr id="24" name="TextBox 23">
            <a:extLst>
              <a:ext uri="{FF2B5EF4-FFF2-40B4-BE49-F238E27FC236}">
                <a16:creationId xmlns:a16="http://schemas.microsoft.com/office/drawing/2014/main" id="{CC4C7714-DD0A-564B-90CA-9E48019D4416}"/>
              </a:ext>
            </a:extLst>
          </p:cNvPr>
          <p:cNvSpPr txBox="1"/>
          <p:nvPr userDrawn="1"/>
        </p:nvSpPr>
        <p:spPr>
          <a:xfrm>
            <a:off x="2000530" y="1624482"/>
            <a:ext cx="216979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3,400+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FEDERAL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3259"/>
                </a:solidFill>
                <a:effectLst/>
                <a:uLnTx/>
                <a:uFillTx/>
                <a:latin typeface="Calibri" panose="020F0502020204030204"/>
                <a:ea typeface="+mn-ea"/>
                <a:cs typeface="Arial" panose="020B0604020202020204" pitchFamily="34" charset="0"/>
              </a:rPr>
              <a:t>EMPLOYEES</a:t>
            </a:r>
          </a:p>
        </p:txBody>
      </p:sp>
      <p:sp>
        <p:nvSpPr>
          <p:cNvPr id="25" name="Rectangle 24">
            <a:extLst>
              <a:ext uri="{FF2B5EF4-FFF2-40B4-BE49-F238E27FC236}">
                <a16:creationId xmlns:a16="http://schemas.microsoft.com/office/drawing/2014/main" id="{DB324670-24A7-8942-99CC-683B45DC853F}"/>
              </a:ext>
            </a:extLst>
          </p:cNvPr>
          <p:cNvSpPr/>
          <p:nvPr userDrawn="1"/>
        </p:nvSpPr>
        <p:spPr>
          <a:xfrm>
            <a:off x="455635" y="4971075"/>
            <a:ext cx="3665780" cy="150306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dirty="0">
              <a:solidFill>
                <a:srgbClr val="153259"/>
              </a:solidFill>
              <a:cs typeface="Arial" panose="020B0604020202020204" pitchFamily="34" charset="0"/>
            </a:endParaRPr>
          </a:p>
        </p:txBody>
      </p:sp>
      <p:sp>
        <p:nvSpPr>
          <p:cNvPr id="28" name="Rectangle 27">
            <a:extLst>
              <a:ext uri="{FF2B5EF4-FFF2-40B4-BE49-F238E27FC236}">
                <a16:creationId xmlns:a16="http://schemas.microsoft.com/office/drawing/2014/main" id="{229BD56D-8D29-FC42-90CE-A2E6DBEE2C86}"/>
              </a:ext>
            </a:extLst>
          </p:cNvPr>
          <p:cNvSpPr/>
          <p:nvPr userDrawn="1"/>
        </p:nvSpPr>
        <p:spPr>
          <a:xfrm>
            <a:off x="1934394" y="5181034"/>
            <a:ext cx="2133121" cy="1089529"/>
          </a:xfrm>
          <a:prstGeom prst="rect">
            <a:avLst/>
          </a:prstGeom>
        </p:spPr>
        <p:txBody>
          <a:bodyPr wrap="square">
            <a:spAutoFit/>
          </a:bodyPr>
          <a:lstStyle/>
          <a:p>
            <a:pPr lvl="0">
              <a:lnSpc>
                <a:spcPct val="90000"/>
              </a:lnSpc>
              <a:defRPr/>
            </a:pPr>
            <a:r>
              <a:rPr lang="en-US" dirty="0">
                <a:solidFill>
                  <a:srgbClr val="153259"/>
                </a:solidFill>
                <a:cs typeface="Arial" panose="020B0604020202020204" pitchFamily="34" charset="0"/>
              </a:rPr>
              <a:t>NATIONAL OFFICE COORDINATING 16 MANUFACTURING INSTITUTES </a:t>
            </a:r>
          </a:p>
        </p:txBody>
      </p:sp>
      <p:sp>
        <p:nvSpPr>
          <p:cNvPr id="29" name="Rectangle 28">
            <a:extLst>
              <a:ext uri="{FF2B5EF4-FFF2-40B4-BE49-F238E27FC236}">
                <a16:creationId xmlns:a16="http://schemas.microsoft.com/office/drawing/2014/main" id="{4ABA4E52-3583-CA4C-8A59-D6C87C7939AC}"/>
              </a:ext>
            </a:extLst>
          </p:cNvPr>
          <p:cNvSpPr/>
          <p:nvPr userDrawn="1"/>
        </p:nvSpPr>
        <p:spPr>
          <a:xfrm>
            <a:off x="5436148" y="4937804"/>
            <a:ext cx="2507226" cy="1477328"/>
          </a:xfrm>
          <a:prstGeom prst="rect">
            <a:avLst/>
          </a:prstGeom>
        </p:spPr>
        <p:txBody>
          <a:bodyPr wrap="square">
            <a:spAutoFit/>
          </a:bodyPr>
          <a:lstStyle/>
          <a:p>
            <a:pPr lvl="0">
              <a:defRPr/>
            </a:pPr>
            <a:r>
              <a:rPr lang="en-US" sz="3600" b="1" dirty="0">
                <a:solidFill>
                  <a:srgbClr val="153259"/>
                </a:solidFill>
                <a:cs typeface="Arial" panose="020B0604020202020204" pitchFamily="34" charset="0"/>
              </a:rPr>
              <a:t>51 </a:t>
            </a:r>
          </a:p>
          <a:p>
            <a:pPr lvl="0">
              <a:defRPr/>
            </a:pPr>
            <a:r>
              <a:rPr lang="en-US" dirty="0">
                <a:solidFill>
                  <a:srgbClr val="153259"/>
                </a:solidFill>
                <a:cs typeface="Arial" panose="020B0604020202020204" pitchFamily="34" charset="0"/>
              </a:rPr>
              <a:t>MANUFACTURING EXTENSION PARTNERSHIP CENTERS</a:t>
            </a:r>
          </a:p>
        </p:txBody>
      </p:sp>
      <p:sp>
        <p:nvSpPr>
          <p:cNvPr id="30" name="Rectangle 29">
            <a:extLst>
              <a:ext uri="{FF2B5EF4-FFF2-40B4-BE49-F238E27FC236}">
                <a16:creationId xmlns:a16="http://schemas.microsoft.com/office/drawing/2014/main" id="{FD9E3CDD-30D1-2B4D-9388-C0A678481C2B}"/>
              </a:ext>
            </a:extLst>
          </p:cNvPr>
          <p:cNvSpPr/>
          <p:nvPr userDrawn="1"/>
        </p:nvSpPr>
        <p:spPr>
          <a:xfrm>
            <a:off x="9130174" y="5242033"/>
            <a:ext cx="2507226" cy="923330"/>
          </a:xfrm>
          <a:prstGeom prst="rect">
            <a:avLst/>
          </a:prstGeom>
        </p:spPr>
        <p:txBody>
          <a:bodyPr wrap="square">
            <a:spAutoFit/>
          </a:bodyPr>
          <a:lstStyle/>
          <a:p>
            <a:pPr lvl="0">
              <a:defRPr/>
            </a:pPr>
            <a:r>
              <a:rPr lang="en-US" dirty="0">
                <a:solidFill>
                  <a:srgbClr val="153259"/>
                </a:solidFill>
                <a:cs typeface="Arial" panose="020B0604020202020204" pitchFamily="34" charset="0"/>
              </a:rPr>
              <a:t>U.S. BALDRIGE PERFORMANCE EXCELLENCE PROGRAM</a:t>
            </a:r>
          </a:p>
        </p:txBody>
      </p:sp>
      <p:pic>
        <p:nvPicPr>
          <p:cNvPr id="31" name="Picture 30">
            <a:extLst>
              <a:ext uri="{FF2B5EF4-FFF2-40B4-BE49-F238E27FC236}">
                <a16:creationId xmlns:a16="http://schemas.microsoft.com/office/drawing/2014/main" id="{0D00AFC6-2C5C-4043-AA26-380A47C37770}"/>
              </a:ext>
            </a:extLst>
          </p:cNvPr>
          <p:cNvPicPr>
            <a:picLocks noChangeAspect="1"/>
          </p:cNvPicPr>
          <p:nvPr userDrawn="1"/>
        </p:nvPicPr>
        <p:blipFill>
          <a:blip r:embed="rId9" cstate="screen">
            <a:duotone>
              <a:prstClr val="black"/>
              <a:srgbClr val="0070C0">
                <a:tint val="45000"/>
                <a:satMod val="400000"/>
              </a:srgbClr>
            </a:duotone>
            <a:extLst>
              <a:ext uri="{28A0092B-C50C-407E-A947-70E740481C1C}">
                <a14:useLocalDpi xmlns:a14="http://schemas.microsoft.com/office/drawing/2010/main"/>
              </a:ext>
            </a:extLst>
          </a:blip>
          <a:stretch>
            <a:fillRect/>
          </a:stretch>
        </p:blipFill>
        <p:spPr>
          <a:xfrm>
            <a:off x="650005" y="5420326"/>
            <a:ext cx="1190544" cy="680132"/>
          </a:xfrm>
          <a:prstGeom prst="rect">
            <a:avLst/>
          </a:prstGeom>
          <a:effectLst>
            <a:glow rad="25400">
              <a:schemeClr val="bg1">
                <a:alpha val="60000"/>
              </a:schemeClr>
            </a:glow>
          </a:effectLst>
        </p:spPr>
      </p:pic>
      <p:pic>
        <p:nvPicPr>
          <p:cNvPr id="32" name="Picture 31">
            <a:extLst>
              <a:ext uri="{FF2B5EF4-FFF2-40B4-BE49-F238E27FC236}">
                <a16:creationId xmlns:a16="http://schemas.microsoft.com/office/drawing/2014/main" id="{56FA5F9C-E682-0347-92CC-DF3A6E9BDC0C}"/>
              </a:ext>
            </a:extLst>
          </p:cNvPr>
          <p:cNvPicPr>
            <a:picLocks noChangeAspect="1"/>
          </p:cNvPicPr>
          <p:nvPr userDrawn="1"/>
        </p:nvPicPr>
        <p:blipFill>
          <a:blip r:embed="rId8"/>
          <a:stretch>
            <a:fillRect/>
          </a:stretch>
        </p:blipFill>
        <p:spPr>
          <a:xfrm>
            <a:off x="8221144" y="5207468"/>
            <a:ext cx="843319" cy="843319"/>
          </a:xfrm>
          <a:prstGeom prst="rect">
            <a:avLst/>
          </a:prstGeom>
        </p:spPr>
      </p:pic>
      <p:pic>
        <p:nvPicPr>
          <p:cNvPr id="33" name="Picture 32">
            <a:extLst>
              <a:ext uri="{FF2B5EF4-FFF2-40B4-BE49-F238E27FC236}">
                <a16:creationId xmlns:a16="http://schemas.microsoft.com/office/drawing/2014/main" id="{D3F042BF-5E82-4144-AB34-25CC7FE9E99B}"/>
              </a:ext>
            </a:extLst>
          </p:cNvPr>
          <p:cNvPicPr>
            <a:picLocks noChangeAspect="1"/>
          </p:cNvPicPr>
          <p:nvPr userDrawn="1"/>
        </p:nvPicPr>
        <p:blipFill>
          <a:blip r:embed="rId7"/>
          <a:stretch>
            <a:fillRect/>
          </a:stretch>
        </p:blipFill>
        <p:spPr>
          <a:xfrm>
            <a:off x="4433446" y="5242033"/>
            <a:ext cx="967532" cy="967532"/>
          </a:xfrm>
          <a:prstGeom prst="rect">
            <a:avLst/>
          </a:prstGeom>
        </p:spPr>
      </p:pic>
      <p:sp>
        <p:nvSpPr>
          <p:cNvPr id="41" name="TextBox 40">
            <a:extLst>
              <a:ext uri="{FF2B5EF4-FFF2-40B4-BE49-F238E27FC236}">
                <a16:creationId xmlns:a16="http://schemas.microsoft.com/office/drawing/2014/main" id="{C02FFD8D-7CDC-F443-90C2-85489EAA9B01}"/>
              </a:ext>
            </a:extLst>
          </p:cNvPr>
          <p:cNvSpPr txBox="1"/>
          <p:nvPr userDrawn="1"/>
        </p:nvSpPr>
        <p:spPr>
          <a:xfrm>
            <a:off x="1" y="204498"/>
            <a:ext cx="12192000" cy="1200329"/>
          </a:xfrm>
          <a:prstGeom prst="rect">
            <a:avLst/>
          </a:prstGeom>
          <a:noFill/>
        </p:spPr>
        <p:txBody>
          <a:bodyPr wrap="square" rtlCol="0">
            <a:spAutoFit/>
          </a:bodyPr>
          <a:lstStyle/>
          <a:p>
            <a:pPr algn="ctr"/>
            <a:r>
              <a:rPr lang="en-US" sz="7200" b="0" dirty="0">
                <a:solidFill>
                  <a:schemeClr val="bg1"/>
                </a:solidFill>
                <a:latin typeface="Calibri" panose="020F0502020204030204" pitchFamily="34" charset="0"/>
                <a:cs typeface="Calibri" panose="020F0502020204030204" pitchFamily="34" charset="0"/>
              </a:rPr>
              <a:t>NIST AT A GLANCE</a:t>
            </a:r>
          </a:p>
        </p:txBody>
      </p:sp>
    </p:spTree>
    <p:extLst>
      <p:ext uri="{BB962C8B-B14F-4D97-AF65-F5344CB8AC3E}">
        <p14:creationId xmlns:p14="http://schemas.microsoft.com/office/powerpoint/2010/main" val="1108295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848734-8942-BF48-9547-1AC96494F3E6}"/>
              </a:ext>
            </a:extLst>
          </p:cNvPr>
          <p:cNvSpPr>
            <a:spLocks noGrp="1"/>
          </p:cNvSpPr>
          <p:nvPr>
            <p:ph type="body" sz="half" idx="2" hasCustomPrompt="1"/>
          </p:nvPr>
        </p:nvSpPr>
        <p:spPr>
          <a:xfrm>
            <a:off x="719253" y="1957038"/>
            <a:ext cx="10753493" cy="1143000"/>
          </a:xfrm>
        </p:spPr>
        <p:txBody>
          <a:bodyPr>
            <a:normAutofit fontScale="92500" lnSpcReduction="10000"/>
          </a:bodyPr>
          <a:lstStyle>
            <a:lvl1pPr marL="0" indent="0">
              <a:buNone/>
              <a:defRPr/>
            </a:lvl1pPr>
          </a:lstStyle>
          <a:p>
            <a:r>
              <a:rPr lang="en-US" dirty="0">
                <a:cs typeface="Arial" panose="020B0604020202020204" pitchFamily="34" charset="0"/>
              </a:rPr>
              <a:t>To promote U.S. innovation and industrial competitiveness by advancing </a:t>
            </a:r>
            <a:r>
              <a:rPr lang="en-US" sz="3600" dirty="0">
                <a:solidFill>
                  <a:srgbClr val="5D8B72"/>
                </a:solidFill>
                <a:cs typeface="Arial" panose="020B0604020202020204" pitchFamily="34" charset="0"/>
              </a:rPr>
              <a:t>measurement science</a:t>
            </a:r>
            <a:r>
              <a:rPr lang="en-US" dirty="0">
                <a:solidFill>
                  <a:srgbClr val="5D8B72"/>
                </a:solidFill>
                <a:cs typeface="Arial" panose="020B0604020202020204" pitchFamily="34" charset="0"/>
              </a:rPr>
              <a:t>, </a:t>
            </a:r>
            <a:r>
              <a:rPr lang="en-US" sz="3600" dirty="0">
                <a:solidFill>
                  <a:srgbClr val="5D8B72"/>
                </a:solidFill>
                <a:cs typeface="Arial" panose="020B0604020202020204" pitchFamily="34" charset="0"/>
              </a:rPr>
              <a:t>standards</a:t>
            </a:r>
            <a:r>
              <a:rPr lang="en-US" dirty="0">
                <a:solidFill>
                  <a:srgbClr val="5D8B72"/>
                </a:solidFill>
                <a:cs typeface="Arial" panose="020B0604020202020204" pitchFamily="34" charset="0"/>
              </a:rPr>
              <a:t>, and </a:t>
            </a:r>
            <a:r>
              <a:rPr lang="en-US" sz="3600" dirty="0">
                <a:solidFill>
                  <a:srgbClr val="5D8B72"/>
                </a:solidFill>
                <a:cs typeface="Arial" panose="020B0604020202020204" pitchFamily="34" charset="0"/>
              </a:rPr>
              <a:t>technology</a:t>
            </a:r>
            <a:r>
              <a:rPr lang="en-US" dirty="0">
                <a:solidFill>
                  <a:srgbClr val="5D8B72"/>
                </a:solidFill>
                <a:cs typeface="Arial" panose="020B0604020202020204" pitchFamily="34" charset="0"/>
              </a:rPr>
              <a:t> </a:t>
            </a:r>
            <a:r>
              <a:rPr lang="en-US" dirty="0">
                <a:cs typeface="Arial" panose="020B0604020202020204" pitchFamily="34" charset="0"/>
              </a:rPr>
              <a:t>in ways that enhance economic security and improve our quality of life</a:t>
            </a:r>
          </a:p>
          <a:p>
            <a:endParaRPr lang="en-US" dirty="0"/>
          </a:p>
        </p:txBody>
      </p:sp>
      <p:pic>
        <p:nvPicPr>
          <p:cNvPr id="8" name="Picture 7">
            <a:extLst>
              <a:ext uri="{FF2B5EF4-FFF2-40B4-BE49-F238E27FC236}">
                <a16:creationId xmlns:a16="http://schemas.microsoft.com/office/drawing/2014/main" id="{9487F837-8B7B-0147-BED5-B907649911FD}"/>
              </a:ext>
            </a:extLst>
          </p:cNvPr>
          <p:cNvPicPr>
            <a:picLocks noChangeAspect="1"/>
          </p:cNvPicPr>
          <p:nvPr userDrawn="1"/>
        </p:nvPicPr>
        <p:blipFill>
          <a:blip r:embed="rId2"/>
          <a:stretch>
            <a:fillRect/>
          </a:stretch>
        </p:blipFill>
        <p:spPr>
          <a:xfrm>
            <a:off x="4147792" y="3790711"/>
            <a:ext cx="3895664" cy="2502513"/>
          </a:xfrm>
          <a:prstGeom prst="rect">
            <a:avLst/>
          </a:prstGeom>
          <a:ln w="38100">
            <a:noFill/>
          </a:ln>
        </p:spPr>
      </p:pic>
      <p:sp>
        <p:nvSpPr>
          <p:cNvPr id="9" name="Rectangle 8">
            <a:extLst>
              <a:ext uri="{FF2B5EF4-FFF2-40B4-BE49-F238E27FC236}">
                <a16:creationId xmlns:a16="http://schemas.microsoft.com/office/drawing/2014/main" id="{BF65FFDD-46F1-1042-90E6-48D558B413AE}"/>
              </a:ext>
            </a:extLst>
          </p:cNvPr>
          <p:cNvSpPr/>
          <p:nvPr userDrawn="1"/>
        </p:nvSpPr>
        <p:spPr>
          <a:xfrm>
            <a:off x="0" y="3790711"/>
            <a:ext cx="3916875" cy="2490548"/>
          </a:xfrm>
          <a:prstGeom prst="rect">
            <a:avLst/>
          </a:prstGeom>
          <a:blipFill dpi="0" rotWithShape="1">
            <a:blip r:embed="rId3" cstate="screen">
              <a:extLst>
                <a:ext uri="{28A0092B-C50C-407E-A947-70E740481C1C}">
                  <a14:useLocalDpi xmlns:a14="http://schemas.microsoft.com/office/drawing/2010/main"/>
                </a:ext>
              </a:extLst>
            </a:blip>
            <a:srcRect/>
            <a:stretch>
              <a:fillRect l="11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E986C5-491C-5F4C-A916-7269FE891C55}"/>
              </a:ext>
            </a:extLst>
          </p:cNvPr>
          <p:cNvSpPr/>
          <p:nvPr userDrawn="1"/>
        </p:nvSpPr>
        <p:spPr>
          <a:xfrm>
            <a:off x="8275125" y="3790711"/>
            <a:ext cx="3916875" cy="2490548"/>
          </a:xfrm>
          <a:prstGeom prst="rect">
            <a:avLst/>
          </a:prstGeom>
          <a:blipFill dpi="0" rotWithShape="1">
            <a:blip r:embed="rId4">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1" name="Picture 10">
            <a:extLst>
              <a:ext uri="{FF2B5EF4-FFF2-40B4-BE49-F238E27FC236}">
                <a16:creationId xmlns:a16="http://schemas.microsoft.com/office/drawing/2014/main" id="{5CB49EE5-11BC-5F45-A896-A86F6FB3E5BC}"/>
              </a:ext>
            </a:extLst>
          </p:cNvPr>
          <p:cNvPicPr>
            <a:picLocks noChangeAspect="1"/>
          </p:cNvPicPr>
          <p:nvPr userDrawn="1"/>
        </p:nvPicPr>
        <p:blipFill>
          <a:blip r:embed="rId5"/>
          <a:stretch>
            <a:fillRect/>
          </a:stretch>
        </p:blipFill>
        <p:spPr>
          <a:xfrm>
            <a:off x="0" y="0"/>
            <a:ext cx="12192000" cy="1087129"/>
          </a:xfrm>
          <a:prstGeom prst="rect">
            <a:avLst/>
          </a:prstGeom>
        </p:spPr>
      </p:pic>
      <p:pic>
        <p:nvPicPr>
          <p:cNvPr id="13" name="Picture 12">
            <a:extLst>
              <a:ext uri="{FF2B5EF4-FFF2-40B4-BE49-F238E27FC236}">
                <a16:creationId xmlns:a16="http://schemas.microsoft.com/office/drawing/2014/main" id="{119C50A8-61CF-0446-843A-65AF899FAEEE}"/>
              </a:ext>
            </a:extLst>
          </p:cNvPr>
          <p:cNvPicPr>
            <a:picLocks noChangeAspect="1"/>
          </p:cNvPicPr>
          <p:nvPr userDrawn="1"/>
        </p:nvPicPr>
        <p:blipFill>
          <a:blip r:embed="rId6">
            <a:alphaModFix amt="70000"/>
          </a:blip>
          <a:stretch>
            <a:fillRect/>
          </a:stretch>
        </p:blipFill>
        <p:spPr>
          <a:xfrm>
            <a:off x="10696074" y="508222"/>
            <a:ext cx="1119415" cy="295401"/>
          </a:xfrm>
          <a:prstGeom prst="rect">
            <a:avLst/>
          </a:prstGeom>
        </p:spPr>
      </p:pic>
      <p:sp>
        <p:nvSpPr>
          <p:cNvPr id="14" name="Title 1">
            <a:extLst>
              <a:ext uri="{FF2B5EF4-FFF2-40B4-BE49-F238E27FC236}">
                <a16:creationId xmlns:a16="http://schemas.microsoft.com/office/drawing/2014/main" id="{EF4F98F9-08D8-D64E-9EEE-7D543E307C3B}"/>
              </a:ext>
            </a:extLst>
          </p:cNvPr>
          <p:cNvSpPr>
            <a:spLocks noGrp="1"/>
          </p:cNvSpPr>
          <p:nvPr>
            <p:ph type="title" hasCustomPrompt="1"/>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dirty="0"/>
              <a:t>NIST Mission</a:t>
            </a:r>
          </a:p>
        </p:txBody>
      </p:sp>
    </p:spTree>
    <p:extLst>
      <p:ext uri="{BB962C8B-B14F-4D97-AF65-F5344CB8AC3E}">
        <p14:creationId xmlns:p14="http://schemas.microsoft.com/office/powerpoint/2010/main" val="2813508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859F45-DEFE-E946-8485-EFF0A4E34419}"/>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25" name="Picture 24">
            <a:extLst>
              <a:ext uri="{FF2B5EF4-FFF2-40B4-BE49-F238E27FC236}">
                <a16:creationId xmlns:a16="http://schemas.microsoft.com/office/drawing/2014/main" id="{15530511-2018-504F-9953-51006AA102A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26" name="Title 1">
            <a:extLst>
              <a:ext uri="{FF2B5EF4-FFF2-40B4-BE49-F238E27FC236}">
                <a16:creationId xmlns:a16="http://schemas.microsoft.com/office/drawing/2014/main" id="{48A00F0E-6E4B-0644-BE94-6B236EAD243B}"/>
              </a:ext>
            </a:extLst>
          </p:cNvPr>
          <p:cNvSpPr>
            <a:spLocks noGrp="1"/>
          </p:cNvSpPr>
          <p:nvPr>
            <p:ph type="title" hasCustomPrompt="1"/>
          </p:nvPr>
        </p:nvSpPr>
        <p:spPr>
          <a:xfrm>
            <a:off x="573795" y="-10746"/>
            <a:ext cx="10515600" cy="1325563"/>
          </a:xfrm>
        </p:spPr>
        <p:txBody>
          <a:bodyPr>
            <a:normAutofit/>
          </a:bodyPr>
          <a:lstStyle>
            <a:lvl1pPr>
              <a:defRPr sz="4400" b="0" i="0">
                <a:solidFill>
                  <a:schemeClr val="bg1"/>
                </a:solidFill>
                <a:latin typeface="Calibri" panose="020F0502020204030204" pitchFamily="34" charset="0"/>
                <a:cs typeface="Calibri" panose="020F0502020204030204" pitchFamily="34" charset="0"/>
              </a:defRPr>
            </a:lvl1pPr>
          </a:lstStyle>
          <a:p>
            <a:r>
              <a:rPr lang="en-US" dirty="0"/>
              <a:t>Organization Chart </a:t>
            </a:r>
          </a:p>
        </p:txBody>
      </p:sp>
      <p:cxnSp>
        <p:nvCxnSpPr>
          <p:cNvPr id="24" name="Elbow Connector 23">
            <a:extLst>
              <a:ext uri="{FF2B5EF4-FFF2-40B4-BE49-F238E27FC236}">
                <a16:creationId xmlns:a16="http://schemas.microsoft.com/office/drawing/2014/main" id="{41C4BB5D-547F-8A4A-9E9B-B713087EE1DA}"/>
              </a:ext>
              <a:ext uri="{C183D7F6-B498-43B3-948B-1728B52AA6E4}">
                <adec:decorative xmlns:adec="http://schemas.microsoft.com/office/drawing/2017/decorative" val="1"/>
              </a:ext>
            </a:extLst>
          </p:cNvPr>
          <p:cNvCxnSpPr>
            <a:cxnSpLocks/>
          </p:cNvCxnSpPr>
          <p:nvPr userDrawn="1"/>
        </p:nvCxnSpPr>
        <p:spPr>
          <a:xfrm rot="5400000" flipH="1" flipV="1">
            <a:off x="6149134" y="-96717"/>
            <a:ext cx="12700" cy="7493522"/>
          </a:xfrm>
          <a:prstGeom prst="bentConnector3">
            <a:avLst>
              <a:gd name="adj1" fmla="val 1800000"/>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D28C549-B80B-F441-AEFB-8676E22DEF31}"/>
              </a:ext>
            </a:extLst>
          </p:cNvPr>
          <p:cNvSpPr txBox="1">
            <a:spLocks noChangeArrowheads="1"/>
          </p:cNvSpPr>
          <p:nvPr userDrawn="1"/>
        </p:nvSpPr>
        <p:spPr bwMode="auto">
          <a:xfrm>
            <a:off x="1607616" y="1269868"/>
            <a:ext cx="2934918" cy="338554"/>
          </a:xfrm>
          <a:prstGeom prst="rect">
            <a:avLst/>
          </a:prstGeom>
          <a:noFill/>
          <a:ln w="19050">
            <a:solidFill>
              <a:schemeClr val="tx1"/>
            </a:solidFill>
            <a:miter lim="800000"/>
            <a:headEnd/>
            <a:tailEnd/>
          </a:ln>
          <a:effectLst/>
        </p:spPr>
        <p:txBody>
          <a:bodyPr wrap="square">
            <a:spAutoFit/>
          </a:bodyPr>
          <a:lstStyle/>
          <a:p>
            <a:pPr algn="ctr" defTabSz="457200" eaLnBrk="0" hangingPunct="0">
              <a:spcBef>
                <a:spcPts val="600"/>
              </a:spcBef>
            </a:pPr>
            <a:r>
              <a:rPr lang="en-US" sz="1600" b="1" dirty="0">
                <a:cs typeface="Arial" panose="020B0604020202020204" pitchFamily="34" charset="0"/>
              </a:rPr>
              <a:t>Chief of Staff</a:t>
            </a:r>
          </a:p>
        </p:txBody>
      </p:sp>
      <p:sp>
        <p:nvSpPr>
          <p:cNvPr id="30" name="TextBox 5">
            <a:extLst>
              <a:ext uri="{FF2B5EF4-FFF2-40B4-BE49-F238E27FC236}">
                <a16:creationId xmlns:a16="http://schemas.microsoft.com/office/drawing/2014/main" id="{1B9A328C-CCAD-0042-A01F-EA2B95F9D54A}"/>
              </a:ext>
            </a:extLst>
          </p:cNvPr>
          <p:cNvSpPr txBox="1">
            <a:spLocks noChangeArrowheads="1"/>
          </p:cNvSpPr>
          <p:nvPr userDrawn="1"/>
        </p:nvSpPr>
        <p:spPr bwMode="auto">
          <a:xfrm>
            <a:off x="1048785" y="3623862"/>
            <a:ext cx="2651760" cy="338554"/>
          </a:xfrm>
          <a:prstGeom prst="rect">
            <a:avLst/>
          </a:prstGeom>
          <a:solidFill>
            <a:schemeClr val="bg1"/>
          </a:solidFill>
          <a:ln w="19050">
            <a:solidFill>
              <a:srgbClr val="0F294A"/>
            </a:solidFill>
            <a:miter lim="800000"/>
            <a:headEnd/>
            <a:tailEnd/>
          </a:ln>
          <a:effectLst/>
        </p:spPr>
        <p:txBody>
          <a:bodyPr>
            <a:spAutoFit/>
          </a:bodyPr>
          <a:lstStyle/>
          <a:p>
            <a:pPr algn="ctr" defTabSz="457200" eaLnBrk="0" hangingPunct="0"/>
            <a:r>
              <a:rPr lang="en-US" sz="1600" b="1" dirty="0">
                <a:cs typeface="Arial" panose="020B0604020202020204" pitchFamily="34" charset="0"/>
              </a:rPr>
              <a:t>Laboratory Programs </a:t>
            </a:r>
          </a:p>
        </p:txBody>
      </p:sp>
      <p:sp>
        <p:nvSpPr>
          <p:cNvPr id="31" name="TextBox 6">
            <a:extLst>
              <a:ext uri="{FF2B5EF4-FFF2-40B4-BE49-F238E27FC236}">
                <a16:creationId xmlns:a16="http://schemas.microsoft.com/office/drawing/2014/main" id="{BF45A558-3540-A548-ABAE-7F8DA313EC59}"/>
              </a:ext>
            </a:extLst>
          </p:cNvPr>
          <p:cNvSpPr txBox="1">
            <a:spLocks noChangeArrowheads="1"/>
          </p:cNvSpPr>
          <p:nvPr userDrawn="1"/>
        </p:nvSpPr>
        <p:spPr bwMode="auto">
          <a:xfrm>
            <a:off x="8542307" y="3623862"/>
            <a:ext cx="2651760" cy="338554"/>
          </a:xfrm>
          <a:prstGeom prst="rect">
            <a:avLst/>
          </a:prstGeom>
          <a:solidFill>
            <a:schemeClr val="bg1"/>
          </a:solidFill>
          <a:ln w="19050">
            <a:solidFill>
              <a:srgbClr val="0F294A"/>
            </a:solidFill>
            <a:miter lim="800000"/>
            <a:headEnd/>
            <a:tailEnd/>
          </a:ln>
          <a:effectLst/>
        </p:spPr>
        <p:txBody>
          <a:bodyPr>
            <a:spAutoFit/>
          </a:bodyPr>
          <a:lstStyle/>
          <a:p>
            <a:pPr algn="ctr" defTabSz="457200" eaLnBrk="0" hangingPunct="0"/>
            <a:r>
              <a:rPr lang="en-US" sz="1600" b="1" dirty="0">
                <a:cs typeface="Arial" panose="020B0604020202020204" pitchFamily="34" charset="0"/>
              </a:rPr>
              <a:t>Management Resources</a:t>
            </a:r>
            <a:r>
              <a:rPr lang="en-US" sz="1600" dirty="0">
                <a:cs typeface="Arial" panose="020B0604020202020204" pitchFamily="34" charset="0"/>
              </a:rPr>
              <a:t> </a:t>
            </a:r>
          </a:p>
        </p:txBody>
      </p:sp>
      <p:sp>
        <p:nvSpPr>
          <p:cNvPr id="32" name="TextBox 28">
            <a:extLst>
              <a:ext uri="{FF2B5EF4-FFF2-40B4-BE49-F238E27FC236}">
                <a16:creationId xmlns:a16="http://schemas.microsoft.com/office/drawing/2014/main" id="{D2DF4E60-7AB2-BD45-9C46-9D84B90A904C}"/>
              </a:ext>
            </a:extLst>
          </p:cNvPr>
          <p:cNvSpPr txBox="1">
            <a:spLocks noChangeArrowheads="1"/>
          </p:cNvSpPr>
          <p:nvPr userDrawn="1"/>
        </p:nvSpPr>
        <p:spPr bwMode="auto">
          <a:xfrm>
            <a:off x="1261636" y="5570602"/>
            <a:ext cx="2032506" cy="954107"/>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Erik K. Lin</a:t>
            </a: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Laboratory Programs (Acting)</a:t>
            </a:r>
          </a:p>
        </p:txBody>
      </p:sp>
      <p:sp>
        <p:nvSpPr>
          <p:cNvPr id="33" name="TextBox 30">
            <a:extLst>
              <a:ext uri="{FF2B5EF4-FFF2-40B4-BE49-F238E27FC236}">
                <a16:creationId xmlns:a16="http://schemas.microsoft.com/office/drawing/2014/main" id="{DDDCA1D9-7D29-1343-9B12-878D6E8D3507}"/>
              </a:ext>
            </a:extLst>
          </p:cNvPr>
          <p:cNvSpPr txBox="1">
            <a:spLocks noChangeArrowheads="1"/>
          </p:cNvSpPr>
          <p:nvPr userDrawn="1"/>
        </p:nvSpPr>
        <p:spPr bwMode="auto">
          <a:xfrm>
            <a:off x="4716328" y="5570602"/>
            <a:ext cx="2912533" cy="954107"/>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 </a:t>
            </a:r>
            <a:r>
              <a:rPr lang="en-US" sz="1400" b="1" dirty="0" err="1">
                <a:cs typeface="Arial" panose="020B0604020202020204" pitchFamily="34" charset="0"/>
              </a:rPr>
              <a:t>Mojdeh</a:t>
            </a:r>
            <a:r>
              <a:rPr lang="en-US" sz="1400" b="1" dirty="0">
                <a:cs typeface="Arial" panose="020B0604020202020204" pitchFamily="34" charset="0"/>
              </a:rPr>
              <a:t> </a:t>
            </a:r>
            <a:r>
              <a:rPr lang="en-US" sz="1400" b="1" dirty="0" err="1">
                <a:cs typeface="Arial" panose="020B0604020202020204" pitchFamily="34" charset="0"/>
              </a:rPr>
              <a:t>Bajar</a:t>
            </a:r>
            <a:endParaRPr lang="en-US" sz="1400" b="1" dirty="0">
              <a:cs typeface="Arial" panose="020B0604020202020204" pitchFamily="34" charset="0"/>
            </a:endParaRP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Innovation and Industry Services</a:t>
            </a:r>
          </a:p>
          <a:p>
            <a:pPr algn="ctr"/>
            <a:endParaRPr lang="en-US" sz="1400" dirty="0">
              <a:cs typeface="Arial" panose="020B0604020202020204" pitchFamily="34" charset="0"/>
            </a:endParaRPr>
          </a:p>
        </p:txBody>
      </p:sp>
      <p:sp>
        <p:nvSpPr>
          <p:cNvPr id="34" name="TextBox 32">
            <a:extLst>
              <a:ext uri="{FF2B5EF4-FFF2-40B4-BE49-F238E27FC236}">
                <a16:creationId xmlns:a16="http://schemas.microsoft.com/office/drawing/2014/main" id="{2B5F4A0A-D199-0841-8EDE-D62B3F244F7F}"/>
              </a:ext>
            </a:extLst>
          </p:cNvPr>
          <p:cNvSpPr txBox="1">
            <a:spLocks noChangeArrowheads="1"/>
          </p:cNvSpPr>
          <p:nvPr userDrawn="1"/>
        </p:nvSpPr>
        <p:spPr bwMode="auto">
          <a:xfrm>
            <a:off x="8894962" y="5570602"/>
            <a:ext cx="2264973" cy="738664"/>
          </a:xfrm>
          <a:prstGeom prst="rect">
            <a:avLst/>
          </a:prstGeom>
          <a:noFill/>
          <a:ln w="9525">
            <a:noFill/>
            <a:miter lim="800000"/>
            <a:headEnd/>
            <a:tailEnd/>
          </a:ln>
        </p:spPr>
        <p:txBody>
          <a:bodyPr wrap="square">
            <a:spAutoFit/>
          </a:bodyPr>
          <a:lstStyle/>
          <a:p>
            <a:pPr algn="ctr"/>
            <a:r>
              <a:rPr lang="en-US" sz="1400" b="1" dirty="0">
                <a:cs typeface="Arial" panose="020B0604020202020204" pitchFamily="34" charset="0"/>
              </a:rPr>
              <a:t>Del Brockett</a:t>
            </a:r>
          </a:p>
          <a:p>
            <a:pPr algn="ctr"/>
            <a:r>
              <a:rPr lang="en-US" sz="1400" dirty="0">
                <a:cs typeface="Arial" panose="020B0604020202020204" pitchFamily="34" charset="0"/>
              </a:rPr>
              <a:t>Associate Director </a:t>
            </a:r>
          </a:p>
          <a:p>
            <a:pPr algn="ctr"/>
            <a:r>
              <a:rPr lang="en-US" sz="1400" dirty="0">
                <a:cs typeface="Arial" panose="020B0604020202020204" pitchFamily="34" charset="0"/>
              </a:rPr>
              <a:t>for Management Resources</a:t>
            </a:r>
          </a:p>
        </p:txBody>
      </p:sp>
      <p:cxnSp>
        <p:nvCxnSpPr>
          <p:cNvPr id="35" name="Straight Connector 34">
            <a:extLst>
              <a:ext uri="{FF2B5EF4-FFF2-40B4-BE49-F238E27FC236}">
                <a16:creationId xmlns:a16="http://schemas.microsoft.com/office/drawing/2014/main" id="{FCB13F69-E63D-6F42-AC14-E8913523CE4F}"/>
              </a:ext>
              <a:ext uri="{C183D7F6-B498-43B3-948B-1728B52AA6E4}">
                <adec:decorative xmlns:adec="http://schemas.microsoft.com/office/drawing/2017/decorative" val="1"/>
              </a:ext>
            </a:extLst>
          </p:cNvPr>
          <p:cNvCxnSpPr/>
          <p:nvPr userDrawn="1"/>
        </p:nvCxnSpPr>
        <p:spPr>
          <a:xfrm flipV="1">
            <a:off x="4527521" y="1397167"/>
            <a:ext cx="673943" cy="73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BABF587-A775-7A41-BCCC-D00843575552}"/>
              </a:ext>
              <a:ext uri="{C183D7F6-B498-43B3-948B-1728B52AA6E4}">
                <adec:decorative xmlns:adec="http://schemas.microsoft.com/office/drawing/2017/decorative" val="1"/>
              </a:ext>
            </a:extLst>
          </p:cNvPr>
          <p:cNvCxnSpPr>
            <a:cxnSpLocks/>
            <a:stCxn id="39" idx="2"/>
          </p:cNvCxnSpPr>
          <p:nvPr userDrawn="1"/>
        </p:nvCxnSpPr>
        <p:spPr>
          <a:xfrm>
            <a:off x="6155484" y="1589222"/>
            <a:ext cx="0" cy="204099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0">
            <a:extLst>
              <a:ext uri="{FF2B5EF4-FFF2-40B4-BE49-F238E27FC236}">
                <a16:creationId xmlns:a16="http://schemas.microsoft.com/office/drawing/2014/main" id="{AE59D5C3-36AE-4045-B39A-1512673FE4B4}"/>
              </a:ext>
            </a:extLst>
          </p:cNvPr>
          <p:cNvSpPr txBox="1">
            <a:spLocks noChangeArrowheads="1"/>
          </p:cNvSpPr>
          <p:nvPr userDrawn="1"/>
        </p:nvSpPr>
        <p:spPr bwMode="auto">
          <a:xfrm>
            <a:off x="6914675" y="2033444"/>
            <a:ext cx="2912533" cy="1169551"/>
          </a:xfrm>
          <a:prstGeom prst="rect">
            <a:avLst/>
          </a:prstGeom>
          <a:noFill/>
          <a:ln w="9525">
            <a:noFill/>
            <a:miter lim="800000"/>
            <a:headEnd/>
            <a:tailEnd/>
          </a:ln>
        </p:spPr>
        <p:txBody>
          <a:bodyPr wrap="square">
            <a:spAutoFit/>
          </a:bodyPr>
          <a:lstStyle/>
          <a:p>
            <a:r>
              <a:rPr lang="en-US" sz="1400" b="1" dirty="0">
                <a:cs typeface="Arial" panose="020B0604020202020204" pitchFamily="34" charset="0"/>
              </a:rPr>
              <a:t>Jim </a:t>
            </a:r>
            <a:r>
              <a:rPr lang="en-US" sz="1400" b="1" dirty="0" err="1">
                <a:cs typeface="Arial" panose="020B0604020202020204" pitchFamily="34" charset="0"/>
              </a:rPr>
              <a:t>Olthoff</a:t>
            </a:r>
            <a:endParaRPr lang="en-US" sz="1400" b="1" dirty="0">
              <a:cs typeface="Arial" panose="020B0604020202020204" pitchFamily="34" charset="0"/>
            </a:endParaRPr>
          </a:p>
          <a:p>
            <a:r>
              <a:rPr lang="en-US" sz="1400" dirty="0">
                <a:cs typeface="Arial" panose="020B0604020202020204" pitchFamily="34" charset="0"/>
              </a:rPr>
              <a:t>Under Secretary of Commerce for Standards and Technology, and </a:t>
            </a:r>
          </a:p>
          <a:p>
            <a:r>
              <a:rPr lang="en-US" sz="1400" dirty="0">
                <a:cs typeface="Arial" panose="020B0604020202020204" pitchFamily="34" charset="0"/>
              </a:rPr>
              <a:t>NIST Director</a:t>
            </a:r>
          </a:p>
          <a:p>
            <a:r>
              <a:rPr lang="en-US" sz="1400" dirty="0">
                <a:cs typeface="Arial" panose="020B0604020202020204" pitchFamily="34" charset="0"/>
              </a:rPr>
              <a:t>(Acting)</a:t>
            </a:r>
          </a:p>
        </p:txBody>
      </p:sp>
      <p:pic>
        <p:nvPicPr>
          <p:cNvPr id="38" name="Picture 37" descr="Portrait of Del Brockett. He is wearing a black jacket. In the background is the American flag. ">
            <a:extLst>
              <a:ext uri="{FF2B5EF4-FFF2-40B4-BE49-F238E27FC236}">
                <a16:creationId xmlns:a16="http://schemas.microsoft.com/office/drawing/2014/main" id="{4AC2527B-98C8-4142-8929-CD960D1021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59905" y="4099938"/>
            <a:ext cx="1201145" cy="1478289"/>
          </a:xfrm>
          <a:prstGeom prst="rect">
            <a:avLst/>
          </a:prstGeom>
        </p:spPr>
      </p:pic>
      <p:sp>
        <p:nvSpPr>
          <p:cNvPr id="39" name="TextBox 38">
            <a:extLst>
              <a:ext uri="{FF2B5EF4-FFF2-40B4-BE49-F238E27FC236}">
                <a16:creationId xmlns:a16="http://schemas.microsoft.com/office/drawing/2014/main" id="{71022A99-C2BE-F44C-B720-84F7BD2B27BA}"/>
              </a:ext>
            </a:extLst>
          </p:cNvPr>
          <p:cNvSpPr txBox="1"/>
          <p:nvPr userDrawn="1"/>
        </p:nvSpPr>
        <p:spPr bwMode="auto">
          <a:xfrm>
            <a:off x="5031335" y="1250668"/>
            <a:ext cx="2248298" cy="338554"/>
          </a:xfrm>
          <a:prstGeom prst="rect">
            <a:avLst/>
          </a:prstGeom>
          <a:solidFill>
            <a:schemeClr val="bg1"/>
          </a:solidFill>
          <a:ln w="19050">
            <a:solidFill>
              <a:srgbClr val="0F294A"/>
            </a:solidFill>
          </a:ln>
          <a:effectLst/>
        </p:spPr>
        <p:txBody>
          <a:bodyPr wrap="square">
            <a:spAutoFit/>
          </a:bodyPr>
          <a:lstStyle/>
          <a:p>
            <a:pPr algn="ctr" eaLnBrk="0" hangingPunct="0">
              <a:defRPr/>
            </a:pPr>
            <a:r>
              <a:rPr lang="en-US" sz="1600" b="1" dirty="0">
                <a:ea typeface="Calibri" pitchFamily="34" charset="0"/>
                <a:cs typeface="Arial" panose="020B0604020202020204" pitchFamily="34" charset="0"/>
              </a:rPr>
              <a:t>Director</a:t>
            </a:r>
            <a:endParaRPr lang="en-US" sz="1600" u="sng" dirty="0">
              <a:cs typeface="Arial" panose="020B0604020202020204" pitchFamily="34" charset="0"/>
            </a:endParaRPr>
          </a:p>
        </p:txBody>
      </p:sp>
      <p:pic>
        <p:nvPicPr>
          <p:cNvPr id="40" name="Picture 39">
            <a:extLst>
              <a:ext uri="{FF2B5EF4-FFF2-40B4-BE49-F238E27FC236}">
                <a16:creationId xmlns:a16="http://schemas.microsoft.com/office/drawing/2014/main" id="{A3C9C755-AEF4-C144-9F8B-A484288D0B76}"/>
              </a:ext>
            </a:extLst>
          </p:cNvPr>
          <p:cNvPicPr>
            <a:picLocks noChangeAspect="1"/>
          </p:cNvPicPr>
          <p:nvPr userDrawn="1"/>
        </p:nvPicPr>
        <p:blipFill rotWithShape="1">
          <a:blip r:embed="rId5"/>
          <a:srcRect l="6437" b="22916"/>
          <a:stretch/>
        </p:blipFill>
        <p:spPr>
          <a:xfrm>
            <a:off x="1693390" y="4092313"/>
            <a:ext cx="1256022" cy="1478289"/>
          </a:xfrm>
          <a:prstGeom prst="rect">
            <a:avLst/>
          </a:prstGeom>
        </p:spPr>
      </p:pic>
      <p:sp>
        <p:nvSpPr>
          <p:cNvPr id="41" name="TextBox 4">
            <a:extLst>
              <a:ext uri="{FF2B5EF4-FFF2-40B4-BE49-F238E27FC236}">
                <a16:creationId xmlns:a16="http://schemas.microsoft.com/office/drawing/2014/main" id="{AD108F6D-408B-EC48-AA4E-D52ACD759B6C}"/>
              </a:ext>
            </a:extLst>
          </p:cNvPr>
          <p:cNvSpPr txBox="1">
            <a:spLocks noChangeArrowheads="1"/>
          </p:cNvSpPr>
          <p:nvPr userDrawn="1"/>
        </p:nvSpPr>
        <p:spPr bwMode="auto">
          <a:xfrm>
            <a:off x="4336422" y="3643200"/>
            <a:ext cx="3570008" cy="338554"/>
          </a:xfrm>
          <a:prstGeom prst="rect">
            <a:avLst/>
          </a:prstGeom>
          <a:solidFill>
            <a:schemeClr val="bg1"/>
          </a:solidFill>
          <a:ln w="19050">
            <a:solidFill>
              <a:srgbClr val="0F294A"/>
            </a:solidFill>
            <a:miter lim="800000"/>
            <a:headEnd/>
            <a:tailEnd/>
          </a:ln>
          <a:effectLst/>
        </p:spPr>
        <p:txBody>
          <a:bodyPr wrap="square">
            <a:spAutoFit/>
          </a:bodyPr>
          <a:lstStyle/>
          <a:p>
            <a:pPr algn="ctr" defTabSz="457200" eaLnBrk="0" hangingPunct="0"/>
            <a:r>
              <a:rPr lang="en-US" sz="1600" b="1" dirty="0">
                <a:ea typeface="Calibri" pitchFamily="34" charset="0"/>
                <a:cs typeface="Arial" panose="020B0604020202020204" pitchFamily="34" charset="0"/>
              </a:rPr>
              <a:t>Innovation and Industry Services</a:t>
            </a:r>
          </a:p>
        </p:txBody>
      </p:sp>
      <p:pic>
        <p:nvPicPr>
          <p:cNvPr id="42" name="Picture 2">
            <a:extLst>
              <a:ext uri="{FF2B5EF4-FFF2-40B4-BE49-F238E27FC236}">
                <a16:creationId xmlns:a16="http://schemas.microsoft.com/office/drawing/2014/main" id="{F3F5E6A8-71D9-E74A-A6E5-AB0893C68AC6}"/>
              </a:ext>
            </a:extLst>
          </p:cNvPr>
          <p:cNvPicPr>
            <a:picLocks noChangeAspect="1" noChangeArrowheads="1"/>
          </p:cNvPicPr>
          <p:nvPr userDrawn="1"/>
        </p:nvPicPr>
        <p:blipFill>
          <a:blip r:embed="rId6"/>
          <a:srcRect/>
          <a:stretch/>
        </p:blipFill>
        <p:spPr bwMode="auto">
          <a:xfrm>
            <a:off x="5494291" y="4095192"/>
            <a:ext cx="1342424" cy="1429433"/>
          </a:xfrm>
          <a:prstGeom prst="rect">
            <a:avLst/>
          </a:prstGeom>
          <a:noFill/>
          <a:ln w="9525">
            <a:noFill/>
            <a:miter lim="800000"/>
            <a:headEnd/>
            <a:tailEnd/>
          </a:ln>
        </p:spPr>
      </p:pic>
      <p:pic>
        <p:nvPicPr>
          <p:cNvPr id="43" name="Picture 42" descr="Portrait of Jim Olthoff. He is wearing a black jacket. In the background is the American flag. ">
            <a:extLst>
              <a:ext uri="{FF2B5EF4-FFF2-40B4-BE49-F238E27FC236}">
                <a16:creationId xmlns:a16="http://schemas.microsoft.com/office/drawing/2014/main" id="{88AC13AC-54A1-E441-BA09-9FC984A06B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494291" y="1702614"/>
            <a:ext cx="1292180" cy="1615226"/>
          </a:xfrm>
          <a:prstGeom prst="rect">
            <a:avLst/>
          </a:prstGeom>
        </p:spPr>
      </p:pic>
      <p:pic>
        <p:nvPicPr>
          <p:cNvPr id="44" name="Picture 43">
            <a:extLst>
              <a:ext uri="{FF2B5EF4-FFF2-40B4-BE49-F238E27FC236}">
                <a16:creationId xmlns:a16="http://schemas.microsoft.com/office/drawing/2014/main" id="{022CBB11-A3E4-2946-BE9F-1D4C538AD6C8}"/>
              </a:ext>
            </a:extLst>
          </p:cNvPr>
          <p:cNvPicPr>
            <a:picLocks noChangeAspect="1"/>
          </p:cNvPicPr>
          <p:nvPr userDrawn="1"/>
        </p:nvPicPr>
        <p:blipFill rotWithShape="1">
          <a:blip r:embed="rId8"/>
          <a:srcRect t="8034"/>
          <a:stretch/>
        </p:blipFill>
        <p:spPr>
          <a:xfrm>
            <a:off x="2355227" y="1687830"/>
            <a:ext cx="1413435" cy="1624844"/>
          </a:xfrm>
          <a:prstGeom prst="rect">
            <a:avLst/>
          </a:prstGeom>
        </p:spPr>
      </p:pic>
      <p:sp>
        <p:nvSpPr>
          <p:cNvPr id="45" name="TextBox 30">
            <a:extLst>
              <a:ext uri="{FF2B5EF4-FFF2-40B4-BE49-F238E27FC236}">
                <a16:creationId xmlns:a16="http://schemas.microsoft.com/office/drawing/2014/main" id="{003D6AA4-21A6-8F40-953A-5DC245B8B752}"/>
              </a:ext>
            </a:extLst>
          </p:cNvPr>
          <p:cNvSpPr txBox="1">
            <a:spLocks noChangeArrowheads="1"/>
          </p:cNvSpPr>
          <p:nvPr userDrawn="1"/>
        </p:nvSpPr>
        <p:spPr bwMode="auto">
          <a:xfrm>
            <a:off x="216691" y="2081105"/>
            <a:ext cx="1664187" cy="954107"/>
          </a:xfrm>
          <a:prstGeom prst="rect">
            <a:avLst/>
          </a:prstGeom>
          <a:noFill/>
          <a:ln w="9525">
            <a:noFill/>
            <a:miter lim="800000"/>
            <a:headEnd/>
            <a:tailEnd/>
          </a:ln>
        </p:spPr>
        <p:txBody>
          <a:bodyPr wrap="square">
            <a:spAutoFit/>
          </a:bodyPr>
          <a:lstStyle/>
          <a:p>
            <a:pPr algn="r"/>
            <a:r>
              <a:rPr lang="en-US" sz="1400" b="1" dirty="0">
                <a:cs typeface="Arial" panose="020B0604020202020204" pitchFamily="34" charset="0"/>
              </a:rPr>
              <a:t>Charles Romine</a:t>
            </a:r>
          </a:p>
          <a:p>
            <a:pPr algn="r"/>
            <a:r>
              <a:rPr lang="en-US" sz="1400" dirty="0">
                <a:cs typeface="Arial" panose="020B0604020202020204" pitchFamily="34" charset="0"/>
              </a:rPr>
              <a:t>Chief of Staff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cs typeface="Arial" panose="020B0604020202020204" pitchFamily="34" charset="0"/>
              </a:rPr>
              <a:t>(Acting)</a:t>
            </a:r>
          </a:p>
          <a:p>
            <a:pPr algn="r"/>
            <a:r>
              <a:rPr lang="en-US" sz="1400" dirty="0">
                <a:cs typeface="Arial" panose="020B0604020202020204" pitchFamily="34" charset="0"/>
              </a:rPr>
              <a:t> </a:t>
            </a:r>
          </a:p>
        </p:txBody>
      </p:sp>
      <p:sp>
        <p:nvSpPr>
          <p:cNvPr id="46" name="TextBox 45">
            <a:extLst>
              <a:ext uri="{FF2B5EF4-FFF2-40B4-BE49-F238E27FC236}">
                <a16:creationId xmlns:a16="http://schemas.microsoft.com/office/drawing/2014/main" id="{D4E5C180-9EFB-4C48-9E68-7E3CBD572768}"/>
              </a:ext>
            </a:extLst>
          </p:cNvPr>
          <p:cNvSpPr txBox="1"/>
          <p:nvPr userDrawn="1"/>
        </p:nvSpPr>
        <p:spPr>
          <a:xfrm>
            <a:off x="368135" y="12587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9901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3025B2-F8BD-074A-B93B-B3CE52BAB19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5" name="Title 1">
            <a:extLst>
              <a:ext uri="{FF2B5EF4-FFF2-40B4-BE49-F238E27FC236}">
                <a16:creationId xmlns:a16="http://schemas.microsoft.com/office/drawing/2014/main" id="{C8AB3B5E-F287-6A4D-B452-56C37FB03122}"/>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Joint Institute and Center Locations</a:t>
            </a:r>
            <a:endParaRPr lang="en-US" dirty="0"/>
          </a:p>
        </p:txBody>
      </p:sp>
      <p:pic>
        <p:nvPicPr>
          <p:cNvPr id="16" name="Picture 15">
            <a:extLst>
              <a:ext uri="{FF2B5EF4-FFF2-40B4-BE49-F238E27FC236}">
                <a16:creationId xmlns:a16="http://schemas.microsoft.com/office/drawing/2014/main" id="{27DD65A3-8D4A-AF45-8715-94708781072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11" name="TextBox 2">
            <a:extLst>
              <a:ext uri="{FF2B5EF4-FFF2-40B4-BE49-F238E27FC236}">
                <a16:creationId xmlns:a16="http://schemas.microsoft.com/office/drawing/2014/main" id="{4E94E506-F106-C244-B60F-8CA086C08B6A}"/>
              </a:ext>
            </a:extLst>
          </p:cNvPr>
          <p:cNvSpPr txBox="1"/>
          <p:nvPr userDrawn="1"/>
        </p:nvSpPr>
        <p:spPr>
          <a:xfrm>
            <a:off x="3862057" y="2793864"/>
            <a:ext cx="2397140"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Construction (CRF)</a:t>
            </a:r>
          </a:p>
          <a:p>
            <a:r>
              <a:rPr lang="en-US" sz="2000" b="1" dirty="0">
                <a:solidFill>
                  <a:schemeClr val="bg1"/>
                </a:solidFill>
                <a:cs typeface="Arial" panose="020B0604020202020204" pitchFamily="34" charset="0"/>
              </a:rPr>
              <a:t>$319 Million</a:t>
            </a:r>
          </a:p>
        </p:txBody>
      </p:sp>
      <p:sp>
        <p:nvSpPr>
          <p:cNvPr id="12" name="TextBox 2">
            <a:extLst>
              <a:ext uri="{FF2B5EF4-FFF2-40B4-BE49-F238E27FC236}">
                <a16:creationId xmlns:a16="http://schemas.microsoft.com/office/drawing/2014/main" id="{D7846AAB-11D3-E841-9894-7B7B61B03641}"/>
              </a:ext>
            </a:extLst>
          </p:cNvPr>
          <p:cNvSpPr txBox="1"/>
          <p:nvPr userDrawn="1"/>
        </p:nvSpPr>
        <p:spPr>
          <a:xfrm>
            <a:off x="6356593" y="3686323"/>
            <a:ext cx="2164091" cy="1193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Laboratory Research (STRS) </a:t>
            </a:r>
            <a:r>
              <a:rPr lang="en-US" sz="2000" b="1" dirty="0">
                <a:solidFill>
                  <a:schemeClr val="bg1"/>
                </a:solidFill>
                <a:cs typeface="Arial" panose="020B0604020202020204" pitchFamily="34" charset="0"/>
              </a:rPr>
              <a:t>$724.5 Million</a:t>
            </a:r>
            <a:endParaRPr lang="en-US" sz="1800" b="1" dirty="0">
              <a:solidFill>
                <a:schemeClr val="bg1"/>
              </a:solidFill>
              <a:cs typeface="Arial" panose="020B0604020202020204" pitchFamily="34" charset="0"/>
            </a:endParaRPr>
          </a:p>
        </p:txBody>
      </p:sp>
      <p:pic>
        <p:nvPicPr>
          <p:cNvPr id="17" name="Picture 16">
            <a:extLst>
              <a:ext uri="{FF2B5EF4-FFF2-40B4-BE49-F238E27FC236}">
                <a16:creationId xmlns:a16="http://schemas.microsoft.com/office/drawing/2014/main" id="{35CA1B31-BBE2-B048-8CD8-C998AB332503}"/>
              </a:ext>
            </a:extLst>
          </p:cNvPr>
          <p:cNvPicPr>
            <a:picLocks noChangeAspect="1"/>
          </p:cNvPicPr>
          <p:nvPr userDrawn="1"/>
        </p:nvPicPr>
        <p:blipFill>
          <a:blip r:embed="rId4"/>
          <a:stretch>
            <a:fillRect/>
          </a:stretch>
        </p:blipFill>
        <p:spPr>
          <a:xfrm>
            <a:off x="2445" y="1090623"/>
            <a:ext cx="9348400" cy="5780224"/>
          </a:xfrm>
          <a:prstGeom prst="rect">
            <a:avLst/>
          </a:prstGeom>
        </p:spPr>
      </p:pic>
      <p:pic>
        <p:nvPicPr>
          <p:cNvPr id="18" name="Picture 17">
            <a:extLst>
              <a:ext uri="{FF2B5EF4-FFF2-40B4-BE49-F238E27FC236}">
                <a16:creationId xmlns:a16="http://schemas.microsoft.com/office/drawing/2014/main" id="{5CFD4393-4391-6045-9F32-78418A08EBF6}"/>
              </a:ext>
            </a:extLst>
          </p:cNvPr>
          <p:cNvPicPr>
            <a:picLocks noChangeAspect="1"/>
          </p:cNvPicPr>
          <p:nvPr userDrawn="1"/>
        </p:nvPicPr>
        <p:blipFill>
          <a:blip r:embed="rId5"/>
          <a:stretch>
            <a:fillRect/>
          </a:stretch>
        </p:blipFill>
        <p:spPr>
          <a:xfrm>
            <a:off x="607727" y="1416189"/>
            <a:ext cx="8623760" cy="4854477"/>
          </a:xfrm>
          <a:prstGeom prst="rect">
            <a:avLst/>
          </a:prstGeom>
          <a:ln>
            <a:noFill/>
          </a:ln>
        </p:spPr>
      </p:pic>
      <p:sp>
        <p:nvSpPr>
          <p:cNvPr id="19" name="Title 1">
            <a:extLst>
              <a:ext uri="{FF2B5EF4-FFF2-40B4-BE49-F238E27FC236}">
                <a16:creationId xmlns:a16="http://schemas.microsoft.com/office/drawing/2014/main" id="{F61E7DCD-0B06-1446-80C8-3F7BCC7DE0DC}"/>
              </a:ext>
            </a:extLst>
          </p:cNvPr>
          <p:cNvSpPr txBox="1">
            <a:spLocks/>
          </p:cNvSpPr>
          <p:nvPr userDrawn="1"/>
        </p:nvSpPr>
        <p:spPr>
          <a:xfrm>
            <a:off x="3214960" y="316941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0" name="Title 1">
            <a:extLst>
              <a:ext uri="{FF2B5EF4-FFF2-40B4-BE49-F238E27FC236}">
                <a16:creationId xmlns:a16="http://schemas.microsoft.com/office/drawing/2014/main" id="{F71C98AA-677E-F04D-9F63-3038C0AD6B81}"/>
              </a:ext>
            </a:extLst>
          </p:cNvPr>
          <p:cNvSpPr txBox="1">
            <a:spLocks/>
          </p:cNvSpPr>
          <p:nvPr userDrawn="1"/>
        </p:nvSpPr>
        <p:spPr>
          <a:xfrm>
            <a:off x="7187060" y="4277357"/>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1" name="Title 1">
            <a:extLst>
              <a:ext uri="{FF2B5EF4-FFF2-40B4-BE49-F238E27FC236}">
                <a16:creationId xmlns:a16="http://schemas.microsoft.com/office/drawing/2014/main" id="{AF95B416-3E1A-4044-95A2-0CC4233D6A9A}"/>
              </a:ext>
            </a:extLst>
          </p:cNvPr>
          <p:cNvSpPr txBox="1">
            <a:spLocks/>
          </p:cNvSpPr>
          <p:nvPr userDrawn="1"/>
        </p:nvSpPr>
        <p:spPr>
          <a:xfrm>
            <a:off x="542877" y="3142212"/>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2" name="Title 1">
            <a:extLst>
              <a:ext uri="{FF2B5EF4-FFF2-40B4-BE49-F238E27FC236}">
                <a16:creationId xmlns:a16="http://schemas.microsoft.com/office/drawing/2014/main" id="{ECBD3F4E-5A68-9D4D-876D-82B38612D03F}"/>
              </a:ext>
            </a:extLst>
          </p:cNvPr>
          <p:cNvSpPr txBox="1">
            <a:spLocks/>
          </p:cNvSpPr>
          <p:nvPr userDrawn="1"/>
        </p:nvSpPr>
        <p:spPr>
          <a:xfrm>
            <a:off x="2765628" y="587674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3" name="Title 1">
            <a:extLst>
              <a:ext uri="{FF2B5EF4-FFF2-40B4-BE49-F238E27FC236}">
                <a16:creationId xmlns:a16="http://schemas.microsoft.com/office/drawing/2014/main" id="{5ED57899-E7FA-3240-93AA-E9A2CE1D9A65}"/>
              </a:ext>
            </a:extLst>
          </p:cNvPr>
          <p:cNvSpPr txBox="1">
            <a:spLocks/>
          </p:cNvSpPr>
          <p:nvPr userDrawn="1"/>
        </p:nvSpPr>
        <p:spPr>
          <a:xfrm>
            <a:off x="3214960" y="3018945"/>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4" name="Title 1">
            <a:extLst>
              <a:ext uri="{FF2B5EF4-FFF2-40B4-BE49-F238E27FC236}">
                <a16:creationId xmlns:a16="http://schemas.microsoft.com/office/drawing/2014/main" id="{4CDE4BE8-B56C-454A-BD45-E71A377CC810}"/>
              </a:ext>
            </a:extLst>
          </p:cNvPr>
          <p:cNvSpPr txBox="1">
            <a:spLocks/>
          </p:cNvSpPr>
          <p:nvPr userDrawn="1"/>
        </p:nvSpPr>
        <p:spPr>
          <a:xfrm>
            <a:off x="7187060" y="4126886"/>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5" name="Title 1">
            <a:extLst>
              <a:ext uri="{FF2B5EF4-FFF2-40B4-BE49-F238E27FC236}">
                <a16:creationId xmlns:a16="http://schemas.microsoft.com/office/drawing/2014/main" id="{B4D6DB6D-AD46-C34E-8525-2FD726B86976}"/>
              </a:ext>
            </a:extLst>
          </p:cNvPr>
          <p:cNvSpPr txBox="1">
            <a:spLocks/>
          </p:cNvSpPr>
          <p:nvPr userDrawn="1"/>
        </p:nvSpPr>
        <p:spPr>
          <a:xfrm>
            <a:off x="542877" y="2991741"/>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sp>
        <p:nvSpPr>
          <p:cNvPr id="26" name="Title 1">
            <a:extLst>
              <a:ext uri="{FF2B5EF4-FFF2-40B4-BE49-F238E27FC236}">
                <a16:creationId xmlns:a16="http://schemas.microsoft.com/office/drawing/2014/main" id="{694A15A3-6FED-764F-B477-8EE7D0C1D4E7}"/>
              </a:ext>
            </a:extLst>
          </p:cNvPr>
          <p:cNvSpPr txBox="1">
            <a:spLocks/>
          </p:cNvSpPr>
          <p:nvPr userDrawn="1"/>
        </p:nvSpPr>
        <p:spPr>
          <a:xfrm>
            <a:off x="2765628" y="5726275"/>
            <a:ext cx="1020496" cy="4834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3200" b="1" dirty="0">
              <a:solidFill>
                <a:schemeClr val="bg1"/>
              </a:solidFill>
            </a:endParaRPr>
          </a:p>
        </p:txBody>
      </p:sp>
      <p:grpSp>
        <p:nvGrpSpPr>
          <p:cNvPr id="27" name="Group 26">
            <a:extLst>
              <a:ext uri="{FF2B5EF4-FFF2-40B4-BE49-F238E27FC236}">
                <a16:creationId xmlns:a16="http://schemas.microsoft.com/office/drawing/2014/main" id="{6364D897-B602-6341-86B9-6D9D6EBC8988}"/>
              </a:ext>
            </a:extLst>
          </p:cNvPr>
          <p:cNvGrpSpPr/>
          <p:nvPr userDrawn="1"/>
        </p:nvGrpSpPr>
        <p:grpSpPr>
          <a:xfrm>
            <a:off x="9386496" y="1161625"/>
            <a:ext cx="1827651" cy="504470"/>
            <a:chOff x="9386496" y="1161625"/>
            <a:chExt cx="1827651" cy="504470"/>
          </a:xfrm>
        </p:grpSpPr>
        <p:pic>
          <p:nvPicPr>
            <p:cNvPr id="28" name="Graphic 108">
              <a:extLst>
                <a:ext uri="{FF2B5EF4-FFF2-40B4-BE49-F238E27FC236}">
                  <a16:creationId xmlns:a16="http://schemas.microsoft.com/office/drawing/2014/main" id="{FFA80D8C-CF88-E847-A5F5-2C20CBCF9BDA}"/>
                </a:ext>
              </a:extLst>
            </p:cNvPr>
            <p:cNvPicPr>
              <a:picLocks noChangeAspect="1"/>
            </p:cNvPicPr>
            <p:nvPr/>
          </p:nvPicPr>
          <p:blipFill>
            <a:blip r:embed="rId6"/>
            <a:stretch>
              <a:fillRect/>
            </a:stretch>
          </p:blipFill>
          <p:spPr>
            <a:xfrm>
              <a:off x="10839398" y="1161625"/>
              <a:ext cx="374749" cy="504470"/>
            </a:xfrm>
            <a:prstGeom prst="rect">
              <a:avLst/>
            </a:prstGeom>
          </p:spPr>
        </p:pic>
        <p:sp>
          <p:nvSpPr>
            <p:cNvPr id="29" name="TextBox 28">
              <a:extLst>
                <a:ext uri="{FF2B5EF4-FFF2-40B4-BE49-F238E27FC236}">
                  <a16:creationId xmlns:a16="http://schemas.microsoft.com/office/drawing/2014/main" id="{36B89AE2-4A3A-1943-87C3-2F509488F9DE}"/>
                </a:ext>
              </a:extLst>
            </p:cNvPr>
            <p:cNvSpPr txBox="1"/>
            <p:nvPr/>
          </p:nvSpPr>
          <p:spPr>
            <a:xfrm>
              <a:off x="9386496" y="1194762"/>
              <a:ext cx="1317861" cy="307777"/>
            </a:xfrm>
            <a:prstGeom prst="rect">
              <a:avLst/>
            </a:prstGeom>
            <a:noFill/>
          </p:spPr>
          <p:txBody>
            <a:bodyPr wrap="square" rtlCol="0">
              <a:spAutoFit/>
            </a:bodyPr>
            <a:lstStyle/>
            <a:p>
              <a:r>
                <a:rPr lang="en-US" sz="1400" b="1" dirty="0"/>
                <a:t>NIST Campuses</a:t>
              </a:r>
            </a:p>
          </p:txBody>
        </p:sp>
      </p:grpSp>
      <p:grpSp>
        <p:nvGrpSpPr>
          <p:cNvPr id="30" name="Group 29">
            <a:extLst>
              <a:ext uri="{FF2B5EF4-FFF2-40B4-BE49-F238E27FC236}">
                <a16:creationId xmlns:a16="http://schemas.microsoft.com/office/drawing/2014/main" id="{93AE01B7-00AA-EE49-A785-2F052321F0E9}"/>
              </a:ext>
            </a:extLst>
          </p:cNvPr>
          <p:cNvGrpSpPr/>
          <p:nvPr userDrawn="1"/>
        </p:nvGrpSpPr>
        <p:grpSpPr>
          <a:xfrm>
            <a:off x="9386496" y="1784590"/>
            <a:ext cx="2530035" cy="533287"/>
            <a:chOff x="9386496" y="1784590"/>
            <a:chExt cx="2530035" cy="533287"/>
          </a:xfrm>
        </p:grpSpPr>
        <p:pic>
          <p:nvPicPr>
            <p:cNvPr id="31" name="Graphic 102">
              <a:extLst>
                <a:ext uri="{FF2B5EF4-FFF2-40B4-BE49-F238E27FC236}">
                  <a16:creationId xmlns:a16="http://schemas.microsoft.com/office/drawing/2014/main" id="{6AB527EF-9214-3B4A-9B5C-C9AC0E16326A}"/>
                </a:ext>
              </a:extLst>
            </p:cNvPr>
            <p:cNvPicPr>
              <a:picLocks noChangeAspect="1"/>
            </p:cNvPicPr>
            <p:nvPr/>
          </p:nvPicPr>
          <p:blipFill>
            <a:blip r:embed="rId7"/>
            <a:stretch>
              <a:fillRect/>
            </a:stretch>
          </p:blipFill>
          <p:spPr>
            <a:xfrm>
              <a:off x="11516566" y="1784590"/>
              <a:ext cx="399965" cy="533287"/>
            </a:xfrm>
            <a:prstGeom prst="rect">
              <a:avLst/>
            </a:prstGeom>
          </p:spPr>
        </p:pic>
        <p:sp>
          <p:nvSpPr>
            <p:cNvPr id="32" name="TextBox 31">
              <a:extLst>
                <a:ext uri="{FF2B5EF4-FFF2-40B4-BE49-F238E27FC236}">
                  <a16:creationId xmlns:a16="http://schemas.microsoft.com/office/drawing/2014/main" id="{82E5ED88-0A63-9748-8A21-303852BE35CD}"/>
                </a:ext>
              </a:extLst>
            </p:cNvPr>
            <p:cNvSpPr txBox="1"/>
            <p:nvPr/>
          </p:nvSpPr>
          <p:spPr>
            <a:xfrm>
              <a:off x="9386496" y="1998702"/>
              <a:ext cx="2208618" cy="307777"/>
            </a:xfrm>
            <a:prstGeom prst="rect">
              <a:avLst/>
            </a:prstGeom>
            <a:noFill/>
          </p:spPr>
          <p:txBody>
            <a:bodyPr wrap="none" rtlCol="0">
              <a:spAutoFit/>
            </a:bodyPr>
            <a:lstStyle/>
            <a:p>
              <a:r>
                <a:rPr lang="en-US" sz="1400" b="1" dirty="0"/>
                <a:t>Joint Institutes and Centers</a:t>
              </a:r>
            </a:p>
          </p:txBody>
        </p:sp>
      </p:grpSp>
      <p:grpSp>
        <p:nvGrpSpPr>
          <p:cNvPr id="33" name="Group 32">
            <a:extLst>
              <a:ext uri="{FF2B5EF4-FFF2-40B4-BE49-F238E27FC236}">
                <a16:creationId xmlns:a16="http://schemas.microsoft.com/office/drawing/2014/main" id="{8575B130-E9F3-B24B-AAA2-A7A9CAE6239B}"/>
              </a:ext>
            </a:extLst>
          </p:cNvPr>
          <p:cNvGrpSpPr/>
          <p:nvPr userDrawn="1"/>
        </p:nvGrpSpPr>
        <p:grpSpPr>
          <a:xfrm>
            <a:off x="9386496" y="5555020"/>
            <a:ext cx="2496882" cy="533287"/>
            <a:chOff x="9386496" y="5555020"/>
            <a:chExt cx="2496882" cy="533287"/>
          </a:xfrm>
        </p:grpSpPr>
        <p:pic>
          <p:nvPicPr>
            <p:cNvPr id="34" name="Graphic 109">
              <a:extLst>
                <a:ext uri="{FF2B5EF4-FFF2-40B4-BE49-F238E27FC236}">
                  <a16:creationId xmlns:a16="http://schemas.microsoft.com/office/drawing/2014/main" id="{26ADF03A-7FD8-3144-995F-0A3902088950}"/>
                </a:ext>
              </a:extLst>
            </p:cNvPr>
            <p:cNvPicPr>
              <a:picLocks noChangeAspect="1"/>
            </p:cNvPicPr>
            <p:nvPr/>
          </p:nvPicPr>
          <p:blipFill>
            <a:blip r:embed="rId8"/>
            <a:stretch>
              <a:fillRect/>
            </a:stretch>
          </p:blipFill>
          <p:spPr>
            <a:xfrm>
              <a:off x="11483413" y="5555020"/>
              <a:ext cx="399965" cy="533287"/>
            </a:xfrm>
            <a:prstGeom prst="rect">
              <a:avLst/>
            </a:prstGeom>
          </p:spPr>
        </p:pic>
        <p:sp>
          <p:nvSpPr>
            <p:cNvPr id="35" name="TextBox 34">
              <a:extLst>
                <a:ext uri="{FF2B5EF4-FFF2-40B4-BE49-F238E27FC236}">
                  <a16:creationId xmlns:a16="http://schemas.microsoft.com/office/drawing/2014/main" id="{7899E5B6-41CC-FE41-B8D1-D556FED1BB68}"/>
                </a:ext>
              </a:extLst>
            </p:cNvPr>
            <p:cNvSpPr txBox="1"/>
            <p:nvPr/>
          </p:nvSpPr>
          <p:spPr>
            <a:xfrm>
              <a:off x="9386496" y="5684416"/>
              <a:ext cx="2130070" cy="307777"/>
            </a:xfrm>
            <a:prstGeom prst="rect">
              <a:avLst/>
            </a:prstGeom>
            <a:noFill/>
          </p:spPr>
          <p:txBody>
            <a:bodyPr wrap="none" rtlCol="0">
              <a:spAutoFit/>
            </a:bodyPr>
            <a:lstStyle/>
            <a:p>
              <a:r>
                <a:rPr lang="en-US" sz="1400" b="1" dirty="0"/>
                <a:t>NIST Centers of Excellence</a:t>
              </a:r>
              <a:endParaRPr lang="en-US" sz="1400" dirty="0"/>
            </a:p>
          </p:txBody>
        </p:sp>
      </p:grpSp>
      <p:grpSp>
        <p:nvGrpSpPr>
          <p:cNvPr id="36" name="Group 35">
            <a:extLst>
              <a:ext uri="{FF2B5EF4-FFF2-40B4-BE49-F238E27FC236}">
                <a16:creationId xmlns:a16="http://schemas.microsoft.com/office/drawing/2014/main" id="{9F38E21D-AD40-9241-A183-9E2879481C76}"/>
              </a:ext>
            </a:extLst>
          </p:cNvPr>
          <p:cNvGrpSpPr/>
          <p:nvPr userDrawn="1"/>
        </p:nvGrpSpPr>
        <p:grpSpPr>
          <a:xfrm>
            <a:off x="7466568" y="2282245"/>
            <a:ext cx="4492860" cy="1198003"/>
            <a:chOff x="7466568" y="2282245"/>
            <a:chExt cx="4492860" cy="1198003"/>
          </a:xfrm>
        </p:grpSpPr>
        <p:pic>
          <p:nvPicPr>
            <p:cNvPr id="37" name="Graphic 111">
              <a:extLst>
                <a:ext uri="{FF2B5EF4-FFF2-40B4-BE49-F238E27FC236}">
                  <a16:creationId xmlns:a16="http://schemas.microsoft.com/office/drawing/2014/main" id="{322A6AC0-BC97-7149-A2CD-4B5ABAD93C9F}"/>
                </a:ext>
              </a:extLst>
            </p:cNvPr>
            <p:cNvPicPr>
              <a:picLocks noChangeAspect="1"/>
            </p:cNvPicPr>
            <p:nvPr/>
          </p:nvPicPr>
          <p:blipFill>
            <a:blip r:embed="rId7"/>
            <a:stretch>
              <a:fillRect/>
            </a:stretch>
          </p:blipFill>
          <p:spPr>
            <a:xfrm>
              <a:off x="7466568" y="2946961"/>
              <a:ext cx="399965" cy="533287"/>
            </a:xfrm>
            <a:prstGeom prst="rect">
              <a:avLst/>
            </a:prstGeom>
          </p:spPr>
        </p:pic>
        <p:sp>
          <p:nvSpPr>
            <p:cNvPr id="38" name="Rectangle 37">
              <a:extLst>
                <a:ext uri="{FF2B5EF4-FFF2-40B4-BE49-F238E27FC236}">
                  <a16:creationId xmlns:a16="http://schemas.microsoft.com/office/drawing/2014/main" id="{E1AB14AE-47AF-B248-8513-7EDB802AA8B6}"/>
                </a:ext>
              </a:extLst>
            </p:cNvPr>
            <p:cNvSpPr/>
            <p:nvPr/>
          </p:nvSpPr>
          <p:spPr>
            <a:xfrm>
              <a:off x="9386496" y="2282245"/>
              <a:ext cx="2572932" cy="403637"/>
            </a:xfrm>
            <a:prstGeom prst="rect">
              <a:avLst/>
            </a:prstGeom>
          </p:spPr>
          <p:txBody>
            <a:bodyPr wrap="square">
              <a:spAutoFit/>
            </a:bodyPr>
            <a:lstStyle/>
            <a:p>
              <a:pPr>
                <a:lnSpc>
                  <a:spcPct val="70000"/>
                </a:lnSpc>
              </a:pPr>
              <a:r>
                <a:rPr lang="en-US" sz="1400" dirty="0"/>
                <a:t>National Cybersecurity Center of Excellence</a:t>
              </a:r>
            </a:p>
          </p:txBody>
        </p:sp>
      </p:grpSp>
      <p:grpSp>
        <p:nvGrpSpPr>
          <p:cNvPr id="39" name="Group 38">
            <a:extLst>
              <a:ext uri="{FF2B5EF4-FFF2-40B4-BE49-F238E27FC236}">
                <a16:creationId xmlns:a16="http://schemas.microsoft.com/office/drawing/2014/main" id="{7BF3B95F-0E14-1D49-8B67-3F5A78A87FC5}"/>
              </a:ext>
            </a:extLst>
          </p:cNvPr>
          <p:cNvGrpSpPr/>
          <p:nvPr userDrawn="1"/>
        </p:nvGrpSpPr>
        <p:grpSpPr>
          <a:xfrm>
            <a:off x="7704335" y="2660285"/>
            <a:ext cx="4255093" cy="878206"/>
            <a:chOff x="7704335" y="2660285"/>
            <a:chExt cx="4255093" cy="878206"/>
          </a:xfrm>
        </p:grpSpPr>
        <p:pic>
          <p:nvPicPr>
            <p:cNvPr id="40" name="Graphic 110">
              <a:extLst>
                <a:ext uri="{FF2B5EF4-FFF2-40B4-BE49-F238E27FC236}">
                  <a16:creationId xmlns:a16="http://schemas.microsoft.com/office/drawing/2014/main" id="{EC6A9B57-F182-E748-82CB-797BE915A0AF}"/>
                </a:ext>
              </a:extLst>
            </p:cNvPr>
            <p:cNvPicPr>
              <a:picLocks noChangeAspect="1"/>
            </p:cNvPicPr>
            <p:nvPr/>
          </p:nvPicPr>
          <p:blipFill>
            <a:blip r:embed="rId7"/>
            <a:stretch>
              <a:fillRect/>
            </a:stretch>
          </p:blipFill>
          <p:spPr>
            <a:xfrm>
              <a:off x="7704335" y="3005204"/>
              <a:ext cx="399965" cy="533287"/>
            </a:xfrm>
            <a:prstGeom prst="rect">
              <a:avLst/>
            </a:prstGeom>
          </p:spPr>
        </p:pic>
        <p:sp>
          <p:nvSpPr>
            <p:cNvPr id="41" name="Rectangle 40">
              <a:extLst>
                <a:ext uri="{FF2B5EF4-FFF2-40B4-BE49-F238E27FC236}">
                  <a16:creationId xmlns:a16="http://schemas.microsoft.com/office/drawing/2014/main" id="{474096E1-07A6-DA4D-9C0C-64BD29427BE8}"/>
                </a:ext>
              </a:extLst>
            </p:cNvPr>
            <p:cNvSpPr/>
            <p:nvPr/>
          </p:nvSpPr>
          <p:spPr>
            <a:xfrm>
              <a:off x="9386496" y="2660285"/>
              <a:ext cx="2572932" cy="403637"/>
            </a:xfrm>
            <a:prstGeom prst="rect">
              <a:avLst/>
            </a:prstGeom>
          </p:spPr>
          <p:txBody>
            <a:bodyPr wrap="square">
              <a:spAutoFit/>
            </a:bodyPr>
            <a:lstStyle/>
            <a:p>
              <a:pPr>
                <a:lnSpc>
                  <a:spcPct val="70000"/>
                </a:lnSpc>
              </a:pPr>
              <a:r>
                <a:rPr lang="en-US" sz="1400" dirty="0"/>
                <a:t>Institute for Bioscience &amp; Biotechnology Research</a:t>
              </a:r>
            </a:p>
          </p:txBody>
        </p:sp>
      </p:grpSp>
      <p:grpSp>
        <p:nvGrpSpPr>
          <p:cNvPr id="42" name="Group 41">
            <a:extLst>
              <a:ext uri="{FF2B5EF4-FFF2-40B4-BE49-F238E27FC236}">
                <a16:creationId xmlns:a16="http://schemas.microsoft.com/office/drawing/2014/main" id="{1F883EAE-3022-D74A-9358-E49A66646BC8}"/>
              </a:ext>
            </a:extLst>
          </p:cNvPr>
          <p:cNvGrpSpPr/>
          <p:nvPr userDrawn="1"/>
        </p:nvGrpSpPr>
        <p:grpSpPr>
          <a:xfrm>
            <a:off x="7089312" y="3961824"/>
            <a:ext cx="5470059" cy="776400"/>
            <a:chOff x="7089312" y="3961824"/>
            <a:chExt cx="5470059" cy="776400"/>
          </a:xfrm>
        </p:grpSpPr>
        <p:pic>
          <p:nvPicPr>
            <p:cNvPr id="43" name="Graphic 98">
              <a:extLst>
                <a:ext uri="{FF2B5EF4-FFF2-40B4-BE49-F238E27FC236}">
                  <a16:creationId xmlns:a16="http://schemas.microsoft.com/office/drawing/2014/main" id="{F32183B4-75E1-0D4B-85D1-813D732592B0}"/>
                </a:ext>
              </a:extLst>
            </p:cNvPr>
            <p:cNvPicPr>
              <a:picLocks noChangeAspect="1"/>
            </p:cNvPicPr>
            <p:nvPr/>
          </p:nvPicPr>
          <p:blipFill>
            <a:blip r:embed="rId7"/>
            <a:stretch>
              <a:fillRect/>
            </a:stretch>
          </p:blipFill>
          <p:spPr>
            <a:xfrm>
              <a:off x="7089312" y="4204937"/>
              <a:ext cx="399965" cy="533287"/>
            </a:xfrm>
            <a:prstGeom prst="rect">
              <a:avLst/>
            </a:prstGeom>
          </p:spPr>
        </p:pic>
        <p:sp>
          <p:nvSpPr>
            <p:cNvPr id="44" name="Rectangle 43">
              <a:extLst>
                <a:ext uri="{FF2B5EF4-FFF2-40B4-BE49-F238E27FC236}">
                  <a16:creationId xmlns:a16="http://schemas.microsoft.com/office/drawing/2014/main" id="{38F428BB-59C4-E948-A7EC-789AD0815FDF}"/>
                </a:ext>
              </a:extLst>
            </p:cNvPr>
            <p:cNvSpPr/>
            <p:nvPr/>
          </p:nvSpPr>
          <p:spPr>
            <a:xfrm>
              <a:off x="9386496" y="3961824"/>
              <a:ext cx="3172875" cy="252826"/>
            </a:xfrm>
            <a:prstGeom prst="rect">
              <a:avLst/>
            </a:prstGeom>
          </p:spPr>
          <p:txBody>
            <a:bodyPr wrap="square">
              <a:spAutoFit/>
            </a:bodyPr>
            <a:lstStyle/>
            <a:p>
              <a:pPr>
                <a:lnSpc>
                  <a:spcPct val="70000"/>
                </a:lnSpc>
              </a:pPr>
              <a:r>
                <a:rPr lang="en-US" sz="1400" dirty="0"/>
                <a:t>Hollings Marine Laboratory</a:t>
              </a:r>
            </a:p>
          </p:txBody>
        </p:sp>
      </p:grpSp>
      <p:grpSp>
        <p:nvGrpSpPr>
          <p:cNvPr id="45" name="Group 44">
            <a:extLst>
              <a:ext uri="{FF2B5EF4-FFF2-40B4-BE49-F238E27FC236}">
                <a16:creationId xmlns:a16="http://schemas.microsoft.com/office/drawing/2014/main" id="{2E5A989E-72D3-224F-A927-9A8423CCCF1C}"/>
              </a:ext>
            </a:extLst>
          </p:cNvPr>
          <p:cNvGrpSpPr/>
          <p:nvPr userDrawn="1"/>
        </p:nvGrpSpPr>
        <p:grpSpPr>
          <a:xfrm>
            <a:off x="8233590" y="2664790"/>
            <a:ext cx="4283765" cy="1789138"/>
            <a:chOff x="8233590" y="2664790"/>
            <a:chExt cx="4283765" cy="1789138"/>
          </a:xfrm>
        </p:grpSpPr>
        <p:pic>
          <p:nvPicPr>
            <p:cNvPr id="46" name="Graphic 101">
              <a:extLst>
                <a:ext uri="{FF2B5EF4-FFF2-40B4-BE49-F238E27FC236}">
                  <a16:creationId xmlns:a16="http://schemas.microsoft.com/office/drawing/2014/main" id="{86D49F59-6B42-FC47-8C7D-4C59D28D7613}"/>
                </a:ext>
              </a:extLst>
            </p:cNvPr>
            <p:cNvPicPr>
              <a:picLocks noChangeAspect="1"/>
            </p:cNvPicPr>
            <p:nvPr/>
          </p:nvPicPr>
          <p:blipFill>
            <a:blip r:embed="rId7"/>
            <a:stretch>
              <a:fillRect/>
            </a:stretch>
          </p:blipFill>
          <p:spPr>
            <a:xfrm>
              <a:off x="8233590" y="2664790"/>
              <a:ext cx="399965" cy="533287"/>
            </a:xfrm>
            <a:prstGeom prst="rect">
              <a:avLst/>
            </a:prstGeom>
          </p:spPr>
        </p:pic>
        <p:sp>
          <p:nvSpPr>
            <p:cNvPr id="47" name="Rectangle 46">
              <a:extLst>
                <a:ext uri="{FF2B5EF4-FFF2-40B4-BE49-F238E27FC236}">
                  <a16:creationId xmlns:a16="http://schemas.microsoft.com/office/drawing/2014/main" id="{EF51B269-1BCC-B047-9A1A-6C6A7B38EAFD}"/>
                </a:ext>
              </a:extLst>
            </p:cNvPr>
            <p:cNvSpPr/>
            <p:nvPr/>
          </p:nvSpPr>
          <p:spPr>
            <a:xfrm>
              <a:off x="9386496" y="4201102"/>
              <a:ext cx="3130859" cy="252826"/>
            </a:xfrm>
            <a:prstGeom prst="rect">
              <a:avLst/>
            </a:prstGeom>
          </p:spPr>
          <p:txBody>
            <a:bodyPr wrap="square">
              <a:spAutoFit/>
            </a:bodyPr>
            <a:lstStyle/>
            <a:p>
              <a:pPr>
                <a:lnSpc>
                  <a:spcPct val="70000"/>
                </a:lnSpc>
              </a:pPr>
              <a:r>
                <a:rPr lang="en-US" sz="1400" dirty="0"/>
                <a:t>Brookhaven National Laboratory</a:t>
              </a:r>
            </a:p>
          </p:txBody>
        </p:sp>
      </p:grpSp>
      <p:grpSp>
        <p:nvGrpSpPr>
          <p:cNvPr id="48" name="Group 47">
            <a:extLst>
              <a:ext uri="{FF2B5EF4-FFF2-40B4-BE49-F238E27FC236}">
                <a16:creationId xmlns:a16="http://schemas.microsoft.com/office/drawing/2014/main" id="{9B18CFB0-2D6B-C747-87C6-28CDADF99101}"/>
              </a:ext>
            </a:extLst>
          </p:cNvPr>
          <p:cNvGrpSpPr/>
          <p:nvPr userDrawn="1"/>
        </p:nvGrpSpPr>
        <p:grpSpPr>
          <a:xfrm>
            <a:off x="841709" y="3218418"/>
            <a:ext cx="11117719" cy="1640575"/>
            <a:chOff x="841709" y="3218418"/>
            <a:chExt cx="11117719" cy="1640575"/>
          </a:xfrm>
        </p:grpSpPr>
        <p:pic>
          <p:nvPicPr>
            <p:cNvPr id="49" name="Graphic 100">
              <a:extLst>
                <a:ext uri="{FF2B5EF4-FFF2-40B4-BE49-F238E27FC236}">
                  <a16:creationId xmlns:a16="http://schemas.microsoft.com/office/drawing/2014/main" id="{79FD4590-4043-4846-86E0-333759AA3B66}"/>
                </a:ext>
              </a:extLst>
            </p:cNvPr>
            <p:cNvPicPr>
              <a:picLocks noChangeAspect="1"/>
            </p:cNvPicPr>
            <p:nvPr/>
          </p:nvPicPr>
          <p:blipFill>
            <a:blip r:embed="rId7"/>
            <a:stretch>
              <a:fillRect/>
            </a:stretch>
          </p:blipFill>
          <p:spPr>
            <a:xfrm>
              <a:off x="841709" y="3218418"/>
              <a:ext cx="399965" cy="533287"/>
            </a:xfrm>
            <a:prstGeom prst="rect">
              <a:avLst/>
            </a:prstGeom>
          </p:spPr>
        </p:pic>
        <p:sp>
          <p:nvSpPr>
            <p:cNvPr id="50" name="Rectangle 49">
              <a:extLst>
                <a:ext uri="{FF2B5EF4-FFF2-40B4-BE49-F238E27FC236}">
                  <a16:creationId xmlns:a16="http://schemas.microsoft.com/office/drawing/2014/main" id="{1B3A04CB-43D0-8948-B5F5-435733DD2ECD}"/>
                </a:ext>
              </a:extLst>
            </p:cNvPr>
            <p:cNvSpPr/>
            <p:nvPr/>
          </p:nvSpPr>
          <p:spPr>
            <a:xfrm>
              <a:off x="9386496" y="4455356"/>
              <a:ext cx="2572932" cy="403637"/>
            </a:xfrm>
            <a:prstGeom prst="rect">
              <a:avLst/>
            </a:prstGeom>
          </p:spPr>
          <p:txBody>
            <a:bodyPr wrap="square">
              <a:spAutoFit/>
            </a:bodyPr>
            <a:lstStyle/>
            <a:p>
              <a:pPr>
                <a:lnSpc>
                  <a:spcPct val="70000"/>
                </a:lnSpc>
              </a:pPr>
              <a:r>
                <a:rPr lang="en-US" sz="1400" dirty="0"/>
                <a:t>Joint Initiative for Metrology in Biology</a:t>
              </a:r>
            </a:p>
          </p:txBody>
        </p:sp>
      </p:grpSp>
      <p:grpSp>
        <p:nvGrpSpPr>
          <p:cNvPr id="51" name="Group 50">
            <a:extLst>
              <a:ext uri="{FF2B5EF4-FFF2-40B4-BE49-F238E27FC236}">
                <a16:creationId xmlns:a16="http://schemas.microsoft.com/office/drawing/2014/main" id="{544DCFC3-FBD5-0843-A7F9-28B98603E539}"/>
              </a:ext>
            </a:extLst>
          </p:cNvPr>
          <p:cNvGrpSpPr/>
          <p:nvPr userDrawn="1"/>
        </p:nvGrpSpPr>
        <p:grpSpPr>
          <a:xfrm>
            <a:off x="2527888" y="5164217"/>
            <a:ext cx="9431540" cy="548786"/>
            <a:chOff x="2527888" y="5164217"/>
            <a:chExt cx="9431540" cy="548786"/>
          </a:xfrm>
        </p:grpSpPr>
        <p:pic>
          <p:nvPicPr>
            <p:cNvPr id="52" name="Graphic 99">
              <a:extLst>
                <a:ext uri="{FF2B5EF4-FFF2-40B4-BE49-F238E27FC236}">
                  <a16:creationId xmlns:a16="http://schemas.microsoft.com/office/drawing/2014/main" id="{310C905F-EE5A-874A-B26C-BD0A2ABBE75A}"/>
                </a:ext>
              </a:extLst>
            </p:cNvPr>
            <p:cNvPicPr>
              <a:picLocks noChangeAspect="1"/>
            </p:cNvPicPr>
            <p:nvPr/>
          </p:nvPicPr>
          <p:blipFill>
            <a:blip r:embed="rId9"/>
            <a:stretch>
              <a:fillRect/>
            </a:stretch>
          </p:blipFill>
          <p:spPr>
            <a:xfrm>
              <a:off x="2527888" y="5179716"/>
              <a:ext cx="399965" cy="533287"/>
            </a:xfrm>
            <a:prstGeom prst="rect">
              <a:avLst/>
            </a:prstGeom>
          </p:spPr>
        </p:pic>
        <p:sp>
          <p:nvSpPr>
            <p:cNvPr id="53" name="Rectangle 52">
              <a:extLst>
                <a:ext uri="{FF2B5EF4-FFF2-40B4-BE49-F238E27FC236}">
                  <a16:creationId xmlns:a16="http://schemas.microsoft.com/office/drawing/2014/main" id="{93C17C5A-08F0-2048-A7FE-6E5E456B5A9F}"/>
                </a:ext>
              </a:extLst>
            </p:cNvPr>
            <p:cNvSpPr/>
            <p:nvPr/>
          </p:nvSpPr>
          <p:spPr>
            <a:xfrm>
              <a:off x="9386496" y="5164217"/>
              <a:ext cx="2572932" cy="252826"/>
            </a:xfrm>
            <a:prstGeom prst="rect">
              <a:avLst/>
            </a:prstGeom>
          </p:spPr>
          <p:txBody>
            <a:bodyPr wrap="square">
              <a:spAutoFit/>
            </a:bodyPr>
            <a:lstStyle/>
            <a:p>
              <a:pPr>
                <a:lnSpc>
                  <a:spcPct val="70000"/>
                </a:lnSpc>
              </a:pPr>
              <a:r>
                <a:rPr lang="en-US" sz="1400" dirty="0"/>
                <a:t>NIST Kauai HI WWVH </a:t>
              </a:r>
            </a:p>
          </p:txBody>
        </p:sp>
      </p:grpSp>
      <p:grpSp>
        <p:nvGrpSpPr>
          <p:cNvPr id="54" name="Group 53">
            <a:extLst>
              <a:ext uri="{FF2B5EF4-FFF2-40B4-BE49-F238E27FC236}">
                <a16:creationId xmlns:a16="http://schemas.microsoft.com/office/drawing/2014/main" id="{DF30EC7E-635E-8B4B-92C7-AF3FB7225306}"/>
              </a:ext>
            </a:extLst>
          </p:cNvPr>
          <p:cNvGrpSpPr/>
          <p:nvPr userDrawn="1"/>
        </p:nvGrpSpPr>
        <p:grpSpPr>
          <a:xfrm>
            <a:off x="3049881" y="3014089"/>
            <a:ext cx="8909547" cy="944338"/>
            <a:chOff x="3049881" y="3014089"/>
            <a:chExt cx="8909547" cy="944338"/>
          </a:xfrm>
        </p:grpSpPr>
        <p:pic>
          <p:nvPicPr>
            <p:cNvPr id="55" name="Graphic 107">
              <a:extLst>
                <a:ext uri="{FF2B5EF4-FFF2-40B4-BE49-F238E27FC236}">
                  <a16:creationId xmlns:a16="http://schemas.microsoft.com/office/drawing/2014/main" id="{6A62D4F3-3ED0-EA4B-8CF6-8028F94D602D}"/>
                </a:ext>
              </a:extLst>
            </p:cNvPr>
            <p:cNvPicPr>
              <a:picLocks noChangeAspect="1"/>
            </p:cNvPicPr>
            <p:nvPr/>
          </p:nvPicPr>
          <p:blipFill>
            <a:blip r:embed="rId7"/>
            <a:stretch>
              <a:fillRect/>
            </a:stretch>
          </p:blipFill>
          <p:spPr>
            <a:xfrm>
              <a:off x="3049881" y="3014089"/>
              <a:ext cx="413922" cy="551897"/>
            </a:xfrm>
            <a:prstGeom prst="rect">
              <a:avLst/>
            </a:prstGeom>
          </p:spPr>
        </p:pic>
        <p:sp>
          <p:nvSpPr>
            <p:cNvPr id="56" name="Rectangle 55">
              <a:extLst>
                <a:ext uri="{FF2B5EF4-FFF2-40B4-BE49-F238E27FC236}">
                  <a16:creationId xmlns:a16="http://schemas.microsoft.com/office/drawing/2014/main" id="{7FB9BA38-91CD-0F48-94CD-E839404D2825}"/>
                </a:ext>
              </a:extLst>
            </p:cNvPr>
            <p:cNvSpPr/>
            <p:nvPr/>
          </p:nvSpPr>
          <p:spPr>
            <a:xfrm>
              <a:off x="9386496" y="3682967"/>
              <a:ext cx="2572932" cy="275460"/>
            </a:xfrm>
            <a:prstGeom prst="rect">
              <a:avLst/>
            </a:prstGeom>
          </p:spPr>
          <p:txBody>
            <a:bodyPr wrap="square">
              <a:spAutoFit/>
            </a:bodyPr>
            <a:lstStyle/>
            <a:p>
              <a:pPr>
                <a:lnSpc>
                  <a:spcPct val="85000"/>
                </a:lnSpc>
              </a:pPr>
              <a:r>
                <a:rPr lang="en-US" sz="1400" dirty="0"/>
                <a:t>JILA</a:t>
              </a:r>
            </a:p>
          </p:txBody>
        </p:sp>
      </p:grpSp>
      <p:grpSp>
        <p:nvGrpSpPr>
          <p:cNvPr id="57" name="Group 56">
            <a:extLst>
              <a:ext uri="{FF2B5EF4-FFF2-40B4-BE49-F238E27FC236}">
                <a16:creationId xmlns:a16="http://schemas.microsoft.com/office/drawing/2014/main" id="{B8201A2D-F2E3-194E-AF76-01F55D0DD832}"/>
              </a:ext>
            </a:extLst>
          </p:cNvPr>
          <p:cNvGrpSpPr/>
          <p:nvPr userDrawn="1"/>
        </p:nvGrpSpPr>
        <p:grpSpPr>
          <a:xfrm>
            <a:off x="7548842" y="1442346"/>
            <a:ext cx="4410586" cy="2108649"/>
            <a:chOff x="7548842" y="1442346"/>
            <a:chExt cx="4410586" cy="2108649"/>
          </a:xfrm>
        </p:grpSpPr>
        <p:pic>
          <p:nvPicPr>
            <p:cNvPr id="58" name="Graphic 105">
              <a:extLst>
                <a:ext uri="{FF2B5EF4-FFF2-40B4-BE49-F238E27FC236}">
                  <a16:creationId xmlns:a16="http://schemas.microsoft.com/office/drawing/2014/main" id="{06DC9F4F-E108-0643-8EB3-C2BD92FF8AE3}"/>
                </a:ext>
              </a:extLst>
            </p:cNvPr>
            <p:cNvPicPr>
              <a:picLocks noChangeAspect="1"/>
            </p:cNvPicPr>
            <p:nvPr/>
          </p:nvPicPr>
          <p:blipFill>
            <a:blip r:embed="rId10"/>
            <a:stretch>
              <a:fillRect/>
            </a:stretch>
          </p:blipFill>
          <p:spPr>
            <a:xfrm>
              <a:off x="7548842" y="3017708"/>
              <a:ext cx="396156" cy="533287"/>
            </a:xfrm>
            <a:prstGeom prst="rect">
              <a:avLst/>
            </a:prstGeom>
          </p:spPr>
        </p:pic>
        <p:sp>
          <p:nvSpPr>
            <p:cNvPr id="59" name="Rectangle 58">
              <a:extLst>
                <a:ext uri="{FF2B5EF4-FFF2-40B4-BE49-F238E27FC236}">
                  <a16:creationId xmlns:a16="http://schemas.microsoft.com/office/drawing/2014/main" id="{71452F7A-6814-3D4F-9E4B-C5AD7589CB55}"/>
                </a:ext>
              </a:extLst>
            </p:cNvPr>
            <p:cNvSpPr/>
            <p:nvPr/>
          </p:nvSpPr>
          <p:spPr>
            <a:xfrm>
              <a:off x="9386496" y="1442346"/>
              <a:ext cx="2572932" cy="277064"/>
            </a:xfrm>
            <a:prstGeom prst="rect">
              <a:avLst/>
            </a:prstGeom>
          </p:spPr>
          <p:txBody>
            <a:bodyPr wrap="square">
              <a:spAutoFit/>
            </a:bodyPr>
            <a:lstStyle/>
            <a:p>
              <a:pPr>
                <a:lnSpc>
                  <a:spcPct val="85000"/>
                </a:lnSpc>
              </a:pPr>
              <a:r>
                <a:rPr lang="en-US" sz="1400" dirty="0"/>
                <a:t>Gaithersburg, MD</a:t>
              </a:r>
            </a:p>
          </p:txBody>
        </p:sp>
      </p:grpSp>
      <p:grpSp>
        <p:nvGrpSpPr>
          <p:cNvPr id="60" name="Group 59">
            <a:extLst>
              <a:ext uri="{FF2B5EF4-FFF2-40B4-BE49-F238E27FC236}">
                <a16:creationId xmlns:a16="http://schemas.microsoft.com/office/drawing/2014/main" id="{38765FD6-DFF9-7540-AF2B-57B1816D8312}"/>
              </a:ext>
            </a:extLst>
          </p:cNvPr>
          <p:cNvGrpSpPr/>
          <p:nvPr userDrawn="1"/>
        </p:nvGrpSpPr>
        <p:grpSpPr>
          <a:xfrm>
            <a:off x="3184246" y="1669492"/>
            <a:ext cx="8775182" cy="2078576"/>
            <a:chOff x="3184246" y="1669492"/>
            <a:chExt cx="8775182" cy="2078576"/>
          </a:xfrm>
        </p:grpSpPr>
        <p:pic>
          <p:nvPicPr>
            <p:cNvPr id="61" name="Graphic 106">
              <a:extLst>
                <a:ext uri="{FF2B5EF4-FFF2-40B4-BE49-F238E27FC236}">
                  <a16:creationId xmlns:a16="http://schemas.microsoft.com/office/drawing/2014/main" id="{F7DE8178-4D09-354F-9F62-374A9BCC3143}"/>
                </a:ext>
              </a:extLst>
            </p:cNvPr>
            <p:cNvPicPr>
              <a:picLocks noChangeAspect="1"/>
            </p:cNvPicPr>
            <p:nvPr/>
          </p:nvPicPr>
          <p:blipFill>
            <a:blip r:embed="rId10"/>
            <a:stretch>
              <a:fillRect/>
            </a:stretch>
          </p:blipFill>
          <p:spPr>
            <a:xfrm>
              <a:off x="3184246" y="3214781"/>
              <a:ext cx="396156" cy="533287"/>
            </a:xfrm>
            <a:prstGeom prst="rect">
              <a:avLst/>
            </a:prstGeom>
          </p:spPr>
        </p:pic>
        <p:sp>
          <p:nvSpPr>
            <p:cNvPr id="62" name="Rectangle 61">
              <a:extLst>
                <a:ext uri="{FF2B5EF4-FFF2-40B4-BE49-F238E27FC236}">
                  <a16:creationId xmlns:a16="http://schemas.microsoft.com/office/drawing/2014/main" id="{9EB87BB0-1B78-0A4E-81FC-A8790506F654}"/>
                </a:ext>
              </a:extLst>
            </p:cNvPr>
            <p:cNvSpPr/>
            <p:nvPr/>
          </p:nvSpPr>
          <p:spPr>
            <a:xfrm>
              <a:off x="9386496" y="1669492"/>
              <a:ext cx="2572932" cy="277064"/>
            </a:xfrm>
            <a:prstGeom prst="rect">
              <a:avLst/>
            </a:prstGeom>
          </p:spPr>
          <p:txBody>
            <a:bodyPr wrap="square">
              <a:spAutoFit/>
            </a:bodyPr>
            <a:lstStyle/>
            <a:p>
              <a:pPr>
                <a:lnSpc>
                  <a:spcPct val="85000"/>
                </a:lnSpc>
              </a:pPr>
              <a:r>
                <a:rPr lang="en-US" sz="1400" dirty="0"/>
                <a:t>Boulder, CO</a:t>
              </a:r>
            </a:p>
          </p:txBody>
        </p:sp>
      </p:grpSp>
      <p:grpSp>
        <p:nvGrpSpPr>
          <p:cNvPr id="63" name="Group 62">
            <a:extLst>
              <a:ext uri="{FF2B5EF4-FFF2-40B4-BE49-F238E27FC236}">
                <a16:creationId xmlns:a16="http://schemas.microsoft.com/office/drawing/2014/main" id="{A86BCBA3-5537-E24E-AE28-676020E08C5A}"/>
              </a:ext>
            </a:extLst>
          </p:cNvPr>
          <p:cNvGrpSpPr/>
          <p:nvPr userDrawn="1"/>
        </p:nvGrpSpPr>
        <p:grpSpPr>
          <a:xfrm>
            <a:off x="3438590" y="2885325"/>
            <a:ext cx="8520838" cy="2779105"/>
            <a:chOff x="3438590" y="2885325"/>
            <a:chExt cx="8520838" cy="2779105"/>
          </a:xfrm>
        </p:grpSpPr>
        <p:pic>
          <p:nvPicPr>
            <p:cNvPr id="64" name="Graphic 46">
              <a:extLst>
                <a:ext uri="{FF2B5EF4-FFF2-40B4-BE49-F238E27FC236}">
                  <a16:creationId xmlns:a16="http://schemas.microsoft.com/office/drawing/2014/main" id="{96F43E18-D0CC-F846-B670-752C0A2C396F}"/>
                </a:ext>
              </a:extLst>
            </p:cNvPr>
            <p:cNvPicPr>
              <a:picLocks noChangeAspect="1"/>
            </p:cNvPicPr>
            <p:nvPr/>
          </p:nvPicPr>
          <p:blipFill>
            <a:blip r:embed="rId9"/>
            <a:stretch>
              <a:fillRect/>
            </a:stretch>
          </p:blipFill>
          <p:spPr>
            <a:xfrm>
              <a:off x="3438590" y="2885325"/>
              <a:ext cx="399965" cy="533287"/>
            </a:xfrm>
            <a:prstGeom prst="rect">
              <a:avLst/>
            </a:prstGeom>
          </p:spPr>
        </p:pic>
        <p:sp>
          <p:nvSpPr>
            <p:cNvPr id="65" name="Rectangle 64">
              <a:extLst>
                <a:ext uri="{FF2B5EF4-FFF2-40B4-BE49-F238E27FC236}">
                  <a16:creationId xmlns:a16="http://schemas.microsoft.com/office/drawing/2014/main" id="{60418A9F-94CD-8A4C-9B4E-C0B41C6856E8}"/>
                </a:ext>
              </a:extLst>
            </p:cNvPr>
            <p:cNvSpPr/>
            <p:nvPr/>
          </p:nvSpPr>
          <p:spPr>
            <a:xfrm>
              <a:off x="9386496" y="5411604"/>
              <a:ext cx="2572932" cy="252826"/>
            </a:xfrm>
            <a:prstGeom prst="rect">
              <a:avLst/>
            </a:prstGeom>
          </p:spPr>
          <p:txBody>
            <a:bodyPr wrap="square">
              <a:spAutoFit/>
            </a:bodyPr>
            <a:lstStyle/>
            <a:p>
              <a:pPr>
                <a:lnSpc>
                  <a:spcPct val="70000"/>
                </a:lnSpc>
              </a:pPr>
              <a:r>
                <a:rPr lang="en-US" sz="1400" dirty="0"/>
                <a:t>NIST Ft. Collins CO WWV</a:t>
              </a:r>
            </a:p>
          </p:txBody>
        </p:sp>
      </p:grpSp>
      <p:grpSp>
        <p:nvGrpSpPr>
          <p:cNvPr id="66" name="Group 65">
            <a:extLst>
              <a:ext uri="{FF2B5EF4-FFF2-40B4-BE49-F238E27FC236}">
                <a16:creationId xmlns:a16="http://schemas.microsoft.com/office/drawing/2014/main" id="{A7CE4B1F-2E5A-3D42-B6E0-8A07DC22CBDF}"/>
              </a:ext>
            </a:extLst>
          </p:cNvPr>
          <p:cNvGrpSpPr/>
          <p:nvPr userDrawn="1"/>
        </p:nvGrpSpPr>
        <p:grpSpPr>
          <a:xfrm>
            <a:off x="7761756" y="3061113"/>
            <a:ext cx="4193183" cy="663477"/>
            <a:chOff x="7761756" y="3061113"/>
            <a:chExt cx="4193183" cy="663477"/>
          </a:xfrm>
        </p:grpSpPr>
        <p:pic>
          <p:nvPicPr>
            <p:cNvPr id="67" name="Graphic 112">
              <a:extLst>
                <a:ext uri="{FF2B5EF4-FFF2-40B4-BE49-F238E27FC236}">
                  <a16:creationId xmlns:a16="http://schemas.microsoft.com/office/drawing/2014/main" id="{2FB0E087-3EF0-2142-8389-D7D56EA27330}"/>
                </a:ext>
              </a:extLst>
            </p:cNvPr>
            <p:cNvPicPr>
              <a:picLocks noChangeAspect="1"/>
            </p:cNvPicPr>
            <p:nvPr/>
          </p:nvPicPr>
          <p:blipFill>
            <a:blip r:embed="rId7"/>
            <a:stretch>
              <a:fillRect/>
            </a:stretch>
          </p:blipFill>
          <p:spPr>
            <a:xfrm>
              <a:off x="7761756" y="3191303"/>
              <a:ext cx="399965" cy="533287"/>
            </a:xfrm>
            <a:prstGeom prst="rect">
              <a:avLst/>
            </a:prstGeom>
          </p:spPr>
        </p:pic>
        <p:sp>
          <p:nvSpPr>
            <p:cNvPr id="68" name="Rectangle 67">
              <a:extLst>
                <a:ext uri="{FF2B5EF4-FFF2-40B4-BE49-F238E27FC236}">
                  <a16:creationId xmlns:a16="http://schemas.microsoft.com/office/drawing/2014/main" id="{811AED5F-E92D-694C-A0ED-EF87311C3325}"/>
                </a:ext>
              </a:extLst>
            </p:cNvPr>
            <p:cNvSpPr/>
            <p:nvPr/>
          </p:nvSpPr>
          <p:spPr>
            <a:xfrm>
              <a:off x="9386496" y="3061113"/>
              <a:ext cx="2568443" cy="403637"/>
            </a:xfrm>
            <a:prstGeom prst="rect">
              <a:avLst/>
            </a:prstGeom>
          </p:spPr>
          <p:txBody>
            <a:bodyPr wrap="square">
              <a:spAutoFit/>
            </a:bodyPr>
            <a:lstStyle/>
            <a:p>
              <a:pPr>
                <a:lnSpc>
                  <a:spcPct val="70000"/>
                </a:lnSpc>
              </a:pPr>
              <a:r>
                <a:rPr lang="en-US" sz="1400" dirty="0"/>
                <a:t>Joint Institute for Quantum </a:t>
              </a:r>
            </a:p>
            <a:p>
              <a:pPr>
                <a:lnSpc>
                  <a:spcPct val="70000"/>
                </a:lnSpc>
              </a:pPr>
              <a:r>
                <a:rPr lang="en-US" sz="1400" dirty="0"/>
                <a:t>Computer Science</a:t>
              </a:r>
            </a:p>
          </p:txBody>
        </p:sp>
        <p:sp>
          <p:nvSpPr>
            <p:cNvPr id="69" name="Rectangle 68">
              <a:extLst>
                <a:ext uri="{FF2B5EF4-FFF2-40B4-BE49-F238E27FC236}">
                  <a16:creationId xmlns:a16="http://schemas.microsoft.com/office/drawing/2014/main" id="{8DB1608B-4B7E-314F-92AA-4E4DA4BB5783}"/>
                </a:ext>
              </a:extLst>
            </p:cNvPr>
            <p:cNvSpPr/>
            <p:nvPr/>
          </p:nvSpPr>
          <p:spPr>
            <a:xfrm>
              <a:off x="9386496" y="3451251"/>
              <a:ext cx="2568443" cy="252826"/>
            </a:xfrm>
            <a:prstGeom prst="rect">
              <a:avLst/>
            </a:prstGeom>
          </p:spPr>
          <p:txBody>
            <a:bodyPr wrap="square">
              <a:spAutoFit/>
            </a:bodyPr>
            <a:lstStyle/>
            <a:p>
              <a:pPr>
                <a:lnSpc>
                  <a:spcPct val="70000"/>
                </a:lnSpc>
              </a:pPr>
              <a:r>
                <a:rPr lang="en-US" sz="1400" dirty="0"/>
                <a:t>Joint Quantum Institute</a:t>
              </a:r>
            </a:p>
          </p:txBody>
        </p:sp>
      </p:grpSp>
      <p:grpSp>
        <p:nvGrpSpPr>
          <p:cNvPr id="70" name="Group 69">
            <a:extLst>
              <a:ext uri="{FF2B5EF4-FFF2-40B4-BE49-F238E27FC236}">
                <a16:creationId xmlns:a16="http://schemas.microsoft.com/office/drawing/2014/main" id="{4DB8266B-A9B0-C946-B43E-54DBB4591A50}"/>
              </a:ext>
            </a:extLst>
          </p:cNvPr>
          <p:cNvGrpSpPr/>
          <p:nvPr userDrawn="1"/>
        </p:nvGrpSpPr>
        <p:grpSpPr>
          <a:xfrm>
            <a:off x="9386496" y="4709049"/>
            <a:ext cx="2608583" cy="533287"/>
            <a:chOff x="9386496" y="4709049"/>
            <a:chExt cx="2608583" cy="533287"/>
          </a:xfrm>
        </p:grpSpPr>
        <p:sp>
          <p:nvSpPr>
            <p:cNvPr id="71" name="TextBox 70">
              <a:extLst>
                <a:ext uri="{FF2B5EF4-FFF2-40B4-BE49-F238E27FC236}">
                  <a16:creationId xmlns:a16="http://schemas.microsoft.com/office/drawing/2014/main" id="{17719CE1-9699-BA4A-8E79-79DFAE2CDF1F}"/>
                </a:ext>
              </a:extLst>
            </p:cNvPr>
            <p:cNvSpPr txBox="1"/>
            <p:nvPr/>
          </p:nvSpPr>
          <p:spPr>
            <a:xfrm>
              <a:off x="9386496" y="4882079"/>
              <a:ext cx="2317237" cy="307777"/>
            </a:xfrm>
            <a:prstGeom prst="rect">
              <a:avLst/>
            </a:prstGeom>
            <a:noFill/>
          </p:spPr>
          <p:txBody>
            <a:bodyPr wrap="none" rtlCol="0">
              <a:spAutoFit/>
            </a:bodyPr>
            <a:lstStyle/>
            <a:p>
              <a:r>
                <a:rPr lang="en-US" sz="1400" b="1" dirty="0"/>
                <a:t>Atomic Clock Signal Stations </a:t>
              </a:r>
            </a:p>
          </p:txBody>
        </p:sp>
        <p:pic>
          <p:nvPicPr>
            <p:cNvPr id="72" name="Graphic 99">
              <a:extLst>
                <a:ext uri="{FF2B5EF4-FFF2-40B4-BE49-F238E27FC236}">
                  <a16:creationId xmlns:a16="http://schemas.microsoft.com/office/drawing/2014/main" id="{766DB3A3-9241-4043-9456-DFBCC842BD6E}"/>
                </a:ext>
              </a:extLst>
            </p:cNvPr>
            <p:cNvPicPr>
              <a:picLocks noChangeAspect="1"/>
            </p:cNvPicPr>
            <p:nvPr/>
          </p:nvPicPr>
          <p:blipFill>
            <a:blip r:embed="rId9"/>
            <a:stretch>
              <a:fillRect/>
            </a:stretch>
          </p:blipFill>
          <p:spPr>
            <a:xfrm>
              <a:off x="11595114" y="4709049"/>
              <a:ext cx="399965" cy="533287"/>
            </a:xfrm>
            <a:prstGeom prst="rect">
              <a:avLst/>
            </a:prstGeom>
          </p:spPr>
        </p:pic>
      </p:grpSp>
      <p:grpSp>
        <p:nvGrpSpPr>
          <p:cNvPr id="73" name="Group 72">
            <a:extLst>
              <a:ext uri="{FF2B5EF4-FFF2-40B4-BE49-F238E27FC236}">
                <a16:creationId xmlns:a16="http://schemas.microsoft.com/office/drawing/2014/main" id="{02773CDA-B753-EF49-B37F-85AFB6A2F589}"/>
              </a:ext>
            </a:extLst>
          </p:cNvPr>
          <p:cNvGrpSpPr/>
          <p:nvPr userDrawn="1"/>
        </p:nvGrpSpPr>
        <p:grpSpPr>
          <a:xfrm>
            <a:off x="5781681" y="2707527"/>
            <a:ext cx="6177747" cy="3997818"/>
            <a:chOff x="5781681" y="2707527"/>
            <a:chExt cx="6177747" cy="3997818"/>
          </a:xfrm>
        </p:grpSpPr>
        <p:pic>
          <p:nvPicPr>
            <p:cNvPr id="74" name="Graphic 103">
              <a:extLst>
                <a:ext uri="{FF2B5EF4-FFF2-40B4-BE49-F238E27FC236}">
                  <a16:creationId xmlns:a16="http://schemas.microsoft.com/office/drawing/2014/main" id="{409BCBEA-C8FD-8C40-99FF-2D0AF202F133}"/>
                </a:ext>
              </a:extLst>
            </p:cNvPr>
            <p:cNvPicPr>
              <a:picLocks noChangeAspect="1"/>
            </p:cNvPicPr>
            <p:nvPr/>
          </p:nvPicPr>
          <p:blipFill>
            <a:blip r:embed="rId8"/>
            <a:stretch>
              <a:fillRect/>
            </a:stretch>
          </p:blipFill>
          <p:spPr>
            <a:xfrm>
              <a:off x="5781681" y="2707527"/>
              <a:ext cx="399965" cy="533287"/>
            </a:xfrm>
            <a:prstGeom prst="rect">
              <a:avLst/>
            </a:prstGeom>
          </p:spPr>
        </p:pic>
        <p:sp>
          <p:nvSpPr>
            <p:cNvPr id="75" name="Rectangle 74">
              <a:extLst>
                <a:ext uri="{FF2B5EF4-FFF2-40B4-BE49-F238E27FC236}">
                  <a16:creationId xmlns:a16="http://schemas.microsoft.com/office/drawing/2014/main" id="{2129ED30-30C9-D649-B389-5AD67D7DC1B7}"/>
                </a:ext>
              </a:extLst>
            </p:cNvPr>
            <p:cNvSpPr/>
            <p:nvPr/>
          </p:nvSpPr>
          <p:spPr>
            <a:xfrm>
              <a:off x="9386496" y="6428281"/>
              <a:ext cx="2572932" cy="277064"/>
            </a:xfrm>
            <a:prstGeom prst="rect">
              <a:avLst/>
            </a:prstGeom>
          </p:spPr>
          <p:txBody>
            <a:bodyPr wrap="square">
              <a:spAutoFit/>
            </a:bodyPr>
            <a:lstStyle/>
            <a:p>
              <a:pPr>
                <a:lnSpc>
                  <a:spcPct val="85000"/>
                </a:lnSpc>
              </a:pPr>
              <a:r>
                <a:rPr lang="en-US" sz="1400" dirty="0"/>
                <a:t>Advanced Materials</a:t>
              </a:r>
            </a:p>
          </p:txBody>
        </p:sp>
        <p:pic>
          <p:nvPicPr>
            <p:cNvPr id="76" name="Picture 75">
              <a:extLst>
                <a:ext uri="{FF2B5EF4-FFF2-40B4-BE49-F238E27FC236}">
                  <a16:creationId xmlns:a16="http://schemas.microsoft.com/office/drawing/2014/main" id="{D7229DDB-8B16-CE44-9AEF-4E442E221491}"/>
                </a:ext>
              </a:extLst>
            </p:cNvPr>
            <p:cNvPicPr>
              <a:picLocks noChangeAspect="1"/>
            </p:cNvPicPr>
            <p:nvPr/>
          </p:nvPicPr>
          <p:blipFill>
            <a:blip r:embed="rId11"/>
            <a:stretch>
              <a:fillRect/>
            </a:stretch>
          </p:blipFill>
          <p:spPr>
            <a:xfrm>
              <a:off x="7577707" y="4049318"/>
              <a:ext cx="160723" cy="167711"/>
            </a:xfrm>
            <a:prstGeom prst="rect">
              <a:avLst/>
            </a:prstGeom>
          </p:spPr>
        </p:pic>
      </p:grpSp>
      <p:grpSp>
        <p:nvGrpSpPr>
          <p:cNvPr id="77" name="Group 76">
            <a:extLst>
              <a:ext uri="{FF2B5EF4-FFF2-40B4-BE49-F238E27FC236}">
                <a16:creationId xmlns:a16="http://schemas.microsoft.com/office/drawing/2014/main" id="{702B465A-31BA-D543-91A3-B83151C71E2E}"/>
              </a:ext>
            </a:extLst>
          </p:cNvPr>
          <p:cNvGrpSpPr/>
          <p:nvPr userDrawn="1"/>
        </p:nvGrpSpPr>
        <p:grpSpPr>
          <a:xfrm>
            <a:off x="1241674" y="2506049"/>
            <a:ext cx="10717754" cy="3723222"/>
            <a:chOff x="1241674" y="2506049"/>
            <a:chExt cx="10717754" cy="3723222"/>
          </a:xfrm>
        </p:grpSpPr>
        <p:pic>
          <p:nvPicPr>
            <p:cNvPr id="78" name="Graphic 104">
              <a:extLst>
                <a:ext uri="{FF2B5EF4-FFF2-40B4-BE49-F238E27FC236}">
                  <a16:creationId xmlns:a16="http://schemas.microsoft.com/office/drawing/2014/main" id="{355C9EEA-465D-004C-B494-F7B951B3338B}"/>
                </a:ext>
              </a:extLst>
            </p:cNvPr>
            <p:cNvPicPr>
              <a:picLocks noChangeAspect="1"/>
            </p:cNvPicPr>
            <p:nvPr/>
          </p:nvPicPr>
          <p:blipFill>
            <a:blip r:embed="rId8"/>
            <a:stretch>
              <a:fillRect/>
            </a:stretch>
          </p:blipFill>
          <p:spPr>
            <a:xfrm>
              <a:off x="5093705" y="2506049"/>
              <a:ext cx="399965" cy="533287"/>
            </a:xfrm>
            <a:prstGeom prst="rect">
              <a:avLst/>
            </a:prstGeom>
          </p:spPr>
        </p:pic>
        <p:sp>
          <p:nvSpPr>
            <p:cNvPr id="79" name="Rectangle 78">
              <a:extLst>
                <a:ext uri="{FF2B5EF4-FFF2-40B4-BE49-F238E27FC236}">
                  <a16:creationId xmlns:a16="http://schemas.microsoft.com/office/drawing/2014/main" id="{29642130-B156-F340-BB37-D0FA7C3043DE}"/>
                </a:ext>
              </a:extLst>
            </p:cNvPr>
            <p:cNvSpPr/>
            <p:nvPr/>
          </p:nvSpPr>
          <p:spPr>
            <a:xfrm>
              <a:off x="9386496" y="5952207"/>
              <a:ext cx="2572932" cy="277064"/>
            </a:xfrm>
            <a:prstGeom prst="rect">
              <a:avLst/>
            </a:prstGeom>
          </p:spPr>
          <p:txBody>
            <a:bodyPr wrap="square">
              <a:spAutoFit/>
            </a:bodyPr>
            <a:lstStyle/>
            <a:p>
              <a:pPr>
                <a:lnSpc>
                  <a:spcPct val="85000"/>
                </a:lnSpc>
              </a:pPr>
              <a:r>
                <a:rPr lang="en-US" sz="1400" dirty="0"/>
                <a:t>Forensic Science</a:t>
              </a:r>
            </a:p>
          </p:txBody>
        </p:sp>
        <p:pic>
          <p:nvPicPr>
            <p:cNvPr id="80" name="Picture 79">
              <a:extLst>
                <a:ext uri="{FF2B5EF4-FFF2-40B4-BE49-F238E27FC236}">
                  <a16:creationId xmlns:a16="http://schemas.microsoft.com/office/drawing/2014/main" id="{DBA46853-2A02-714E-8A91-44341F8C0261}"/>
                </a:ext>
              </a:extLst>
            </p:cNvPr>
            <p:cNvPicPr>
              <a:picLocks noChangeAspect="1"/>
            </p:cNvPicPr>
            <p:nvPr/>
          </p:nvPicPr>
          <p:blipFill>
            <a:blip r:embed="rId11"/>
            <a:stretch>
              <a:fillRect/>
            </a:stretch>
          </p:blipFill>
          <p:spPr>
            <a:xfrm>
              <a:off x="7477346" y="3670176"/>
              <a:ext cx="160723" cy="167711"/>
            </a:xfrm>
            <a:prstGeom prst="rect">
              <a:avLst/>
            </a:prstGeom>
          </p:spPr>
        </p:pic>
        <p:pic>
          <p:nvPicPr>
            <p:cNvPr id="81" name="Picture 80">
              <a:extLst>
                <a:ext uri="{FF2B5EF4-FFF2-40B4-BE49-F238E27FC236}">
                  <a16:creationId xmlns:a16="http://schemas.microsoft.com/office/drawing/2014/main" id="{BF11748D-2A32-914C-BA34-03B6FDA026AD}"/>
                </a:ext>
              </a:extLst>
            </p:cNvPr>
            <p:cNvPicPr>
              <a:picLocks noChangeAspect="1"/>
            </p:cNvPicPr>
            <p:nvPr/>
          </p:nvPicPr>
          <p:blipFill>
            <a:blip r:embed="rId11"/>
            <a:stretch>
              <a:fillRect/>
            </a:stretch>
          </p:blipFill>
          <p:spPr>
            <a:xfrm>
              <a:off x="7265473" y="3090313"/>
              <a:ext cx="160723" cy="167711"/>
            </a:xfrm>
            <a:prstGeom prst="rect">
              <a:avLst/>
            </a:prstGeom>
          </p:spPr>
        </p:pic>
        <p:pic>
          <p:nvPicPr>
            <p:cNvPr id="82" name="Picture 81">
              <a:extLst>
                <a:ext uri="{FF2B5EF4-FFF2-40B4-BE49-F238E27FC236}">
                  <a16:creationId xmlns:a16="http://schemas.microsoft.com/office/drawing/2014/main" id="{82AB8C96-086E-0E46-BD1E-BE94DA25419A}"/>
                </a:ext>
              </a:extLst>
            </p:cNvPr>
            <p:cNvPicPr>
              <a:picLocks noChangeAspect="1"/>
            </p:cNvPicPr>
            <p:nvPr/>
          </p:nvPicPr>
          <p:blipFill>
            <a:blip r:embed="rId11"/>
            <a:stretch>
              <a:fillRect/>
            </a:stretch>
          </p:blipFill>
          <p:spPr>
            <a:xfrm>
              <a:off x="1241674" y="4193501"/>
              <a:ext cx="160723" cy="167711"/>
            </a:xfrm>
            <a:prstGeom prst="rect">
              <a:avLst/>
            </a:prstGeom>
          </p:spPr>
        </p:pic>
      </p:grpSp>
      <p:grpSp>
        <p:nvGrpSpPr>
          <p:cNvPr id="83" name="Group 82">
            <a:extLst>
              <a:ext uri="{FF2B5EF4-FFF2-40B4-BE49-F238E27FC236}">
                <a16:creationId xmlns:a16="http://schemas.microsoft.com/office/drawing/2014/main" id="{8C883388-A904-CA42-909C-ABBF69E1BA76}"/>
              </a:ext>
            </a:extLst>
          </p:cNvPr>
          <p:cNvGrpSpPr/>
          <p:nvPr userDrawn="1"/>
        </p:nvGrpSpPr>
        <p:grpSpPr>
          <a:xfrm>
            <a:off x="761347" y="1840481"/>
            <a:ext cx="11198081" cy="4631465"/>
            <a:chOff x="761347" y="1840481"/>
            <a:chExt cx="11198081" cy="4631465"/>
          </a:xfrm>
        </p:grpSpPr>
        <p:sp>
          <p:nvSpPr>
            <p:cNvPr id="84" name="Rectangle 83">
              <a:extLst>
                <a:ext uri="{FF2B5EF4-FFF2-40B4-BE49-F238E27FC236}">
                  <a16:creationId xmlns:a16="http://schemas.microsoft.com/office/drawing/2014/main" id="{40C3E210-EF33-6E44-875A-6D8838025B6B}"/>
                </a:ext>
              </a:extLst>
            </p:cNvPr>
            <p:cNvSpPr/>
            <p:nvPr/>
          </p:nvSpPr>
          <p:spPr>
            <a:xfrm>
              <a:off x="9386496" y="6194882"/>
              <a:ext cx="2572932" cy="277064"/>
            </a:xfrm>
            <a:prstGeom prst="rect">
              <a:avLst/>
            </a:prstGeom>
          </p:spPr>
          <p:txBody>
            <a:bodyPr wrap="square">
              <a:spAutoFit/>
            </a:bodyPr>
            <a:lstStyle/>
            <a:p>
              <a:pPr>
                <a:lnSpc>
                  <a:spcPct val="85000"/>
                </a:lnSpc>
              </a:pPr>
              <a:r>
                <a:rPr lang="en-US" sz="1400" dirty="0"/>
                <a:t>Disaster Resilience</a:t>
              </a:r>
            </a:p>
          </p:txBody>
        </p:sp>
        <p:pic>
          <p:nvPicPr>
            <p:cNvPr id="85" name="Graphic 46">
              <a:extLst>
                <a:ext uri="{FF2B5EF4-FFF2-40B4-BE49-F238E27FC236}">
                  <a16:creationId xmlns:a16="http://schemas.microsoft.com/office/drawing/2014/main" id="{8B7D93D3-290E-7941-AE39-E1014F1308D4}"/>
                </a:ext>
              </a:extLst>
            </p:cNvPr>
            <p:cNvPicPr>
              <a:picLocks noChangeAspect="1"/>
            </p:cNvPicPr>
            <p:nvPr/>
          </p:nvPicPr>
          <p:blipFill>
            <a:blip r:embed="rId8"/>
            <a:stretch>
              <a:fillRect/>
            </a:stretch>
          </p:blipFill>
          <p:spPr>
            <a:xfrm>
              <a:off x="3438590" y="3309071"/>
              <a:ext cx="399965" cy="533286"/>
            </a:xfrm>
            <a:prstGeom prst="rect">
              <a:avLst/>
            </a:prstGeom>
          </p:spPr>
        </p:pic>
        <p:pic>
          <p:nvPicPr>
            <p:cNvPr id="86" name="Picture 85">
              <a:extLst>
                <a:ext uri="{FF2B5EF4-FFF2-40B4-BE49-F238E27FC236}">
                  <a16:creationId xmlns:a16="http://schemas.microsoft.com/office/drawing/2014/main" id="{16B38E01-4A2B-4944-AF00-2C44CEFD9E20}"/>
                </a:ext>
              </a:extLst>
            </p:cNvPr>
            <p:cNvPicPr>
              <a:picLocks noChangeAspect="1"/>
            </p:cNvPicPr>
            <p:nvPr/>
          </p:nvPicPr>
          <p:blipFill>
            <a:blip r:embed="rId11"/>
            <a:stretch>
              <a:fillRect/>
            </a:stretch>
          </p:blipFill>
          <p:spPr>
            <a:xfrm>
              <a:off x="4950242" y="5179716"/>
              <a:ext cx="160723" cy="167711"/>
            </a:xfrm>
            <a:prstGeom prst="rect">
              <a:avLst/>
            </a:prstGeom>
          </p:spPr>
        </p:pic>
        <p:pic>
          <p:nvPicPr>
            <p:cNvPr id="87" name="Picture 86">
              <a:extLst>
                <a:ext uri="{FF2B5EF4-FFF2-40B4-BE49-F238E27FC236}">
                  <a16:creationId xmlns:a16="http://schemas.microsoft.com/office/drawing/2014/main" id="{148E42E4-7822-6F42-873F-5AAAA74CC4A3}"/>
                </a:ext>
              </a:extLst>
            </p:cNvPr>
            <p:cNvPicPr>
              <a:picLocks noChangeAspect="1"/>
            </p:cNvPicPr>
            <p:nvPr/>
          </p:nvPicPr>
          <p:blipFill>
            <a:blip r:embed="rId11"/>
            <a:stretch>
              <a:fillRect/>
            </a:stretch>
          </p:blipFill>
          <p:spPr>
            <a:xfrm>
              <a:off x="5013343" y="4828756"/>
              <a:ext cx="160723" cy="167711"/>
            </a:xfrm>
            <a:prstGeom prst="rect">
              <a:avLst/>
            </a:prstGeom>
          </p:spPr>
        </p:pic>
        <p:pic>
          <p:nvPicPr>
            <p:cNvPr id="88" name="Picture 87">
              <a:extLst>
                <a:ext uri="{FF2B5EF4-FFF2-40B4-BE49-F238E27FC236}">
                  <a16:creationId xmlns:a16="http://schemas.microsoft.com/office/drawing/2014/main" id="{F8348315-7DAA-AD4D-9AE1-C0885D1430DB}"/>
                </a:ext>
              </a:extLst>
            </p:cNvPr>
            <p:cNvPicPr>
              <a:picLocks noChangeAspect="1"/>
            </p:cNvPicPr>
            <p:nvPr/>
          </p:nvPicPr>
          <p:blipFill>
            <a:blip r:embed="rId11"/>
            <a:stretch>
              <a:fillRect/>
            </a:stretch>
          </p:blipFill>
          <p:spPr>
            <a:xfrm rot="5836949">
              <a:off x="4689253" y="4101112"/>
              <a:ext cx="148134" cy="154575"/>
            </a:xfrm>
            <a:prstGeom prst="rect">
              <a:avLst/>
            </a:prstGeom>
          </p:spPr>
        </p:pic>
        <p:pic>
          <p:nvPicPr>
            <p:cNvPr id="89" name="Picture 88">
              <a:extLst>
                <a:ext uri="{FF2B5EF4-FFF2-40B4-BE49-F238E27FC236}">
                  <a16:creationId xmlns:a16="http://schemas.microsoft.com/office/drawing/2014/main" id="{55DC3D23-5EDB-D340-BF1E-369A99E7A985}"/>
                </a:ext>
              </a:extLst>
            </p:cNvPr>
            <p:cNvPicPr>
              <a:picLocks noChangeAspect="1"/>
            </p:cNvPicPr>
            <p:nvPr/>
          </p:nvPicPr>
          <p:blipFill>
            <a:blip r:embed="rId11"/>
            <a:stretch>
              <a:fillRect/>
            </a:stretch>
          </p:blipFill>
          <p:spPr>
            <a:xfrm>
              <a:off x="4816118" y="3475220"/>
              <a:ext cx="160723" cy="167711"/>
            </a:xfrm>
            <a:prstGeom prst="rect">
              <a:avLst/>
            </a:prstGeom>
          </p:spPr>
        </p:pic>
        <p:pic>
          <p:nvPicPr>
            <p:cNvPr id="90" name="Picture 89">
              <a:extLst>
                <a:ext uri="{FF2B5EF4-FFF2-40B4-BE49-F238E27FC236}">
                  <a16:creationId xmlns:a16="http://schemas.microsoft.com/office/drawing/2014/main" id="{A079E438-F513-9247-B8EB-C1787BB8D254}"/>
                </a:ext>
              </a:extLst>
            </p:cNvPr>
            <p:cNvPicPr>
              <a:picLocks noChangeAspect="1"/>
            </p:cNvPicPr>
            <p:nvPr/>
          </p:nvPicPr>
          <p:blipFill>
            <a:blip r:embed="rId11"/>
            <a:stretch>
              <a:fillRect/>
            </a:stretch>
          </p:blipFill>
          <p:spPr>
            <a:xfrm>
              <a:off x="6235032" y="5006096"/>
              <a:ext cx="160723" cy="167711"/>
            </a:xfrm>
            <a:prstGeom prst="rect">
              <a:avLst/>
            </a:prstGeom>
          </p:spPr>
        </p:pic>
        <p:pic>
          <p:nvPicPr>
            <p:cNvPr id="91" name="Picture 90">
              <a:extLst>
                <a:ext uri="{FF2B5EF4-FFF2-40B4-BE49-F238E27FC236}">
                  <a16:creationId xmlns:a16="http://schemas.microsoft.com/office/drawing/2014/main" id="{2F1F7040-DE88-1840-AA71-749F2530ED0F}"/>
                </a:ext>
              </a:extLst>
            </p:cNvPr>
            <p:cNvPicPr>
              <a:picLocks noChangeAspect="1"/>
            </p:cNvPicPr>
            <p:nvPr/>
          </p:nvPicPr>
          <p:blipFill>
            <a:blip r:embed="rId11"/>
            <a:stretch>
              <a:fillRect/>
            </a:stretch>
          </p:blipFill>
          <p:spPr>
            <a:xfrm>
              <a:off x="5255956" y="3035382"/>
              <a:ext cx="160723" cy="167711"/>
            </a:xfrm>
            <a:prstGeom prst="rect">
              <a:avLst/>
            </a:prstGeom>
          </p:spPr>
        </p:pic>
        <p:pic>
          <p:nvPicPr>
            <p:cNvPr id="92" name="Picture 91">
              <a:extLst>
                <a:ext uri="{FF2B5EF4-FFF2-40B4-BE49-F238E27FC236}">
                  <a16:creationId xmlns:a16="http://schemas.microsoft.com/office/drawing/2014/main" id="{E7A603C8-8451-654D-B092-F0673B203E15}"/>
                </a:ext>
              </a:extLst>
            </p:cNvPr>
            <p:cNvPicPr>
              <a:picLocks noChangeAspect="1"/>
            </p:cNvPicPr>
            <p:nvPr/>
          </p:nvPicPr>
          <p:blipFill>
            <a:blip r:embed="rId11"/>
            <a:stretch>
              <a:fillRect/>
            </a:stretch>
          </p:blipFill>
          <p:spPr>
            <a:xfrm>
              <a:off x="5950437" y="3324749"/>
              <a:ext cx="160723" cy="167711"/>
            </a:xfrm>
            <a:prstGeom prst="rect">
              <a:avLst/>
            </a:prstGeom>
          </p:spPr>
        </p:pic>
        <p:pic>
          <p:nvPicPr>
            <p:cNvPr id="93" name="Picture 92">
              <a:extLst>
                <a:ext uri="{FF2B5EF4-FFF2-40B4-BE49-F238E27FC236}">
                  <a16:creationId xmlns:a16="http://schemas.microsoft.com/office/drawing/2014/main" id="{33E9F544-C1CF-744D-A78F-3F339E4F4038}"/>
                </a:ext>
              </a:extLst>
            </p:cNvPr>
            <p:cNvPicPr>
              <a:picLocks noChangeAspect="1"/>
            </p:cNvPicPr>
            <p:nvPr/>
          </p:nvPicPr>
          <p:blipFill>
            <a:blip r:embed="rId11"/>
            <a:stretch>
              <a:fillRect/>
            </a:stretch>
          </p:blipFill>
          <p:spPr>
            <a:xfrm>
              <a:off x="761347" y="2361342"/>
              <a:ext cx="160723" cy="167711"/>
            </a:xfrm>
            <a:prstGeom prst="rect">
              <a:avLst/>
            </a:prstGeom>
          </p:spPr>
        </p:pic>
        <p:pic>
          <p:nvPicPr>
            <p:cNvPr id="94" name="Picture 93">
              <a:extLst>
                <a:ext uri="{FF2B5EF4-FFF2-40B4-BE49-F238E27FC236}">
                  <a16:creationId xmlns:a16="http://schemas.microsoft.com/office/drawing/2014/main" id="{D2519AA3-8E6E-BA48-BCAA-13DFFE0BA909}"/>
                </a:ext>
              </a:extLst>
            </p:cNvPr>
            <p:cNvPicPr>
              <a:picLocks noChangeAspect="1"/>
            </p:cNvPicPr>
            <p:nvPr/>
          </p:nvPicPr>
          <p:blipFill>
            <a:blip r:embed="rId11"/>
            <a:stretch>
              <a:fillRect/>
            </a:stretch>
          </p:blipFill>
          <p:spPr>
            <a:xfrm>
              <a:off x="992841" y="1840481"/>
              <a:ext cx="160723" cy="167711"/>
            </a:xfrm>
            <a:prstGeom prst="rect">
              <a:avLst/>
            </a:prstGeom>
          </p:spPr>
        </p:pic>
        <p:pic>
          <p:nvPicPr>
            <p:cNvPr id="95" name="Picture 94">
              <a:extLst>
                <a:ext uri="{FF2B5EF4-FFF2-40B4-BE49-F238E27FC236}">
                  <a16:creationId xmlns:a16="http://schemas.microsoft.com/office/drawing/2014/main" id="{0263E93A-59E2-F94A-BD7E-FCF288842C16}"/>
                </a:ext>
              </a:extLst>
            </p:cNvPr>
            <p:cNvPicPr>
              <a:picLocks noChangeAspect="1"/>
            </p:cNvPicPr>
            <p:nvPr/>
          </p:nvPicPr>
          <p:blipFill>
            <a:blip r:embed="rId11"/>
            <a:stretch>
              <a:fillRect/>
            </a:stretch>
          </p:blipFill>
          <p:spPr>
            <a:xfrm>
              <a:off x="1483011" y="4435240"/>
              <a:ext cx="160723" cy="167711"/>
            </a:xfrm>
            <a:prstGeom prst="rect">
              <a:avLst/>
            </a:prstGeom>
          </p:spPr>
        </p:pic>
      </p:grpSp>
    </p:spTree>
    <p:extLst>
      <p:ext uri="{BB962C8B-B14F-4D97-AF65-F5344CB8AC3E}">
        <p14:creationId xmlns:p14="http://schemas.microsoft.com/office/powerpoint/2010/main" val="209169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3025B2-F8BD-074A-B93B-B3CE52BAB19B}"/>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15" name="Title 1">
            <a:extLst>
              <a:ext uri="{FF2B5EF4-FFF2-40B4-BE49-F238E27FC236}">
                <a16:creationId xmlns:a16="http://schemas.microsoft.com/office/drawing/2014/main" id="{C8AB3B5E-F287-6A4D-B452-56C37FB03122}"/>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FY 2021 Budget : $1,034.5 B</a:t>
            </a:r>
            <a:endParaRPr lang="en-US" dirty="0"/>
          </a:p>
        </p:txBody>
      </p:sp>
      <p:pic>
        <p:nvPicPr>
          <p:cNvPr id="16" name="Picture 15">
            <a:extLst>
              <a:ext uri="{FF2B5EF4-FFF2-40B4-BE49-F238E27FC236}">
                <a16:creationId xmlns:a16="http://schemas.microsoft.com/office/drawing/2014/main" id="{27DD65A3-8D4A-AF45-8715-947087810724}"/>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graphicFrame>
        <p:nvGraphicFramePr>
          <p:cNvPr id="23" name="Chart 22">
            <a:extLst>
              <a:ext uri="{FF2B5EF4-FFF2-40B4-BE49-F238E27FC236}">
                <a16:creationId xmlns:a16="http://schemas.microsoft.com/office/drawing/2014/main" id="{31C4B299-846C-F541-ABB9-F9ED04C40A6C}"/>
              </a:ext>
            </a:extLst>
          </p:cNvPr>
          <p:cNvGraphicFramePr/>
          <p:nvPr userDrawn="1">
            <p:extLst>
              <p:ext uri="{D42A27DB-BD31-4B8C-83A1-F6EECF244321}">
                <p14:modId xmlns:p14="http://schemas.microsoft.com/office/powerpoint/2010/main" val="3391923197"/>
              </p:ext>
            </p:extLst>
          </p:nvPr>
        </p:nvGraphicFramePr>
        <p:xfrm>
          <a:off x="1217917" y="1000493"/>
          <a:ext cx="9865893" cy="5564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5E9FBA25-0F13-124F-AE6F-C76405A63173}"/>
              </a:ext>
            </a:extLst>
          </p:cNvPr>
          <p:cNvGraphicFramePr/>
          <p:nvPr userDrawn="1">
            <p:extLst>
              <p:ext uri="{D42A27DB-BD31-4B8C-83A1-F6EECF244321}">
                <p14:modId xmlns:p14="http://schemas.microsoft.com/office/powerpoint/2010/main" val="3078035357"/>
              </p:ext>
            </p:extLst>
          </p:nvPr>
        </p:nvGraphicFramePr>
        <p:xfrm>
          <a:off x="1217917" y="1147819"/>
          <a:ext cx="9865893" cy="5564199"/>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
            <a:extLst>
              <a:ext uri="{FF2B5EF4-FFF2-40B4-BE49-F238E27FC236}">
                <a16:creationId xmlns:a16="http://schemas.microsoft.com/office/drawing/2014/main" id="{DD5C27F4-AEA7-EE45-8008-56EC9D46C6F1}"/>
              </a:ext>
            </a:extLst>
          </p:cNvPr>
          <p:cNvSpPr txBox="1"/>
          <p:nvPr userDrawn="1"/>
        </p:nvSpPr>
        <p:spPr>
          <a:xfrm>
            <a:off x="574040" y="3852279"/>
            <a:ext cx="3278607"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cs typeface="Arial" panose="020B0604020202020204" pitchFamily="34" charset="0"/>
              </a:rPr>
              <a:t>ITS (Manufacturing USA)</a:t>
            </a:r>
          </a:p>
          <a:p>
            <a:r>
              <a:rPr lang="en-US" sz="2000" b="1" dirty="0">
                <a:cs typeface="Arial" panose="020B0604020202020204" pitchFamily="34" charset="0"/>
              </a:rPr>
              <a:t>$16.5 Million</a:t>
            </a:r>
          </a:p>
        </p:txBody>
      </p:sp>
      <p:sp>
        <p:nvSpPr>
          <p:cNvPr id="22" name="TextBox 2">
            <a:extLst>
              <a:ext uri="{FF2B5EF4-FFF2-40B4-BE49-F238E27FC236}">
                <a16:creationId xmlns:a16="http://schemas.microsoft.com/office/drawing/2014/main" id="{F3AA0562-60DA-7D43-9BA0-21179A7AB598}"/>
              </a:ext>
            </a:extLst>
          </p:cNvPr>
          <p:cNvSpPr txBox="1"/>
          <p:nvPr userDrawn="1"/>
        </p:nvSpPr>
        <p:spPr>
          <a:xfrm>
            <a:off x="1593747" y="5073601"/>
            <a:ext cx="2401475"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cs typeface="Arial" panose="020B0604020202020204" pitchFamily="34" charset="0"/>
              </a:rPr>
              <a:t>ITS (Hollings MEP)</a:t>
            </a:r>
          </a:p>
          <a:p>
            <a:r>
              <a:rPr lang="en-US" sz="2000" b="1" dirty="0">
                <a:cs typeface="Arial" panose="020B0604020202020204" pitchFamily="34" charset="0"/>
              </a:rPr>
              <a:t>$150 Million</a:t>
            </a:r>
          </a:p>
        </p:txBody>
      </p:sp>
      <p:sp>
        <p:nvSpPr>
          <p:cNvPr id="29" name="TextBox 2">
            <a:extLst>
              <a:ext uri="{FF2B5EF4-FFF2-40B4-BE49-F238E27FC236}">
                <a16:creationId xmlns:a16="http://schemas.microsoft.com/office/drawing/2014/main" id="{C61504A7-1114-4347-826A-7CE110158625}"/>
              </a:ext>
            </a:extLst>
          </p:cNvPr>
          <p:cNvSpPr txBox="1"/>
          <p:nvPr userDrawn="1"/>
        </p:nvSpPr>
        <p:spPr>
          <a:xfrm>
            <a:off x="1415202" y="2279985"/>
            <a:ext cx="2397140" cy="8341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tx1"/>
                </a:solidFill>
                <a:cs typeface="Arial" panose="020B0604020202020204" pitchFamily="34" charset="0"/>
              </a:rPr>
              <a:t>Construction (CRF)</a:t>
            </a:r>
          </a:p>
          <a:p>
            <a:r>
              <a:rPr lang="en-US" sz="2000" b="1" dirty="0">
                <a:solidFill>
                  <a:schemeClr val="tx1"/>
                </a:solidFill>
                <a:cs typeface="Arial" panose="020B0604020202020204" pitchFamily="34" charset="0"/>
              </a:rPr>
              <a:t>$80 Million</a:t>
            </a:r>
          </a:p>
        </p:txBody>
      </p:sp>
      <p:sp>
        <p:nvSpPr>
          <p:cNvPr id="30" name="TextBox 2">
            <a:extLst>
              <a:ext uri="{FF2B5EF4-FFF2-40B4-BE49-F238E27FC236}">
                <a16:creationId xmlns:a16="http://schemas.microsoft.com/office/drawing/2014/main" id="{831E9584-9C6E-4946-9959-D9F73FF58E14}"/>
              </a:ext>
            </a:extLst>
          </p:cNvPr>
          <p:cNvSpPr txBox="1"/>
          <p:nvPr userDrawn="1"/>
        </p:nvSpPr>
        <p:spPr>
          <a:xfrm>
            <a:off x="6356593" y="3686323"/>
            <a:ext cx="2164091" cy="1193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cs typeface="Arial" panose="020B0604020202020204" pitchFamily="34" charset="0"/>
              </a:rPr>
              <a:t>Laboratory Research (STRS) </a:t>
            </a:r>
            <a:r>
              <a:rPr lang="en-US" sz="2000" b="1" dirty="0">
                <a:solidFill>
                  <a:schemeClr val="bg1"/>
                </a:solidFill>
                <a:cs typeface="Arial" panose="020B0604020202020204" pitchFamily="34" charset="0"/>
              </a:rPr>
              <a:t>$788 Million</a:t>
            </a:r>
            <a:endParaRPr lang="en-US" sz="1800" b="1" dirty="0">
              <a:solidFill>
                <a:schemeClr val="bg1"/>
              </a:solidFill>
              <a:cs typeface="Arial" panose="020B0604020202020204" pitchFamily="34" charset="0"/>
            </a:endParaRPr>
          </a:p>
        </p:txBody>
      </p:sp>
      <p:sp>
        <p:nvSpPr>
          <p:cNvPr id="31" name="TextBox 30">
            <a:extLst>
              <a:ext uri="{FF2B5EF4-FFF2-40B4-BE49-F238E27FC236}">
                <a16:creationId xmlns:a16="http://schemas.microsoft.com/office/drawing/2014/main" id="{3DCF8F60-5C8A-EA41-BBB7-C2B6A657F00C}"/>
              </a:ext>
            </a:extLst>
          </p:cNvPr>
          <p:cNvSpPr txBox="1"/>
          <p:nvPr userDrawn="1"/>
        </p:nvSpPr>
        <p:spPr>
          <a:xfrm>
            <a:off x="7438638" y="6264965"/>
            <a:ext cx="2683107" cy="338554"/>
          </a:xfrm>
          <a:prstGeom prst="rect">
            <a:avLst/>
          </a:prstGeom>
          <a:noFill/>
        </p:spPr>
        <p:txBody>
          <a:bodyPr wrap="none" rtlCol="0">
            <a:spAutoFit/>
          </a:bodyPr>
          <a:lstStyle/>
          <a:p>
            <a:r>
              <a:rPr lang="en-US" sz="1600" dirty="0"/>
              <a:t>FY 2021 Appropriated Budget </a:t>
            </a:r>
          </a:p>
        </p:txBody>
      </p:sp>
    </p:spTree>
    <p:extLst>
      <p:ext uri="{BB962C8B-B14F-4D97-AF65-F5344CB8AC3E}">
        <p14:creationId xmlns:p14="http://schemas.microsoft.com/office/powerpoint/2010/main" val="2575164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AF32696-EA7F-5748-9F52-B929B1822A7F}"/>
              </a:ext>
            </a:extLst>
          </p:cNvPr>
          <p:cNvCxnSpPr/>
          <p:nvPr userDrawn="1"/>
        </p:nvCxnSpPr>
        <p:spPr>
          <a:xfrm>
            <a:off x="8866208" y="1085956"/>
            <a:ext cx="0" cy="3208252"/>
          </a:xfrm>
          <a:prstGeom prst="line">
            <a:avLst/>
          </a:prstGeom>
          <a:ln w="15875">
            <a:solidFill>
              <a:srgbClr val="19396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9523CFC-0290-8443-8795-72B3317FFB13}"/>
              </a:ext>
            </a:extLst>
          </p:cNvPr>
          <p:cNvSpPr/>
          <p:nvPr userDrawn="1"/>
        </p:nvSpPr>
        <p:spPr>
          <a:xfrm>
            <a:off x="2424544" y="3931919"/>
            <a:ext cx="9767455" cy="2926081"/>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DBB8398-06C0-5842-82EB-B24E68637357}"/>
              </a:ext>
            </a:extLst>
          </p:cNvPr>
          <p:cNvSpPr txBox="1">
            <a:spLocks/>
          </p:cNvSpPr>
          <p:nvPr userDrawn="1"/>
        </p:nvSpPr>
        <p:spPr>
          <a:xfrm>
            <a:off x="1099457" y="-65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chemeClr val="bg1"/>
                </a:solidFill>
              </a:rPr>
              <a:t>Innovation</a:t>
            </a:r>
            <a:endParaRPr lang="en-US" sz="4000" dirty="0">
              <a:solidFill>
                <a:schemeClr val="bg1"/>
              </a:solidFill>
              <a:latin typeface="+mn-lt"/>
            </a:endParaRPr>
          </a:p>
        </p:txBody>
      </p:sp>
      <p:pic>
        <p:nvPicPr>
          <p:cNvPr id="11" name="Picture 4" descr="abraham lincoln famous quotes">
            <a:extLst>
              <a:ext uri="{FF2B5EF4-FFF2-40B4-BE49-F238E27FC236}">
                <a16:creationId xmlns:a16="http://schemas.microsoft.com/office/drawing/2014/main" id="{31238FCF-C1CB-EB49-A322-A065675978C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855" y="1074381"/>
            <a:ext cx="2438400" cy="30647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ED0E114-B668-8D4D-8D0E-846F84DC7DBF}"/>
              </a:ext>
            </a:extLst>
          </p:cNvPr>
          <p:cNvSpPr txBox="1"/>
          <p:nvPr userDrawn="1"/>
        </p:nvSpPr>
        <p:spPr>
          <a:xfrm>
            <a:off x="2567080" y="1461560"/>
            <a:ext cx="5674103" cy="2185214"/>
          </a:xfrm>
          <a:prstGeom prst="rect">
            <a:avLst/>
          </a:prstGeom>
          <a:noFill/>
          <a:ln>
            <a:noFill/>
          </a:ln>
        </p:spPr>
        <p:txBody>
          <a:bodyPr wrap="square" rtlCol="0">
            <a:spAutoFit/>
          </a:bodyPr>
          <a:lstStyle/>
          <a:p>
            <a:r>
              <a:rPr lang="en-US" sz="2800" dirty="0"/>
              <a:t>The patent system … added the fuel of interest to the fire of genius in the discovery and production of new and useful things.</a:t>
            </a:r>
          </a:p>
          <a:p>
            <a:r>
              <a:rPr lang="en-US" sz="2000" i="1" dirty="0"/>
              <a:t>	</a:t>
            </a:r>
            <a:r>
              <a:rPr lang="en-US" i="1" dirty="0"/>
              <a:t>Abraham Lincoln – April 6, 1858</a:t>
            </a:r>
          </a:p>
        </p:txBody>
      </p:sp>
      <p:pic>
        <p:nvPicPr>
          <p:cNvPr id="13" name="Picture 6" descr="http://ipwatchdog.com/images/george-washington-150-180.jpg">
            <a:extLst>
              <a:ext uri="{FF2B5EF4-FFF2-40B4-BE49-F238E27FC236}">
                <a16:creationId xmlns:a16="http://schemas.microsoft.com/office/drawing/2014/main" id="{F8724A43-6581-C44B-808F-7B7DCD21A7C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3855" y="3931920"/>
            <a:ext cx="243840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a:extLst>
              <a:ext uri="{FF2B5EF4-FFF2-40B4-BE49-F238E27FC236}">
                <a16:creationId xmlns:a16="http://schemas.microsoft.com/office/drawing/2014/main" id="{B40D9F77-AEA1-714D-8708-89767A5AD13E}"/>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098830" y="1196270"/>
            <a:ext cx="2890866" cy="23608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68E38DC-E64E-9F46-B4E2-1E65F0E045F0}"/>
              </a:ext>
            </a:extLst>
          </p:cNvPr>
          <p:cNvSpPr txBox="1"/>
          <p:nvPr userDrawn="1"/>
        </p:nvSpPr>
        <p:spPr>
          <a:xfrm>
            <a:off x="9603840" y="3562586"/>
            <a:ext cx="2151486" cy="369332"/>
          </a:xfrm>
          <a:prstGeom prst="rect">
            <a:avLst/>
          </a:prstGeom>
          <a:noFill/>
        </p:spPr>
        <p:txBody>
          <a:bodyPr wrap="none" rtlCol="0">
            <a:spAutoFit/>
          </a:bodyPr>
          <a:lstStyle/>
          <a:p>
            <a:r>
              <a:rPr lang="en-US" b="1" dirty="0"/>
              <a:t>U.S. Patent No. 6469</a:t>
            </a:r>
          </a:p>
        </p:txBody>
      </p:sp>
      <p:sp>
        <p:nvSpPr>
          <p:cNvPr id="16" name="Rectangle 15">
            <a:extLst>
              <a:ext uri="{FF2B5EF4-FFF2-40B4-BE49-F238E27FC236}">
                <a16:creationId xmlns:a16="http://schemas.microsoft.com/office/drawing/2014/main" id="{15E14D42-400B-4D41-A83F-A72DB8FC72A9}"/>
              </a:ext>
            </a:extLst>
          </p:cNvPr>
          <p:cNvSpPr/>
          <p:nvPr userDrawn="1"/>
        </p:nvSpPr>
        <p:spPr>
          <a:xfrm>
            <a:off x="2567080" y="4126802"/>
            <a:ext cx="9188246" cy="2611161"/>
          </a:xfrm>
          <a:prstGeom prst="rect">
            <a:avLst/>
          </a:prstGeom>
          <a:noFill/>
          <a:ln>
            <a:noFill/>
          </a:ln>
        </p:spPr>
        <p:txBody>
          <a:bodyPr wrap="square">
            <a:spAutoFit/>
          </a:bodyPr>
          <a:lstStyle/>
          <a:p>
            <a:r>
              <a:rPr lang="en-US" sz="2800" dirty="0">
                <a:solidFill>
                  <a:schemeClr val="bg1"/>
                </a:solidFill>
                <a:cs typeface="Calibri" panose="020F0502020204030204" pitchFamily="34" charset="0"/>
              </a:rPr>
              <a:t>…Giving effectual encouragement as well to the introduction of </a:t>
            </a:r>
            <a:r>
              <a:rPr lang="en-US" sz="2800" b="1" dirty="0">
                <a:solidFill>
                  <a:schemeClr val="bg1"/>
                </a:solidFill>
                <a:cs typeface="Calibri" panose="020F0502020204030204" pitchFamily="34" charset="0"/>
              </a:rPr>
              <a:t>new and useful inventions </a:t>
            </a:r>
            <a:r>
              <a:rPr lang="en-US" sz="2800" dirty="0">
                <a:solidFill>
                  <a:schemeClr val="bg1"/>
                </a:solidFill>
                <a:cs typeface="Calibri" panose="020F0502020204030204" pitchFamily="34" charset="0"/>
              </a:rPr>
              <a:t>from abroad as to the exertions of skill and genius in producing them at home, and of facilitating the intercourse between the distant parts of our country… </a:t>
            </a:r>
          </a:p>
          <a:p>
            <a:r>
              <a:rPr lang="en-US" i="1" dirty="0">
                <a:solidFill>
                  <a:schemeClr val="bg1"/>
                </a:solidFill>
                <a:cs typeface="Calibri" panose="020F0502020204030204" pitchFamily="34" charset="0"/>
              </a:rPr>
              <a:t>	</a:t>
            </a:r>
            <a:r>
              <a:rPr lang="en-US" sz="2000" i="1" dirty="0">
                <a:solidFill>
                  <a:schemeClr val="bg1"/>
                </a:solidFill>
                <a:cs typeface="Calibri" panose="020F0502020204030204" pitchFamily="34" charset="0"/>
              </a:rPr>
              <a:t>George Washington, State of the Union Address, January 8, 1790 </a:t>
            </a:r>
          </a:p>
        </p:txBody>
      </p:sp>
      <p:cxnSp>
        <p:nvCxnSpPr>
          <p:cNvPr id="17" name="Straight Connector 16">
            <a:extLst>
              <a:ext uri="{FF2B5EF4-FFF2-40B4-BE49-F238E27FC236}">
                <a16:creationId xmlns:a16="http://schemas.microsoft.com/office/drawing/2014/main" id="{C96CE88B-382A-DC49-B741-74B9B0E0EE6C}"/>
              </a:ext>
            </a:extLst>
          </p:cNvPr>
          <p:cNvCxnSpPr>
            <a:cxnSpLocks/>
          </p:cNvCxnSpPr>
          <p:nvPr userDrawn="1"/>
        </p:nvCxnSpPr>
        <p:spPr>
          <a:xfrm>
            <a:off x="2424545" y="3931920"/>
            <a:ext cx="6876589"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69367EB-21D8-344D-95BC-FACEB4FCAC44}"/>
              </a:ext>
            </a:extLst>
          </p:cNvPr>
          <p:cNvPicPr>
            <a:picLocks noChangeAspect="1"/>
          </p:cNvPicPr>
          <p:nvPr userDrawn="1"/>
        </p:nvPicPr>
        <p:blipFill>
          <a:blip r:embed="rId5"/>
          <a:stretch>
            <a:fillRect/>
          </a:stretch>
        </p:blipFill>
        <p:spPr>
          <a:xfrm>
            <a:off x="0" y="0"/>
            <a:ext cx="12192000" cy="1087129"/>
          </a:xfrm>
          <a:prstGeom prst="rect">
            <a:avLst/>
          </a:prstGeom>
        </p:spPr>
      </p:pic>
      <p:pic>
        <p:nvPicPr>
          <p:cNvPr id="19" name="Picture 18">
            <a:extLst>
              <a:ext uri="{FF2B5EF4-FFF2-40B4-BE49-F238E27FC236}">
                <a16:creationId xmlns:a16="http://schemas.microsoft.com/office/drawing/2014/main" id="{39FEA308-8F49-7F46-A259-495E1DA6846B}"/>
              </a:ext>
            </a:extLst>
          </p:cNvPr>
          <p:cNvPicPr>
            <a:picLocks noChangeAspect="1"/>
          </p:cNvPicPr>
          <p:nvPr userDrawn="1"/>
        </p:nvPicPr>
        <p:blipFill>
          <a:blip r:embed="rId6">
            <a:alphaModFix amt="70000"/>
          </a:blip>
          <a:stretch>
            <a:fillRect/>
          </a:stretch>
        </p:blipFill>
        <p:spPr>
          <a:xfrm>
            <a:off x="10696074" y="508222"/>
            <a:ext cx="1119415" cy="295401"/>
          </a:xfrm>
          <a:prstGeom prst="rect">
            <a:avLst/>
          </a:prstGeom>
        </p:spPr>
      </p:pic>
      <p:sp>
        <p:nvSpPr>
          <p:cNvPr id="21" name="Title 1">
            <a:extLst>
              <a:ext uri="{FF2B5EF4-FFF2-40B4-BE49-F238E27FC236}">
                <a16:creationId xmlns:a16="http://schemas.microsoft.com/office/drawing/2014/main" id="{EF5B7AFA-1998-0449-A6AE-FF7D4B4ECA59}"/>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Innovation</a:t>
            </a:r>
            <a:endParaRPr lang="en-US" dirty="0"/>
          </a:p>
        </p:txBody>
      </p:sp>
    </p:spTree>
    <p:extLst>
      <p:ext uri="{BB962C8B-B14F-4D97-AF65-F5344CB8AC3E}">
        <p14:creationId xmlns:p14="http://schemas.microsoft.com/office/powerpoint/2010/main" val="33061288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06AE-A188-C244-ACBD-83BB32A6FF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F16841-B892-584A-96E6-3D8D12AE259A}"/>
              </a:ext>
            </a:extLst>
          </p:cNvPr>
          <p:cNvSpPr>
            <a:spLocks noGrp="1"/>
          </p:cNvSpPr>
          <p:nvPr>
            <p:ph type="dt" sz="half" idx="10"/>
          </p:nvPr>
        </p:nvSpPr>
        <p:spPr/>
        <p:txBody>
          <a:bodyPr/>
          <a:lstStyle/>
          <a:p>
            <a:fld id="{EF1F6868-B405-CA44-B412-5D6C4F518A0C}" type="datetimeFigureOut">
              <a:rPr lang="en-US" smtClean="0"/>
              <a:t>7/25/2024</a:t>
            </a:fld>
            <a:endParaRPr lang="en-US"/>
          </a:p>
        </p:txBody>
      </p:sp>
      <p:sp>
        <p:nvSpPr>
          <p:cNvPr id="4" name="Footer Placeholder 3">
            <a:extLst>
              <a:ext uri="{FF2B5EF4-FFF2-40B4-BE49-F238E27FC236}">
                <a16:creationId xmlns:a16="http://schemas.microsoft.com/office/drawing/2014/main" id="{C62FA9FA-52CE-4E45-8FAE-80E6111E9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3D6CE-66E1-194F-B3BE-92F3C72125BE}"/>
              </a:ext>
            </a:extLst>
          </p:cNvPr>
          <p:cNvSpPr>
            <a:spLocks noGrp="1"/>
          </p:cNvSpPr>
          <p:nvPr>
            <p:ph type="sldNum" sz="quarter" idx="12"/>
          </p:nvPr>
        </p:nvSpPr>
        <p:spPr/>
        <p:txBody>
          <a:bodyPr/>
          <a:lstStyle/>
          <a:p>
            <a:fld id="{61C45A3A-841E-C04D-A6C3-2A644B41F8FE}" type="slidenum">
              <a:rPr lang="en-US" smtClean="0"/>
              <a:t>‹#›</a:t>
            </a:fld>
            <a:endParaRPr lang="en-US"/>
          </a:p>
        </p:txBody>
      </p:sp>
      <p:grpSp>
        <p:nvGrpSpPr>
          <p:cNvPr id="6" name="Group 5">
            <a:extLst>
              <a:ext uri="{FF2B5EF4-FFF2-40B4-BE49-F238E27FC236}">
                <a16:creationId xmlns:a16="http://schemas.microsoft.com/office/drawing/2014/main" id="{74DC930C-EE08-2047-91CC-9D9E2E2780E2}"/>
              </a:ext>
            </a:extLst>
          </p:cNvPr>
          <p:cNvGrpSpPr/>
          <p:nvPr userDrawn="1"/>
        </p:nvGrpSpPr>
        <p:grpSpPr>
          <a:xfrm>
            <a:off x="0" y="0"/>
            <a:ext cx="13239208" cy="7167023"/>
            <a:chOff x="-279991" y="0"/>
            <a:chExt cx="13239208" cy="7167023"/>
          </a:xfrm>
        </p:grpSpPr>
        <p:pic>
          <p:nvPicPr>
            <p:cNvPr id="7" name="Picture 2" descr="http://media.washtimes.com.s3.amazonaws.com/media/image/2015/09/08/9_8_2015_2constitution8201.jpg">
              <a:extLst>
                <a:ext uri="{FF2B5EF4-FFF2-40B4-BE49-F238E27FC236}">
                  <a16:creationId xmlns:a16="http://schemas.microsoft.com/office/drawing/2014/main" id="{8FB1141C-E09B-6E4C-931A-807B4A8B1904}"/>
                </a:ext>
              </a:extLst>
            </p:cNvPr>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279991" y="0"/>
              <a:ext cx="1247199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5718AA8-D11E-064C-924F-788F1F9D695A}"/>
                </a:ext>
              </a:extLst>
            </p:cNvPr>
            <p:cNvSpPr/>
            <p:nvPr/>
          </p:nvSpPr>
          <p:spPr>
            <a:xfrm>
              <a:off x="-279990" y="0"/>
              <a:ext cx="12471990" cy="6858000"/>
            </a:xfrm>
            <a:prstGeom prst="rect">
              <a:avLst/>
            </a:prstGeom>
            <a:solidFill>
              <a:srgbClr val="20273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D36823C-37C1-0045-BBD6-1D97E3534240}"/>
                </a:ext>
              </a:extLst>
            </p:cNvPr>
            <p:cNvGrpSpPr/>
            <p:nvPr/>
          </p:nvGrpSpPr>
          <p:grpSpPr>
            <a:xfrm>
              <a:off x="6375537" y="583343"/>
              <a:ext cx="6583680" cy="6583680"/>
              <a:chOff x="6925234" y="-971550"/>
              <a:chExt cx="6583680" cy="6583680"/>
            </a:xfrm>
          </p:grpSpPr>
          <p:sp>
            <p:nvSpPr>
              <p:cNvPr id="10" name="Oval 9">
                <a:extLst>
                  <a:ext uri="{FF2B5EF4-FFF2-40B4-BE49-F238E27FC236}">
                    <a16:creationId xmlns:a16="http://schemas.microsoft.com/office/drawing/2014/main" id="{C4C33D91-0FD3-764A-8FF9-84DC6C89AF33}"/>
                  </a:ext>
                </a:extLst>
              </p:cNvPr>
              <p:cNvSpPr/>
              <p:nvPr/>
            </p:nvSpPr>
            <p:spPr>
              <a:xfrm>
                <a:off x="6925234" y="-971550"/>
                <a:ext cx="6583680" cy="6583680"/>
              </a:xfrm>
              <a:prstGeom prst="ellipse">
                <a:avLst/>
              </a:prstGeom>
              <a:solidFill>
                <a:srgbClr val="A7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media.washtimes.com.s3.amazonaws.com/media/image/2015/09/08/9_8_2015_2constitution8201.jpg">
                <a:extLst>
                  <a:ext uri="{FF2B5EF4-FFF2-40B4-BE49-F238E27FC236}">
                    <a16:creationId xmlns:a16="http://schemas.microsoft.com/office/drawing/2014/main" id="{E77330B0-BF73-594A-9D7B-B97CE5542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 r="24789"/>
              <a:stretch/>
            </p:blipFill>
            <p:spPr bwMode="auto">
              <a:xfrm>
                <a:off x="7062394" y="-834390"/>
                <a:ext cx="6309360" cy="6309360"/>
              </a:xfrm>
              <a:prstGeom prst="ellipse">
                <a:avLst/>
              </a:prstGeom>
              <a:noFill/>
              <a:ln w="114300">
                <a:no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005736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E0C30A09-75D8-CE47-858A-E88D0129C476}"/>
              </a:ext>
            </a:extLst>
          </p:cNvPr>
          <p:cNvPicPr>
            <a:picLocks noChangeAspect="1"/>
          </p:cNvPicPr>
          <p:nvPr userDrawn="1"/>
        </p:nvPicPr>
        <p:blipFill>
          <a:blip r:embed="rId2"/>
          <a:stretch>
            <a:fillRect/>
          </a:stretch>
        </p:blipFill>
        <p:spPr>
          <a:xfrm>
            <a:off x="0" y="0"/>
            <a:ext cx="12192000" cy="1087129"/>
          </a:xfrm>
          <a:prstGeom prst="rect">
            <a:avLst/>
          </a:prstGeom>
        </p:spPr>
      </p:pic>
      <p:pic>
        <p:nvPicPr>
          <p:cNvPr id="74" name="Picture 73">
            <a:extLst>
              <a:ext uri="{FF2B5EF4-FFF2-40B4-BE49-F238E27FC236}">
                <a16:creationId xmlns:a16="http://schemas.microsoft.com/office/drawing/2014/main" id="{32E80D1C-9385-AE4C-89FA-77775F6AC94F}"/>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
        <p:nvSpPr>
          <p:cNvPr id="75" name="Title 1">
            <a:extLst>
              <a:ext uri="{FF2B5EF4-FFF2-40B4-BE49-F238E27FC236}">
                <a16:creationId xmlns:a16="http://schemas.microsoft.com/office/drawing/2014/main" id="{9883E8DA-BC8F-7C4D-8999-59315899572C}"/>
              </a:ext>
            </a:extLst>
          </p:cNvPr>
          <p:cNvSpPr txBox="1">
            <a:spLocks/>
          </p:cNvSpPr>
          <p:nvPr userDrawn="1"/>
        </p:nvSpPr>
        <p:spPr>
          <a:xfrm>
            <a:off x="574040" y="364516"/>
            <a:ext cx="10515600" cy="525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Calibri" panose="020F0502020204030204" pitchFamily="34" charset="0"/>
                <a:ea typeface="+mj-ea"/>
                <a:cs typeface="Calibri" panose="020F0502020204030204" pitchFamily="34" charset="0"/>
              </a:defRPr>
            </a:lvl1pPr>
          </a:lstStyle>
          <a:p>
            <a:r>
              <a:rPr lang="en-US" sz="4400" dirty="0"/>
              <a:t>NIST Laboratory Programs</a:t>
            </a:r>
            <a:endParaRPr lang="en-US" dirty="0"/>
          </a:p>
        </p:txBody>
      </p:sp>
      <p:sp>
        <p:nvSpPr>
          <p:cNvPr id="90" name="Rectangle 89">
            <a:extLst>
              <a:ext uri="{FF2B5EF4-FFF2-40B4-BE49-F238E27FC236}">
                <a16:creationId xmlns:a16="http://schemas.microsoft.com/office/drawing/2014/main" id="{C41CBFA3-8AE3-3E48-95B8-DF892C5C51FA}"/>
              </a:ext>
              <a:ext uri="{C183D7F6-B498-43B3-948B-1728B52AA6E4}">
                <adec:decorative xmlns:adec="http://schemas.microsoft.com/office/drawing/2017/decorative" val="1"/>
              </a:ext>
            </a:extLst>
          </p:cNvPr>
          <p:cNvSpPr/>
          <p:nvPr userDrawn="1"/>
        </p:nvSpPr>
        <p:spPr>
          <a:xfrm>
            <a:off x="9402937" y="3561055"/>
            <a:ext cx="1399032" cy="2013995"/>
          </a:xfrm>
          <a:prstGeom prst="rect">
            <a:avLst/>
          </a:prstGeom>
          <a:solidFill>
            <a:srgbClr val="B9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1" name="TextBox 90">
            <a:extLst>
              <a:ext uri="{FF2B5EF4-FFF2-40B4-BE49-F238E27FC236}">
                <a16:creationId xmlns:a16="http://schemas.microsoft.com/office/drawing/2014/main" id="{8D1F6DD6-9267-344B-9BC3-7432B3D87934}"/>
              </a:ext>
            </a:extLst>
          </p:cNvPr>
          <p:cNvSpPr txBox="1"/>
          <p:nvPr userDrawn="1"/>
        </p:nvSpPr>
        <p:spPr>
          <a:xfrm>
            <a:off x="9402937" y="4198719"/>
            <a:ext cx="1410093"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NIST Center for Neutron Research</a:t>
            </a:r>
          </a:p>
        </p:txBody>
      </p:sp>
      <p:sp>
        <p:nvSpPr>
          <p:cNvPr id="92" name="Rectangle 91">
            <a:extLst>
              <a:ext uri="{FF2B5EF4-FFF2-40B4-BE49-F238E27FC236}">
                <a16:creationId xmlns:a16="http://schemas.microsoft.com/office/drawing/2014/main" id="{923F524D-CD61-3E4C-A2F5-C65FBEABDF40}"/>
              </a:ext>
              <a:ext uri="{C183D7F6-B498-43B3-948B-1728B52AA6E4}">
                <adec:decorative xmlns:adec="http://schemas.microsoft.com/office/drawing/2017/decorative" val="1"/>
              </a:ext>
            </a:extLst>
          </p:cNvPr>
          <p:cNvSpPr/>
          <p:nvPr userDrawn="1"/>
        </p:nvSpPr>
        <p:spPr>
          <a:xfrm>
            <a:off x="7795548" y="3561054"/>
            <a:ext cx="1450646"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TextBox 92">
            <a:extLst>
              <a:ext uri="{FF2B5EF4-FFF2-40B4-BE49-F238E27FC236}">
                <a16:creationId xmlns:a16="http://schemas.microsoft.com/office/drawing/2014/main" id="{2AD7787F-3087-7245-B4FE-FFB148518916}"/>
              </a:ext>
            </a:extLst>
          </p:cNvPr>
          <p:cNvSpPr txBox="1"/>
          <p:nvPr userDrawn="1"/>
        </p:nvSpPr>
        <p:spPr>
          <a:xfrm>
            <a:off x="7481012" y="4198719"/>
            <a:ext cx="2086994"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Communication</a:t>
            </a:r>
          </a:p>
          <a:p>
            <a:pPr algn="ctr"/>
            <a:r>
              <a:rPr lang="en-US" sz="1600" b="1" dirty="0">
                <a:solidFill>
                  <a:schemeClr val="bg1"/>
                </a:solidFill>
                <a:cs typeface="Arial" panose="020B0604020202020204" pitchFamily="34" charset="0"/>
              </a:rPr>
              <a:t>Technology</a:t>
            </a:r>
          </a:p>
          <a:p>
            <a:pPr algn="ctr"/>
            <a:r>
              <a:rPr lang="en-US" sz="1600" b="1" dirty="0">
                <a:solidFill>
                  <a:schemeClr val="bg1"/>
                </a:solidFill>
                <a:cs typeface="Arial" panose="020B0604020202020204" pitchFamily="34" charset="0"/>
              </a:rPr>
              <a:t>Laboratory</a:t>
            </a:r>
          </a:p>
        </p:txBody>
      </p:sp>
      <p:sp>
        <p:nvSpPr>
          <p:cNvPr id="94" name="Rectangle 93">
            <a:extLst>
              <a:ext uri="{FF2B5EF4-FFF2-40B4-BE49-F238E27FC236}">
                <a16:creationId xmlns:a16="http://schemas.microsoft.com/office/drawing/2014/main" id="{3307A07B-09D0-E54C-B784-973A6E9777F5}"/>
              </a:ext>
              <a:ext uri="{C183D7F6-B498-43B3-948B-1728B52AA6E4}">
                <adec:decorative xmlns:adec="http://schemas.microsoft.com/office/drawing/2017/decorative" val="1"/>
              </a:ext>
            </a:extLst>
          </p:cNvPr>
          <p:cNvSpPr/>
          <p:nvPr userDrawn="1"/>
        </p:nvSpPr>
        <p:spPr>
          <a:xfrm>
            <a:off x="6235213" y="3561055"/>
            <a:ext cx="140359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5" name="TextBox 94">
            <a:extLst>
              <a:ext uri="{FF2B5EF4-FFF2-40B4-BE49-F238E27FC236}">
                <a16:creationId xmlns:a16="http://schemas.microsoft.com/office/drawing/2014/main" id="{B13397DC-E8C0-574E-BD44-442945072B35}"/>
              </a:ext>
            </a:extLst>
          </p:cNvPr>
          <p:cNvSpPr txBox="1"/>
          <p:nvPr userDrawn="1"/>
        </p:nvSpPr>
        <p:spPr>
          <a:xfrm>
            <a:off x="5893512" y="4198719"/>
            <a:ext cx="2086994"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Information</a:t>
            </a:r>
          </a:p>
          <a:p>
            <a:pPr algn="ctr"/>
            <a:r>
              <a:rPr lang="en-US" sz="1600" b="1" dirty="0">
                <a:solidFill>
                  <a:schemeClr val="bg1"/>
                </a:solidFill>
                <a:cs typeface="Arial" panose="020B0604020202020204" pitchFamily="34" charset="0"/>
              </a:rPr>
              <a:t>Technology</a:t>
            </a:r>
          </a:p>
          <a:p>
            <a:pPr algn="ctr"/>
            <a:r>
              <a:rPr lang="en-US" sz="1600" b="1" dirty="0">
                <a:solidFill>
                  <a:schemeClr val="bg1"/>
                </a:solidFill>
                <a:cs typeface="Arial" panose="020B0604020202020204" pitchFamily="34" charset="0"/>
              </a:rPr>
              <a:t>Laboratory</a:t>
            </a:r>
          </a:p>
        </p:txBody>
      </p:sp>
      <p:sp>
        <p:nvSpPr>
          <p:cNvPr id="96" name="Rectangle 95">
            <a:extLst>
              <a:ext uri="{FF2B5EF4-FFF2-40B4-BE49-F238E27FC236}">
                <a16:creationId xmlns:a16="http://schemas.microsoft.com/office/drawing/2014/main" id="{E2224FC5-14BA-3B44-AEF5-9CD792DC2A5A}"/>
              </a:ext>
              <a:ext uri="{C183D7F6-B498-43B3-948B-1728B52AA6E4}">
                <adec:decorative xmlns:adec="http://schemas.microsoft.com/office/drawing/2017/decorative" val="1"/>
              </a:ext>
            </a:extLst>
          </p:cNvPr>
          <p:cNvSpPr/>
          <p:nvPr userDrawn="1"/>
        </p:nvSpPr>
        <p:spPr>
          <a:xfrm>
            <a:off x="4655225" y="3561054"/>
            <a:ext cx="1399032" cy="2013995"/>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TextBox 96">
            <a:extLst>
              <a:ext uri="{FF2B5EF4-FFF2-40B4-BE49-F238E27FC236}">
                <a16:creationId xmlns:a16="http://schemas.microsoft.com/office/drawing/2014/main" id="{9290E38E-65B0-8040-8D8A-09DB7FEA15B6}"/>
              </a:ext>
            </a:extLst>
          </p:cNvPr>
          <p:cNvSpPr txBox="1"/>
          <p:nvPr userDrawn="1"/>
        </p:nvSpPr>
        <p:spPr>
          <a:xfrm>
            <a:off x="4318712" y="4198719"/>
            <a:ext cx="2086994" cy="584775"/>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Engineering </a:t>
            </a:r>
          </a:p>
          <a:p>
            <a:pPr algn="ctr"/>
            <a:r>
              <a:rPr lang="en-US" sz="1600" b="1" dirty="0">
                <a:solidFill>
                  <a:schemeClr val="bg1"/>
                </a:solidFill>
                <a:cs typeface="Arial" panose="020B0604020202020204" pitchFamily="34" charset="0"/>
              </a:rPr>
              <a:t>Laboratory</a:t>
            </a:r>
          </a:p>
        </p:txBody>
      </p:sp>
      <p:sp>
        <p:nvSpPr>
          <p:cNvPr id="98" name="Rectangle 97">
            <a:extLst>
              <a:ext uri="{FF2B5EF4-FFF2-40B4-BE49-F238E27FC236}">
                <a16:creationId xmlns:a16="http://schemas.microsoft.com/office/drawing/2014/main" id="{86519695-FD62-F549-95B2-91FABD00603A}"/>
              </a:ext>
              <a:ext uri="{C183D7F6-B498-43B3-948B-1728B52AA6E4}">
                <adec:decorative xmlns:adec="http://schemas.microsoft.com/office/drawing/2017/decorative" val="1"/>
              </a:ext>
            </a:extLst>
          </p:cNvPr>
          <p:cNvSpPr/>
          <p:nvPr userDrawn="1"/>
        </p:nvSpPr>
        <p:spPr>
          <a:xfrm>
            <a:off x="1470203" y="3561054"/>
            <a:ext cx="139903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08823EC-A9F7-124E-A502-64EE9130738C}"/>
              </a:ext>
              <a:ext uri="{C183D7F6-B498-43B3-948B-1728B52AA6E4}">
                <adec:decorative xmlns:adec="http://schemas.microsoft.com/office/drawing/2017/decorative" val="1"/>
              </a:ext>
            </a:extLst>
          </p:cNvPr>
          <p:cNvSpPr/>
          <p:nvPr userDrawn="1"/>
        </p:nvSpPr>
        <p:spPr>
          <a:xfrm>
            <a:off x="3072913" y="3561055"/>
            <a:ext cx="1403592" cy="2013995"/>
          </a:xfrm>
          <a:prstGeom prst="rect">
            <a:avLst/>
          </a:prstGeom>
          <a:solidFill>
            <a:srgbClr val="113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10" descr="Industrial Laser cutting processing f flat sheet metal steel material with sparks.&#10;">
            <a:extLst>
              <a:ext uri="{FF2B5EF4-FFF2-40B4-BE49-F238E27FC236}">
                <a16:creationId xmlns:a16="http://schemas.microsoft.com/office/drawing/2014/main" id="{C6AA57EB-331D-054B-A1E8-EB3F64540D74}"/>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4655225" y="2348884"/>
            <a:ext cx="1402923" cy="140390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1" name="Picture 10" descr="The top of an a large antenna with sky behind it. ">
            <a:extLst>
              <a:ext uri="{FF2B5EF4-FFF2-40B4-BE49-F238E27FC236}">
                <a16:creationId xmlns:a16="http://schemas.microsoft.com/office/drawing/2014/main" id="{DCC83DA3-F932-C448-9A68-195714418A3E}"/>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7795548" y="2353774"/>
            <a:ext cx="1453896" cy="1399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 name="Picture 4" descr="Large silver cylender shaped equipment known as the neutron scattering (vSANS) instrument used in the NIST Center for Neutron Research (NCNR.">
            <a:extLst>
              <a:ext uri="{FF2B5EF4-FFF2-40B4-BE49-F238E27FC236}">
                <a16:creationId xmlns:a16="http://schemas.microsoft.com/office/drawing/2014/main" id="{283F0228-151F-3341-B53B-D70661D04CD6}"/>
              </a:ext>
            </a:extLst>
          </p:cNvPr>
          <p:cNvPicPr>
            <a:picLocks noChangeAspect="1" noChangeArrowheads="1"/>
          </p:cNvPicPr>
          <p:nvPr userDrawn="1"/>
        </p:nvPicPr>
        <p:blipFill>
          <a:blip r:embed="rId6"/>
          <a:stretch>
            <a:fillRect/>
          </a:stretch>
        </p:blipFill>
        <p:spPr bwMode="auto">
          <a:xfrm>
            <a:off x="9402937" y="2348884"/>
            <a:ext cx="1399032" cy="13990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 name="Picture 6" descr="Blurred man in background touch screen infront of him with a lock on it. Illustrates cloud connectivity.">
            <a:extLst>
              <a:ext uri="{FF2B5EF4-FFF2-40B4-BE49-F238E27FC236}">
                <a16:creationId xmlns:a16="http://schemas.microsoft.com/office/drawing/2014/main" id="{6F442A0E-344F-4A42-92C5-0D5F61B616D2}"/>
              </a:ext>
            </a:extLst>
          </p:cNvPr>
          <p:cNvPicPr>
            <a:picLocks noChangeAspect="1" noChangeArrowheads="1"/>
          </p:cNvPicPr>
          <p:nvPr userDrawn="1"/>
        </p:nvPicPr>
        <p:blipFill>
          <a:blip r:embed="rId7"/>
          <a:stretch>
            <a:fillRect/>
          </a:stretch>
        </p:blipFill>
        <p:spPr bwMode="auto">
          <a:xfrm>
            <a:off x="6235646" y="2348884"/>
            <a:ext cx="1399013" cy="13990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6AB42097-9B9F-9648-B4DA-8C4C63D949BA}"/>
              </a:ext>
            </a:extLst>
          </p:cNvPr>
          <p:cNvSpPr txBox="1"/>
          <p:nvPr userDrawn="1"/>
        </p:nvSpPr>
        <p:spPr>
          <a:xfrm>
            <a:off x="2891593" y="4198719"/>
            <a:ext cx="1767781"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Physical Measurement Laboratory</a:t>
            </a:r>
          </a:p>
        </p:txBody>
      </p:sp>
      <p:sp>
        <p:nvSpPr>
          <p:cNvPr id="105" name="TextBox 104">
            <a:extLst>
              <a:ext uri="{FF2B5EF4-FFF2-40B4-BE49-F238E27FC236}">
                <a16:creationId xmlns:a16="http://schemas.microsoft.com/office/drawing/2014/main" id="{9A383F0C-031F-FE4B-9584-05C63FFE244D}"/>
              </a:ext>
            </a:extLst>
          </p:cNvPr>
          <p:cNvSpPr txBox="1"/>
          <p:nvPr userDrawn="1"/>
        </p:nvSpPr>
        <p:spPr>
          <a:xfrm>
            <a:off x="1251058" y="4198719"/>
            <a:ext cx="1837322" cy="830997"/>
          </a:xfrm>
          <a:prstGeom prst="rect">
            <a:avLst/>
          </a:prstGeom>
          <a:noFill/>
        </p:spPr>
        <p:txBody>
          <a:bodyPr wrap="square" rtlCol="0">
            <a:spAutoFit/>
          </a:bodyPr>
          <a:lstStyle/>
          <a:p>
            <a:pPr algn="ctr"/>
            <a:r>
              <a:rPr lang="en-US" sz="1600" b="1" dirty="0">
                <a:solidFill>
                  <a:schemeClr val="bg1"/>
                </a:solidFill>
                <a:cs typeface="Arial" panose="020B0604020202020204" pitchFamily="34" charset="0"/>
              </a:rPr>
              <a:t>Material </a:t>
            </a:r>
          </a:p>
          <a:p>
            <a:pPr algn="ctr"/>
            <a:r>
              <a:rPr lang="en-US" sz="1600" b="1" dirty="0">
                <a:solidFill>
                  <a:schemeClr val="bg1"/>
                </a:solidFill>
                <a:cs typeface="Arial" panose="020B0604020202020204" pitchFamily="34" charset="0"/>
              </a:rPr>
              <a:t>Measurement Laboratory</a:t>
            </a:r>
          </a:p>
        </p:txBody>
      </p:sp>
      <p:pic>
        <p:nvPicPr>
          <p:cNvPr id="106" name="Picture 8" descr="Close-up of the inside of the small apparatus used for the vacuum-to-air studies.  It is chrome piece of equipment and inside the center is the kilogram. ">
            <a:extLst>
              <a:ext uri="{FF2B5EF4-FFF2-40B4-BE49-F238E27FC236}">
                <a16:creationId xmlns:a16="http://schemas.microsoft.com/office/drawing/2014/main" id="{650D24C2-9F98-0E45-8DA4-63A5860DB36B}"/>
              </a:ext>
            </a:extLst>
          </p:cNvPr>
          <p:cNvPicPr>
            <a:picLocks noChangeAspect="1" noChangeArrowheads="1"/>
          </p:cNvPicPr>
          <p:nvPr userDrawn="1"/>
        </p:nvPicPr>
        <p:blipFill>
          <a:blip r:embed="rId8"/>
          <a:stretch>
            <a:fillRect/>
          </a:stretch>
        </p:blipFill>
        <p:spPr bwMode="auto">
          <a:xfrm>
            <a:off x="3077989" y="2348884"/>
            <a:ext cx="1401578" cy="140157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7" name="Picture 10" descr="DNA sequencing">
            <a:extLst>
              <a:ext uri="{FF2B5EF4-FFF2-40B4-BE49-F238E27FC236}">
                <a16:creationId xmlns:a16="http://schemas.microsoft.com/office/drawing/2014/main" id="{2E340756-4588-844C-B77E-44E11E396347}"/>
              </a:ext>
            </a:extLst>
          </p:cNvPr>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1470203" y="2348884"/>
            <a:ext cx="1399032" cy="1399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8" name="TextBox 107">
            <a:extLst>
              <a:ext uri="{FF2B5EF4-FFF2-40B4-BE49-F238E27FC236}">
                <a16:creationId xmlns:a16="http://schemas.microsoft.com/office/drawing/2014/main" id="{8130EE7D-22F8-654C-A901-5724E372635A}"/>
              </a:ext>
            </a:extLst>
          </p:cNvPr>
          <p:cNvSpPr txBox="1"/>
          <p:nvPr userDrawn="1"/>
        </p:nvSpPr>
        <p:spPr>
          <a:xfrm>
            <a:off x="6208836" y="3545663"/>
            <a:ext cx="1352652"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Credit:Shutterstock</a:t>
            </a:r>
            <a:endParaRPr lang="en-US" sz="800" dirty="0">
              <a:solidFill>
                <a:schemeClr val="bg1">
                  <a:alpha val="76000"/>
                </a:schemeClr>
              </a:solidFill>
              <a:cs typeface="Arial" panose="020B0604020202020204" pitchFamily="34" charset="0"/>
            </a:endParaRPr>
          </a:p>
        </p:txBody>
      </p:sp>
      <p:sp>
        <p:nvSpPr>
          <p:cNvPr id="109" name="TextBox 108">
            <a:extLst>
              <a:ext uri="{FF2B5EF4-FFF2-40B4-BE49-F238E27FC236}">
                <a16:creationId xmlns:a16="http://schemas.microsoft.com/office/drawing/2014/main" id="{6CB66287-16F0-F34B-97FF-5271EEB60FD6}"/>
              </a:ext>
            </a:extLst>
          </p:cNvPr>
          <p:cNvSpPr txBox="1"/>
          <p:nvPr userDrawn="1"/>
        </p:nvSpPr>
        <p:spPr>
          <a:xfrm>
            <a:off x="4608283" y="3467100"/>
            <a:ext cx="2164977" cy="307777"/>
          </a:xfrm>
          <a:prstGeom prst="rect">
            <a:avLst/>
          </a:prstGeom>
          <a:noFill/>
        </p:spPr>
        <p:txBody>
          <a:bodyPr wrap="square" rtlCol="0">
            <a:spAutoFit/>
          </a:bodyPr>
          <a:lstStyle/>
          <a:p>
            <a:r>
              <a:rPr lang="en-US" sz="700" dirty="0" err="1">
                <a:solidFill>
                  <a:schemeClr val="bg1">
                    <a:alpha val="76000"/>
                  </a:schemeClr>
                </a:solidFill>
                <a:cs typeface="Arial" panose="020B0604020202020204" pitchFamily="34" charset="0"/>
              </a:rPr>
              <a:t>Credit:Shutterstock</a:t>
            </a:r>
            <a:r>
              <a:rPr lang="en-US" sz="700" dirty="0">
                <a:solidFill>
                  <a:schemeClr val="bg1">
                    <a:alpha val="76000"/>
                  </a:schemeClr>
                </a:solidFill>
                <a:cs typeface="Arial" panose="020B0604020202020204" pitchFamily="34" charset="0"/>
              </a:rPr>
              <a:t>/</a:t>
            </a:r>
          </a:p>
          <a:p>
            <a:r>
              <a:rPr lang="en-US" sz="700" dirty="0">
                <a:solidFill>
                  <a:schemeClr val="bg1">
                    <a:alpha val="76000"/>
                  </a:schemeClr>
                </a:solidFill>
                <a:cs typeface="Arial" panose="020B0604020202020204" pitchFamily="34" charset="0"/>
              </a:rPr>
              <a:t>Dmitry </a:t>
            </a:r>
            <a:r>
              <a:rPr lang="en-US" sz="700" dirty="0" err="1">
                <a:solidFill>
                  <a:schemeClr val="bg1">
                    <a:alpha val="76000"/>
                  </a:schemeClr>
                </a:solidFill>
                <a:cs typeface="Arial" panose="020B0604020202020204" pitchFamily="34" charset="0"/>
              </a:rPr>
              <a:t>Kalinovsky</a:t>
            </a:r>
            <a:endParaRPr lang="en-US" sz="700" dirty="0">
              <a:solidFill>
                <a:schemeClr val="bg1">
                  <a:alpha val="76000"/>
                </a:schemeClr>
              </a:solidFill>
              <a:cs typeface="Arial" panose="020B0604020202020204" pitchFamily="34" charset="0"/>
            </a:endParaRPr>
          </a:p>
        </p:txBody>
      </p:sp>
      <p:sp>
        <p:nvSpPr>
          <p:cNvPr id="110" name="TextBox 109">
            <a:extLst>
              <a:ext uri="{FF2B5EF4-FFF2-40B4-BE49-F238E27FC236}">
                <a16:creationId xmlns:a16="http://schemas.microsoft.com/office/drawing/2014/main" id="{E17AA75E-5B51-A643-BBD6-00FCF43A58F0}"/>
              </a:ext>
            </a:extLst>
          </p:cNvPr>
          <p:cNvSpPr txBox="1"/>
          <p:nvPr userDrawn="1"/>
        </p:nvSpPr>
        <p:spPr>
          <a:xfrm>
            <a:off x="7758665" y="3545663"/>
            <a:ext cx="1542913" cy="215444"/>
          </a:xfrm>
          <a:prstGeom prst="rect">
            <a:avLst/>
          </a:prstGeom>
          <a:noFill/>
        </p:spPr>
        <p:txBody>
          <a:bodyPr wrap="square" rtlCol="0">
            <a:spAutoFit/>
          </a:bodyPr>
          <a:lstStyle/>
          <a:p>
            <a:r>
              <a:rPr lang="en-US" sz="800" dirty="0">
                <a:solidFill>
                  <a:schemeClr val="bg1">
                    <a:alpha val="76000"/>
                  </a:schemeClr>
                </a:solidFill>
                <a:cs typeface="Arial" panose="020B0604020202020204" pitchFamily="34" charset="0"/>
              </a:rPr>
              <a:t>Credit: Shutterstock/</a:t>
            </a:r>
            <a:r>
              <a:rPr lang="en-US" sz="800" dirty="0" err="1">
                <a:solidFill>
                  <a:schemeClr val="bg1">
                    <a:alpha val="76000"/>
                  </a:schemeClr>
                </a:solidFill>
                <a:cs typeface="Arial" panose="020B0604020202020204" pitchFamily="34" charset="0"/>
              </a:rPr>
              <a:t>Italianestro</a:t>
            </a:r>
            <a:endParaRPr lang="en-US" sz="800" dirty="0">
              <a:solidFill>
                <a:schemeClr val="bg1">
                  <a:alpha val="76000"/>
                </a:schemeClr>
              </a:solidFill>
              <a:cs typeface="Arial" panose="020B0604020202020204" pitchFamily="34" charset="0"/>
            </a:endParaRPr>
          </a:p>
        </p:txBody>
      </p:sp>
      <p:sp>
        <p:nvSpPr>
          <p:cNvPr id="111" name="TextBox 110">
            <a:extLst>
              <a:ext uri="{FF2B5EF4-FFF2-40B4-BE49-F238E27FC236}">
                <a16:creationId xmlns:a16="http://schemas.microsoft.com/office/drawing/2014/main" id="{F50C93BF-902B-A24E-B4E9-0E399F6D8AF2}"/>
              </a:ext>
            </a:extLst>
          </p:cNvPr>
          <p:cNvSpPr txBox="1"/>
          <p:nvPr userDrawn="1"/>
        </p:nvSpPr>
        <p:spPr>
          <a:xfrm>
            <a:off x="3051746" y="3545663"/>
            <a:ext cx="731370"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Credit:NIST</a:t>
            </a:r>
            <a:endParaRPr lang="en-US" sz="800" dirty="0">
              <a:solidFill>
                <a:schemeClr val="bg1">
                  <a:alpha val="76000"/>
                </a:schemeClr>
              </a:solidFill>
              <a:cs typeface="Arial" panose="020B0604020202020204" pitchFamily="34" charset="0"/>
            </a:endParaRPr>
          </a:p>
        </p:txBody>
      </p:sp>
      <p:sp>
        <p:nvSpPr>
          <p:cNvPr id="112" name="TextBox 111">
            <a:extLst>
              <a:ext uri="{FF2B5EF4-FFF2-40B4-BE49-F238E27FC236}">
                <a16:creationId xmlns:a16="http://schemas.microsoft.com/office/drawing/2014/main" id="{5B0C88F4-50FA-D64E-9EB5-B257E8474CD4}"/>
              </a:ext>
            </a:extLst>
          </p:cNvPr>
          <p:cNvSpPr txBox="1"/>
          <p:nvPr userDrawn="1"/>
        </p:nvSpPr>
        <p:spPr>
          <a:xfrm>
            <a:off x="1414857" y="3545663"/>
            <a:ext cx="731370" cy="215444"/>
          </a:xfrm>
          <a:prstGeom prst="rect">
            <a:avLst/>
          </a:prstGeom>
          <a:noFill/>
        </p:spPr>
        <p:txBody>
          <a:bodyPr wrap="square" rtlCol="0">
            <a:spAutoFit/>
          </a:bodyPr>
          <a:lstStyle/>
          <a:p>
            <a:r>
              <a:rPr lang="en-US" sz="800" dirty="0" err="1">
                <a:solidFill>
                  <a:schemeClr val="bg1">
                    <a:alpha val="76000"/>
                  </a:schemeClr>
                </a:solidFill>
                <a:cs typeface="Arial" panose="020B0604020202020204" pitchFamily="34" charset="0"/>
              </a:rPr>
              <a:t>Credit:NIST</a:t>
            </a:r>
            <a:endParaRPr lang="en-US" sz="800" dirty="0">
              <a:solidFill>
                <a:schemeClr val="bg1">
                  <a:alpha val="76000"/>
                </a:schemeClr>
              </a:solidFill>
              <a:cs typeface="Arial" panose="020B0604020202020204" pitchFamily="34" charset="0"/>
            </a:endParaRPr>
          </a:p>
        </p:txBody>
      </p:sp>
    </p:spTree>
    <p:extLst>
      <p:ext uri="{BB962C8B-B14F-4D97-AF65-F5344CB8AC3E}">
        <p14:creationId xmlns:p14="http://schemas.microsoft.com/office/powerpoint/2010/main" val="134036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E5361-F20C-5A49-A77E-5EC477F3C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A062A5-3298-E643-BC9D-765202BF5065}"/>
              </a:ext>
            </a:extLst>
          </p:cNvPr>
          <p:cNvSpPr>
            <a:spLocks noGrp="1"/>
          </p:cNvSpPr>
          <p:nvPr>
            <p:ph type="title"/>
          </p:nvPr>
        </p:nvSpPr>
        <p:spPr>
          <a:xfrm>
            <a:off x="501874" y="1214040"/>
            <a:ext cx="10515600" cy="1325563"/>
          </a:xfrm>
        </p:spPr>
        <p:txBody>
          <a:bodyPr>
            <a:normAutofit/>
          </a:bodyPr>
          <a:lstStyle>
            <a:lvl1pPr>
              <a:defRPr sz="6000" b="1">
                <a:solidFill>
                  <a:srgbClr val="193968"/>
                </a:solidFill>
                <a:latin typeface="+mn-lt"/>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39A85BF3-4E7C-454B-B1C9-31E74A986E11}"/>
              </a:ext>
            </a:extLst>
          </p:cNvPr>
          <p:cNvPicPr>
            <a:picLocks noChangeAspect="1"/>
          </p:cNvPicPr>
          <p:nvPr userDrawn="1"/>
        </p:nvPicPr>
        <p:blipFill>
          <a:blip r:embed="rId3"/>
          <a:stretch>
            <a:fillRect/>
          </a:stretch>
        </p:blipFill>
        <p:spPr>
          <a:xfrm>
            <a:off x="-5804" y="5590112"/>
            <a:ext cx="12192001" cy="1267887"/>
          </a:xfrm>
          <a:prstGeom prst="rect">
            <a:avLst/>
          </a:prstGeom>
        </p:spPr>
      </p:pic>
      <p:cxnSp>
        <p:nvCxnSpPr>
          <p:cNvPr id="12" name="Straight Connector 11">
            <a:extLst>
              <a:ext uri="{FF2B5EF4-FFF2-40B4-BE49-F238E27FC236}">
                <a16:creationId xmlns:a16="http://schemas.microsoft.com/office/drawing/2014/main" id="{1D7E46A3-6E66-5E42-8165-30B15BAF3D1B}"/>
              </a:ext>
            </a:extLst>
          </p:cNvPr>
          <p:cNvCxnSpPr>
            <a:cxnSpLocks/>
          </p:cNvCxnSpPr>
          <p:nvPr userDrawn="1"/>
        </p:nvCxnSpPr>
        <p:spPr>
          <a:xfrm>
            <a:off x="0" y="5590112"/>
            <a:ext cx="12186197"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8E25D7-9AEF-0C40-A131-9FCCE2F2E879}"/>
              </a:ext>
            </a:extLst>
          </p:cNvPr>
          <p:cNvSpPr>
            <a:spLocks noGrp="1"/>
          </p:cNvSpPr>
          <p:nvPr>
            <p:ph idx="14" hasCustomPrompt="1"/>
          </p:nvPr>
        </p:nvSpPr>
        <p:spPr>
          <a:xfrm>
            <a:off x="7949184" y="5688429"/>
            <a:ext cx="4157472" cy="1029364"/>
          </a:xfrm>
        </p:spPr>
        <p:txBody>
          <a:bodyPr anchor="ctr"/>
          <a:lstStyle>
            <a:lvl1pPr marL="0" indent="0" algn="l">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OU</a:t>
            </a:r>
            <a:br>
              <a:rPr lang="en-US" dirty="0"/>
            </a:br>
            <a:r>
              <a:rPr lang="en-US" dirty="0"/>
              <a:t>LOGO</a:t>
            </a:r>
          </a:p>
        </p:txBody>
      </p:sp>
      <p:pic>
        <p:nvPicPr>
          <p:cNvPr id="11" name="Picture 10">
            <a:extLst>
              <a:ext uri="{FF2B5EF4-FFF2-40B4-BE49-F238E27FC236}">
                <a16:creationId xmlns:a16="http://schemas.microsoft.com/office/drawing/2014/main" id="{49F65A31-2876-1846-B2C3-B0FDF7C2207F}"/>
              </a:ext>
            </a:extLst>
          </p:cNvPr>
          <p:cNvPicPr>
            <a:picLocks noChangeAspect="1"/>
          </p:cNvPicPr>
          <p:nvPr userDrawn="1"/>
        </p:nvPicPr>
        <p:blipFill>
          <a:blip r:embed="rId4"/>
          <a:stretch>
            <a:fillRect/>
          </a:stretch>
        </p:blipFill>
        <p:spPr>
          <a:xfrm>
            <a:off x="359617" y="6004119"/>
            <a:ext cx="3973068" cy="524744"/>
          </a:xfrm>
          <a:prstGeom prst="rect">
            <a:avLst/>
          </a:prstGeom>
        </p:spPr>
      </p:pic>
    </p:spTree>
    <p:extLst>
      <p:ext uri="{BB962C8B-B14F-4D97-AF65-F5344CB8AC3E}">
        <p14:creationId xmlns:p14="http://schemas.microsoft.com/office/powerpoint/2010/main" val="971164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CABA49-B4A1-A84F-BCFF-25913D6444F5}"/>
              </a:ext>
            </a:extLst>
          </p:cNvPr>
          <p:cNvPicPr>
            <a:picLocks noChangeAspect="1"/>
          </p:cNvPicPr>
          <p:nvPr userDrawn="1"/>
        </p:nvPicPr>
        <p:blipFill>
          <a:blip r:embed="rId2"/>
          <a:stretch>
            <a:fillRect/>
          </a:stretch>
        </p:blipFill>
        <p:spPr>
          <a:xfrm>
            <a:off x="0" y="-20675"/>
            <a:ext cx="12228755" cy="6878675"/>
          </a:xfrm>
          <a:prstGeom prst="rect">
            <a:avLst/>
          </a:prstGeom>
        </p:spPr>
      </p:pic>
      <p:sp>
        <p:nvSpPr>
          <p:cNvPr id="23" name="Rectangle 22">
            <a:extLst>
              <a:ext uri="{FF2B5EF4-FFF2-40B4-BE49-F238E27FC236}">
                <a16:creationId xmlns:a16="http://schemas.microsoft.com/office/drawing/2014/main" id="{E0FC07B3-29F3-114B-806C-D8D1803F0EFD}"/>
              </a:ext>
            </a:extLst>
          </p:cNvPr>
          <p:cNvSpPr/>
          <p:nvPr userDrawn="1"/>
        </p:nvSpPr>
        <p:spPr>
          <a:xfrm>
            <a:off x="1152691" y="1073426"/>
            <a:ext cx="9880600" cy="5057790"/>
          </a:xfrm>
          <a:prstGeom prst="rect">
            <a:avLst/>
          </a:prstGeom>
          <a:solidFill>
            <a:srgbClr val="5D8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BB9278C-390D-0E4D-8A37-3CF1192823EE}"/>
              </a:ext>
            </a:extLst>
          </p:cNvPr>
          <p:cNvSpPr txBox="1"/>
          <p:nvPr userDrawn="1"/>
        </p:nvSpPr>
        <p:spPr>
          <a:xfrm>
            <a:off x="1658685" y="1834991"/>
            <a:ext cx="9098962" cy="1323439"/>
          </a:xfrm>
          <a:prstGeom prst="rect">
            <a:avLst/>
          </a:prstGeom>
          <a:noFill/>
        </p:spPr>
        <p:txBody>
          <a:bodyPr wrap="square" rtlCol="0">
            <a:spAutoFit/>
          </a:bodyPr>
          <a:lstStyle/>
          <a:p>
            <a:pPr algn="ctr"/>
            <a:r>
              <a:rPr lang="en-US" sz="8000" b="1" i="0" dirty="0">
                <a:solidFill>
                  <a:schemeClr val="bg1"/>
                </a:solidFill>
                <a:latin typeface="Calibri" panose="020F0502020204030204" pitchFamily="34" charset="0"/>
                <a:ea typeface="Arial" charset="0"/>
                <a:cs typeface="Calibri" panose="020F0502020204030204" pitchFamily="34" charset="0"/>
              </a:rPr>
              <a:t>STAY IN TOUCH</a:t>
            </a:r>
          </a:p>
        </p:txBody>
      </p:sp>
      <p:sp>
        <p:nvSpPr>
          <p:cNvPr id="25" name="TextBox 24">
            <a:extLst>
              <a:ext uri="{FF2B5EF4-FFF2-40B4-BE49-F238E27FC236}">
                <a16:creationId xmlns:a16="http://schemas.microsoft.com/office/drawing/2014/main" id="{1D26322B-55C6-D44C-A1A7-5AFE1DB4032A}"/>
              </a:ext>
            </a:extLst>
          </p:cNvPr>
          <p:cNvSpPr txBox="1"/>
          <p:nvPr userDrawn="1"/>
        </p:nvSpPr>
        <p:spPr>
          <a:xfrm>
            <a:off x="4014631" y="3528737"/>
            <a:ext cx="4387070" cy="707886"/>
          </a:xfrm>
          <a:prstGeom prst="rect">
            <a:avLst/>
          </a:prstGeom>
          <a:noFill/>
        </p:spPr>
        <p:txBody>
          <a:bodyPr wrap="square" rtlCol="0">
            <a:spAutoFit/>
          </a:bodyPr>
          <a:lstStyle/>
          <a:p>
            <a:pPr algn="ctr"/>
            <a:r>
              <a:rPr lang="en-US" sz="4000" b="0" i="0" dirty="0">
                <a:solidFill>
                  <a:schemeClr val="bg1"/>
                </a:solidFill>
                <a:latin typeface="Calibri" panose="020F0502020204030204" pitchFamily="34" charset="0"/>
                <a:ea typeface="Arial" charset="0"/>
                <a:cs typeface="Calibri" panose="020F0502020204030204" pitchFamily="34" charset="0"/>
              </a:rPr>
              <a:t>CONTACT US</a:t>
            </a:r>
          </a:p>
        </p:txBody>
      </p:sp>
      <p:cxnSp>
        <p:nvCxnSpPr>
          <p:cNvPr id="26" name="Straight Connector 25">
            <a:extLst>
              <a:ext uri="{FF2B5EF4-FFF2-40B4-BE49-F238E27FC236}">
                <a16:creationId xmlns:a16="http://schemas.microsoft.com/office/drawing/2014/main" id="{4F270A13-37C0-2C47-9E2B-F7D373383C06}"/>
              </a:ext>
            </a:extLst>
          </p:cNvPr>
          <p:cNvCxnSpPr>
            <a:cxnSpLocks/>
          </p:cNvCxnSpPr>
          <p:nvPr userDrawn="1"/>
        </p:nvCxnSpPr>
        <p:spPr>
          <a:xfrm>
            <a:off x="1742741" y="3283198"/>
            <a:ext cx="8788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F2DD48-A37A-9E47-BB33-118FCD1FDEDF}"/>
              </a:ext>
            </a:extLst>
          </p:cNvPr>
          <p:cNvSpPr txBox="1"/>
          <p:nvPr userDrawn="1"/>
        </p:nvSpPr>
        <p:spPr>
          <a:xfrm>
            <a:off x="8588471" y="4830528"/>
            <a:ext cx="2285996"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Arial" charset="0"/>
                <a:cs typeface="Calibri" panose="020F0502020204030204" pitchFamily="34" charset="0"/>
              </a:rPr>
              <a:t>@</a:t>
            </a:r>
            <a:r>
              <a:rPr lang="en-US" sz="2400" dirty="0" err="1">
                <a:solidFill>
                  <a:schemeClr val="bg1"/>
                </a:solidFill>
                <a:latin typeface="Calibri" panose="020F0502020204030204" pitchFamily="34" charset="0"/>
                <a:ea typeface="Arial" charset="0"/>
                <a:cs typeface="Calibri" panose="020F0502020204030204" pitchFamily="34" charset="0"/>
              </a:rPr>
              <a:t>nist</a:t>
            </a:r>
            <a:endParaRPr lang="en-US" sz="2400" dirty="0">
              <a:solidFill>
                <a:schemeClr val="bg1"/>
              </a:solidFill>
              <a:latin typeface="Calibri" panose="020F0502020204030204" pitchFamily="34" charset="0"/>
              <a:ea typeface="Arial" charset="0"/>
              <a:cs typeface="Calibri" panose="020F0502020204030204" pitchFamily="34" charset="0"/>
            </a:endParaRPr>
          </a:p>
        </p:txBody>
      </p:sp>
      <p:sp>
        <p:nvSpPr>
          <p:cNvPr id="28" name="TextBox 27">
            <a:extLst>
              <a:ext uri="{FF2B5EF4-FFF2-40B4-BE49-F238E27FC236}">
                <a16:creationId xmlns:a16="http://schemas.microsoft.com/office/drawing/2014/main" id="{96911F69-7DBA-6C47-B884-EB1C8F615B33}"/>
              </a:ext>
            </a:extLst>
          </p:cNvPr>
          <p:cNvSpPr txBox="1"/>
          <p:nvPr userDrawn="1"/>
        </p:nvSpPr>
        <p:spPr>
          <a:xfrm>
            <a:off x="3380545" y="4830527"/>
            <a:ext cx="1669699" cy="461665"/>
          </a:xfrm>
          <a:prstGeom prst="rect">
            <a:avLst/>
          </a:prstGeom>
          <a:noFill/>
        </p:spPr>
        <p:txBody>
          <a:bodyPr wrap="square" rtlCol="0">
            <a:spAutoFit/>
          </a:bodyPr>
          <a:lstStyle/>
          <a:p>
            <a:r>
              <a:rPr lang="en-US" sz="2400" dirty="0" err="1">
                <a:solidFill>
                  <a:schemeClr val="bg1"/>
                </a:solidFill>
                <a:latin typeface="Calibri" panose="020F0502020204030204" pitchFamily="34" charset="0"/>
                <a:ea typeface="Arial" charset="0"/>
                <a:cs typeface="Calibri" panose="020F0502020204030204" pitchFamily="34" charset="0"/>
              </a:rPr>
              <a:t>NIST.gov</a:t>
            </a:r>
            <a:endParaRPr lang="en-US" sz="2400" dirty="0">
              <a:solidFill>
                <a:schemeClr val="bg1"/>
              </a:solidFill>
              <a:latin typeface="Calibri" panose="020F0502020204030204" pitchFamily="34" charset="0"/>
              <a:ea typeface="Arial" charset="0"/>
              <a:cs typeface="Calibri" panose="020F0502020204030204" pitchFamily="34" charset="0"/>
            </a:endParaRPr>
          </a:p>
        </p:txBody>
      </p:sp>
      <p:sp>
        <p:nvSpPr>
          <p:cNvPr id="29" name="Oval 28">
            <a:extLst>
              <a:ext uri="{FF2B5EF4-FFF2-40B4-BE49-F238E27FC236}">
                <a16:creationId xmlns:a16="http://schemas.microsoft.com/office/drawing/2014/main" id="{A53DFCDD-3FE1-B94F-9781-F3C59ABD6CAC}"/>
              </a:ext>
            </a:extLst>
          </p:cNvPr>
          <p:cNvSpPr/>
          <p:nvPr userDrawn="1"/>
        </p:nvSpPr>
        <p:spPr>
          <a:xfrm>
            <a:off x="2439793"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30" name="Oval 29">
            <a:extLst>
              <a:ext uri="{FF2B5EF4-FFF2-40B4-BE49-F238E27FC236}">
                <a16:creationId xmlns:a16="http://schemas.microsoft.com/office/drawing/2014/main" id="{464E9C63-C3F1-DF41-831F-2476E5DF11B3}"/>
              </a:ext>
            </a:extLst>
          </p:cNvPr>
          <p:cNvSpPr/>
          <p:nvPr userDrawn="1"/>
        </p:nvSpPr>
        <p:spPr>
          <a:xfrm>
            <a:off x="6747379"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1" name="Picture 30">
            <a:extLst>
              <a:ext uri="{FF2B5EF4-FFF2-40B4-BE49-F238E27FC236}">
                <a16:creationId xmlns:a16="http://schemas.microsoft.com/office/drawing/2014/main" id="{5C42EF79-E38D-B74A-B187-B81517189581}"/>
              </a:ext>
            </a:extLst>
          </p:cNvPr>
          <p:cNvPicPr>
            <a:picLocks noChangeAspect="1"/>
          </p:cNvPicPr>
          <p:nvPr userDrawn="1"/>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05990" y="4561416"/>
            <a:ext cx="974555" cy="907555"/>
          </a:xfrm>
          <a:prstGeom prst="rect">
            <a:avLst/>
          </a:prstGeom>
        </p:spPr>
      </p:pic>
      <p:pic>
        <p:nvPicPr>
          <p:cNvPr id="32" name="Picture 31">
            <a:extLst>
              <a:ext uri="{FF2B5EF4-FFF2-40B4-BE49-F238E27FC236}">
                <a16:creationId xmlns:a16="http://schemas.microsoft.com/office/drawing/2014/main" id="{9A22543E-7F54-CF47-A470-C6EB6C3A4C8B}"/>
              </a:ext>
            </a:extLst>
          </p:cNvPr>
          <p:cNvPicPr>
            <a:picLocks noChangeAspect="1"/>
          </p:cNvPicPr>
          <p:nvPr userDrawn="1"/>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752881" y="4652443"/>
            <a:ext cx="779059" cy="725500"/>
          </a:xfrm>
          <a:prstGeom prst="rect">
            <a:avLst/>
          </a:prstGeom>
        </p:spPr>
      </p:pic>
      <p:sp>
        <p:nvSpPr>
          <p:cNvPr id="33" name="Oval 32">
            <a:extLst>
              <a:ext uri="{FF2B5EF4-FFF2-40B4-BE49-F238E27FC236}">
                <a16:creationId xmlns:a16="http://schemas.microsoft.com/office/drawing/2014/main" id="{51876575-F090-AA43-B568-942F635B403E}"/>
              </a:ext>
            </a:extLst>
          </p:cNvPr>
          <p:cNvSpPr/>
          <p:nvPr userDrawn="1"/>
        </p:nvSpPr>
        <p:spPr>
          <a:xfrm>
            <a:off x="5824742"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34" name="Oval 33">
            <a:extLst>
              <a:ext uri="{FF2B5EF4-FFF2-40B4-BE49-F238E27FC236}">
                <a16:creationId xmlns:a16="http://schemas.microsoft.com/office/drawing/2014/main" id="{C7FFF3ED-53BA-3248-A807-0EDACB1FC7E8}"/>
              </a:ext>
            </a:extLst>
          </p:cNvPr>
          <p:cNvSpPr/>
          <p:nvPr userDrawn="1"/>
        </p:nvSpPr>
        <p:spPr>
          <a:xfrm>
            <a:off x="4918579"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5" name="Picture 34">
            <a:extLst>
              <a:ext uri="{FF2B5EF4-FFF2-40B4-BE49-F238E27FC236}">
                <a16:creationId xmlns:a16="http://schemas.microsoft.com/office/drawing/2014/main" id="{C1D4945A-0C69-E144-A9EA-4F3C60511C32}"/>
              </a:ext>
            </a:extLst>
          </p:cNvPr>
          <p:cNvPicPr>
            <a:picLocks noChangeAspect="1"/>
          </p:cNvPicPr>
          <p:nvPr userDrawn="1"/>
        </p:nvPicPr>
        <p:blipFill>
          <a:blip r:embed="rId5"/>
          <a:stretch>
            <a:fillRect/>
          </a:stretch>
        </p:blipFill>
        <p:spPr>
          <a:xfrm>
            <a:off x="5986870" y="4749713"/>
            <a:ext cx="510664" cy="487968"/>
          </a:xfrm>
          <a:prstGeom prst="rect">
            <a:avLst/>
          </a:prstGeom>
        </p:spPr>
      </p:pic>
      <p:pic>
        <p:nvPicPr>
          <p:cNvPr id="36" name="Picture 35">
            <a:extLst>
              <a:ext uri="{FF2B5EF4-FFF2-40B4-BE49-F238E27FC236}">
                <a16:creationId xmlns:a16="http://schemas.microsoft.com/office/drawing/2014/main" id="{A956F6E6-34D0-EE49-8D2A-DC5F0B442208}"/>
              </a:ext>
            </a:extLst>
          </p:cNvPr>
          <p:cNvPicPr>
            <a:picLocks noChangeAspect="1"/>
          </p:cNvPicPr>
          <p:nvPr userDrawn="1"/>
        </p:nvPicPr>
        <p:blipFill>
          <a:blip r:embed="rId6"/>
          <a:stretch>
            <a:fillRect/>
          </a:stretch>
        </p:blipFill>
        <p:spPr>
          <a:xfrm>
            <a:off x="5214832" y="4749713"/>
            <a:ext cx="225940" cy="487968"/>
          </a:xfrm>
          <a:prstGeom prst="rect">
            <a:avLst/>
          </a:prstGeom>
        </p:spPr>
      </p:pic>
      <p:pic>
        <p:nvPicPr>
          <p:cNvPr id="37" name="Picture 36">
            <a:extLst>
              <a:ext uri="{FF2B5EF4-FFF2-40B4-BE49-F238E27FC236}">
                <a16:creationId xmlns:a16="http://schemas.microsoft.com/office/drawing/2014/main" id="{B3C66135-AF2A-664D-9305-4D1D0CF5486D}"/>
              </a:ext>
            </a:extLst>
          </p:cNvPr>
          <p:cNvPicPr>
            <a:picLocks noChangeAspect="1"/>
          </p:cNvPicPr>
          <p:nvPr userDrawn="1"/>
        </p:nvPicPr>
        <p:blipFill>
          <a:blip r:embed="rId7"/>
          <a:stretch>
            <a:fillRect/>
          </a:stretch>
        </p:blipFill>
        <p:spPr>
          <a:xfrm>
            <a:off x="4019563" y="346642"/>
            <a:ext cx="3831741" cy="506078"/>
          </a:xfrm>
          <a:prstGeom prst="rect">
            <a:avLst/>
          </a:prstGeom>
        </p:spPr>
      </p:pic>
      <p:sp>
        <p:nvSpPr>
          <p:cNvPr id="38" name="Oval 37">
            <a:extLst>
              <a:ext uri="{FF2B5EF4-FFF2-40B4-BE49-F238E27FC236}">
                <a16:creationId xmlns:a16="http://schemas.microsoft.com/office/drawing/2014/main" id="{8CB4CB17-4647-724B-81ED-A0864C1706A3}"/>
              </a:ext>
            </a:extLst>
          </p:cNvPr>
          <p:cNvSpPr/>
          <p:nvPr userDrawn="1"/>
        </p:nvSpPr>
        <p:spPr>
          <a:xfrm>
            <a:off x="7665834" y="459854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39" name="Picture 38">
            <a:extLst>
              <a:ext uri="{FF2B5EF4-FFF2-40B4-BE49-F238E27FC236}">
                <a16:creationId xmlns:a16="http://schemas.microsoft.com/office/drawing/2014/main" id="{2CE2FC5E-9B2A-3D40-9535-CA602D4BFDDB}"/>
              </a:ext>
            </a:extLst>
          </p:cNvPr>
          <p:cNvPicPr>
            <a:picLocks noChangeAspect="1"/>
          </p:cNvPicPr>
          <p:nvPr userDrawn="1"/>
        </p:nvPicPr>
        <p:blipFill>
          <a:blip r:embed="rId8"/>
          <a:stretch>
            <a:fillRect/>
          </a:stretch>
        </p:blipFill>
        <p:spPr>
          <a:xfrm>
            <a:off x="7851304" y="4784360"/>
            <a:ext cx="461665" cy="461665"/>
          </a:xfrm>
          <a:prstGeom prst="rect">
            <a:avLst/>
          </a:prstGeom>
        </p:spPr>
      </p:pic>
    </p:spTree>
    <p:extLst>
      <p:ext uri="{BB962C8B-B14F-4D97-AF65-F5344CB8AC3E}">
        <p14:creationId xmlns:p14="http://schemas.microsoft.com/office/powerpoint/2010/main" val="242450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091F42-D043-2D40-AF98-6BB2A82D040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675"/>
            <a:ext cx="12228755" cy="6878675"/>
          </a:xfrm>
          <a:prstGeom prst="rect">
            <a:avLst/>
          </a:prstGeom>
        </p:spPr>
      </p:pic>
      <p:sp>
        <p:nvSpPr>
          <p:cNvPr id="7" name="Rectangle 6">
            <a:extLst>
              <a:ext uri="{FF2B5EF4-FFF2-40B4-BE49-F238E27FC236}">
                <a16:creationId xmlns:a16="http://schemas.microsoft.com/office/drawing/2014/main" id="{027B43AF-6FA8-604C-9658-6C886FE656D4}"/>
              </a:ext>
            </a:extLst>
          </p:cNvPr>
          <p:cNvSpPr/>
          <p:nvPr userDrawn="1"/>
        </p:nvSpPr>
        <p:spPr>
          <a:xfrm>
            <a:off x="878529" y="1035902"/>
            <a:ext cx="10475271" cy="4765519"/>
          </a:xfrm>
          <a:prstGeom prst="rect">
            <a:avLst/>
          </a:prstGeom>
          <a:solidFill>
            <a:srgbClr val="061D37">
              <a:alpha val="87843"/>
            </a:srgbClr>
          </a:solidFill>
          <a:ln>
            <a:solidFill>
              <a:srgbClr val="458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FF144-A874-8D40-9673-63158A6E1443}"/>
              </a:ext>
            </a:extLst>
          </p:cNvPr>
          <p:cNvSpPr>
            <a:spLocks noGrp="1"/>
          </p:cNvSpPr>
          <p:nvPr>
            <p:ph type="title" hasCustomPrompt="1"/>
          </p:nvPr>
        </p:nvSpPr>
        <p:spPr>
          <a:xfrm>
            <a:off x="1648313" y="2338891"/>
            <a:ext cx="8932127" cy="2355772"/>
          </a:xfrm>
        </p:spPr>
        <p:txBody>
          <a:bodyPr>
            <a:normAutofit/>
          </a:bodyPr>
          <a:lstStyle>
            <a:lvl1pPr algn="ctr">
              <a:defRPr sz="6600" b="1">
                <a:solidFill>
                  <a:schemeClr val="bg1"/>
                </a:solidFill>
                <a:latin typeface="Calibri" panose="020F0502020204030204" pitchFamily="34" charset="0"/>
                <a:cs typeface="Calibri" panose="020F0502020204030204" pitchFamily="34" charset="0"/>
              </a:defRPr>
            </a:lvl1pPr>
          </a:lstStyle>
          <a:p>
            <a:r>
              <a:rPr lang="en-US" dirty="0"/>
              <a:t>QUESTIONS?</a:t>
            </a:r>
          </a:p>
        </p:txBody>
      </p:sp>
    </p:spTree>
    <p:extLst>
      <p:ext uri="{BB962C8B-B14F-4D97-AF65-F5344CB8AC3E}">
        <p14:creationId xmlns:p14="http://schemas.microsoft.com/office/powerpoint/2010/main" val="24097556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533BF-1B93-2A43-BA34-0F3A82D7F3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087129"/>
          </a:xfrm>
          <a:prstGeom prst="rect">
            <a:avLst/>
          </a:prstGeom>
        </p:spPr>
      </p:pic>
      <p:sp>
        <p:nvSpPr>
          <p:cNvPr id="2" name="Title 1">
            <a:extLst>
              <a:ext uri="{FF2B5EF4-FFF2-40B4-BE49-F238E27FC236}">
                <a16:creationId xmlns:a16="http://schemas.microsoft.com/office/drawing/2014/main" id="{F85A012D-B070-7A49-BBFF-079F2561A59B}"/>
              </a:ext>
            </a:extLst>
          </p:cNvPr>
          <p:cNvSpPr>
            <a:spLocks noGrp="1"/>
          </p:cNvSpPr>
          <p:nvPr>
            <p:ph type="title"/>
          </p:nvPr>
        </p:nvSpPr>
        <p:spPr>
          <a:xfrm>
            <a:off x="574040" y="-22034"/>
            <a:ext cx="10515600" cy="1325563"/>
          </a:xfrm>
        </p:spPr>
        <p:txBody>
          <a:bodyPr>
            <a:normAutofit/>
          </a:bodyPr>
          <a:lstStyle>
            <a:lvl1pPr>
              <a:defRPr sz="4000" b="0" i="0">
                <a:solidFill>
                  <a:schemeClr val="bg1"/>
                </a:solidFill>
                <a:latin typeface="+mn-lt"/>
                <a:cs typeface="Gill Sans SemiBold" panose="020B0502020104020203" pitchFamily="34"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2F388373-B974-7948-9839-60119604B6BD}"/>
              </a:ext>
            </a:extLst>
          </p:cNvPr>
          <p:cNvSpPr>
            <a:spLocks noGrp="1"/>
          </p:cNvSpPr>
          <p:nvPr>
            <p:ph idx="1"/>
          </p:nvPr>
        </p:nvSpPr>
        <p:spPr>
          <a:xfrm>
            <a:off x="0" y="3590693"/>
            <a:ext cx="3869473" cy="2508211"/>
          </a:xfrm>
        </p:spPr>
        <p:txBody>
          <a:bodyPr/>
          <a:lstStyle>
            <a:lvl1pPr marL="0" indent="0">
              <a:buNone/>
              <a:defRPr/>
            </a:lvl1pPr>
          </a:lstStyle>
          <a:p>
            <a:pPr lvl="0"/>
            <a:endParaRPr lang="en-US"/>
          </a:p>
        </p:txBody>
      </p:sp>
      <p:sp>
        <p:nvSpPr>
          <p:cNvPr id="4" name="Date Placeholder 3">
            <a:extLst>
              <a:ext uri="{FF2B5EF4-FFF2-40B4-BE49-F238E27FC236}">
                <a16:creationId xmlns:a16="http://schemas.microsoft.com/office/drawing/2014/main" id="{C9BEF32D-C8B6-BA4F-BA24-DA606CECF088}"/>
              </a:ext>
            </a:extLst>
          </p:cNvPr>
          <p:cNvSpPr>
            <a:spLocks noGrp="1"/>
          </p:cNvSpPr>
          <p:nvPr>
            <p:ph type="dt" sz="half" idx="10"/>
          </p:nvPr>
        </p:nvSpPr>
        <p:spPr/>
        <p:txBody>
          <a:bodyPr/>
          <a:lstStyle/>
          <a:p>
            <a:fld id="{847C78A7-2F02-43B5-BEE3-EF9B8A019DC4}" type="datetime1">
              <a:rPr lang="en-US" smtClean="0"/>
              <a:t>7/25/2024</a:t>
            </a:fld>
            <a:endParaRPr lang="en-US"/>
          </a:p>
        </p:txBody>
      </p:sp>
      <p:sp>
        <p:nvSpPr>
          <p:cNvPr id="5" name="Footer Placeholder 4">
            <a:extLst>
              <a:ext uri="{FF2B5EF4-FFF2-40B4-BE49-F238E27FC236}">
                <a16:creationId xmlns:a16="http://schemas.microsoft.com/office/drawing/2014/main" id="{127AB533-0985-E44A-9957-3DDE711C7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5A9F8-B433-CD4D-B0E5-00FDB974B120}"/>
              </a:ext>
            </a:extLst>
          </p:cNvPr>
          <p:cNvSpPr>
            <a:spLocks noGrp="1"/>
          </p:cNvSpPr>
          <p:nvPr>
            <p:ph type="sldNum" sz="quarter" idx="12"/>
          </p:nvPr>
        </p:nvSpPr>
        <p:spPr/>
        <p:txBody>
          <a:bodyPr/>
          <a:lstStyle/>
          <a:p>
            <a:fld id="{61C45A3A-841E-C04D-A6C3-2A644B41F8FE}" type="slidenum">
              <a:rPr lang="en-US" smtClean="0"/>
              <a:t>‹#›</a:t>
            </a:fld>
            <a:endParaRPr lang="en-US"/>
          </a:p>
        </p:txBody>
      </p:sp>
      <p:sp>
        <p:nvSpPr>
          <p:cNvPr id="10" name="Content Placeholder 2">
            <a:extLst>
              <a:ext uri="{FF2B5EF4-FFF2-40B4-BE49-F238E27FC236}">
                <a16:creationId xmlns:a16="http://schemas.microsoft.com/office/drawing/2014/main" id="{F564AE5A-5633-B34B-B7DD-4DCEFBFC0B17}"/>
              </a:ext>
            </a:extLst>
          </p:cNvPr>
          <p:cNvSpPr>
            <a:spLocks noGrp="1"/>
          </p:cNvSpPr>
          <p:nvPr>
            <p:ph idx="13"/>
          </p:nvPr>
        </p:nvSpPr>
        <p:spPr>
          <a:xfrm>
            <a:off x="4104248" y="3590693"/>
            <a:ext cx="3939168" cy="2508211"/>
          </a:xfrm>
        </p:spPr>
        <p:txBody>
          <a:bodyPr/>
          <a:lstStyle>
            <a:lvl1pPr marL="0" indent="0">
              <a:buNone/>
              <a:defRPr/>
            </a:lvl1pPr>
          </a:lstStyle>
          <a:p>
            <a:pPr lvl="0"/>
            <a:endParaRPr lang="en-US"/>
          </a:p>
        </p:txBody>
      </p:sp>
      <p:sp>
        <p:nvSpPr>
          <p:cNvPr id="11" name="Content Placeholder 2">
            <a:extLst>
              <a:ext uri="{FF2B5EF4-FFF2-40B4-BE49-F238E27FC236}">
                <a16:creationId xmlns:a16="http://schemas.microsoft.com/office/drawing/2014/main" id="{82884886-4728-6142-8698-38627184E6BC}"/>
              </a:ext>
            </a:extLst>
          </p:cNvPr>
          <p:cNvSpPr>
            <a:spLocks noGrp="1"/>
          </p:cNvSpPr>
          <p:nvPr>
            <p:ph idx="14"/>
          </p:nvPr>
        </p:nvSpPr>
        <p:spPr>
          <a:xfrm>
            <a:off x="8283498" y="3590693"/>
            <a:ext cx="3908502" cy="250821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3">
            <a:extLst>
              <a:ext uri="{FF2B5EF4-FFF2-40B4-BE49-F238E27FC236}">
                <a16:creationId xmlns:a16="http://schemas.microsoft.com/office/drawing/2014/main" id="{1C17D88D-1B35-A843-BA46-506AB4A8754C}"/>
              </a:ext>
            </a:extLst>
          </p:cNvPr>
          <p:cNvSpPr>
            <a:spLocks noGrp="1"/>
          </p:cNvSpPr>
          <p:nvPr>
            <p:ph type="body" sz="half" idx="2"/>
          </p:nvPr>
        </p:nvSpPr>
        <p:spPr>
          <a:xfrm>
            <a:off x="719253" y="1622502"/>
            <a:ext cx="10753493" cy="1143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9" name="Picture 18">
            <a:extLst>
              <a:ext uri="{FF2B5EF4-FFF2-40B4-BE49-F238E27FC236}">
                <a16:creationId xmlns:a16="http://schemas.microsoft.com/office/drawing/2014/main" id="{CAD91200-3642-8946-A772-E48D2472F965}"/>
              </a:ext>
              <a:ext uri="{C183D7F6-B498-43B3-948B-1728B52AA6E4}">
                <adec:decorative xmlns:adec="http://schemas.microsoft.com/office/drawing/2017/decorative" val="1"/>
              </a:ext>
            </a:extLst>
          </p:cNvPr>
          <p:cNvPicPr>
            <a:picLocks noChangeAspect="1"/>
          </p:cNvPicPr>
          <p:nvPr userDrawn="1"/>
        </p:nvPicPr>
        <p:blipFill>
          <a:blip r:embed="rId3">
            <a:alphaModFix amt="70000"/>
          </a:blip>
          <a:stretch>
            <a:fillRect/>
          </a:stretch>
        </p:blipFill>
        <p:spPr>
          <a:xfrm>
            <a:off x="10696074" y="508222"/>
            <a:ext cx="1119415" cy="295401"/>
          </a:xfrm>
          <a:prstGeom prst="rect">
            <a:avLst/>
          </a:prstGeom>
        </p:spPr>
      </p:pic>
    </p:spTree>
    <p:extLst>
      <p:ext uri="{BB962C8B-B14F-4D97-AF65-F5344CB8AC3E}">
        <p14:creationId xmlns:p14="http://schemas.microsoft.com/office/powerpoint/2010/main" val="1116111735"/>
      </p:ext>
    </p:extLst>
  </p:cSld>
  <p:clrMapOvr>
    <a:masterClrMapping/>
  </p:clrMapOvr>
  <p:extLst>
    <p:ext uri="{DCECCB84-F9BA-43D5-87BE-67443E8EF086}">
      <p15:sldGuideLst xmlns:p15="http://schemas.microsoft.com/office/powerpoint/2012/main">
        <p15:guide id="1" orient="horz" pos="2160">
          <p15:clr>
            <a:srgbClr val="FBAE40"/>
          </p15:clr>
        </p15:guide>
        <p15:guide id="3" pos="384">
          <p15:clr>
            <a:srgbClr val="FBAE40"/>
          </p15:clr>
        </p15:guide>
        <p15:guide id="4" pos="7296">
          <p15:clr>
            <a:srgbClr val="FBAE40"/>
          </p15:clr>
        </p15:guide>
        <p15:guide id="5" orient="horz" pos="50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BE0BDF-0C95-8B49-84ED-905DED0D6A9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0338"/>
            <a:ext cx="12228755" cy="6878675"/>
          </a:xfrm>
          <a:prstGeom prst="rect">
            <a:avLst/>
          </a:prstGeom>
        </p:spPr>
      </p:pic>
      <p:cxnSp>
        <p:nvCxnSpPr>
          <p:cNvPr id="10" name="Straight Connector 9">
            <a:extLst>
              <a:ext uri="{FF2B5EF4-FFF2-40B4-BE49-F238E27FC236}">
                <a16:creationId xmlns:a16="http://schemas.microsoft.com/office/drawing/2014/main" id="{1D57BFF6-77BE-8442-93ED-FFDC8E161B7C}"/>
              </a:ext>
              <a:ext uri="{C183D7F6-B498-43B3-948B-1728B52AA6E4}">
                <adec:decorative xmlns:adec="http://schemas.microsoft.com/office/drawing/2017/decorative" val="1"/>
              </a:ext>
            </a:extLst>
          </p:cNvPr>
          <p:cNvCxnSpPr>
            <a:cxnSpLocks/>
          </p:cNvCxnSpPr>
          <p:nvPr userDrawn="1"/>
        </p:nvCxnSpPr>
        <p:spPr>
          <a:xfrm>
            <a:off x="-11575" y="947513"/>
            <a:ext cx="12290612"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E794A8F-6352-2B45-86C5-9179E4BBC256}"/>
              </a:ext>
            </a:extLst>
          </p:cNvPr>
          <p:cNvSpPr>
            <a:spLocks noGrp="1"/>
          </p:cNvSpPr>
          <p:nvPr>
            <p:ph type="ctrTitle"/>
          </p:nvPr>
        </p:nvSpPr>
        <p:spPr>
          <a:xfrm>
            <a:off x="497839" y="1682347"/>
            <a:ext cx="10463809" cy="675323"/>
          </a:xfrm>
        </p:spPr>
        <p:txBody>
          <a:bodyPr anchor="b">
            <a:noAutofit/>
          </a:bodyPr>
          <a:lstStyle>
            <a:lvl1pPr algn="l">
              <a:defRPr sz="60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19E7B5CE-1A1B-9D41-B8D8-6D06D433AA10}"/>
              </a:ext>
            </a:extLst>
          </p:cNvPr>
          <p:cNvSpPr>
            <a:spLocks noGrp="1"/>
          </p:cNvSpPr>
          <p:nvPr>
            <p:ph type="dt" sz="half" idx="10"/>
          </p:nvPr>
        </p:nvSpPr>
        <p:spPr/>
        <p:txBody>
          <a:bodyPr/>
          <a:lstStyle/>
          <a:p>
            <a:fld id="{C8AD1FDE-1A3E-4ABF-B0AB-82F84C1D08AA}" type="datetime1">
              <a:rPr lang="en-US" smtClean="0"/>
              <a:t>7/25/2024</a:t>
            </a:fld>
            <a:endParaRPr lang="en-US"/>
          </a:p>
        </p:txBody>
      </p:sp>
      <p:sp>
        <p:nvSpPr>
          <p:cNvPr id="5" name="Footer Placeholder 4">
            <a:extLst>
              <a:ext uri="{FF2B5EF4-FFF2-40B4-BE49-F238E27FC236}">
                <a16:creationId xmlns:a16="http://schemas.microsoft.com/office/drawing/2014/main" id="{64D24CD8-9E63-C64D-B6B8-84B3B06428A6}"/>
              </a:ext>
            </a:extLst>
          </p:cNvPr>
          <p:cNvSpPr>
            <a:spLocks noGrp="1"/>
          </p:cNvSpPr>
          <p:nvPr>
            <p:ph type="ftr" sz="quarter" idx="11"/>
          </p:nvPr>
        </p:nvSpPr>
        <p:spPr/>
        <p:txBody>
          <a:bodyPr/>
          <a:lstStyle/>
          <a:p>
            <a:endParaRPr lang="en-US"/>
          </a:p>
        </p:txBody>
      </p:sp>
      <p:sp>
        <p:nvSpPr>
          <p:cNvPr id="16" name="Content Placeholder 2">
            <a:extLst>
              <a:ext uri="{FF2B5EF4-FFF2-40B4-BE49-F238E27FC236}">
                <a16:creationId xmlns:a16="http://schemas.microsoft.com/office/drawing/2014/main" id="{34E5BB74-2191-4A46-A928-051FD2C6A547}"/>
              </a:ext>
            </a:extLst>
          </p:cNvPr>
          <p:cNvSpPr>
            <a:spLocks noGrp="1"/>
          </p:cNvSpPr>
          <p:nvPr>
            <p:ph idx="13"/>
          </p:nvPr>
        </p:nvSpPr>
        <p:spPr>
          <a:xfrm>
            <a:off x="8042030" y="6336323"/>
            <a:ext cx="3669323" cy="521677"/>
          </a:xfrm>
        </p:spPr>
        <p:txBody>
          <a:bodyPr/>
          <a:lstStyle>
            <a:lvl1pPr marL="0" indent="0" algn="r">
              <a:buNone/>
              <a:defRPr b="0">
                <a:solidFill>
                  <a:srgbClr val="C4DC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pic>
        <p:nvPicPr>
          <p:cNvPr id="11" name="Picture 10">
            <a:extLst>
              <a:ext uri="{FF2B5EF4-FFF2-40B4-BE49-F238E27FC236}">
                <a16:creationId xmlns:a16="http://schemas.microsoft.com/office/drawing/2014/main" id="{82629F26-A907-90AC-57FC-AD23525C6EE3}"/>
              </a:ext>
            </a:extLst>
          </p:cNvPr>
          <p:cNvPicPr>
            <a:picLocks noChangeAspect="1"/>
          </p:cNvPicPr>
          <p:nvPr userDrawn="1"/>
        </p:nvPicPr>
        <p:blipFill>
          <a:blip r:embed="rId3"/>
          <a:stretch>
            <a:fillRect/>
          </a:stretch>
        </p:blipFill>
        <p:spPr>
          <a:xfrm>
            <a:off x="13251" y="-208722"/>
            <a:ext cx="6061705" cy="1431236"/>
          </a:xfrm>
          <a:prstGeom prst="rect">
            <a:avLst/>
          </a:prstGeom>
        </p:spPr>
      </p:pic>
    </p:spTree>
    <p:extLst>
      <p:ext uri="{BB962C8B-B14F-4D97-AF65-F5344CB8AC3E}">
        <p14:creationId xmlns:p14="http://schemas.microsoft.com/office/powerpoint/2010/main" val="2245956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F4BE-40B8-144A-9D54-23B78E3AA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13215-FDAA-154F-967B-CE23C3346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CF5BF-A748-DB47-BF3F-3ADB26A49B10}"/>
              </a:ext>
            </a:extLst>
          </p:cNvPr>
          <p:cNvSpPr>
            <a:spLocks noGrp="1"/>
          </p:cNvSpPr>
          <p:nvPr>
            <p:ph type="dt" sz="half" idx="10"/>
          </p:nvPr>
        </p:nvSpPr>
        <p:spPr>
          <a:xfrm>
            <a:off x="838200" y="6356350"/>
            <a:ext cx="2743200" cy="365125"/>
          </a:xfrm>
          <a:prstGeom prst="rect">
            <a:avLst/>
          </a:prstGeom>
        </p:spPr>
        <p:txBody>
          <a:bodyPr/>
          <a:lstStyle/>
          <a:p>
            <a:fld id="{5667F5AF-E0DF-6E43-A1D7-F5FEFFC73166}" type="datetimeFigureOut">
              <a:rPr lang="en-US" smtClean="0"/>
              <a:t>7/25/2024</a:t>
            </a:fld>
            <a:endParaRPr lang="en-US"/>
          </a:p>
        </p:txBody>
      </p:sp>
      <p:sp>
        <p:nvSpPr>
          <p:cNvPr id="5" name="Footer Placeholder 4">
            <a:extLst>
              <a:ext uri="{FF2B5EF4-FFF2-40B4-BE49-F238E27FC236}">
                <a16:creationId xmlns:a16="http://schemas.microsoft.com/office/drawing/2014/main" id="{E329A668-5308-374A-A0F0-7F1E52D01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E107C0-9B05-8F45-903D-464476525AD8}"/>
              </a:ext>
            </a:extLst>
          </p:cNvPr>
          <p:cNvSpPr>
            <a:spLocks noGrp="1"/>
          </p:cNvSpPr>
          <p:nvPr>
            <p:ph type="sldNum" sz="quarter" idx="12"/>
          </p:nvPr>
        </p:nvSpPr>
        <p:spPr>
          <a:xfrm>
            <a:off x="8610600" y="6356350"/>
            <a:ext cx="2743200" cy="365125"/>
          </a:xfrm>
          <a:prstGeom prst="rect">
            <a:avLst/>
          </a:prstGeom>
        </p:spPr>
        <p:txBody>
          <a:bodyPr/>
          <a:lstStyle/>
          <a:p>
            <a:fld id="{65E71D35-3A4C-544C-8023-6D77DCD91F75}" type="slidenum">
              <a:rPr lang="en-US" smtClean="0"/>
              <a:t>‹#›</a:t>
            </a:fld>
            <a:endParaRPr lang="en-US"/>
          </a:p>
        </p:txBody>
      </p:sp>
      <p:pic>
        <p:nvPicPr>
          <p:cNvPr id="7" name="Picture 6">
            <a:extLst>
              <a:ext uri="{FF2B5EF4-FFF2-40B4-BE49-F238E27FC236}">
                <a16:creationId xmlns:a16="http://schemas.microsoft.com/office/drawing/2014/main" id="{F4A55C6F-E7F4-A34D-83D6-1B9F5F22E13C}"/>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8" name="Rectangle 7">
            <a:extLst>
              <a:ext uri="{FF2B5EF4-FFF2-40B4-BE49-F238E27FC236}">
                <a16:creationId xmlns:a16="http://schemas.microsoft.com/office/drawing/2014/main" id="{11215427-2CB9-7249-AAA0-192D17B2B574}"/>
              </a:ext>
            </a:extLst>
          </p:cNvPr>
          <p:cNvSpPr/>
          <p:nvPr userDrawn="1"/>
        </p:nvSpPr>
        <p:spPr>
          <a:xfrm>
            <a:off x="0" y="0"/>
            <a:ext cx="12191999" cy="939540"/>
          </a:xfrm>
          <a:prstGeom prst="rect">
            <a:avLst/>
          </a:prstGeom>
          <a:solidFill>
            <a:srgbClr val="07152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3799A77-F852-864D-8D2E-6A3FA2BF0990}"/>
              </a:ext>
            </a:extLst>
          </p:cNvPr>
          <p:cNvCxnSpPr>
            <a:cxnSpLocks/>
          </p:cNvCxnSpPr>
          <p:nvPr userDrawn="1"/>
        </p:nvCxnSpPr>
        <p:spPr>
          <a:xfrm>
            <a:off x="0" y="947513"/>
            <a:ext cx="12192000" cy="0"/>
          </a:xfrm>
          <a:prstGeom prst="line">
            <a:avLst/>
          </a:prstGeom>
          <a:ln w="25400">
            <a:solidFill>
              <a:srgbClr val="27549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FF83749-0CA5-6F47-B5E6-042537604463}"/>
              </a:ext>
            </a:extLst>
          </p:cNvPr>
          <p:cNvPicPr>
            <a:picLocks noChangeAspect="1"/>
          </p:cNvPicPr>
          <p:nvPr userDrawn="1"/>
        </p:nvPicPr>
        <p:blipFill>
          <a:blip r:embed="rId3"/>
          <a:stretch>
            <a:fillRect/>
          </a:stretch>
        </p:blipFill>
        <p:spPr>
          <a:xfrm>
            <a:off x="497840" y="268823"/>
            <a:ext cx="3973068" cy="531959"/>
          </a:xfrm>
          <a:prstGeom prst="rect">
            <a:avLst/>
          </a:prstGeom>
        </p:spPr>
      </p:pic>
    </p:spTree>
    <p:extLst>
      <p:ext uri="{BB962C8B-B14F-4D97-AF65-F5344CB8AC3E}">
        <p14:creationId xmlns:p14="http://schemas.microsoft.com/office/powerpoint/2010/main" val="35094176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theme" Target="../theme/theme2.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36F84-A056-024D-8256-6D325175E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3BA5B2-AEAF-314E-8AAC-F702653A4A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515DB-95E6-C443-858B-86A26AE7D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84E01-FA1D-DF4D-8154-31A9A1861279}" type="datetimeFigureOut">
              <a:rPr lang="en-US" smtClean="0"/>
              <a:t>7/25/2024</a:t>
            </a:fld>
            <a:endParaRPr lang="en-US"/>
          </a:p>
        </p:txBody>
      </p:sp>
      <p:sp>
        <p:nvSpPr>
          <p:cNvPr id="5" name="Footer Placeholder 4">
            <a:extLst>
              <a:ext uri="{FF2B5EF4-FFF2-40B4-BE49-F238E27FC236}">
                <a16:creationId xmlns:a16="http://schemas.microsoft.com/office/drawing/2014/main" id="{B88D10BC-EA5B-B342-BB67-E3B44DFF4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3EFDFB-58EC-8343-9988-C1A633F1A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EB62B-FDC5-F542-B36B-F4CCC4099D47}" type="slidenum">
              <a:rPr lang="en-US" smtClean="0"/>
              <a:t>‹#›</a:t>
            </a:fld>
            <a:endParaRPr lang="en-US"/>
          </a:p>
        </p:txBody>
      </p:sp>
    </p:spTree>
    <p:extLst>
      <p:ext uri="{BB962C8B-B14F-4D97-AF65-F5344CB8AC3E}">
        <p14:creationId xmlns:p14="http://schemas.microsoft.com/office/powerpoint/2010/main" val="6053592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5" r:id="rId15"/>
    <p:sldLayoutId id="2147483689" r:id="rId16"/>
    <p:sldLayoutId id="2147483667" r:id="rId17"/>
    <p:sldLayoutId id="2147483668" r:id="rId18"/>
    <p:sldLayoutId id="2147483669" r:id="rId19"/>
    <p:sldLayoutId id="2147483690" r:id="rId20"/>
    <p:sldLayoutId id="2147483670" r:id="rId21"/>
    <p:sldLayoutId id="2147483671" r:id="rId22"/>
    <p:sldLayoutId id="2147483672" r:id="rId23"/>
    <p:sldLayoutId id="2147483673" r:id="rId24"/>
    <p:sldLayoutId id="2147483674" r:id="rId25"/>
    <p:sldLayoutId id="2147483688"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92"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36F84-A056-024D-8256-6D325175E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3BA5B2-AEAF-314E-8AAC-F702653A4A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515DB-95E6-C443-858B-86A26AE7D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84E01-FA1D-DF4D-8154-31A9A1861279}" type="datetimeFigureOut">
              <a:rPr lang="en-US" smtClean="0"/>
              <a:t>7/25/2024</a:t>
            </a:fld>
            <a:endParaRPr lang="en-US"/>
          </a:p>
        </p:txBody>
      </p:sp>
      <p:sp>
        <p:nvSpPr>
          <p:cNvPr id="5" name="Footer Placeholder 4">
            <a:extLst>
              <a:ext uri="{FF2B5EF4-FFF2-40B4-BE49-F238E27FC236}">
                <a16:creationId xmlns:a16="http://schemas.microsoft.com/office/drawing/2014/main" id="{B88D10BC-EA5B-B342-BB67-E3B44DFF4D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3EFDFB-58EC-8343-9988-C1A633F1A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EB62B-FDC5-F542-B36B-F4CCC4099D47}" type="slidenum">
              <a:rPr lang="en-US" smtClean="0"/>
              <a:t>‹#›</a:t>
            </a:fld>
            <a:endParaRPr lang="en-US"/>
          </a:p>
        </p:txBody>
      </p:sp>
    </p:spTree>
    <p:extLst>
      <p:ext uri="{BB962C8B-B14F-4D97-AF65-F5344CB8AC3E}">
        <p14:creationId xmlns:p14="http://schemas.microsoft.com/office/powerpoint/2010/main" val="6910768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 id="2147483735" r:id="rId42"/>
    <p:sldLayoutId id="214748373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0.png"/><Relationship Id="rId7" Type="http://schemas.openxmlformats.org/officeDocument/2006/relationships/hyperlink" Target="https://ars.els-cdn.com/content/image/1-s2.0-S0306454919300180-gr7.jpg"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90.png"/><Relationship Id="rId9" Type="http://schemas.openxmlformats.org/officeDocument/2006/relationships/hyperlink" Target="https://www.nrc.gov/docs/ML1214/ML12142A08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80.tif"/><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81.jpeg"/><Relationship Id="rId4" Type="http://schemas.openxmlformats.org/officeDocument/2006/relationships/image" Target="../media/image751.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85.png"/><Relationship Id="rId5" Type="http://schemas.openxmlformats.org/officeDocument/2006/relationships/oleObject" Target="../embeddings/oleObject1.bin"/><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87.jpe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88.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0.png"/><Relationship Id="rId7"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104.png"/><Relationship Id="rId5" Type="http://schemas.openxmlformats.org/officeDocument/2006/relationships/image" Target="../media/image83.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0.xml"/><Relationship Id="rId5" Type="http://schemas.openxmlformats.org/officeDocument/2006/relationships/image" Target="../media/image112.tif"/><Relationship Id="rId4" Type="http://schemas.openxmlformats.org/officeDocument/2006/relationships/image" Target="../media/image111.tif"/></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115.tif"/><Relationship Id="rId5" Type="http://schemas.openxmlformats.org/officeDocument/2006/relationships/image" Target="../media/image114.tiff"/><Relationship Id="rId4" Type="http://schemas.openxmlformats.org/officeDocument/2006/relationships/image" Target="../media/image113.tiff"/></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Layout" Target="../slideLayouts/slideLayout40.xml"/><Relationship Id="rId7" Type="http://schemas.openxmlformats.org/officeDocument/2006/relationships/image" Target="../media/image114.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116.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120.emf"/><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122.emf"/><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66.jp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0.xml"/><Relationship Id="rId5" Type="http://schemas.openxmlformats.org/officeDocument/2006/relationships/image" Target="../media/image127.png"/><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0.xml"/><Relationship Id="rId5" Type="http://schemas.openxmlformats.org/officeDocument/2006/relationships/image" Target="../media/image129.tiff"/><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0.xml"/><Relationship Id="rId5" Type="http://schemas.openxmlformats.org/officeDocument/2006/relationships/image" Target="../media/image131.pn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notesSlide" Target="../notesSlides/notesSlide43.xml"/><Relationship Id="rId1" Type="http://schemas.openxmlformats.org/officeDocument/2006/relationships/slideLayout" Target="../slideLayouts/slideLayout40.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tiff"/></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40.xml"/><Relationship Id="rId5" Type="http://schemas.openxmlformats.org/officeDocument/2006/relationships/image" Target="../media/image136.emf"/><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13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0.xml"/><Relationship Id="rId5" Type="http://schemas.openxmlformats.org/officeDocument/2006/relationships/image" Target="../media/image140.png"/><Relationship Id="rId4" Type="http://schemas.openxmlformats.org/officeDocument/2006/relationships/image" Target="../media/image139.png"/></Relationships>
</file>

<file path=ppt/slides/_rels/slide4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hyperlink" Target="https://tsapps.nist.gov/publication/get_pdf.cfm?pub_id=935600" TargetMode="External"/><Relationship Id="rId18" Type="http://schemas.openxmlformats.org/officeDocument/2006/relationships/hyperlink" Target="https://www.ans.org/pubs/transactions/article-52528/" TargetMode="External"/><Relationship Id="rId26" Type="http://schemas.openxmlformats.org/officeDocument/2006/relationships/hyperlink" Target="https://tsapps.nist.gov/publication/get_pdf.cfm?pub_id=936315" TargetMode="External"/><Relationship Id="rId3" Type="http://schemas.openxmlformats.org/officeDocument/2006/relationships/image" Target="../media/image60.png"/><Relationship Id="rId21" Type="http://schemas.openxmlformats.org/officeDocument/2006/relationships/hyperlink" Target="https://tsapps.nist.gov/publication/get_pdf.cfm?pub_id=936313" TargetMode="External"/><Relationship Id="rId7" Type="http://schemas.openxmlformats.org/officeDocument/2006/relationships/image" Target="../media/image144.jpeg"/><Relationship Id="rId12" Type="http://schemas.openxmlformats.org/officeDocument/2006/relationships/image" Target="../media/image149.png"/><Relationship Id="rId17" Type="http://schemas.openxmlformats.org/officeDocument/2006/relationships/hyperlink" Target="https://www.ans.org/pubs/transactions/article-52434/" TargetMode="External"/><Relationship Id="rId25" Type="http://schemas.openxmlformats.org/officeDocument/2006/relationships/hyperlink" Target="https://tsapps.nist.gov/publication/get_pdf.cfm?pub_id=936264" TargetMode="External"/><Relationship Id="rId2" Type="http://schemas.openxmlformats.org/officeDocument/2006/relationships/notesSlide" Target="../notesSlides/notesSlide48.xml"/><Relationship Id="rId16" Type="http://schemas.openxmlformats.org/officeDocument/2006/relationships/hyperlink" Target="https://tsapps.nist.gov/publication/get_pdf.cfm?pub_id=935006" TargetMode="External"/><Relationship Id="rId20" Type="http://schemas.openxmlformats.org/officeDocument/2006/relationships/hyperlink" Target="https://tsapps.nist.gov/publication/get_pdf.cfm?pub_id=936485" TargetMode="External"/><Relationship Id="rId1" Type="http://schemas.openxmlformats.org/officeDocument/2006/relationships/slideLayout" Target="../slideLayouts/slideLayout40.xml"/><Relationship Id="rId6" Type="http://schemas.openxmlformats.org/officeDocument/2006/relationships/image" Target="../media/image143.jpeg"/><Relationship Id="rId11" Type="http://schemas.openxmlformats.org/officeDocument/2006/relationships/image" Target="../media/image148.png"/><Relationship Id="rId24" Type="http://schemas.openxmlformats.org/officeDocument/2006/relationships/hyperlink" Target="https://www.trtr.org/wp-content/uploads/2023/06/ALTERNATIVE-REFLECTORS-FOR-THE-NIST-NEUTRON-SOURCE.pdf" TargetMode="External"/><Relationship Id="rId5" Type="http://schemas.openxmlformats.org/officeDocument/2006/relationships/image" Target="../media/image142.jpeg"/><Relationship Id="rId15" Type="http://schemas.openxmlformats.org/officeDocument/2006/relationships/hyperlink" Target="https://tsapps.nist.gov/publication/get_pdf.cfm?pub_id=935005" TargetMode="External"/><Relationship Id="rId23" Type="http://schemas.openxmlformats.org/officeDocument/2006/relationships/hyperlink" Target="https://tsapps.nist.gov/publication/get_pdf.cfm?pub_id=936085" TargetMode="External"/><Relationship Id="rId10" Type="http://schemas.openxmlformats.org/officeDocument/2006/relationships/image" Target="../media/image147.png"/><Relationship Id="rId19" Type="http://schemas.openxmlformats.org/officeDocument/2006/relationships/hyperlink" Target="https://tsapps.nist.gov/publication/get_pdf.cfm?pub_id=936488" TargetMode="External"/><Relationship Id="rId4" Type="http://schemas.openxmlformats.org/officeDocument/2006/relationships/image" Target="../media/image141.png"/><Relationship Id="rId9" Type="http://schemas.openxmlformats.org/officeDocument/2006/relationships/image" Target="../media/image146.jpeg"/><Relationship Id="rId14" Type="http://schemas.openxmlformats.org/officeDocument/2006/relationships/hyperlink" Target="https://tsapps.nist.gov/publication/get_pdf.cfm?pub_id=935120" TargetMode="External"/><Relationship Id="rId22" Type="http://schemas.openxmlformats.org/officeDocument/2006/relationships/hyperlink" Target="https://tsapps.nist.gov/publication/get_pdf.cfm?pub_id=936086" TargetMode="External"/><Relationship Id="rId27" Type="http://schemas.openxmlformats.org/officeDocument/2006/relationships/hyperlink" Target="https://anl.app.box.com/s/ugkk3fu8nfxxamhb9v0tv60e2oxxdqw4/file/137948881347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s://www.britannica.com/technology/nuclear-reactor/Types-of-reactors"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doi.org/10.6028/NIST.TN.2280" TargetMode="External"/><Relationship Id="rId3" Type="http://schemas.openxmlformats.org/officeDocument/2006/relationships/image" Target="../media/image150.pn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hyperlink" Target="https://doi.org/10.6028/NIST.TN.2284"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abdullah.weiss@nist.gov"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155.png"/></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hyperlink" Target="https://upload.wikimedia.org/wikipedia/commons/thumb/0/0f/Pebble_bed_reactor_scheme_%28English%29.svg/1200px-Pebble_bed_reactor_scheme_%28English%29.svg.png" TargetMode="Externa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E3EFF6-1179-C112-ADFC-989520CAA2EA}"/>
              </a:ext>
            </a:extLst>
          </p:cNvPr>
          <p:cNvSpPr/>
          <p:nvPr/>
        </p:nvSpPr>
        <p:spPr>
          <a:xfrm>
            <a:off x="0" y="5610225"/>
            <a:ext cx="12192001" cy="1247775"/>
          </a:xfrm>
          <a:prstGeom prst="rect">
            <a:avLst/>
          </a:prstGeom>
          <a:gradFill flip="none" rotWithShape="1">
            <a:gsLst>
              <a:gs pos="0">
                <a:srgbClr val="0C172C"/>
              </a:gs>
              <a:gs pos="50000">
                <a:srgbClr val="0C1D37"/>
              </a:gs>
              <a:gs pos="100000">
                <a:srgbClr val="0F1F3C">
                  <a:lumMod val="97000"/>
                  <a:lumOff val="3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ext&#10;&#10;Description automatically generated">
            <a:extLst>
              <a:ext uri="{FF2B5EF4-FFF2-40B4-BE49-F238E27FC236}">
                <a16:creationId xmlns:a16="http://schemas.microsoft.com/office/drawing/2014/main" id="{B4749DBB-FB42-66D7-2893-FCB81FF0FAC7}"/>
              </a:ext>
            </a:extLst>
          </p:cNvPr>
          <p:cNvPicPr>
            <a:picLocks noChangeAspect="1"/>
          </p:cNvPicPr>
          <p:nvPr/>
        </p:nvPicPr>
        <p:blipFill>
          <a:blip r:embed="rId5"/>
          <a:stretch>
            <a:fillRect/>
          </a:stretch>
        </p:blipFill>
        <p:spPr>
          <a:xfrm>
            <a:off x="-144286" y="5529421"/>
            <a:ext cx="6071260" cy="1444960"/>
          </a:xfrm>
          <a:prstGeom prst="rect">
            <a:avLst/>
          </a:prstGeom>
        </p:spPr>
      </p:pic>
      <p:pic>
        <p:nvPicPr>
          <p:cNvPr id="12" name="Picture 11" descr="Text&#10;&#10;Description automatically generated">
            <a:extLst>
              <a:ext uri="{FF2B5EF4-FFF2-40B4-BE49-F238E27FC236}">
                <a16:creationId xmlns:a16="http://schemas.microsoft.com/office/drawing/2014/main" id="{534B3F34-E34B-C42A-1D60-FD5939A03A59}"/>
              </a:ext>
            </a:extLst>
          </p:cNvPr>
          <p:cNvPicPr>
            <a:picLocks noChangeAspect="1"/>
          </p:cNvPicPr>
          <p:nvPr/>
        </p:nvPicPr>
        <p:blipFill rotWithShape="1">
          <a:blip r:embed="rId6"/>
          <a:srcRect l="6683" t="21551" r="25400" b="19800"/>
          <a:stretch/>
        </p:blipFill>
        <p:spPr>
          <a:xfrm>
            <a:off x="8438003" y="5866137"/>
            <a:ext cx="3753998" cy="771528"/>
          </a:xfrm>
          <a:prstGeom prst="rect">
            <a:avLst/>
          </a:prstGeom>
        </p:spPr>
      </p:pic>
      <p:sp>
        <p:nvSpPr>
          <p:cNvPr id="13" name="Title 1">
            <a:extLst>
              <a:ext uri="{FF2B5EF4-FFF2-40B4-BE49-F238E27FC236}">
                <a16:creationId xmlns:a16="http://schemas.microsoft.com/office/drawing/2014/main" id="{E366FBBD-5B48-FF2B-324E-D1844ED319D2}"/>
              </a:ext>
            </a:extLst>
          </p:cNvPr>
          <p:cNvSpPr>
            <a:spLocks noGrp="1"/>
          </p:cNvSpPr>
          <p:nvPr>
            <p:ph type="title"/>
          </p:nvPr>
        </p:nvSpPr>
        <p:spPr>
          <a:xfrm>
            <a:off x="383243" y="1192967"/>
            <a:ext cx="11087462" cy="1950566"/>
          </a:xfrm>
        </p:spPr>
        <p:txBody>
          <a:bodyPr>
            <a:normAutofit/>
          </a:bodyPr>
          <a:lstStyle/>
          <a:p>
            <a:pPr algn="ctr"/>
            <a:r>
              <a:rPr lang="en-US" sz="3200" dirty="0"/>
              <a:t>The NIST Research Reactor (NBSR), Cold Neutrons, and Reactor Engineering Work at the NIST Center for Neutron Research</a:t>
            </a:r>
            <a:endParaRPr lang="en-US" sz="4800" dirty="0"/>
          </a:p>
        </p:txBody>
      </p:sp>
      <p:sp>
        <p:nvSpPr>
          <p:cNvPr id="15" name="Subtitle 2">
            <a:extLst>
              <a:ext uri="{FF2B5EF4-FFF2-40B4-BE49-F238E27FC236}">
                <a16:creationId xmlns:a16="http://schemas.microsoft.com/office/drawing/2014/main" id="{6A7CB26B-F515-F895-A88C-3814AC93DC08}"/>
              </a:ext>
            </a:extLst>
          </p:cNvPr>
          <p:cNvSpPr txBox="1">
            <a:spLocks/>
          </p:cNvSpPr>
          <p:nvPr/>
        </p:nvSpPr>
        <p:spPr>
          <a:xfrm>
            <a:off x="1524000" y="4405956"/>
            <a:ext cx="9144000" cy="860697"/>
          </a:xfrm>
          <a:prstGeom prst="rect">
            <a:avLst/>
          </a:prstGeom>
          <a:solidFill>
            <a:srgbClr val="000000">
              <a:alpha val="69804"/>
            </a:srgb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NIST Center for Neutron Research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100 Bureau Dr., 20899 Gaithersburg, MD, USA</a:t>
            </a:r>
          </a:p>
        </p:txBody>
      </p:sp>
      <p:sp>
        <p:nvSpPr>
          <p:cNvPr id="2" name="Subtitle 2">
            <a:extLst>
              <a:ext uri="{FF2B5EF4-FFF2-40B4-BE49-F238E27FC236}">
                <a16:creationId xmlns:a16="http://schemas.microsoft.com/office/drawing/2014/main" id="{959C613A-5B41-41EC-CE1E-0D56F04EC021}"/>
              </a:ext>
            </a:extLst>
          </p:cNvPr>
          <p:cNvSpPr txBox="1">
            <a:spLocks/>
          </p:cNvSpPr>
          <p:nvPr/>
        </p:nvSpPr>
        <p:spPr>
          <a:xfrm>
            <a:off x="3924300" y="3236850"/>
            <a:ext cx="4343400" cy="929015"/>
          </a:xfrm>
          <a:prstGeom prst="rect">
            <a:avLst/>
          </a:prstGeom>
          <a:solidFill>
            <a:srgbClr val="000000">
              <a:alpha val="69804"/>
            </a:srgb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Abdullah G. Weiss, PhD</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Nuclear Engineer</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Reactor Design &amp; Safety Team Leader</a:t>
            </a:r>
          </a:p>
        </p:txBody>
      </p:sp>
      <p:sp>
        <p:nvSpPr>
          <p:cNvPr id="7" name="TextBox 6">
            <a:extLst>
              <a:ext uri="{FF2B5EF4-FFF2-40B4-BE49-F238E27FC236}">
                <a16:creationId xmlns:a16="http://schemas.microsoft.com/office/drawing/2014/main" id="{5EB038B8-412A-CE77-2A68-DF5D52E35769}"/>
              </a:ext>
            </a:extLst>
          </p:cNvPr>
          <p:cNvSpPr txBox="1"/>
          <p:nvPr/>
        </p:nvSpPr>
        <p:spPr>
          <a:xfrm>
            <a:off x="5134875" y="2616279"/>
            <a:ext cx="1584198" cy="276999"/>
          </a:xfrm>
          <a:prstGeom prst="rect">
            <a:avLst/>
          </a:prstGeom>
          <a:noFill/>
        </p:spPr>
        <p:txBody>
          <a:bodyPr wrap="square">
            <a:spAutoFit/>
          </a:bodyPr>
          <a:lstStyle/>
          <a:p>
            <a:pPr algn="ct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July 23</a:t>
            </a:r>
            <a:r>
              <a:rPr kumimoji="0" lang="en-US" sz="1200" b="1" i="0" u="none" strike="noStrike" kern="1200" cap="none" spc="0" normalizeH="0" baseline="30000" noProof="0" dirty="0">
                <a:ln>
                  <a:noFill/>
                </a:ln>
                <a:solidFill>
                  <a:prstClr val="white"/>
                </a:solidFill>
                <a:effectLst/>
                <a:uLnTx/>
                <a:uFillTx/>
                <a:latin typeface="Calibri" panose="020F0502020204030204" pitchFamily="34" charset="0"/>
                <a:ea typeface="+mj-ea"/>
                <a:cs typeface="Calibri" panose="020F0502020204030204" pitchFamily="34" charset="0"/>
              </a:rPr>
              <a:t>rd</a:t>
            </a: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2024</a:t>
            </a:r>
            <a:endParaRPr lang="en-US" dirty="0"/>
          </a:p>
        </p:txBody>
      </p:sp>
    </p:spTree>
    <p:extLst>
      <p:ext uri="{BB962C8B-B14F-4D97-AF65-F5344CB8AC3E}">
        <p14:creationId xmlns:p14="http://schemas.microsoft.com/office/powerpoint/2010/main" val="2458831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39"/>
            <a:ext cx="7005509" cy="4903237"/>
          </a:xfrm>
        </p:spPr>
        <p:txBody>
          <a:bodyPr>
            <a:normAutofit/>
          </a:bodyPr>
          <a:lstStyle/>
          <a:p>
            <a:pPr marL="457200" indent="-457200">
              <a:buFont typeface="Arial" panose="020B0604020202020204" pitchFamily="34" charset="0"/>
              <a:buChar char="•"/>
            </a:pPr>
            <a:r>
              <a:rPr lang="en-US" sz="2400" dirty="0"/>
              <a:t>Designed in 1960s (included a beam port for a single cold source)</a:t>
            </a:r>
          </a:p>
          <a:p>
            <a:pPr marL="457200" indent="-457200">
              <a:buFont typeface="Arial" panose="020B0604020202020204" pitchFamily="34" charset="0"/>
              <a:buChar char="•"/>
            </a:pPr>
            <a:r>
              <a:rPr lang="en-US" sz="2400" dirty="0"/>
              <a:t>It first reached criticality on December 7</a:t>
            </a:r>
            <a:r>
              <a:rPr lang="en-US" sz="2400" baseline="30000" dirty="0"/>
              <a:t>th</a:t>
            </a:r>
            <a:r>
              <a:rPr lang="en-US" sz="2400" dirty="0"/>
              <a:t>, 1967</a:t>
            </a:r>
          </a:p>
          <a:p>
            <a:pPr marL="457200" indent="-457200">
              <a:buFont typeface="Arial" panose="020B0604020202020204" pitchFamily="34" charset="0"/>
              <a:buChar char="•"/>
            </a:pPr>
            <a:r>
              <a:rPr lang="en-US" sz="2400" dirty="0"/>
              <a:t>Originally it was a 10 MW reactor</a:t>
            </a:r>
          </a:p>
          <a:p>
            <a:pPr marL="457200" indent="-457200">
              <a:buFont typeface="Arial" panose="020B0604020202020204" pitchFamily="34" charset="0"/>
              <a:buChar char="•"/>
            </a:pPr>
            <a:r>
              <a:rPr lang="en-US" sz="2400" dirty="0"/>
              <a:t>Converted to 20 MW in 1985</a:t>
            </a:r>
          </a:p>
          <a:p>
            <a:pPr marL="457200" indent="-457200">
              <a:buFont typeface="Arial" panose="020B0604020202020204" pitchFamily="34" charset="0"/>
              <a:buChar char="•"/>
            </a:pPr>
            <a:r>
              <a:rPr lang="en-US" sz="2400" dirty="0"/>
              <a:t>Cold Neutron Facility</a:t>
            </a:r>
          </a:p>
          <a:p>
            <a:pPr marL="914400" lvl="1" indent="-457200">
              <a:buFont typeface="Courier New" panose="02070309020205020404" pitchFamily="49" charset="0"/>
              <a:buChar char="o"/>
            </a:pPr>
            <a:r>
              <a:rPr lang="en-US" sz="1800" dirty="0"/>
              <a:t>D</a:t>
            </a:r>
            <a:r>
              <a:rPr lang="en-US" sz="1800" baseline="-25000" dirty="0"/>
              <a:t>2</a:t>
            </a:r>
            <a:r>
              <a:rPr lang="en-US" sz="1800" dirty="0"/>
              <a:t>O cold neutron source (CNS) installed in 1987</a:t>
            </a:r>
          </a:p>
          <a:p>
            <a:pPr marL="914400" lvl="1" indent="-457200">
              <a:buFont typeface="Courier New" panose="02070309020205020404" pitchFamily="49" charset="0"/>
              <a:buChar char="o"/>
            </a:pPr>
            <a:r>
              <a:rPr lang="en-US" sz="1800" dirty="0"/>
              <a:t>LH</a:t>
            </a:r>
            <a:r>
              <a:rPr lang="en-US" sz="1800" baseline="-25000" dirty="0"/>
              <a:t>2</a:t>
            </a:r>
            <a:r>
              <a:rPr lang="en-US" sz="1800" dirty="0"/>
              <a:t> CNS installed in 1995</a:t>
            </a:r>
          </a:p>
          <a:p>
            <a:pPr marL="914400" lvl="1" indent="-457200">
              <a:buFont typeface="Courier New" panose="02070309020205020404" pitchFamily="49" charset="0"/>
              <a:buChar char="o"/>
            </a:pPr>
            <a:r>
              <a:rPr lang="en-US" sz="1800" dirty="0"/>
              <a:t>An advanced LH</a:t>
            </a:r>
            <a:r>
              <a:rPr lang="en-US" sz="1800" baseline="-25000" dirty="0"/>
              <a:t>2</a:t>
            </a:r>
            <a:r>
              <a:rPr lang="en-US" sz="1800" dirty="0"/>
              <a:t> CNS installed in 2002</a:t>
            </a:r>
          </a:p>
          <a:p>
            <a:pPr marL="914400" lvl="1" indent="-457200">
              <a:buFont typeface="Courier New" panose="02070309020205020404" pitchFamily="49" charset="0"/>
              <a:buChar char="o"/>
            </a:pPr>
            <a:r>
              <a:rPr lang="en-US" sz="1800" dirty="0"/>
              <a:t>Peewee (smaller CNS) installed in 2012 in BT-9</a:t>
            </a:r>
          </a:p>
          <a:p>
            <a:pPr marL="914400" lvl="1" indent="-457200">
              <a:buFont typeface="Courier New" panose="02070309020205020404" pitchFamily="49" charset="0"/>
              <a:buChar char="o"/>
            </a:pPr>
            <a:r>
              <a:rPr lang="en-US" sz="1800" dirty="0"/>
              <a:t>An upcoming cold source upgrade is planned</a:t>
            </a:r>
          </a:p>
          <a:p>
            <a:pPr marL="457200" indent="-457200">
              <a:buFont typeface="Arial" panose="020B0604020202020204" pitchFamily="34" charset="0"/>
              <a:buChar char="•"/>
            </a:pPr>
            <a:endParaRPr lang="en-US" sz="1600" dirty="0"/>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NBSR </a:t>
            </a:r>
            <a:r>
              <a:rPr lang="en-US" sz="2000" dirty="0"/>
              <a:t>History</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10</a:t>
            </a:fld>
            <a:endParaRPr lang="en-US"/>
          </a:p>
        </p:txBody>
      </p:sp>
      <p:pic>
        <p:nvPicPr>
          <p:cNvPr id="9" name="Picture 8" descr="A picture containing text&#10;&#10;Description automatically generated">
            <a:extLst>
              <a:ext uri="{FF2B5EF4-FFF2-40B4-BE49-F238E27FC236}">
                <a16:creationId xmlns:a16="http://schemas.microsoft.com/office/drawing/2014/main" id="{D2B49236-236B-4540-86EB-F586BC6AA5FE}"/>
              </a:ext>
            </a:extLst>
          </p:cNvPr>
          <p:cNvPicPr>
            <a:picLocks noChangeAspect="1"/>
          </p:cNvPicPr>
          <p:nvPr/>
        </p:nvPicPr>
        <p:blipFill>
          <a:blip r:embed="rId4"/>
          <a:stretch>
            <a:fillRect/>
          </a:stretch>
        </p:blipFill>
        <p:spPr>
          <a:xfrm>
            <a:off x="6814739" y="2020889"/>
            <a:ext cx="5101036" cy="3448051"/>
          </a:xfrm>
          <a:prstGeom prst="rect">
            <a:avLst/>
          </a:prstGeom>
        </p:spPr>
      </p:pic>
    </p:spTree>
    <p:extLst>
      <p:ext uri="{BB962C8B-B14F-4D97-AF65-F5344CB8AC3E}">
        <p14:creationId xmlns:p14="http://schemas.microsoft.com/office/powerpoint/2010/main" val="2381437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NBSR </a:t>
            </a:r>
            <a:r>
              <a:rPr lang="en-US" sz="2000" dirty="0"/>
              <a:t>Instruments Layout</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11</a:t>
            </a:fld>
            <a:endParaRPr lang="en-US"/>
          </a:p>
        </p:txBody>
      </p:sp>
      <p:pic>
        <p:nvPicPr>
          <p:cNvPr id="11266" name="Picture 2" descr="Instrument Layout | NIST">
            <a:extLst>
              <a:ext uri="{FF2B5EF4-FFF2-40B4-BE49-F238E27FC236}">
                <a16:creationId xmlns:a16="http://schemas.microsoft.com/office/drawing/2014/main" id="{A71FBD83-EAA3-4244-989A-2DA2F4B27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153" y="1134319"/>
            <a:ext cx="9721373" cy="56107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38">
            <a:extLst>
              <a:ext uri="{FF2B5EF4-FFF2-40B4-BE49-F238E27FC236}">
                <a16:creationId xmlns:a16="http://schemas.microsoft.com/office/drawing/2014/main" id="{53E3A494-EC1E-473E-9B38-E2F6D39F183B}"/>
              </a:ext>
            </a:extLst>
          </p:cNvPr>
          <p:cNvSpPr txBox="1">
            <a:spLocks noChangeArrowheads="1"/>
          </p:cNvSpPr>
          <p:nvPr/>
        </p:nvSpPr>
        <p:spPr bwMode="auto">
          <a:xfrm>
            <a:off x="3295650" y="2647992"/>
            <a:ext cx="1377830" cy="400110"/>
          </a:xfrm>
          <a:prstGeom prst="rect">
            <a:avLst/>
          </a:prstGeom>
          <a:solidFill>
            <a:srgbClr val="0070C0"/>
          </a:solidFill>
          <a:ln w="9525">
            <a:solidFill>
              <a:schemeClr val="tx1"/>
            </a:solidFill>
            <a:miter lim="800000"/>
            <a:headEnd/>
            <a:tailEnd/>
          </a:ln>
        </p:spPr>
        <p:txBody>
          <a:bodyPr wrap="square">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2000" b="1" dirty="0">
                <a:solidFill>
                  <a:schemeClr val="bg1"/>
                </a:solidFill>
                <a:latin typeface="Arial" charset="0"/>
              </a:rPr>
              <a:t>Main CNS</a:t>
            </a:r>
          </a:p>
        </p:txBody>
      </p:sp>
      <p:cxnSp>
        <p:nvCxnSpPr>
          <p:cNvPr id="15" name="Straight Arrow Connector 14">
            <a:extLst>
              <a:ext uri="{FF2B5EF4-FFF2-40B4-BE49-F238E27FC236}">
                <a16:creationId xmlns:a16="http://schemas.microsoft.com/office/drawing/2014/main" id="{DF4B6EAA-0BC6-4206-8D07-622985B43109}"/>
              </a:ext>
            </a:extLst>
          </p:cNvPr>
          <p:cNvCxnSpPr>
            <a:cxnSpLocks/>
            <a:stCxn id="12" idx="2"/>
          </p:cNvCxnSpPr>
          <p:nvPr/>
        </p:nvCxnSpPr>
        <p:spPr>
          <a:xfrm flipH="1">
            <a:off x="2552700" y="3048102"/>
            <a:ext cx="1431865" cy="2143023"/>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38">
            <a:extLst>
              <a:ext uri="{FF2B5EF4-FFF2-40B4-BE49-F238E27FC236}">
                <a16:creationId xmlns:a16="http://schemas.microsoft.com/office/drawing/2014/main" id="{433CCED3-EB2C-4065-9C7D-8B145AB6E062}"/>
              </a:ext>
            </a:extLst>
          </p:cNvPr>
          <p:cNvSpPr txBox="1">
            <a:spLocks noChangeArrowheads="1"/>
          </p:cNvSpPr>
          <p:nvPr/>
        </p:nvSpPr>
        <p:spPr bwMode="auto">
          <a:xfrm>
            <a:off x="810559" y="2647992"/>
            <a:ext cx="1180166" cy="400110"/>
          </a:xfrm>
          <a:prstGeom prst="rect">
            <a:avLst/>
          </a:prstGeom>
          <a:solidFill>
            <a:srgbClr val="0070C0"/>
          </a:solidFill>
          <a:ln w="9525">
            <a:solidFill>
              <a:schemeClr val="tx1"/>
            </a:solidFill>
            <a:miter lim="800000"/>
            <a:headEnd/>
            <a:tailEnd/>
          </a:ln>
        </p:spPr>
        <p:txBody>
          <a:bodyPr wrap="square">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2000" b="1" dirty="0">
                <a:solidFill>
                  <a:schemeClr val="bg1"/>
                </a:solidFill>
                <a:latin typeface="Arial" charset="0"/>
              </a:rPr>
              <a:t>Peewee</a:t>
            </a:r>
          </a:p>
        </p:txBody>
      </p:sp>
      <p:cxnSp>
        <p:nvCxnSpPr>
          <p:cNvPr id="19" name="Straight Arrow Connector 18">
            <a:extLst>
              <a:ext uri="{FF2B5EF4-FFF2-40B4-BE49-F238E27FC236}">
                <a16:creationId xmlns:a16="http://schemas.microsoft.com/office/drawing/2014/main" id="{7CB2AAF0-0728-4C50-BFB4-2F8E86556F05}"/>
              </a:ext>
            </a:extLst>
          </p:cNvPr>
          <p:cNvCxnSpPr>
            <a:cxnSpLocks/>
            <a:stCxn id="18" idx="2"/>
          </p:cNvCxnSpPr>
          <p:nvPr/>
        </p:nvCxnSpPr>
        <p:spPr>
          <a:xfrm>
            <a:off x="1400642" y="3048102"/>
            <a:ext cx="0" cy="761797"/>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825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Neutron Thermalization</a:t>
            </a:r>
            <a:endParaRPr lang="en-US" sz="20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12</a:t>
            </a:fld>
            <a:endParaRPr lang="en-US"/>
          </a:p>
        </p:txBody>
      </p:sp>
      <mc:AlternateContent xmlns:mc="http://schemas.openxmlformats.org/markup-compatibility/2006" xmlns:a14="http://schemas.microsoft.com/office/drawing/2010/main">
        <mc:Choice Requires="a14">
          <p:sp>
            <p:nvSpPr>
              <p:cNvPr id="15" name="Text Placeholder 5">
                <a:extLst>
                  <a:ext uri="{FF2B5EF4-FFF2-40B4-BE49-F238E27FC236}">
                    <a16:creationId xmlns:a16="http://schemas.microsoft.com/office/drawing/2014/main" id="{8E41D77D-9696-4BD7-9349-D7BF553B3143}"/>
                  </a:ext>
                </a:extLst>
              </p:cNvPr>
              <p:cNvSpPr txBox="1">
                <a:spLocks/>
              </p:cNvSpPr>
              <p:nvPr/>
            </p:nvSpPr>
            <p:spPr>
              <a:xfrm>
                <a:off x="90616" y="1649539"/>
                <a:ext cx="5367209" cy="49032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Fission neutrons are ~2 MeV (fast)</a:t>
                </a:r>
              </a:p>
              <a:p>
                <a:pPr marL="457200" indent="-457200">
                  <a:buFont typeface="Arial" panose="020B0604020202020204" pitchFamily="34" charset="0"/>
                  <a:buChar char="•"/>
                </a:pPr>
                <a:r>
                  <a:rPr lang="en-US" sz="2400" dirty="0"/>
                  <a:t>Thermalized (20 – 400 </a:t>
                </a:r>
                <a:r>
                  <a:rPr lang="en-US" sz="2400" dirty="0" err="1"/>
                  <a:t>meV</a:t>
                </a:r>
                <a:r>
                  <a:rPr lang="en-US" sz="2400" dirty="0"/>
                  <a:t>) via scattering off of the D</a:t>
                </a:r>
                <a:r>
                  <a:rPr lang="en-US" sz="2400" baseline="-25000" dirty="0"/>
                  <a:t>2</a:t>
                </a:r>
                <a:r>
                  <a:rPr lang="en-US" sz="2400" dirty="0"/>
                  <a:t>O moderator in the core</a:t>
                </a:r>
              </a:p>
              <a:p>
                <a:pPr marL="914400" lvl="1" indent="-457200">
                  <a:buFont typeface="Arial" panose="020B0604020202020204" pitchFamily="34" charset="0"/>
                  <a:buChar char="•"/>
                </a:pPr>
                <a:r>
                  <a:rPr lang="en-US" sz="1800" dirty="0"/>
                  <a:t>D</a:t>
                </a:r>
                <a:r>
                  <a:rPr lang="en-US" sz="1800" baseline="-25000" dirty="0"/>
                  <a:t>2</a:t>
                </a:r>
                <a:r>
                  <a:rPr lang="en-US" sz="1800" dirty="0"/>
                  <a:t>O is ~320 K (115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t>), which is what dictates the thermal energy of the neutrons</a:t>
                </a:r>
              </a:p>
              <a:p>
                <a:pPr marL="914400" lvl="1" indent="-457200">
                  <a:buFont typeface="Arial" panose="020B0604020202020204" pitchFamily="34" charset="0"/>
                  <a:buChar char="•"/>
                </a:pPr>
                <a:r>
                  <a:rPr lang="en-US" sz="1800" dirty="0"/>
                  <a:t>Can be calculated with particle kinematics (classical mechanics formulae)</a:t>
                </a:r>
              </a:p>
              <a:p>
                <a:pPr marL="457200" indent="-457200">
                  <a:buFont typeface="Arial" panose="020B0604020202020204" pitchFamily="34" charset="0"/>
                  <a:buChar char="•"/>
                </a:pPr>
                <a:r>
                  <a:rPr lang="en-US" sz="2400" dirty="0"/>
                  <a:t>To reach lower energies, you introduce a cryogenic facility, the cold neutron source (CNS)</a:t>
                </a:r>
              </a:p>
              <a:p>
                <a:pPr marL="914400" lvl="1" indent="-457200">
                  <a:buFont typeface="Arial" panose="020B0604020202020204" pitchFamily="34" charset="0"/>
                  <a:buChar char="•"/>
                </a:pPr>
                <a:r>
                  <a:rPr lang="en-US" sz="1800" dirty="0"/>
                  <a:t>Currently liquid hydrogen (LH</a:t>
                </a:r>
                <a:r>
                  <a:rPr lang="en-US" sz="1800" baseline="-25000" dirty="0"/>
                  <a:t>2</a:t>
                </a:r>
                <a:r>
                  <a:rPr lang="en-US" sz="1800" dirty="0"/>
                  <a:t>) at 20 K.</a:t>
                </a:r>
              </a:p>
              <a:p>
                <a:pPr marL="457200" indent="-457200">
                  <a:buFont typeface="Arial" panose="020B0604020202020204" pitchFamily="34" charset="0"/>
                  <a:buChar char="•"/>
                </a:pPr>
                <a:endParaRPr lang="en-US" sz="1600" dirty="0"/>
              </a:p>
            </p:txBody>
          </p:sp>
        </mc:Choice>
        <mc:Fallback xmlns="">
          <p:sp>
            <p:nvSpPr>
              <p:cNvPr id="15" name="Text Placeholder 5">
                <a:extLst>
                  <a:ext uri="{FF2B5EF4-FFF2-40B4-BE49-F238E27FC236}">
                    <a16:creationId xmlns:a16="http://schemas.microsoft.com/office/drawing/2014/main" id="{8E41D77D-9696-4BD7-9349-D7BF553B3143}"/>
                  </a:ext>
                </a:extLst>
              </p:cNvPr>
              <p:cNvSpPr txBox="1">
                <a:spLocks noRot="1" noChangeAspect="1" noMove="1" noResize="1" noEditPoints="1" noAdjustHandles="1" noChangeArrowheads="1" noChangeShapeType="1" noTextEdit="1"/>
              </p:cNvSpPr>
              <p:nvPr/>
            </p:nvSpPr>
            <p:spPr>
              <a:xfrm>
                <a:off x="90616" y="1649539"/>
                <a:ext cx="5367209" cy="4903237"/>
              </a:xfrm>
              <a:prstGeom prst="rect">
                <a:avLst/>
              </a:prstGeom>
              <a:blipFill>
                <a:blip r:embed="rId4"/>
                <a:stretch>
                  <a:fillRect l="-1591" t="-1741" r="-227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14C59A4-3FEC-2FCF-C936-44218CF28040}"/>
              </a:ext>
            </a:extLst>
          </p:cNvPr>
          <p:cNvPicPr>
            <a:picLocks noChangeAspect="1"/>
          </p:cNvPicPr>
          <p:nvPr/>
        </p:nvPicPr>
        <p:blipFill>
          <a:blip r:embed="rId5"/>
          <a:stretch>
            <a:fillRect/>
          </a:stretch>
        </p:blipFill>
        <p:spPr>
          <a:xfrm>
            <a:off x="5487480" y="4122749"/>
            <a:ext cx="3881948" cy="2598726"/>
          </a:xfrm>
          <a:prstGeom prst="rect">
            <a:avLst/>
          </a:prstGeom>
        </p:spPr>
      </p:pic>
      <p:pic>
        <p:nvPicPr>
          <p:cNvPr id="14342" name="Picture 6" descr="Closed U-Pu and Th-U cycle in sixteen selected reactors: Comparison of  major equilibrium features - ScienceDirect">
            <a:extLst>
              <a:ext uri="{FF2B5EF4-FFF2-40B4-BE49-F238E27FC236}">
                <a16:creationId xmlns:a16="http://schemas.microsoft.com/office/drawing/2014/main" id="{6C95B0BF-9AB7-7A91-5BEE-E82BC9392E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556" b="51837"/>
          <a:stretch/>
        </p:blipFill>
        <p:spPr bwMode="auto">
          <a:xfrm>
            <a:off x="6624509" y="1146882"/>
            <a:ext cx="5476875" cy="28763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45DE73-80D8-B715-76DA-5B19B312CC22}"/>
              </a:ext>
            </a:extLst>
          </p:cNvPr>
          <p:cNvSpPr txBox="1"/>
          <p:nvPr/>
        </p:nvSpPr>
        <p:spPr>
          <a:xfrm>
            <a:off x="8504843" y="2530197"/>
            <a:ext cx="2539746" cy="184666"/>
          </a:xfrm>
          <a:prstGeom prst="rect">
            <a:avLst/>
          </a:prstGeom>
          <a:noFill/>
        </p:spPr>
        <p:txBody>
          <a:bodyPr wrap="square">
            <a:spAutoFit/>
          </a:bodyPr>
          <a:lstStyle/>
          <a:p>
            <a:r>
              <a:rPr lang="en-US" sz="600" dirty="0">
                <a:hlinkClick r:id="rId7"/>
              </a:rPr>
              <a:t>https://ars.els-cdn.com/content/image/1-s2.0-S0306454919300180-gr7.jpg</a:t>
            </a:r>
            <a:endParaRPr lang="en-US" sz="600" dirty="0"/>
          </a:p>
        </p:txBody>
      </p:sp>
      <p:sp>
        <p:nvSpPr>
          <p:cNvPr id="8" name="Rectangle 7">
            <a:extLst>
              <a:ext uri="{FF2B5EF4-FFF2-40B4-BE49-F238E27FC236}">
                <a16:creationId xmlns:a16="http://schemas.microsoft.com/office/drawing/2014/main" id="{4AD38503-7D2E-063E-74BD-557D45F9D50E}"/>
              </a:ext>
            </a:extLst>
          </p:cNvPr>
          <p:cNvSpPr/>
          <p:nvPr/>
        </p:nvSpPr>
        <p:spPr>
          <a:xfrm>
            <a:off x="11915775" y="1389888"/>
            <a:ext cx="236601" cy="78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12714D4-1EFE-5A22-7DEC-7833999D9F52}"/>
              </a:ext>
            </a:extLst>
          </p:cNvPr>
          <p:cNvPicPr>
            <a:picLocks noChangeAspect="1"/>
          </p:cNvPicPr>
          <p:nvPr/>
        </p:nvPicPr>
        <p:blipFill>
          <a:blip r:embed="rId8"/>
          <a:stretch>
            <a:fillRect/>
          </a:stretch>
        </p:blipFill>
        <p:spPr>
          <a:xfrm>
            <a:off x="9430357" y="4095121"/>
            <a:ext cx="2332958" cy="2360543"/>
          </a:xfrm>
          <a:prstGeom prst="rect">
            <a:avLst/>
          </a:prstGeom>
        </p:spPr>
      </p:pic>
      <p:sp>
        <p:nvSpPr>
          <p:cNvPr id="12" name="TextBox 11">
            <a:extLst>
              <a:ext uri="{FF2B5EF4-FFF2-40B4-BE49-F238E27FC236}">
                <a16:creationId xmlns:a16="http://schemas.microsoft.com/office/drawing/2014/main" id="{3D6CECDF-648D-BE8C-D43F-3BF52033498D}"/>
              </a:ext>
            </a:extLst>
          </p:cNvPr>
          <p:cNvSpPr txBox="1"/>
          <p:nvPr/>
        </p:nvSpPr>
        <p:spPr>
          <a:xfrm>
            <a:off x="9906290" y="4410468"/>
            <a:ext cx="1917954" cy="184666"/>
          </a:xfrm>
          <a:prstGeom prst="rect">
            <a:avLst/>
          </a:prstGeom>
          <a:noFill/>
        </p:spPr>
        <p:txBody>
          <a:bodyPr wrap="square">
            <a:spAutoFit/>
          </a:bodyPr>
          <a:lstStyle/>
          <a:p>
            <a:r>
              <a:rPr lang="en-US" sz="600" dirty="0">
                <a:hlinkClick r:id="rId9"/>
              </a:rPr>
              <a:t>https://www.nrc.gov/docs/ML1214/ML12142A083.pdf</a:t>
            </a:r>
            <a:endParaRPr lang="en-US" sz="600" dirty="0"/>
          </a:p>
        </p:txBody>
      </p:sp>
    </p:spTree>
    <p:extLst>
      <p:ext uri="{BB962C8B-B14F-4D97-AF65-F5344CB8AC3E}">
        <p14:creationId xmlns:p14="http://schemas.microsoft.com/office/powerpoint/2010/main" val="197315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Neutron Flux in the NBSR Flux Trap </a:t>
            </a:r>
            <a:r>
              <a:rPr lang="en-US" sz="2400" dirty="0"/>
              <a:t>(10 MW)</a:t>
            </a:r>
            <a:endParaRPr lang="en-US" sz="20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13</a:t>
            </a:fld>
            <a:endParaRPr lang="en-US"/>
          </a:p>
        </p:txBody>
      </p:sp>
      <p:sp>
        <p:nvSpPr>
          <p:cNvPr id="8" name="Rectangle 7">
            <a:extLst>
              <a:ext uri="{FF2B5EF4-FFF2-40B4-BE49-F238E27FC236}">
                <a16:creationId xmlns:a16="http://schemas.microsoft.com/office/drawing/2014/main" id="{4AD38503-7D2E-063E-74BD-557D45F9D50E}"/>
              </a:ext>
            </a:extLst>
          </p:cNvPr>
          <p:cNvSpPr/>
          <p:nvPr/>
        </p:nvSpPr>
        <p:spPr>
          <a:xfrm>
            <a:off x="11915775" y="1389888"/>
            <a:ext cx="236601" cy="78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5C8436-6BB7-A0FC-9267-CCB1A8E15AD6}"/>
              </a:ext>
            </a:extLst>
          </p:cNvPr>
          <p:cNvPicPr>
            <a:picLocks noChangeAspect="1"/>
          </p:cNvPicPr>
          <p:nvPr/>
        </p:nvPicPr>
        <p:blipFill>
          <a:blip r:embed="rId4"/>
          <a:stretch>
            <a:fillRect/>
          </a:stretch>
        </p:blipFill>
        <p:spPr>
          <a:xfrm>
            <a:off x="0" y="1783081"/>
            <a:ext cx="5771865" cy="4015836"/>
          </a:xfrm>
          <a:prstGeom prst="rect">
            <a:avLst/>
          </a:prstGeom>
        </p:spPr>
      </p:pic>
      <p:pic>
        <p:nvPicPr>
          <p:cNvPr id="11" name="Picture 10">
            <a:extLst>
              <a:ext uri="{FF2B5EF4-FFF2-40B4-BE49-F238E27FC236}">
                <a16:creationId xmlns:a16="http://schemas.microsoft.com/office/drawing/2014/main" id="{6D652CF8-1835-6BFF-FB8D-5359B71F0217}"/>
              </a:ext>
            </a:extLst>
          </p:cNvPr>
          <p:cNvPicPr>
            <a:picLocks noChangeAspect="1"/>
          </p:cNvPicPr>
          <p:nvPr/>
        </p:nvPicPr>
        <p:blipFill>
          <a:blip r:embed="rId5"/>
          <a:stretch>
            <a:fillRect/>
          </a:stretch>
        </p:blipFill>
        <p:spPr>
          <a:xfrm>
            <a:off x="6096000" y="1810354"/>
            <a:ext cx="5938075" cy="4015837"/>
          </a:xfrm>
          <a:prstGeom prst="rect">
            <a:avLst/>
          </a:prstGeom>
        </p:spPr>
      </p:pic>
      <p:sp>
        <p:nvSpPr>
          <p:cNvPr id="16" name="TextBox 15">
            <a:extLst>
              <a:ext uri="{FF2B5EF4-FFF2-40B4-BE49-F238E27FC236}">
                <a16:creationId xmlns:a16="http://schemas.microsoft.com/office/drawing/2014/main" id="{99BB62BD-4B52-45A8-77B7-98AA56DF2729}"/>
              </a:ext>
            </a:extLst>
          </p:cNvPr>
          <p:cNvSpPr txBox="1"/>
          <p:nvPr/>
        </p:nvSpPr>
        <p:spPr>
          <a:xfrm>
            <a:off x="4735499" y="1280195"/>
            <a:ext cx="2721001" cy="369332"/>
          </a:xfrm>
          <a:prstGeom prst="rect">
            <a:avLst/>
          </a:prstGeom>
          <a:noFill/>
        </p:spPr>
        <p:txBody>
          <a:bodyPr wrap="none" rtlCol="0">
            <a:spAutoFit/>
          </a:bodyPr>
          <a:lstStyle/>
          <a:p>
            <a:r>
              <a:rPr lang="en-US" dirty="0"/>
              <a:t>Obtained from NBSR-9 SAR</a:t>
            </a:r>
          </a:p>
        </p:txBody>
      </p:sp>
      <p:pic>
        <p:nvPicPr>
          <p:cNvPr id="19" name="Picture 18" descr="A sword with a black background&#10;&#10;Description automatically generated with low confidence">
            <a:extLst>
              <a:ext uri="{FF2B5EF4-FFF2-40B4-BE49-F238E27FC236}">
                <a16:creationId xmlns:a16="http://schemas.microsoft.com/office/drawing/2014/main" id="{4A048486-EF30-44FA-DE4E-8471DEF146F8}"/>
              </a:ext>
            </a:extLst>
          </p:cNvPr>
          <p:cNvPicPr>
            <a:picLocks noChangeAspect="1"/>
          </p:cNvPicPr>
          <p:nvPr/>
        </p:nvPicPr>
        <p:blipFill>
          <a:blip r:embed="rId6"/>
          <a:stretch>
            <a:fillRect/>
          </a:stretch>
        </p:blipFill>
        <p:spPr>
          <a:xfrm rot="19870739">
            <a:off x="763770" y="3559874"/>
            <a:ext cx="9466571" cy="5997455"/>
          </a:xfrm>
          <a:prstGeom prst="rect">
            <a:avLst/>
          </a:prstGeom>
        </p:spPr>
      </p:pic>
      <p:sp>
        <p:nvSpPr>
          <p:cNvPr id="20" name="TextBox 19">
            <a:extLst>
              <a:ext uri="{FF2B5EF4-FFF2-40B4-BE49-F238E27FC236}">
                <a16:creationId xmlns:a16="http://schemas.microsoft.com/office/drawing/2014/main" id="{576A1435-32A7-7840-A751-9CE307DA6A6F}"/>
              </a:ext>
            </a:extLst>
          </p:cNvPr>
          <p:cNvSpPr txBox="1"/>
          <p:nvPr/>
        </p:nvSpPr>
        <p:spPr>
          <a:xfrm>
            <a:off x="6491287" y="6056640"/>
            <a:ext cx="766763" cy="584775"/>
          </a:xfrm>
          <a:prstGeom prst="rect">
            <a:avLst/>
          </a:prstGeom>
          <a:noFill/>
        </p:spPr>
        <p:txBody>
          <a:bodyPr wrap="square" rtlCol="0">
            <a:spAutoFit/>
          </a:bodyPr>
          <a:lstStyle/>
          <a:p>
            <a:pPr algn="ctr"/>
            <a:r>
              <a:rPr lang="en-US" sz="1600" b="1" dirty="0">
                <a:solidFill>
                  <a:srgbClr val="FF0000"/>
                </a:solidFill>
              </a:rPr>
              <a:t>Flux Trap</a:t>
            </a:r>
          </a:p>
        </p:txBody>
      </p:sp>
    </p:spTree>
    <p:extLst>
      <p:ext uri="{BB962C8B-B14F-4D97-AF65-F5344CB8AC3E}">
        <p14:creationId xmlns:p14="http://schemas.microsoft.com/office/powerpoint/2010/main" val="3112873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How do we produce cold neutrons?</a:t>
            </a:r>
            <a:endParaRPr lang="en-US" sz="20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14</a:t>
            </a:fld>
            <a:endParaRPr lang="en-US"/>
          </a:p>
        </p:txBody>
      </p:sp>
      <mc:AlternateContent xmlns:mc="http://schemas.openxmlformats.org/markup-compatibility/2006" xmlns:a14="http://schemas.microsoft.com/office/drawing/2010/main">
        <mc:Choice Requires="a14">
          <p:sp>
            <p:nvSpPr>
              <p:cNvPr id="15" name="Text Placeholder 5">
                <a:extLst>
                  <a:ext uri="{FF2B5EF4-FFF2-40B4-BE49-F238E27FC236}">
                    <a16:creationId xmlns:a16="http://schemas.microsoft.com/office/drawing/2014/main" id="{8E41D77D-9696-4BD7-9349-D7BF553B3143}"/>
                  </a:ext>
                </a:extLst>
              </p:cNvPr>
              <p:cNvSpPr txBox="1">
                <a:spLocks/>
              </p:cNvSpPr>
              <p:nvPr/>
            </p:nvSpPr>
            <p:spPr>
              <a:xfrm>
                <a:off x="90616" y="1649539"/>
                <a:ext cx="5367209" cy="49032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Fission neutrons are ~2 MeV (fast)</a:t>
                </a:r>
              </a:p>
              <a:p>
                <a:pPr marL="457200" indent="-457200">
                  <a:buFont typeface="Arial" panose="020B0604020202020204" pitchFamily="34" charset="0"/>
                  <a:buChar char="•"/>
                </a:pPr>
                <a:r>
                  <a:rPr lang="en-US" sz="2400" dirty="0"/>
                  <a:t>Thermalized (20 – 400 </a:t>
                </a:r>
                <a:r>
                  <a:rPr lang="en-US" sz="2400" dirty="0" err="1"/>
                  <a:t>meV</a:t>
                </a:r>
                <a:r>
                  <a:rPr lang="en-US" sz="2400" dirty="0"/>
                  <a:t>) via scattering off of the D</a:t>
                </a:r>
                <a:r>
                  <a:rPr lang="en-US" sz="2400" baseline="-25000" dirty="0"/>
                  <a:t>2</a:t>
                </a:r>
                <a:r>
                  <a:rPr lang="en-US" sz="2400" dirty="0"/>
                  <a:t>O moderator in the core</a:t>
                </a:r>
              </a:p>
              <a:p>
                <a:pPr marL="914400" lvl="1" indent="-457200">
                  <a:buFont typeface="Arial" panose="020B0604020202020204" pitchFamily="34" charset="0"/>
                  <a:buChar char="•"/>
                </a:pPr>
                <a:r>
                  <a:rPr lang="en-US" sz="1800" dirty="0"/>
                  <a:t>D</a:t>
                </a:r>
                <a:r>
                  <a:rPr lang="en-US" sz="1800" baseline="-25000" dirty="0"/>
                  <a:t>2</a:t>
                </a:r>
                <a:r>
                  <a:rPr lang="en-US" sz="1800" dirty="0"/>
                  <a:t>O is ~320 K (115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t>), which is what dictates the thermal energy of the neutrons</a:t>
                </a:r>
              </a:p>
              <a:p>
                <a:pPr marL="457200" indent="-457200">
                  <a:buFont typeface="Arial" panose="020B0604020202020204" pitchFamily="34" charset="0"/>
                  <a:buChar char="•"/>
                </a:pPr>
                <a:r>
                  <a:rPr lang="en-US" sz="2400" dirty="0"/>
                  <a:t>To reach lower energies, you introduce a cryogenic facility, the cold neutron source (CNS)</a:t>
                </a:r>
              </a:p>
              <a:p>
                <a:pPr marL="914400" lvl="1" indent="-457200">
                  <a:buFont typeface="Arial" panose="020B0604020202020204" pitchFamily="34" charset="0"/>
                  <a:buChar char="•"/>
                </a:pPr>
                <a:r>
                  <a:rPr lang="en-US" sz="1800" dirty="0"/>
                  <a:t>Currently liquid hydrogen (LH</a:t>
                </a:r>
                <a:r>
                  <a:rPr lang="en-US" sz="1800" baseline="-25000" dirty="0"/>
                  <a:t>2</a:t>
                </a:r>
                <a:r>
                  <a:rPr lang="en-US" sz="1800" dirty="0"/>
                  <a:t>) at 20 K.</a:t>
                </a:r>
              </a:p>
              <a:p>
                <a:pPr marL="457200" indent="-457200">
                  <a:buFont typeface="Arial" panose="020B0604020202020204" pitchFamily="34" charset="0"/>
                  <a:buChar char="•"/>
                </a:pPr>
                <a:endParaRPr lang="en-US" sz="1600" dirty="0"/>
              </a:p>
            </p:txBody>
          </p:sp>
        </mc:Choice>
        <mc:Fallback xmlns="">
          <p:sp>
            <p:nvSpPr>
              <p:cNvPr id="15" name="Text Placeholder 5">
                <a:extLst>
                  <a:ext uri="{FF2B5EF4-FFF2-40B4-BE49-F238E27FC236}">
                    <a16:creationId xmlns:a16="http://schemas.microsoft.com/office/drawing/2014/main" id="{8E41D77D-9696-4BD7-9349-D7BF553B3143}"/>
                  </a:ext>
                </a:extLst>
              </p:cNvPr>
              <p:cNvSpPr txBox="1">
                <a:spLocks noRot="1" noChangeAspect="1" noMove="1" noResize="1" noEditPoints="1" noAdjustHandles="1" noChangeArrowheads="1" noChangeShapeType="1" noTextEdit="1"/>
              </p:cNvSpPr>
              <p:nvPr/>
            </p:nvSpPr>
            <p:spPr>
              <a:xfrm>
                <a:off x="90616" y="1649539"/>
                <a:ext cx="5367209" cy="4903237"/>
              </a:xfrm>
              <a:prstGeom prst="rect">
                <a:avLst/>
              </a:prstGeom>
              <a:blipFill>
                <a:blip r:embed="rId4"/>
                <a:stretch>
                  <a:fillRect l="-1591" t="-1741" r="-1818"/>
                </a:stretch>
              </a:blipFill>
            </p:spPr>
            <p:txBody>
              <a:bodyPr/>
              <a:lstStyle/>
              <a:p>
                <a:r>
                  <a:rPr lang="en-US">
                    <a:noFill/>
                  </a:rPr>
                  <a:t> </a:t>
                </a:r>
              </a:p>
            </p:txBody>
          </p:sp>
        </mc:Fallback>
      </mc:AlternateContent>
      <p:pic>
        <p:nvPicPr>
          <p:cNvPr id="16" name="Picture 2" descr="E:\NIST_cs\PB230004.JPG">
            <a:extLst>
              <a:ext uri="{FF2B5EF4-FFF2-40B4-BE49-F238E27FC236}">
                <a16:creationId xmlns:a16="http://schemas.microsoft.com/office/drawing/2014/main" id="{530032BE-8B02-44D4-9F60-2C4929969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2" y="1466478"/>
            <a:ext cx="5934075" cy="4450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A2518FA-2833-412B-909E-24A528DA3216}"/>
              </a:ext>
            </a:extLst>
          </p:cNvPr>
          <p:cNvSpPr txBox="1"/>
          <p:nvPr/>
        </p:nvSpPr>
        <p:spPr>
          <a:xfrm>
            <a:off x="6909749" y="5935950"/>
            <a:ext cx="3401700" cy="369332"/>
          </a:xfrm>
          <a:prstGeom prst="rect">
            <a:avLst/>
          </a:prstGeom>
          <a:noFill/>
        </p:spPr>
        <p:txBody>
          <a:bodyPr wrap="none" rtlCol="0">
            <a:spAutoFit/>
          </a:bodyPr>
          <a:lstStyle/>
          <a:p>
            <a:pPr algn="ctr"/>
            <a:r>
              <a:rPr lang="en-US" dirty="0"/>
              <a:t>Installation of LH</a:t>
            </a:r>
            <a:r>
              <a:rPr lang="en-US" baseline="-25000" dirty="0"/>
              <a:t>2</a:t>
            </a:r>
            <a:r>
              <a:rPr lang="en-US" dirty="0"/>
              <a:t> CNS (Nov. 2001)</a:t>
            </a:r>
          </a:p>
        </p:txBody>
      </p:sp>
    </p:spTree>
    <p:extLst>
      <p:ext uri="{BB962C8B-B14F-4D97-AF65-F5344CB8AC3E}">
        <p14:creationId xmlns:p14="http://schemas.microsoft.com/office/powerpoint/2010/main" val="352916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325563"/>
            <a:ext cx="5411808" cy="3565224"/>
          </a:xfrm>
        </p:spPr>
        <p:txBody>
          <a:bodyPr>
            <a:normAutofit/>
          </a:bodyPr>
          <a:lstStyle/>
          <a:p>
            <a:pPr marL="457200" indent="-457200">
              <a:buFont typeface="+mj-lt"/>
              <a:buAutoNum type="arabicPeriod"/>
            </a:pPr>
            <a:r>
              <a:rPr lang="en-US" sz="2400" dirty="0"/>
              <a:t>D</a:t>
            </a:r>
            <a:r>
              <a:rPr lang="en-US" sz="2400" baseline="-25000" dirty="0"/>
              <a:t>2</a:t>
            </a:r>
            <a:r>
              <a:rPr lang="en-US" sz="2400" dirty="0"/>
              <a:t>O tank (1967)</a:t>
            </a:r>
          </a:p>
          <a:p>
            <a:pPr marL="457200" indent="-457200">
              <a:buFont typeface="+mj-lt"/>
              <a:buAutoNum type="arabicPeriod"/>
            </a:pPr>
            <a:r>
              <a:rPr lang="en-US" sz="2400" dirty="0"/>
              <a:t>D</a:t>
            </a:r>
            <a:r>
              <a:rPr lang="en-US" sz="2400" baseline="-25000" dirty="0"/>
              <a:t>2</a:t>
            </a:r>
            <a:r>
              <a:rPr lang="en-US" sz="2400" dirty="0"/>
              <a:t>O Ice (1987)</a:t>
            </a:r>
          </a:p>
          <a:p>
            <a:pPr marL="914400" lvl="1" indent="-457200">
              <a:buFont typeface="Arial" panose="020B0604020202020204" pitchFamily="34" charset="0"/>
              <a:buChar char="•"/>
            </a:pPr>
            <a:r>
              <a:rPr lang="en-US" sz="1800" dirty="0"/>
              <a:t>Gain of 3-5x in brightness</a:t>
            </a:r>
          </a:p>
          <a:p>
            <a:pPr marL="457200" indent="-457200">
              <a:buFont typeface="+mj-lt"/>
              <a:buAutoNum type="arabicPeriod"/>
            </a:pPr>
            <a:r>
              <a:rPr lang="en-US" sz="2400" dirty="0"/>
              <a:t>Unit 1 LH</a:t>
            </a:r>
            <a:r>
              <a:rPr lang="en-US" sz="2400" baseline="-25000" dirty="0"/>
              <a:t>2</a:t>
            </a:r>
            <a:r>
              <a:rPr lang="en-US" sz="2400" dirty="0"/>
              <a:t> (1995)</a:t>
            </a:r>
          </a:p>
          <a:p>
            <a:pPr marL="914400" lvl="1" indent="-457200">
              <a:buFont typeface="Arial" panose="020B0604020202020204" pitchFamily="34" charset="0"/>
              <a:buChar char="•"/>
            </a:pPr>
            <a:r>
              <a:rPr lang="en-US" sz="1800" dirty="0"/>
              <a:t>Gain of ~6x</a:t>
            </a:r>
          </a:p>
          <a:p>
            <a:pPr marL="457200" indent="-457200">
              <a:buFont typeface="+mj-lt"/>
              <a:buAutoNum type="arabicPeriod"/>
            </a:pPr>
            <a:r>
              <a:rPr lang="en-US" sz="2400" dirty="0"/>
              <a:t>Unit 2 LH</a:t>
            </a:r>
            <a:r>
              <a:rPr lang="en-US" sz="2400" baseline="-25000" dirty="0"/>
              <a:t>2</a:t>
            </a:r>
            <a:r>
              <a:rPr lang="en-US" sz="2400" dirty="0"/>
              <a:t> (2002)</a:t>
            </a:r>
          </a:p>
          <a:p>
            <a:pPr marL="914400" lvl="1" indent="-457200">
              <a:buFont typeface="Arial" panose="020B0604020202020204" pitchFamily="34" charset="0"/>
              <a:buChar char="•"/>
            </a:pPr>
            <a:r>
              <a:rPr lang="en-US" sz="1800" dirty="0"/>
              <a:t>Gain of ~2x</a:t>
            </a:r>
          </a:p>
          <a:p>
            <a:pPr marL="514350" indent="-514350">
              <a:buFont typeface="+mj-lt"/>
              <a:buAutoNum type="arabicPeriod"/>
            </a:pPr>
            <a:r>
              <a:rPr lang="en-US" sz="2400" dirty="0"/>
              <a:t>LD</a:t>
            </a:r>
            <a:r>
              <a:rPr lang="en-US" sz="2400" baseline="-25000" dirty="0"/>
              <a:t>2</a:t>
            </a:r>
            <a:r>
              <a:rPr lang="en-US" sz="2400" dirty="0"/>
              <a:t> (Planned)</a:t>
            </a:r>
          </a:p>
          <a:p>
            <a:pPr marL="971550" lvl="1" indent="-514350">
              <a:buFont typeface="Arial" panose="020B0604020202020204" pitchFamily="34" charset="0"/>
              <a:buChar char="•"/>
            </a:pPr>
            <a:r>
              <a:rPr lang="en-US" sz="1800" dirty="0"/>
              <a:t> </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Cold Source </a:t>
            </a:r>
            <a:r>
              <a:rPr lang="en-US" sz="2000" dirty="0"/>
              <a:t>Through the years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15</a:t>
            </a:fld>
            <a:endParaRPr lang="en-US"/>
          </a:p>
        </p:txBody>
      </p:sp>
      <p:pic>
        <p:nvPicPr>
          <p:cNvPr id="8" name="Picture 4" descr="CNS Thimble">
            <a:extLst>
              <a:ext uri="{FF2B5EF4-FFF2-40B4-BE49-F238E27FC236}">
                <a16:creationId xmlns:a16="http://schemas.microsoft.com/office/drawing/2014/main" id="{30EB3B0E-1EE8-45B8-81FF-5F19A48421C5}"/>
              </a:ext>
            </a:extLst>
          </p:cNvPr>
          <p:cNvPicPr>
            <a:picLocks noChangeAspect="1" noChangeArrowheads="1"/>
          </p:cNvPicPr>
          <p:nvPr/>
        </p:nvPicPr>
        <p:blipFill>
          <a:blip r:embed="rId4" cstate="print">
            <a:lum bright="18000"/>
          </a:blip>
          <a:srcRect/>
          <a:stretch>
            <a:fillRect/>
          </a:stretch>
        </p:blipFill>
        <p:spPr bwMode="auto">
          <a:xfrm>
            <a:off x="7076777" y="1573635"/>
            <a:ext cx="4838998" cy="4073524"/>
          </a:xfrm>
          <a:prstGeom prst="rect">
            <a:avLst/>
          </a:prstGeom>
          <a:noFill/>
          <a:ln w="9525">
            <a:noFill/>
            <a:miter lim="800000"/>
            <a:headEnd/>
            <a:tailEnd/>
          </a:ln>
        </p:spPr>
      </p:pic>
      <p:sp>
        <p:nvSpPr>
          <p:cNvPr id="9" name="TextBox 38">
            <a:extLst>
              <a:ext uri="{FF2B5EF4-FFF2-40B4-BE49-F238E27FC236}">
                <a16:creationId xmlns:a16="http://schemas.microsoft.com/office/drawing/2014/main" id="{D037EEAE-6D62-420C-BCDC-055F058203E7}"/>
              </a:ext>
            </a:extLst>
          </p:cNvPr>
          <p:cNvSpPr txBox="1">
            <a:spLocks noChangeArrowheads="1"/>
          </p:cNvSpPr>
          <p:nvPr/>
        </p:nvSpPr>
        <p:spPr bwMode="auto">
          <a:xfrm>
            <a:off x="4489451" y="5414818"/>
            <a:ext cx="2209800" cy="400110"/>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2000" b="1" dirty="0">
                <a:solidFill>
                  <a:schemeClr val="bg1"/>
                </a:solidFill>
                <a:latin typeface="Arial" charset="0"/>
              </a:rPr>
              <a:t>55 cm Diameter</a:t>
            </a:r>
          </a:p>
        </p:txBody>
      </p:sp>
      <p:cxnSp>
        <p:nvCxnSpPr>
          <p:cNvPr id="10" name="Straight Arrow Connector 9">
            <a:extLst>
              <a:ext uri="{FF2B5EF4-FFF2-40B4-BE49-F238E27FC236}">
                <a16:creationId xmlns:a16="http://schemas.microsoft.com/office/drawing/2014/main" id="{0D7D9F18-7DB3-475C-8318-B60AEE4BCA1C}"/>
              </a:ext>
            </a:extLst>
          </p:cNvPr>
          <p:cNvCxnSpPr>
            <a:cxnSpLocks/>
            <a:stCxn id="9" idx="3"/>
          </p:cNvCxnSpPr>
          <p:nvPr/>
        </p:nvCxnSpPr>
        <p:spPr>
          <a:xfrm flipV="1">
            <a:off x="6699251" y="3429000"/>
            <a:ext cx="2073275" cy="2185873"/>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7215A29-8FD6-4B26-A687-D948823F01FE}"/>
              </a:ext>
            </a:extLst>
          </p:cNvPr>
          <p:cNvPicPr>
            <a:picLocks noChangeAspect="1"/>
          </p:cNvPicPr>
          <p:nvPr/>
        </p:nvPicPr>
        <p:blipFill>
          <a:blip r:embed="rId5"/>
          <a:stretch>
            <a:fillRect/>
          </a:stretch>
        </p:blipFill>
        <p:spPr>
          <a:xfrm>
            <a:off x="762000" y="4521783"/>
            <a:ext cx="3276600" cy="2331935"/>
          </a:xfrm>
          <a:prstGeom prst="rect">
            <a:avLst/>
          </a:prstGeom>
        </p:spPr>
      </p:pic>
    </p:spTree>
    <p:extLst>
      <p:ext uri="{BB962C8B-B14F-4D97-AF65-F5344CB8AC3E}">
        <p14:creationId xmlns:p14="http://schemas.microsoft.com/office/powerpoint/2010/main" val="79954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Current Cold Source </a:t>
            </a:r>
            <a:r>
              <a:rPr lang="en-US" sz="2000" dirty="0"/>
              <a:t>Unit 2</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16</a:t>
            </a:fld>
            <a:endParaRPr lang="en-US"/>
          </a:p>
        </p:txBody>
      </p:sp>
      <p:sp>
        <p:nvSpPr>
          <p:cNvPr id="15" name="Text Placeholder 5">
            <a:extLst>
              <a:ext uri="{FF2B5EF4-FFF2-40B4-BE49-F238E27FC236}">
                <a16:creationId xmlns:a16="http://schemas.microsoft.com/office/drawing/2014/main" id="{9C1E62D4-15E5-4A58-87FF-BB2194331F04}"/>
              </a:ext>
            </a:extLst>
          </p:cNvPr>
          <p:cNvSpPr>
            <a:spLocks noGrp="1"/>
          </p:cNvSpPr>
          <p:nvPr>
            <p:ph type="body" sz="half" idx="2"/>
          </p:nvPr>
        </p:nvSpPr>
        <p:spPr>
          <a:xfrm>
            <a:off x="90616" y="1649539"/>
            <a:ext cx="7005509" cy="4903237"/>
          </a:xfrm>
        </p:spPr>
        <p:txBody>
          <a:bodyPr>
            <a:normAutofit/>
          </a:bodyPr>
          <a:lstStyle/>
          <a:p>
            <a:pPr marL="457200" indent="-457200">
              <a:buFont typeface="Arial" panose="020B0604020202020204" pitchFamily="34" charset="0"/>
              <a:buChar char="•"/>
            </a:pPr>
            <a:r>
              <a:rPr lang="en-US" sz="2400" dirty="0"/>
              <a:t>Passively safe and simple to operate (and reliable)</a:t>
            </a:r>
          </a:p>
          <a:p>
            <a:pPr marL="457200" indent="-457200">
              <a:buFont typeface="Arial" panose="020B0604020202020204" pitchFamily="34" charset="0"/>
              <a:buChar char="•"/>
            </a:pPr>
            <a:r>
              <a:rPr lang="en-US" sz="2400" dirty="0"/>
              <a:t>Utilizes a thermosiphon system to supply the CNS with LH</a:t>
            </a:r>
            <a:r>
              <a:rPr lang="en-US" sz="2400" baseline="-25000" dirty="0"/>
              <a:t>2</a:t>
            </a:r>
            <a:endParaRPr lang="en-US" sz="2400" dirty="0"/>
          </a:p>
          <a:p>
            <a:pPr marL="457200" indent="-457200">
              <a:buFont typeface="Arial" panose="020B0604020202020204" pitchFamily="34" charset="0"/>
              <a:buChar char="•"/>
            </a:pPr>
            <a:r>
              <a:rPr lang="en-US" sz="2400" dirty="0"/>
              <a:t>Closed system</a:t>
            </a:r>
          </a:p>
          <a:p>
            <a:pPr marL="457200" indent="-457200">
              <a:buFont typeface="Arial" panose="020B0604020202020204" pitchFamily="34" charset="0"/>
              <a:buChar char="•"/>
            </a:pPr>
            <a:r>
              <a:rPr lang="en-US" sz="2400" dirty="0"/>
              <a:t>He containments</a:t>
            </a:r>
            <a:endParaRPr lang="en-US" sz="1800" dirty="0"/>
          </a:p>
          <a:p>
            <a:pPr marL="457200" indent="-457200">
              <a:buFont typeface="Arial" panose="020B0604020202020204" pitchFamily="34" charset="0"/>
              <a:buChar char="•"/>
            </a:pPr>
            <a:endParaRPr lang="en-US" sz="1600" dirty="0"/>
          </a:p>
        </p:txBody>
      </p:sp>
      <p:pic>
        <p:nvPicPr>
          <p:cNvPr id="16" name="Picture 2" descr="cryostat_comparison">
            <a:extLst>
              <a:ext uri="{FF2B5EF4-FFF2-40B4-BE49-F238E27FC236}">
                <a16:creationId xmlns:a16="http://schemas.microsoft.com/office/drawing/2014/main" id="{D3BD3D96-B3E7-4D5D-8D43-6CA267284503}"/>
              </a:ext>
            </a:extLst>
          </p:cNvPr>
          <p:cNvPicPr>
            <a:picLocks noChangeAspect="1" noChangeArrowheads="1"/>
          </p:cNvPicPr>
          <p:nvPr/>
        </p:nvPicPr>
        <p:blipFill rotWithShape="1">
          <a:blip r:embed="rId4">
            <a:lum bright="-12000" contrast="12000"/>
            <a:extLst>
              <a:ext uri="{28A0092B-C50C-407E-A947-70E740481C1C}">
                <a14:useLocalDpi xmlns:a14="http://schemas.microsoft.com/office/drawing/2010/main" val="0"/>
              </a:ext>
            </a:extLst>
          </a:blip>
          <a:srcRect t="50403"/>
          <a:stretch/>
        </p:blipFill>
        <p:spPr bwMode="auto">
          <a:xfrm>
            <a:off x="7339012" y="1816892"/>
            <a:ext cx="4014788" cy="322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Object 4">
            <a:extLst>
              <a:ext uri="{FF2B5EF4-FFF2-40B4-BE49-F238E27FC236}">
                <a16:creationId xmlns:a16="http://schemas.microsoft.com/office/drawing/2014/main" id="{BDCFDCFE-0DFC-4967-A3D1-2A4DC330DE50}"/>
              </a:ext>
            </a:extLst>
          </p:cNvPr>
          <p:cNvGraphicFramePr>
            <a:graphicFrameLocks noChangeAspect="1"/>
          </p:cNvGraphicFramePr>
          <p:nvPr>
            <p:extLst>
              <p:ext uri="{D42A27DB-BD31-4B8C-83A1-F6EECF244321}">
                <p14:modId xmlns:p14="http://schemas.microsoft.com/office/powerpoint/2010/main" val="2650864016"/>
              </p:ext>
            </p:extLst>
          </p:nvPr>
        </p:nvGraphicFramePr>
        <p:xfrm>
          <a:off x="3705226" y="2667944"/>
          <a:ext cx="3069102" cy="4053531"/>
        </p:xfrm>
        <a:graphic>
          <a:graphicData uri="http://schemas.openxmlformats.org/presentationml/2006/ole">
            <mc:AlternateContent xmlns:mc="http://schemas.openxmlformats.org/markup-compatibility/2006">
              <mc:Choice xmlns:v="urn:schemas-microsoft-com:vml" Requires="v">
                <p:oleObj name="Photo Editor Photo" r:id="rId5" imgW="9647619" imgH="12742857" progId="MSPhotoEd.3">
                  <p:embed/>
                </p:oleObj>
              </mc:Choice>
              <mc:Fallback>
                <p:oleObj name="Photo Editor Photo" r:id="rId5" imgW="9647619" imgH="12742857" progId="MSPhotoEd.3">
                  <p:embed/>
                  <p:pic>
                    <p:nvPicPr>
                      <p:cNvPr id="18" name="Object 4">
                        <a:extLst>
                          <a:ext uri="{FF2B5EF4-FFF2-40B4-BE49-F238E27FC236}">
                            <a16:creationId xmlns:a16="http://schemas.microsoft.com/office/drawing/2014/main" id="{BDCFDCFE-0DFC-4967-A3D1-2A4DC330D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5226" y="2667944"/>
                        <a:ext cx="3069102" cy="4053531"/>
                      </a:xfrm>
                      <a:prstGeom prst="rect">
                        <a:avLst/>
                      </a:prstGeom>
                      <a:noFill/>
                      <a:ln>
                        <a:solidFill>
                          <a:schemeClr val="tx1"/>
                        </a:solidFill>
                      </a:ln>
                      <a:effectLst/>
                    </p:spPr>
                  </p:pic>
                </p:oleObj>
              </mc:Fallback>
            </mc:AlternateContent>
          </a:graphicData>
        </a:graphic>
      </p:graphicFrame>
    </p:spTree>
    <p:extLst>
      <p:ext uri="{BB962C8B-B14F-4D97-AF65-F5344CB8AC3E}">
        <p14:creationId xmlns:p14="http://schemas.microsoft.com/office/powerpoint/2010/main" val="4253040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W In-pile Assembly">
            <a:extLst>
              <a:ext uri="{FF2B5EF4-FFF2-40B4-BE49-F238E27FC236}">
                <a16:creationId xmlns:a16="http://schemas.microsoft.com/office/drawing/2014/main" id="{1063F2C7-7E1E-411B-BD1C-28C2CE6EB9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83"/>
          <a:stretch/>
        </p:blipFill>
        <p:spPr bwMode="auto">
          <a:xfrm>
            <a:off x="318429" y="3762375"/>
            <a:ext cx="5996753" cy="299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W amodcham04.jpg">
            <a:extLst>
              <a:ext uri="{FF2B5EF4-FFF2-40B4-BE49-F238E27FC236}">
                <a16:creationId xmlns:a16="http://schemas.microsoft.com/office/drawing/2014/main" id="{0654CC77-03B7-4386-A280-C9AD93BF1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592" y="1294977"/>
            <a:ext cx="4673458" cy="495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40"/>
            <a:ext cx="6684976" cy="2400778"/>
          </a:xfrm>
        </p:spPr>
        <p:txBody>
          <a:bodyPr>
            <a:normAutofit/>
          </a:bodyPr>
          <a:lstStyle/>
          <a:p>
            <a:pPr marL="457200" indent="-457200">
              <a:buFont typeface="Arial" panose="020B0604020202020204" pitchFamily="34" charset="0"/>
              <a:buChar char="•"/>
            </a:pPr>
            <a:r>
              <a:rPr lang="en-US" sz="2400" dirty="0"/>
              <a:t>“Peewee” installed on BT-9 (MACS-II)</a:t>
            </a:r>
          </a:p>
          <a:p>
            <a:pPr marL="914400" lvl="1" indent="-457200">
              <a:buFont typeface="Arial" panose="020B0604020202020204" pitchFamily="34" charset="0"/>
              <a:buChar char="•"/>
            </a:pPr>
            <a:r>
              <a:rPr lang="en-US" sz="1800" dirty="0"/>
              <a:t>11 cm ID, ½ L volume</a:t>
            </a:r>
          </a:p>
          <a:p>
            <a:pPr marL="914400" lvl="1" indent="-457200">
              <a:buFont typeface="Arial" panose="020B0604020202020204" pitchFamily="34" charset="0"/>
              <a:buChar char="•"/>
            </a:pPr>
            <a:r>
              <a:rPr lang="en-US" sz="1800" dirty="0"/>
              <a:t>Gain of ~1.7 over being directly installed on Unit 2</a:t>
            </a:r>
          </a:p>
          <a:p>
            <a:pPr marL="914400" lvl="1" indent="-457200">
              <a:buFont typeface="Arial" panose="020B0604020202020204" pitchFamily="34" charset="0"/>
              <a:buChar char="•"/>
            </a:pPr>
            <a:r>
              <a:rPr lang="en-US" sz="1800" dirty="0"/>
              <a:t>14.6 cm D</a:t>
            </a:r>
            <a:r>
              <a:rPr lang="en-US" sz="1800" baseline="-25000" dirty="0"/>
              <a:t>2</a:t>
            </a:r>
            <a:r>
              <a:rPr lang="en-US" sz="1800" dirty="0"/>
              <a:t>O jacket and its own H</a:t>
            </a:r>
            <a:r>
              <a:rPr lang="en-US" sz="1800" baseline="-25000" dirty="0"/>
              <a:t>2</a:t>
            </a:r>
            <a:r>
              <a:rPr lang="en-US" sz="1800" dirty="0"/>
              <a:t> tank</a:t>
            </a:r>
          </a:p>
          <a:p>
            <a:pPr marL="914400" lvl="1" indent="-457200">
              <a:buFont typeface="Arial" panose="020B0604020202020204" pitchFamily="34" charset="0"/>
              <a:buChar char="•"/>
            </a:pPr>
            <a:r>
              <a:rPr lang="en-US" sz="1800" dirty="0"/>
              <a:t>Condenser is cooled in parallel with Unit 2</a:t>
            </a:r>
          </a:p>
          <a:p>
            <a:pPr marL="457200" indent="-457200">
              <a:buFont typeface="Arial" panose="020B0604020202020204" pitchFamily="34" charset="0"/>
              <a:buChar char="•"/>
            </a:pPr>
            <a:r>
              <a:rPr lang="en-US" sz="2400" dirty="0"/>
              <a:t>Operating successfully since April 2012</a:t>
            </a:r>
            <a:endParaRPr lang="en-US" sz="1600" dirty="0"/>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OTHER Cold Source </a:t>
            </a:r>
            <a:r>
              <a:rPr lang="en-US" sz="2000" dirty="0"/>
              <a:t>Peewee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5"/>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17</a:t>
            </a:fld>
            <a:endParaRPr lang="en-US"/>
          </a:p>
        </p:txBody>
      </p:sp>
    </p:spTree>
    <p:extLst>
      <p:ext uri="{BB962C8B-B14F-4D97-AF65-F5344CB8AC3E}">
        <p14:creationId xmlns:p14="http://schemas.microsoft.com/office/powerpoint/2010/main" val="2973237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OTHER Cold Source </a:t>
            </a:r>
            <a:r>
              <a:rPr lang="en-US" sz="2000" dirty="0"/>
              <a:t>Peewee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18</a:t>
            </a:fld>
            <a:endParaRPr lang="en-US"/>
          </a:p>
        </p:txBody>
      </p:sp>
      <p:pic>
        <p:nvPicPr>
          <p:cNvPr id="11" name="Picture 2" descr="C:\Users\rew\Pictures\_MG_4921.jpg">
            <a:extLst>
              <a:ext uri="{FF2B5EF4-FFF2-40B4-BE49-F238E27FC236}">
                <a16:creationId xmlns:a16="http://schemas.microsoft.com/office/drawing/2014/main" id="{92D78C46-B1EF-49A2-91EF-C69C127BA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325563"/>
            <a:ext cx="79248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B3D0F27-F20F-45A5-9333-69662E276814}"/>
              </a:ext>
            </a:extLst>
          </p:cNvPr>
          <p:cNvSpPr txBox="1"/>
          <p:nvPr/>
        </p:nvSpPr>
        <p:spPr>
          <a:xfrm>
            <a:off x="4366457" y="6324064"/>
            <a:ext cx="3459088" cy="369332"/>
          </a:xfrm>
          <a:prstGeom prst="rect">
            <a:avLst/>
          </a:prstGeom>
          <a:noFill/>
        </p:spPr>
        <p:txBody>
          <a:bodyPr wrap="none" rtlCol="0">
            <a:spAutoFit/>
          </a:bodyPr>
          <a:lstStyle/>
          <a:p>
            <a:pPr algn="ctr"/>
            <a:r>
              <a:rPr lang="en-US" dirty="0"/>
              <a:t>Installation of peewee (Sep. 2011)</a:t>
            </a:r>
          </a:p>
        </p:txBody>
      </p:sp>
    </p:spTree>
    <p:extLst>
      <p:ext uri="{BB962C8B-B14F-4D97-AF65-F5344CB8AC3E}">
        <p14:creationId xmlns:p14="http://schemas.microsoft.com/office/powerpoint/2010/main" val="235787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We Also Have Rabbit Tubes</a:t>
            </a:r>
            <a:endParaRPr lang="en-US" sz="20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19</a:t>
            </a:fld>
            <a:endParaRPr lang="en-US"/>
          </a:p>
        </p:txBody>
      </p:sp>
      <p:pic>
        <p:nvPicPr>
          <p:cNvPr id="20" name="Picture 19">
            <a:extLst>
              <a:ext uri="{FF2B5EF4-FFF2-40B4-BE49-F238E27FC236}">
                <a16:creationId xmlns:a16="http://schemas.microsoft.com/office/drawing/2014/main" id="{DBF8A3E1-5AF7-4465-932B-CB2143FC383E}"/>
              </a:ext>
            </a:extLst>
          </p:cNvPr>
          <p:cNvPicPr>
            <a:picLocks noChangeAspect="1"/>
          </p:cNvPicPr>
          <p:nvPr/>
        </p:nvPicPr>
        <p:blipFill>
          <a:blip r:embed="rId4"/>
          <a:stretch>
            <a:fillRect/>
          </a:stretch>
        </p:blipFill>
        <p:spPr>
          <a:xfrm>
            <a:off x="4792230" y="1382714"/>
            <a:ext cx="6395258" cy="5224725"/>
          </a:xfrm>
          <a:prstGeom prst="rect">
            <a:avLst/>
          </a:prstGeom>
        </p:spPr>
      </p:pic>
      <p:cxnSp>
        <p:nvCxnSpPr>
          <p:cNvPr id="21" name="Straight Arrow Connector 20">
            <a:extLst>
              <a:ext uri="{FF2B5EF4-FFF2-40B4-BE49-F238E27FC236}">
                <a16:creationId xmlns:a16="http://schemas.microsoft.com/office/drawing/2014/main" id="{021A1C99-B2E3-47C2-86AC-FD3390D09F8D}"/>
              </a:ext>
            </a:extLst>
          </p:cNvPr>
          <p:cNvCxnSpPr>
            <a:cxnSpLocks/>
            <a:stCxn id="22" idx="3"/>
          </p:cNvCxnSpPr>
          <p:nvPr/>
        </p:nvCxnSpPr>
        <p:spPr>
          <a:xfrm flipV="1">
            <a:off x="5887589" y="5091027"/>
            <a:ext cx="1549892" cy="9413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CEB6708-DEBE-4404-ADD1-77254FFEA881}"/>
              </a:ext>
            </a:extLst>
          </p:cNvPr>
          <p:cNvSpPr txBox="1"/>
          <p:nvPr/>
        </p:nvSpPr>
        <p:spPr>
          <a:xfrm>
            <a:off x="5273959" y="5847679"/>
            <a:ext cx="613630" cy="369332"/>
          </a:xfrm>
          <a:prstGeom prst="rect">
            <a:avLst/>
          </a:prstGeom>
          <a:noFill/>
          <a:ln w="28575">
            <a:solidFill>
              <a:srgbClr val="FF0000"/>
            </a:solidFill>
          </a:ln>
        </p:spPr>
        <p:txBody>
          <a:bodyPr wrap="none" rtlCol="0">
            <a:spAutoFit/>
          </a:bodyPr>
          <a:lstStyle/>
          <a:p>
            <a:r>
              <a:rPr lang="en-US" b="1" dirty="0"/>
              <a:t>RT-2</a:t>
            </a:r>
          </a:p>
        </p:txBody>
      </p:sp>
      <p:cxnSp>
        <p:nvCxnSpPr>
          <p:cNvPr id="23" name="Straight Arrow Connector 22">
            <a:extLst>
              <a:ext uri="{FF2B5EF4-FFF2-40B4-BE49-F238E27FC236}">
                <a16:creationId xmlns:a16="http://schemas.microsoft.com/office/drawing/2014/main" id="{4688FE4E-2D26-4501-A75C-B9F6C1B530E3}"/>
              </a:ext>
            </a:extLst>
          </p:cNvPr>
          <p:cNvCxnSpPr>
            <a:cxnSpLocks/>
            <a:stCxn id="24" idx="3"/>
          </p:cNvCxnSpPr>
          <p:nvPr/>
        </p:nvCxnSpPr>
        <p:spPr>
          <a:xfrm>
            <a:off x="5658989" y="4234984"/>
            <a:ext cx="1625085" cy="318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F5D7EE-796A-4CA8-B5D8-D4B21D4D79B8}"/>
              </a:ext>
            </a:extLst>
          </p:cNvPr>
          <p:cNvSpPr txBox="1"/>
          <p:nvPr/>
        </p:nvSpPr>
        <p:spPr>
          <a:xfrm>
            <a:off x="5045359" y="4050318"/>
            <a:ext cx="613630" cy="369332"/>
          </a:xfrm>
          <a:prstGeom prst="rect">
            <a:avLst/>
          </a:prstGeom>
          <a:noFill/>
          <a:ln w="28575">
            <a:solidFill>
              <a:srgbClr val="FF0000"/>
            </a:solidFill>
          </a:ln>
        </p:spPr>
        <p:txBody>
          <a:bodyPr wrap="none" rtlCol="0">
            <a:spAutoFit/>
          </a:bodyPr>
          <a:lstStyle/>
          <a:p>
            <a:r>
              <a:rPr lang="en-US" b="1" dirty="0"/>
              <a:t>RT-1</a:t>
            </a:r>
          </a:p>
        </p:txBody>
      </p:sp>
      <p:pic>
        <p:nvPicPr>
          <p:cNvPr id="25" name="Picture 24">
            <a:extLst>
              <a:ext uri="{FF2B5EF4-FFF2-40B4-BE49-F238E27FC236}">
                <a16:creationId xmlns:a16="http://schemas.microsoft.com/office/drawing/2014/main" id="{3A68FA01-5B21-4D27-BB98-C76FDA6376A9}"/>
              </a:ext>
            </a:extLst>
          </p:cNvPr>
          <p:cNvPicPr>
            <a:picLocks noChangeAspect="1"/>
          </p:cNvPicPr>
          <p:nvPr/>
        </p:nvPicPr>
        <p:blipFill>
          <a:blip r:embed="rId5"/>
          <a:stretch>
            <a:fillRect/>
          </a:stretch>
        </p:blipFill>
        <p:spPr>
          <a:xfrm>
            <a:off x="2360840" y="3848647"/>
            <a:ext cx="1834482" cy="2883764"/>
          </a:xfrm>
          <a:prstGeom prst="rect">
            <a:avLst/>
          </a:prstGeom>
        </p:spPr>
      </p:pic>
      <p:cxnSp>
        <p:nvCxnSpPr>
          <p:cNvPr id="26" name="Straight Arrow Connector 25">
            <a:extLst>
              <a:ext uri="{FF2B5EF4-FFF2-40B4-BE49-F238E27FC236}">
                <a16:creationId xmlns:a16="http://schemas.microsoft.com/office/drawing/2014/main" id="{1830D009-C64C-4E4E-85F5-A208EADD5EE1}"/>
              </a:ext>
            </a:extLst>
          </p:cNvPr>
          <p:cNvCxnSpPr>
            <a:cxnSpLocks/>
            <a:stCxn id="22" idx="1"/>
          </p:cNvCxnSpPr>
          <p:nvPr/>
        </p:nvCxnSpPr>
        <p:spPr>
          <a:xfrm flipH="1" flipV="1">
            <a:off x="3381375" y="4476801"/>
            <a:ext cx="1892584" cy="1555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 Placeholder 5">
            <a:extLst>
              <a:ext uri="{FF2B5EF4-FFF2-40B4-BE49-F238E27FC236}">
                <a16:creationId xmlns:a16="http://schemas.microsoft.com/office/drawing/2014/main" id="{1E7A66A3-739E-4667-A75C-2A3B7A6412AE}"/>
              </a:ext>
            </a:extLst>
          </p:cNvPr>
          <p:cNvSpPr>
            <a:spLocks noGrp="1"/>
          </p:cNvSpPr>
          <p:nvPr>
            <p:ph type="body" sz="half" idx="2"/>
          </p:nvPr>
        </p:nvSpPr>
        <p:spPr>
          <a:xfrm>
            <a:off x="90616" y="1649540"/>
            <a:ext cx="6684976" cy="2400778"/>
          </a:xfrm>
        </p:spPr>
        <p:txBody>
          <a:bodyPr>
            <a:normAutofit/>
          </a:bodyPr>
          <a:lstStyle/>
          <a:p>
            <a:pPr marL="457200" indent="-457200">
              <a:buFont typeface="Arial" panose="020B0604020202020204" pitchFamily="34" charset="0"/>
              <a:buChar char="•"/>
            </a:pPr>
            <a:r>
              <a:rPr lang="en-US" sz="2400" dirty="0"/>
              <a:t>Pneumatically-driven sample insertion and removal systems</a:t>
            </a:r>
          </a:p>
          <a:p>
            <a:pPr marL="457200" indent="-457200">
              <a:buFont typeface="Arial" panose="020B0604020202020204" pitchFamily="34" charset="0"/>
              <a:buChar char="•"/>
            </a:pPr>
            <a:r>
              <a:rPr lang="en-US" sz="2400" dirty="0"/>
              <a:t>Used for in-core irradiation</a:t>
            </a:r>
            <a:endParaRPr lang="en-US" sz="1600" dirty="0"/>
          </a:p>
        </p:txBody>
      </p:sp>
    </p:spTree>
    <p:extLst>
      <p:ext uri="{BB962C8B-B14F-4D97-AF65-F5344CB8AC3E}">
        <p14:creationId xmlns:p14="http://schemas.microsoft.com/office/powerpoint/2010/main" val="117387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5" y="1649540"/>
            <a:ext cx="9265655" cy="4706810"/>
          </a:xfrm>
        </p:spPr>
        <p:txBody>
          <a:bodyPr>
            <a:normAutofit/>
          </a:bodyPr>
          <a:lstStyle/>
          <a:p>
            <a:pPr marL="457200" indent="-457200">
              <a:buFont typeface="Arial" panose="020B0604020202020204" pitchFamily="34" charset="0"/>
              <a:buChar char="•"/>
            </a:pPr>
            <a:r>
              <a:rPr lang="en-US" sz="3200" dirty="0"/>
              <a:t>Nuclear fission basics (What is a nuclear reactor?)</a:t>
            </a:r>
          </a:p>
          <a:p>
            <a:pPr marL="457200" indent="-457200">
              <a:buFont typeface="Arial" panose="020B0604020202020204" pitchFamily="34" charset="0"/>
              <a:buChar char="•"/>
            </a:pPr>
            <a:r>
              <a:rPr lang="en-US" sz="3200" dirty="0"/>
              <a:t>NBSR Description &amp; History</a:t>
            </a:r>
          </a:p>
          <a:p>
            <a:pPr marL="457200" indent="-457200">
              <a:buFont typeface="Arial" panose="020B0604020202020204" pitchFamily="34" charset="0"/>
              <a:buChar char="•"/>
            </a:pPr>
            <a:r>
              <a:rPr lang="en-US" sz="3200" dirty="0"/>
              <a:t>Cold Sources</a:t>
            </a:r>
          </a:p>
          <a:p>
            <a:pPr marL="457200" indent="-457200">
              <a:buFont typeface="Arial" panose="020B0604020202020204" pitchFamily="34" charset="0"/>
              <a:buChar char="•"/>
            </a:pPr>
            <a:r>
              <a:rPr lang="en-US" sz="3200" dirty="0"/>
              <a:t>Current Developments</a:t>
            </a:r>
          </a:p>
          <a:p>
            <a:pPr marL="457200" indent="-457200">
              <a:buFont typeface="Arial" panose="020B0604020202020204" pitchFamily="34" charset="0"/>
              <a:buChar char="•"/>
            </a:pPr>
            <a:r>
              <a:rPr lang="en-US" sz="3200" dirty="0"/>
              <a:t>New Reactor Stuff</a:t>
            </a:r>
          </a:p>
          <a:p>
            <a:pPr marL="457200" indent="-457200">
              <a:buFont typeface="Arial" panose="020B0604020202020204" pitchFamily="34" charset="0"/>
              <a:buChar char="•"/>
            </a:pPr>
            <a:r>
              <a:rPr lang="en-US" sz="3200" dirty="0"/>
              <a:t>Q/A</a:t>
            </a:r>
          </a:p>
          <a:p>
            <a:pPr marL="457200" indent="-457200">
              <a:buFont typeface="Arial" panose="020B0604020202020204" pitchFamily="34" charset="0"/>
              <a:buChar char="•"/>
            </a:pPr>
            <a:endParaRPr lang="en-US" sz="2000" dirty="0"/>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Outline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a:t>
            </a:fld>
            <a:endParaRPr lang="en-US"/>
          </a:p>
        </p:txBody>
      </p:sp>
    </p:spTree>
    <p:extLst>
      <p:ext uri="{BB962C8B-B14F-4D97-AF65-F5344CB8AC3E}">
        <p14:creationId xmlns:p14="http://schemas.microsoft.com/office/powerpoint/2010/main" val="254015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ndelabrum&#10;&#10;Description automatically generated">
            <a:extLst>
              <a:ext uri="{FF2B5EF4-FFF2-40B4-BE49-F238E27FC236}">
                <a16:creationId xmlns:a16="http://schemas.microsoft.com/office/drawing/2014/main" id="{7C9A19B7-EBBE-4AA9-A60E-AF623FDFF53E}"/>
              </a:ext>
            </a:extLst>
          </p:cNvPr>
          <p:cNvPicPr>
            <a:picLocks noChangeAspect="1"/>
          </p:cNvPicPr>
          <p:nvPr/>
        </p:nvPicPr>
        <p:blipFill>
          <a:blip r:embed="rId3"/>
          <a:stretch>
            <a:fillRect/>
          </a:stretch>
        </p:blipFill>
        <p:spPr>
          <a:xfrm>
            <a:off x="9086848" y="1103492"/>
            <a:ext cx="3105151" cy="5735458"/>
          </a:xfrm>
          <a:prstGeom prst="rect">
            <a:avLst/>
          </a:prstGeom>
        </p:spPr>
      </p:pic>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184464"/>
            <a:ext cx="6791512" cy="5673536"/>
          </a:xfrm>
        </p:spPr>
        <p:txBody>
          <a:bodyPr>
            <a:normAutofit/>
          </a:bodyPr>
          <a:lstStyle/>
          <a:p>
            <a:pPr marL="457200" indent="-457200">
              <a:buFont typeface="Arial" panose="020B0604020202020204" pitchFamily="34" charset="0"/>
              <a:buChar char="•"/>
            </a:pPr>
            <a:r>
              <a:rPr lang="en-US" sz="2400" dirty="0"/>
              <a:t>February 3</a:t>
            </a:r>
            <a:r>
              <a:rPr lang="en-US" sz="2400" baseline="30000" dirty="0"/>
              <a:t>rd</a:t>
            </a:r>
            <a:r>
              <a:rPr lang="en-US" sz="2400" dirty="0"/>
              <a:t> refueling accident</a:t>
            </a:r>
          </a:p>
          <a:p>
            <a:pPr marL="914400" lvl="1" indent="-457200">
              <a:buFont typeface="Courier New" panose="02070309020205020404" pitchFamily="49" charset="0"/>
              <a:buChar char="o"/>
            </a:pPr>
            <a:r>
              <a:rPr lang="en-US" sz="1800" dirty="0"/>
              <a:t>Highest internal dose received by any personnel was </a:t>
            </a:r>
            <a:br>
              <a:rPr lang="en-US" sz="1800" dirty="0"/>
            </a:br>
            <a:r>
              <a:rPr lang="en-US" sz="1800" dirty="0"/>
              <a:t>5.2 mrem </a:t>
            </a:r>
            <a:br>
              <a:rPr lang="en-US" sz="1800" dirty="0"/>
            </a:br>
            <a:r>
              <a:rPr lang="en-US" sz="1800" dirty="0"/>
              <a:t>(520 bananas, or ~75% of dose from living in a stone, brick, or concrete building for a year)</a:t>
            </a:r>
            <a:endParaRPr lang="en-US" sz="1000" dirty="0"/>
          </a:p>
          <a:p>
            <a:pPr marL="457200" indent="-457200">
              <a:buFont typeface="Arial" panose="020B0604020202020204" pitchFamily="34" charset="0"/>
              <a:buChar char="•"/>
            </a:pPr>
            <a:r>
              <a:rPr lang="en-US" sz="2400" dirty="0"/>
              <a:t>Cleaning of primary system was conducted</a:t>
            </a:r>
          </a:p>
          <a:p>
            <a:pPr marL="457200" indent="-457200">
              <a:buFont typeface="Arial" panose="020B0604020202020204" pitchFamily="34" charset="0"/>
              <a:buChar char="•"/>
            </a:pPr>
            <a:r>
              <a:rPr lang="en-US" sz="2400" dirty="0"/>
              <a:t>Fuel loading analysis completed</a:t>
            </a:r>
          </a:p>
          <a:p>
            <a:pPr marL="914400" lvl="1" indent="-457200">
              <a:buFont typeface="Courier New" panose="02070309020205020404" pitchFamily="49" charset="0"/>
              <a:buChar char="o"/>
            </a:pPr>
            <a:r>
              <a:rPr lang="en-US" sz="1800" dirty="0"/>
              <a:t>Currently updated to meet operations developments</a:t>
            </a:r>
          </a:p>
          <a:p>
            <a:pPr marL="457200" indent="-457200">
              <a:buFont typeface="Arial" panose="020B0604020202020204" pitchFamily="34" charset="0"/>
              <a:buChar char="•"/>
            </a:pPr>
            <a:r>
              <a:rPr lang="en-US" sz="2400" dirty="0"/>
              <a:t>New training program developed</a:t>
            </a:r>
          </a:p>
          <a:p>
            <a:pPr marL="457200" indent="-457200">
              <a:buFont typeface="Arial" panose="020B0604020202020204" pitchFamily="34" charset="0"/>
              <a:buChar char="•"/>
            </a:pPr>
            <a:r>
              <a:rPr lang="en-US" sz="2400" dirty="0"/>
              <a:t>New Reactor aging management program developed</a:t>
            </a:r>
          </a:p>
          <a:p>
            <a:pPr marL="457200" indent="-457200">
              <a:buFont typeface="Arial" panose="020B0604020202020204" pitchFamily="34" charset="0"/>
              <a:buChar char="•"/>
            </a:pPr>
            <a:r>
              <a:rPr lang="en-US" sz="2400" dirty="0"/>
              <a:t>Obtained restart authorization from NRC!</a:t>
            </a:r>
          </a:p>
          <a:p>
            <a:pPr marL="457200" indent="-457200">
              <a:buFont typeface="Arial" panose="020B0604020202020204" pitchFamily="34" charset="0"/>
              <a:buChar char="•"/>
            </a:pPr>
            <a:r>
              <a:rPr lang="en-US" sz="2400" dirty="0"/>
              <a:t>Restarted safely</a:t>
            </a:r>
          </a:p>
          <a:p>
            <a:pPr marL="457200" indent="-457200">
              <a:buFont typeface="Arial" panose="020B0604020202020204" pitchFamily="34" charset="0"/>
              <a:buChar char="•"/>
            </a:pPr>
            <a:r>
              <a:rPr lang="en-US" sz="2400" dirty="0"/>
              <a:t>Currently doing low-power testing</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NBSR Recovery</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20</a:t>
            </a:fld>
            <a:endParaRPr lang="en-US"/>
          </a:p>
        </p:txBody>
      </p:sp>
      <p:pic>
        <p:nvPicPr>
          <p:cNvPr id="8" name="Content Placeholder 8" descr="A picture containing indoor, equipment, dirty&#10;&#10;Description automatically generated">
            <a:extLst>
              <a:ext uri="{FF2B5EF4-FFF2-40B4-BE49-F238E27FC236}">
                <a16:creationId xmlns:a16="http://schemas.microsoft.com/office/drawing/2014/main" id="{37D3F9BE-2A0B-467F-894D-2FCBAEE1225B}"/>
              </a:ext>
            </a:extLst>
          </p:cNvPr>
          <p:cNvPicPr>
            <a:picLocks noGrp="1" noChangeAspect="1"/>
          </p:cNvPicPr>
          <p:nvPr>
            <p:ph idx="1"/>
          </p:nvPr>
        </p:nvPicPr>
        <p:blipFill>
          <a:blip r:embed="rId5"/>
          <a:stretch>
            <a:fillRect/>
          </a:stretch>
        </p:blipFill>
        <p:spPr>
          <a:xfrm>
            <a:off x="5885410" y="4652961"/>
            <a:ext cx="3125240" cy="2085975"/>
          </a:xfrm>
        </p:spPr>
      </p:pic>
      <p:pic>
        <p:nvPicPr>
          <p:cNvPr id="10" name="Picture 9" descr="A picture containing indoor, person, wall, ceiling&#10;&#10;Description automatically generated">
            <a:extLst>
              <a:ext uri="{FF2B5EF4-FFF2-40B4-BE49-F238E27FC236}">
                <a16:creationId xmlns:a16="http://schemas.microsoft.com/office/drawing/2014/main" id="{FCC3D43E-32AD-4F57-BF9E-EA4F34367DA1}"/>
              </a:ext>
            </a:extLst>
          </p:cNvPr>
          <p:cNvPicPr>
            <a:picLocks noChangeAspect="1"/>
          </p:cNvPicPr>
          <p:nvPr/>
        </p:nvPicPr>
        <p:blipFill>
          <a:blip r:embed="rId6"/>
          <a:stretch>
            <a:fillRect/>
          </a:stretch>
        </p:blipFill>
        <p:spPr>
          <a:xfrm>
            <a:off x="6883701" y="1103492"/>
            <a:ext cx="2201574" cy="3050097"/>
          </a:xfrm>
          <a:prstGeom prst="rect">
            <a:avLst/>
          </a:prstGeom>
        </p:spPr>
      </p:pic>
    </p:spTree>
    <p:extLst>
      <p:ext uri="{BB962C8B-B14F-4D97-AF65-F5344CB8AC3E}">
        <p14:creationId xmlns:p14="http://schemas.microsoft.com/office/powerpoint/2010/main" val="418591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NBSR Recovery</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pic>
        <p:nvPicPr>
          <p:cNvPr id="15" name="Picture 14">
            <a:extLst>
              <a:ext uri="{FF2B5EF4-FFF2-40B4-BE49-F238E27FC236}">
                <a16:creationId xmlns:a16="http://schemas.microsoft.com/office/drawing/2014/main" id="{9E3EA1CB-A7B5-2E10-3DE7-43E55DBC4D85}"/>
              </a:ext>
            </a:extLst>
          </p:cNvPr>
          <p:cNvPicPr>
            <a:picLocks noChangeAspect="1"/>
          </p:cNvPicPr>
          <p:nvPr/>
        </p:nvPicPr>
        <p:blipFill>
          <a:blip r:embed="rId4"/>
          <a:stretch>
            <a:fillRect/>
          </a:stretch>
        </p:blipFill>
        <p:spPr>
          <a:xfrm>
            <a:off x="985153" y="1707961"/>
            <a:ext cx="3841786" cy="4745736"/>
          </a:xfrm>
          <a:prstGeom prst="rect">
            <a:avLst/>
          </a:prstGeom>
          <a:ln>
            <a:solidFill>
              <a:schemeClr val="tx1"/>
            </a:solidFill>
          </a:ln>
        </p:spPr>
      </p:pic>
      <p:pic>
        <p:nvPicPr>
          <p:cNvPr id="18" name="Picture 17">
            <a:extLst>
              <a:ext uri="{FF2B5EF4-FFF2-40B4-BE49-F238E27FC236}">
                <a16:creationId xmlns:a16="http://schemas.microsoft.com/office/drawing/2014/main" id="{FE22FFA7-1B3C-FE08-472F-6E49F36308F3}"/>
              </a:ext>
            </a:extLst>
          </p:cNvPr>
          <p:cNvPicPr>
            <a:picLocks noChangeAspect="1"/>
          </p:cNvPicPr>
          <p:nvPr/>
        </p:nvPicPr>
        <p:blipFill>
          <a:blip r:embed="rId5"/>
          <a:stretch>
            <a:fillRect/>
          </a:stretch>
        </p:blipFill>
        <p:spPr>
          <a:xfrm>
            <a:off x="6689114" y="1803335"/>
            <a:ext cx="4795470" cy="4650362"/>
          </a:xfrm>
          <a:prstGeom prst="rect">
            <a:avLst/>
          </a:prstGeom>
          <a:ln>
            <a:solidFill>
              <a:schemeClr val="tx1"/>
            </a:solidFill>
          </a:ln>
        </p:spPr>
      </p:pic>
      <p:sp>
        <p:nvSpPr>
          <p:cNvPr id="19" name="TextBox 18">
            <a:extLst>
              <a:ext uri="{FF2B5EF4-FFF2-40B4-BE49-F238E27FC236}">
                <a16:creationId xmlns:a16="http://schemas.microsoft.com/office/drawing/2014/main" id="{E25D2FD7-8363-B841-2A6F-BABF8D86E310}"/>
              </a:ext>
            </a:extLst>
          </p:cNvPr>
          <p:cNvSpPr txBox="1"/>
          <p:nvPr/>
        </p:nvSpPr>
        <p:spPr>
          <a:xfrm>
            <a:off x="7110441" y="1140897"/>
            <a:ext cx="3952813" cy="369332"/>
          </a:xfrm>
          <a:prstGeom prst="rect">
            <a:avLst/>
          </a:prstGeom>
          <a:noFill/>
        </p:spPr>
        <p:txBody>
          <a:bodyPr wrap="none" rtlCol="0">
            <a:spAutoFit/>
          </a:bodyPr>
          <a:lstStyle/>
          <a:p>
            <a:r>
              <a:rPr lang="en-US" dirty="0"/>
              <a:t>Can operate with loose fuel in the water</a:t>
            </a:r>
          </a:p>
        </p:txBody>
      </p:sp>
      <p:sp>
        <p:nvSpPr>
          <p:cNvPr id="20" name="TextBox 19">
            <a:extLst>
              <a:ext uri="{FF2B5EF4-FFF2-40B4-BE49-F238E27FC236}">
                <a16:creationId xmlns:a16="http://schemas.microsoft.com/office/drawing/2014/main" id="{982E7E2F-3328-30BC-6ED9-D0C62A976C60}"/>
              </a:ext>
            </a:extLst>
          </p:cNvPr>
          <p:cNvSpPr txBox="1"/>
          <p:nvPr/>
        </p:nvSpPr>
        <p:spPr>
          <a:xfrm>
            <a:off x="186102" y="1140897"/>
            <a:ext cx="5439887" cy="369332"/>
          </a:xfrm>
          <a:prstGeom prst="rect">
            <a:avLst/>
          </a:prstGeom>
          <a:noFill/>
        </p:spPr>
        <p:txBody>
          <a:bodyPr wrap="none" rtlCol="0">
            <a:spAutoFit/>
          </a:bodyPr>
          <a:lstStyle/>
          <a:p>
            <a:r>
              <a:rPr lang="en-US" dirty="0"/>
              <a:t>Can operate with alternative fuel management schemes</a:t>
            </a:r>
          </a:p>
        </p:txBody>
      </p:sp>
    </p:spTree>
    <p:extLst>
      <p:ext uri="{BB962C8B-B14F-4D97-AF65-F5344CB8AC3E}">
        <p14:creationId xmlns:p14="http://schemas.microsoft.com/office/powerpoint/2010/main" val="233545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184464"/>
                <a:ext cx="8013542" cy="5673536"/>
              </a:xfrm>
            </p:spPr>
            <p:txBody>
              <a:bodyPr>
                <a:normAutofit fontScale="92500"/>
              </a:bodyPr>
              <a:lstStyle/>
              <a:p>
                <a:pPr marL="457200" indent="-457200">
                  <a:buFont typeface="Arial" panose="020B0604020202020204" pitchFamily="34" charset="0"/>
                  <a:buChar char="•"/>
                </a:pPr>
                <a:r>
                  <a:rPr lang="en-US" sz="2400" dirty="0"/>
                  <a:t>Aug. 8</a:t>
                </a:r>
                <a:r>
                  <a:rPr lang="en-US" sz="2400" baseline="30000" dirty="0"/>
                  <a:t>th</a:t>
                </a:r>
                <a:r>
                  <a:rPr lang="en-US" sz="2400" dirty="0"/>
                  <a:t>, 2023: un-anticipated loss of power</a:t>
                </a:r>
              </a:p>
              <a:p>
                <a:pPr marL="457200" indent="-457200">
                  <a:buFont typeface="Arial" panose="020B0604020202020204" pitchFamily="34" charset="0"/>
                  <a:buChar char="•"/>
                </a:pPr>
                <a:r>
                  <a:rPr lang="en-US" sz="2400" dirty="0"/>
                  <a:t>Reactor was operating at 1 MW</a:t>
                </a:r>
              </a:p>
              <a:p>
                <a:pPr marL="457200" indent="-457200">
                  <a:buFont typeface="Arial" panose="020B0604020202020204" pitchFamily="34" charset="0"/>
                  <a:buChar char="•"/>
                </a:pPr>
                <a:r>
                  <a:rPr lang="en-US" sz="2400" dirty="0"/>
                  <a:t>NIST general electrical maintenance outside NCNR caused loss of power at multiple NIST buildings, including NCNR</a:t>
                </a:r>
              </a:p>
              <a:p>
                <a:pPr marL="457200" indent="-457200">
                  <a:buFont typeface="Arial" panose="020B0604020202020204" pitchFamily="34" charset="0"/>
                  <a:buChar char="•"/>
                </a:pPr>
                <a:r>
                  <a:rPr lang="en-US" sz="2400" dirty="0"/>
                  <a:t>Loss of power initiated a temporary shutdown of ventilation, allowing fission gases to be released through confinement</a:t>
                </a:r>
              </a:p>
              <a:p>
                <a:pPr marL="457200" indent="-457200">
                  <a:buFont typeface="Arial" panose="020B0604020202020204" pitchFamily="34" charset="0"/>
                  <a:buChar char="•"/>
                </a:pPr>
                <a:r>
                  <a:rPr lang="en-US" sz="2400" dirty="0"/>
                  <a:t>Several personnel got minor contamination</a:t>
                </a:r>
              </a:p>
              <a:p>
                <a:pPr marL="914400" lvl="1" indent="-457200">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m:t>
                    </m:r>
                  </m:oMath>
                </a14:m>
                <a:r>
                  <a:rPr lang="en-US" sz="2000" dirty="0"/>
                  <a:t>100 counts per minute (~1.7 </a:t>
                </a:r>
                <a:r>
                  <a:rPr lang="en-US" sz="2000" dirty="0" err="1"/>
                  <a:t>Bq</a:t>
                </a:r>
                <a:r>
                  <a:rPr lang="en-US" sz="2000" dirty="0"/>
                  <a:t>)</a:t>
                </a:r>
                <a:endParaRPr lang="en-US" sz="1000" dirty="0"/>
              </a:p>
              <a:p>
                <a:pPr marL="914400" lvl="1" indent="-457200">
                  <a:buFont typeface="Arial" panose="020B0604020202020204" pitchFamily="34" charset="0"/>
                  <a:buChar char="•"/>
                </a:pPr>
                <a:r>
                  <a:rPr lang="en-US" sz="2000" dirty="0"/>
                  <a:t>Dose was minimal, roughly &lt;0.5 mrem</a:t>
                </a:r>
              </a:p>
              <a:p>
                <a:pPr marL="1371600" lvl="2" indent="-457200">
                  <a:buFont typeface="Arial" panose="020B0604020202020204" pitchFamily="34" charset="0"/>
                  <a:buChar char="•"/>
                </a:pPr>
                <a:r>
                  <a:rPr lang="en-US" sz="1800" dirty="0"/>
                  <a:t>Equivalent to roughly 50 bananas</a:t>
                </a:r>
              </a:p>
              <a:p>
                <a:pPr marL="1371600" lvl="2" indent="-457200">
                  <a:buFont typeface="Arial" panose="020B0604020202020204" pitchFamily="34" charset="0"/>
                  <a:buChar char="•"/>
                </a:pPr>
                <a:r>
                  <a:rPr lang="en-US" sz="1800" dirty="0"/>
                  <a:t>Less than half the dose of a flight from DC to Boulder, CO </a:t>
                </a:r>
              </a:p>
              <a:p>
                <a:pPr marL="457200" indent="-457200">
                  <a:buFont typeface="Arial" panose="020B0604020202020204" pitchFamily="34" charset="0"/>
                  <a:buChar char="•"/>
                </a:pPr>
                <a:r>
                  <a:rPr lang="en-US" sz="2400" dirty="0"/>
                  <a:t>Consequences yielded additional oversight and administrative controls to prevent such accidents in the future.</a:t>
                </a:r>
              </a:p>
              <a:p>
                <a:pPr marL="457200" indent="-457200">
                  <a:buFont typeface="Arial" panose="020B0604020202020204" pitchFamily="34" charset="0"/>
                  <a:buChar char="•"/>
                </a:pPr>
                <a:r>
                  <a:rPr lang="en-US" sz="2400" dirty="0"/>
                  <a:t>Additional recovery efforts initiated to further clean the NBSR &amp; its systems.</a:t>
                </a:r>
              </a:p>
            </p:txBody>
          </p:sp>
        </mc:Choice>
        <mc:Fallback xmlns="">
          <p:sp>
            <p:nvSpPr>
              <p:cNvPr id="6" name="Text Placeholder 5">
                <a:extLst>
                  <a:ext uri="{FF2B5EF4-FFF2-40B4-BE49-F238E27FC236}">
                    <a16:creationId xmlns:a16="http://schemas.microsoft.com/office/drawing/2014/main" id="{EAAB5400-5048-5549-B43F-D1687B43130B}"/>
                  </a:ext>
                </a:extLst>
              </p:cNvPr>
              <p:cNvSpPr>
                <a:spLocks noGrp="1" noRot="1" noChangeAspect="1" noMove="1" noResize="1" noEditPoints="1" noAdjustHandles="1" noChangeArrowheads="1" noChangeShapeType="1" noTextEdit="1"/>
              </p:cNvSpPr>
              <p:nvPr>
                <p:ph type="body" sz="half" idx="2"/>
              </p:nvPr>
            </p:nvSpPr>
            <p:spPr>
              <a:xfrm>
                <a:off x="90616" y="1184464"/>
                <a:ext cx="8013542" cy="5673536"/>
              </a:xfrm>
              <a:blipFill>
                <a:blip r:embed="rId3"/>
                <a:stretch>
                  <a:fillRect l="-913" t="-1289" r="-129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NBSR Recovery 2.0</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22</a:t>
            </a:fld>
            <a:endParaRPr lang="en-US"/>
          </a:p>
        </p:txBody>
      </p:sp>
      <p:pic>
        <p:nvPicPr>
          <p:cNvPr id="1026" name="Picture 2">
            <a:extLst>
              <a:ext uri="{FF2B5EF4-FFF2-40B4-BE49-F238E27FC236}">
                <a16:creationId xmlns:a16="http://schemas.microsoft.com/office/drawing/2014/main" id="{D643A861-91D6-792D-7D91-9DED9115A420}"/>
              </a:ext>
            </a:extLst>
          </p:cNvPr>
          <p:cNvPicPr>
            <a:picLocks noChangeAspect="1" noChangeArrowheads="1"/>
          </p:cNvPicPr>
          <p:nvPr/>
        </p:nvPicPr>
        <p:blipFill rotWithShape="1">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15258" t="9816" r="9380" b="4717"/>
          <a:stretch/>
        </p:blipFill>
        <p:spPr bwMode="auto">
          <a:xfrm>
            <a:off x="8104158" y="1382714"/>
            <a:ext cx="3997226" cy="3858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C259D9-E026-98E0-9DFE-EF05FAC689F5}"/>
              </a:ext>
            </a:extLst>
          </p:cNvPr>
          <p:cNvSpPr txBox="1"/>
          <p:nvPr/>
        </p:nvSpPr>
        <p:spPr>
          <a:xfrm>
            <a:off x="7708391" y="5240169"/>
            <a:ext cx="4491535" cy="830997"/>
          </a:xfrm>
          <a:prstGeom prst="rect">
            <a:avLst/>
          </a:prstGeom>
          <a:noFill/>
        </p:spPr>
        <p:txBody>
          <a:bodyPr wrap="square">
            <a:spAutoFit/>
          </a:bodyPr>
          <a:lstStyle/>
          <a:p>
            <a:pPr algn="ctr"/>
            <a:r>
              <a:rPr lang="en-US" sz="1600" b="1" dirty="0"/>
              <a:t>Predicted Total Mass of Loose U</a:t>
            </a:r>
            <a:r>
              <a:rPr lang="en-US" sz="1600" b="1" baseline="-25000" dirty="0"/>
              <a:t>3</a:t>
            </a:r>
            <a:r>
              <a:rPr lang="en-US" sz="1600" b="1" dirty="0"/>
              <a:t>O</a:t>
            </a:r>
            <a:r>
              <a:rPr lang="en-US" sz="1600" b="1" baseline="-25000" dirty="0"/>
              <a:t>8 </a:t>
            </a:r>
            <a:r>
              <a:rPr lang="en-US" sz="1600" b="1" dirty="0"/>
              <a:t>if concentrated in any given location in the core</a:t>
            </a:r>
            <a:endParaRPr lang="en-US" sz="1600" b="1" baseline="-25000" dirty="0"/>
          </a:p>
          <a:p>
            <a:pPr algn="ctr"/>
            <a:r>
              <a:rPr lang="en-US" sz="1600" b="1" baseline="-25000" dirty="0"/>
              <a:t>(0-5 grams scale)</a:t>
            </a:r>
            <a:endParaRPr lang="en-US" sz="1600" b="1" dirty="0"/>
          </a:p>
        </p:txBody>
      </p:sp>
    </p:spTree>
    <p:extLst>
      <p:ext uri="{BB962C8B-B14F-4D97-AF65-F5344CB8AC3E}">
        <p14:creationId xmlns:p14="http://schemas.microsoft.com/office/powerpoint/2010/main" val="1618270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NBSR Recovery 2.0</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23</a:t>
            </a:fld>
            <a:endParaRPr lang="en-US"/>
          </a:p>
        </p:txBody>
      </p:sp>
      <p:pic>
        <p:nvPicPr>
          <p:cNvPr id="2050" name="Picture 2" descr="NCNR Project Schedule">
            <a:extLst>
              <a:ext uri="{FF2B5EF4-FFF2-40B4-BE49-F238E27FC236}">
                <a16:creationId xmlns:a16="http://schemas.microsoft.com/office/drawing/2014/main" id="{6DD11CE1-E7AB-1716-8E18-A21CFB4A2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8762"/>
            <a:ext cx="12192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C9AD4830-9058-7832-91F6-E2F41EB40A26}"/>
              </a:ext>
            </a:extLst>
          </p:cNvPr>
          <p:cNvSpPr>
            <a:spLocks noGrp="1"/>
          </p:cNvSpPr>
          <p:nvPr>
            <p:ph type="body" sz="half" idx="2"/>
          </p:nvPr>
        </p:nvSpPr>
        <p:spPr>
          <a:xfrm>
            <a:off x="90616" y="6024880"/>
            <a:ext cx="10811064" cy="833120"/>
          </a:xfrm>
        </p:spPr>
        <p:txBody>
          <a:bodyPr>
            <a:normAutofit fontScale="70000" lnSpcReduction="20000"/>
          </a:bodyPr>
          <a:lstStyle/>
          <a:p>
            <a:r>
              <a:rPr lang="en-US" sz="2400" b="1" dirty="0"/>
              <a:t>Additional recovery work includes </a:t>
            </a:r>
            <a:r>
              <a:rPr lang="en-US" sz="2400" i="1" dirty="0"/>
              <a:t>QA programs development, Ageing reactor management processes development, power noise monitoring system, fuel detection technique, control room upgrades, Thermal column work, Work towards relicensing, SSC classifications and setpoint developments, Integration of reliability and risk assessment techniques, Secondary loop work, cold source upgrade work, LEU conversion, New reactor development. </a:t>
            </a:r>
            <a:r>
              <a:rPr lang="en-US" sz="2400" i="1" baseline="-25000" dirty="0"/>
              <a:t>(I probably missed some)</a:t>
            </a:r>
            <a:endParaRPr lang="en-US" sz="2400" i="1" dirty="0"/>
          </a:p>
        </p:txBody>
      </p:sp>
    </p:spTree>
    <p:extLst>
      <p:ext uri="{BB962C8B-B14F-4D97-AF65-F5344CB8AC3E}">
        <p14:creationId xmlns:p14="http://schemas.microsoft.com/office/powerpoint/2010/main" val="1822454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5" y="1253124"/>
            <a:ext cx="8519985" cy="2914651"/>
          </a:xfrm>
        </p:spPr>
        <p:txBody>
          <a:bodyPr>
            <a:normAutofit fontScale="92500" lnSpcReduction="20000"/>
          </a:bodyPr>
          <a:lstStyle/>
          <a:p>
            <a:pPr marL="457200" indent="-457200">
              <a:buFont typeface="Arial" panose="020B0604020202020204" pitchFamily="34" charset="0"/>
              <a:buChar char="•"/>
            </a:pPr>
            <a:r>
              <a:rPr lang="en-US" sz="2400" dirty="0"/>
              <a:t>US High Performance Research Reactors Conversion Program</a:t>
            </a:r>
          </a:p>
          <a:p>
            <a:pPr marL="914400" lvl="1" indent="-457200">
              <a:buFont typeface="Courier New" panose="02070309020205020404" pitchFamily="49" charset="0"/>
              <a:buChar char="o"/>
            </a:pPr>
            <a:r>
              <a:rPr lang="en-US" sz="1600" dirty="0"/>
              <a:t>Collaboration with several DOE laboratories (ANL, INL, BNL, ORNL)</a:t>
            </a:r>
          </a:p>
          <a:p>
            <a:pPr marL="914400" lvl="1" indent="-457200">
              <a:buFont typeface="Courier New" panose="02070309020205020404" pitchFamily="49" charset="0"/>
              <a:buChar char="o"/>
            </a:pPr>
            <a:r>
              <a:rPr lang="en-US" sz="1600" dirty="0"/>
              <a:t>To meet US and international non-proliferation goals</a:t>
            </a:r>
          </a:p>
          <a:p>
            <a:pPr marL="457200" indent="-457200">
              <a:buFont typeface="Arial" panose="020B0604020202020204" pitchFamily="34" charset="0"/>
              <a:buChar char="•"/>
            </a:pPr>
            <a:r>
              <a:rPr lang="en-US" sz="2400" dirty="0"/>
              <a:t>Converting to U-10Mo HALEU (19.75% enrichment)</a:t>
            </a:r>
          </a:p>
          <a:p>
            <a:pPr marL="457200" indent="-457200">
              <a:buFont typeface="Arial" panose="020B0604020202020204" pitchFamily="34" charset="0"/>
              <a:buChar char="•"/>
            </a:pPr>
            <a:r>
              <a:rPr lang="en-US" sz="2400" dirty="0"/>
              <a:t>Finished Rev. 1 of the drawings and fuel specification document for the NBSR U-10Mo.</a:t>
            </a:r>
          </a:p>
          <a:p>
            <a:pPr marL="914400" lvl="1" indent="-457200">
              <a:buFont typeface="Courier New" panose="02070309020205020404" pitchFamily="49" charset="0"/>
              <a:buChar char="o"/>
            </a:pPr>
            <a:r>
              <a:rPr lang="en-US" sz="1600" dirty="0"/>
              <a:t>Working on a unified version for all US high-performance research reactors converting to </a:t>
            </a:r>
            <a:br>
              <a:rPr lang="en-US" sz="1600" dirty="0"/>
            </a:br>
            <a:r>
              <a:rPr lang="en-US" sz="1600" dirty="0"/>
              <a:t>U-10Mo LEU fuel.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Working on irradiation and qualification plan and schedule for the test NBSR LEU fuel element at BR-2 (SCK-CEN).</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LEU Conversion</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24</a:t>
            </a:fld>
            <a:endParaRPr lang="en-US"/>
          </a:p>
        </p:txBody>
      </p:sp>
      <p:pic>
        <p:nvPicPr>
          <p:cNvPr id="8" name="Picture 7" descr="Chart, surface chart&#10;&#10;Description automatically generated">
            <a:extLst>
              <a:ext uri="{FF2B5EF4-FFF2-40B4-BE49-F238E27FC236}">
                <a16:creationId xmlns:a16="http://schemas.microsoft.com/office/drawing/2014/main" id="{50CBD702-A1FC-4FEB-BCE1-040D6B96F32A}"/>
              </a:ext>
            </a:extLst>
          </p:cNvPr>
          <p:cNvPicPr>
            <a:picLocks noChangeAspect="1"/>
          </p:cNvPicPr>
          <p:nvPr/>
        </p:nvPicPr>
        <p:blipFill>
          <a:blip r:embed="rId4"/>
          <a:stretch>
            <a:fillRect/>
          </a:stretch>
        </p:blipFill>
        <p:spPr>
          <a:xfrm>
            <a:off x="395605" y="4061662"/>
            <a:ext cx="3793320" cy="2753216"/>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6E911AA7-E047-46AF-6D13-D26830099304}"/>
              </a:ext>
            </a:extLst>
          </p:cNvPr>
          <p:cNvPicPr>
            <a:picLocks noChangeAspect="1"/>
          </p:cNvPicPr>
          <p:nvPr/>
        </p:nvPicPr>
        <p:blipFill>
          <a:blip r:embed="rId5"/>
          <a:stretch>
            <a:fillRect/>
          </a:stretch>
        </p:blipFill>
        <p:spPr>
          <a:xfrm>
            <a:off x="4185455" y="4374295"/>
            <a:ext cx="2131695" cy="1916430"/>
          </a:xfrm>
          <a:prstGeom prst="rect">
            <a:avLst/>
          </a:prstGeom>
        </p:spPr>
      </p:pic>
      <p:pic>
        <p:nvPicPr>
          <p:cNvPr id="10" name="Picture 9">
            <a:extLst>
              <a:ext uri="{FF2B5EF4-FFF2-40B4-BE49-F238E27FC236}">
                <a16:creationId xmlns:a16="http://schemas.microsoft.com/office/drawing/2014/main" id="{FBFBD720-FC7D-49DE-A84E-B483BC88A6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2" t="1346"/>
          <a:stretch/>
        </p:blipFill>
        <p:spPr bwMode="auto">
          <a:xfrm>
            <a:off x="6267280" y="3900228"/>
            <a:ext cx="1386205" cy="2914650"/>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980807D-B1D1-4B76-BBBA-560E665828FF}"/>
              </a:ext>
            </a:extLst>
          </p:cNvPr>
          <p:cNvPicPr>
            <a:picLocks noChangeAspect="1"/>
          </p:cNvPicPr>
          <p:nvPr/>
        </p:nvPicPr>
        <p:blipFill>
          <a:blip r:embed="rId7"/>
          <a:stretch>
            <a:fillRect/>
          </a:stretch>
        </p:blipFill>
        <p:spPr>
          <a:xfrm>
            <a:off x="8610600" y="1117538"/>
            <a:ext cx="3398662" cy="4381922"/>
          </a:xfrm>
          <a:prstGeom prst="rect">
            <a:avLst/>
          </a:prstGeom>
          <a:ln>
            <a:solidFill>
              <a:schemeClr val="tx1"/>
            </a:solidFill>
          </a:ln>
        </p:spPr>
      </p:pic>
      <p:pic>
        <p:nvPicPr>
          <p:cNvPr id="12" name="Picture 11">
            <a:extLst>
              <a:ext uri="{FF2B5EF4-FFF2-40B4-BE49-F238E27FC236}">
                <a16:creationId xmlns:a16="http://schemas.microsoft.com/office/drawing/2014/main" id="{A32D98D8-10E5-F977-8699-EAA7103AD5D9}"/>
              </a:ext>
            </a:extLst>
          </p:cNvPr>
          <p:cNvPicPr>
            <a:picLocks noChangeAspect="1"/>
          </p:cNvPicPr>
          <p:nvPr/>
        </p:nvPicPr>
        <p:blipFill>
          <a:blip r:embed="rId8"/>
          <a:stretch>
            <a:fillRect/>
          </a:stretch>
        </p:blipFill>
        <p:spPr>
          <a:xfrm rot="2525900">
            <a:off x="7806207" y="2739778"/>
            <a:ext cx="4769482" cy="998786"/>
          </a:xfrm>
          <a:prstGeom prst="rect">
            <a:avLst/>
          </a:prstGeom>
        </p:spPr>
      </p:pic>
    </p:spTree>
    <p:extLst>
      <p:ext uri="{BB962C8B-B14F-4D97-AF65-F5344CB8AC3E}">
        <p14:creationId xmlns:p14="http://schemas.microsoft.com/office/powerpoint/2010/main" val="189522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E2D01-1E2A-463C-B7E9-025EA5E6D75B}"/>
              </a:ext>
            </a:extLst>
          </p:cNvPr>
          <p:cNvPicPr>
            <a:picLocks noChangeAspect="1"/>
          </p:cNvPicPr>
          <p:nvPr/>
        </p:nvPicPr>
        <p:blipFill>
          <a:blip r:embed="rId3"/>
          <a:stretch>
            <a:fillRect/>
          </a:stretch>
        </p:blipFill>
        <p:spPr>
          <a:xfrm>
            <a:off x="6675061" y="3735512"/>
            <a:ext cx="4414579" cy="3063875"/>
          </a:xfrm>
          <a:prstGeom prst="rect">
            <a:avLst/>
          </a:prstGeom>
        </p:spPr>
      </p:pic>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39"/>
            <a:ext cx="11396534" cy="3293935"/>
          </a:xfrm>
        </p:spPr>
        <p:txBody>
          <a:bodyPr>
            <a:normAutofit/>
          </a:bodyPr>
          <a:lstStyle/>
          <a:p>
            <a:pPr marL="457200" indent="-457200">
              <a:buFont typeface="Arial" panose="020B0604020202020204" pitchFamily="34" charset="0"/>
              <a:buChar char="•"/>
            </a:pPr>
            <a:r>
              <a:rPr lang="en-US" sz="2400" dirty="0"/>
              <a:t>Planned NBSR LEU conversion results in 10% reduction in thermal and cold neutron beams, which can be mitigated by replacing LH</a:t>
            </a:r>
            <a:r>
              <a:rPr lang="en-US" sz="2400" baseline="-25000" dirty="0"/>
              <a:t>2</a:t>
            </a:r>
            <a:r>
              <a:rPr lang="en-US" sz="2400" dirty="0"/>
              <a:t> to LD</a:t>
            </a:r>
            <a:r>
              <a:rPr lang="en-US" sz="2400" baseline="-25000" dirty="0"/>
              <a:t>2</a:t>
            </a:r>
            <a:r>
              <a:rPr lang="en-US" sz="2400" dirty="0"/>
              <a:t>.</a:t>
            </a:r>
          </a:p>
          <a:p>
            <a:pPr marL="457200" indent="-457200">
              <a:buFont typeface="Arial" panose="020B0604020202020204" pitchFamily="34" charset="0"/>
              <a:buChar char="•"/>
            </a:pPr>
            <a:r>
              <a:rPr lang="en-US" sz="2400" dirty="0"/>
              <a:t>Support for some of these modifications comes from US NNSA</a:t>
            </a:r>
          </a:p>
          <a:p>
            <a:pPr marL="457200" indent="-457200">
              <a:buFont typeface="Arial" panose="020B0604020202020204" pitchFamily="34" charset="0"/>
              <a:buChar char="•"/>
            </a:pPr>
            <a:r>
              <a:rPr lang="en-US" sz="2400" dirty="0"/>
              <a:t>Increase in cryogenic heat load to ~4 kW </a:t>
            </a:r>
          </a:p>
          <a:p>
            <a:pPr marL="457200" indent="-457200">
              <a:buFont typeface="Arial" panose="020B0604020202020204" pitchFamily="34" charset="0"/>
              <a:buChar char="•"/>
            </a:pPr>
            <a:r>
              <a:rPr lang="en-US" sz="2400" dirty="0"/>
              <a:t>Already purchased and installed a new 7 kW fridge to accommodate the heat load increase.</a:t>
            </a:r>
            <a:endParaRPr lang="en-US" sz="1600" dirty="0"/>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Cold Source Upgrade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25</a:t>
            </a:fld>
            <a:endParaRPr lang="en-US"/>
          </a:p>
        </p:txBody>
      </p:sp>
      <p:pic>
        <p:nvPicPr>
          <p:cNvPr id="27" name="Picture 26">
            <a:extLst>
              <a:ext uri="{FF2B5EF4-FFF2-40B4-BE49-F238E27FC236}">
                <a16:creationId xmlns:a16="http://schemas.microsoft.com/office/drawing/2014/main" id="{891C7212-6E18-4325-854F-FD7466E55C96}"/>
              </a:ext>
            </a:extLst>
          </p:cNvPr>
          <p:cNvPicPr>
            <a:picLocks noChangeAspect="1"/>
          </p:cNvPicPr>
          <p:nvPr/>
        </p:nvPicPr>
        <p:blipFill>
          <a:blip r:embed="rId5"/>
          <a:stretch>
            <a:fillRect/>
          </a:stretch>
        </p:blipFill>
        <p:spPr>
          <a:xfrm>
            <a:off x="3093468" y="4101481"/>
            <a:ext cx="3276600" cy="2331935"/>
          </a:xfrm>
          <a:prstGeom prst="rect">
            <a:avLst/>
          </a:prstGeom>
        </p:spPr>
      </p:pic>
      <p:pic>
        <p:nvPicPr>
          <p:cNvPr id="7" name="Picture 6">
            <a:extLst>
              <a:ext uri="{FF2B5EF4-FFF2-40B4-BE49-F238E27FC236}">
                <a16:creationId xmlns:a16="http://schemas.microsoft.com/office/drawing/2014/main" id="{806D3424-25A5-8B6F-9D4D-74C2F5EADD08}"/>
              </a:ext>
            </a:extLst>
          </p:cNvPr>
          <p:cNvPicPr>
            <a:picLocks noChangeAspect="1"/>
          </p:cNvPicPr>
          <p:nvPr/>
        </p:nvPicPr>
        <p:blipFill>
          <a:blip r:embed="rId6"/>
          <a:stretch>
            <a:fillRect/>
          </a:stretch>
        </p:blipFill>
        <p:spPr>
          <a:xfrm>
            <a:off x="229668" y="4050783"/>
            <a:ext cx="2608114" cy="2728912"/>
          </a:xfrm>
          <a:prstGeom prst="rect">
            <a:avLst/>
          </a:prstGeom>
        </p:spPr>
      </p:pic>
    </p:spTree>
    <p:extLst>
      <p:ext uri="{BB962C8B-B14F-4D97-AF65-F5344CB8AC3E}">
        <p14:creationId xmlns:p14="http://schemas.microsoft.com/office/powerpoint/2010/main" val="1602753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39"/>
            <a:ext cx="11396534" cy="3293935"/>
          </a:xfrm>
        </p:spPr>
        <p:txBody>
          <a:bodyPr>
            <a:normAutofit/>
          </a:bodyPr>
          <a:lstStyle/>
          <a:p>
            <a:pPr marL="457200" indent="-457200">
              <a:buFont typeface="Arial" panose="020B0604020202020204" pitchFamily="34" charset="0"/>
              <a:buChar char="•"/>
            </a:pPr>
            <a:r>
              <a:rPr lang="en-US" sz="2400" dirty="0"/>
              <a:t>Planned NBSR LEU conversion results in 10% reduction in thermal and cold neutron beams, which can be mitigated by replacing LH</a:t>
            </a:r>
            <a:r>
              <a:rPr lang="en-US" sz="2400" baseline="-25000" dirty="0"/>
              <a:t>2</a:t>
            </a:r>
            <a:r>
              <a:rPr lang="en-US" sz="2400" dirty="0"/>
              <a:t> to LD</a:t>
            </a:r>
            <a:r>
              <a:rPr lang="en-US" sz="2400" baseline="-25000" dirty="0"/>
              <a:t>2</a:t>
            </a:r>
            <a:r>
              <a:rPr lang="en-US" sz="2400" dirty="0"/>
              <a:t>.</a:t>
            </a:r>
          </a:p>
          <a:p>
            <a:pPr marL="457200" indent="-457200">
              <a:buFont typeface="Arial" panose="020B0604020202020204" pitchFamily="34" charset="0"/>
              <a:buChar char="•"/>
            </a:pPr>
            <a:r>
              <a:rPr lang="en-US" sz="2400" dirty="0"/>
              <a:t>Support for some of these modifications comes from US NNSA</a:t>
            </a:r>
          </a:p>
          <a:p>
            <a:pPr marL="457200" indent="-457200">
              <a:buFont typeface="Arial" panose="020B0604020202020204" pitchFamily="34" charset="0"/>
              <a:buChar char="•"/>
            </a:pPr>
            <a:r>
              <a:rPr lang="en-US" sz="2400" dirty="0"/>
              <a:t>Increase in cryogenic heat load to ~4 kW </a:t>
            </a:r>
          </a:p>
          <a:p>
            <a:pPr marL="457200" indent="-457200">
              <a:buFont typeface="Arial" panose="020B0604020202020204" pitchFamily="34" charset="0"/>
              <a:buChar char="•"/>
            </a:pPr>
            <a:r>
              <a:rPr lang="en-US" sz="2400" dirty="0"/>
              <a:t>Already purchased and installed a new 7 kW fridge to accommodate the heat load increase (will still use the thermosiphon system).</a:t>
            </a:r>
            <a:endParaRPr lang="en-US" sz="1600" dirty="0"/>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Cold Source Upgrade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26</a:t>
            </a:fld>
            <a:endParaRPr lang="en-US"/>
          </a:p>
        </p:txBody>
      </p:sp>
      <p:pic>
        <p:nvPicPr>
          <p:cNvPr id="8" name="Picture 2">
            <a:extLst>
              <a:ext uri="{FF2B5EF4-FFF2-40B4-BE49-F238E27FC236}">
                <a16:creationId xmlns:a16="http://schemas.microsoft.com/office/drawing/2014/main" id="{F6530D79-EEDE-4AE0-ABE6-50C862C9A9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100" b="4674"/>
          <a:stretch/>
        </p:blipFill>
        <p:spPr bwMode="auto">
          <a:xfrm>
            <a:off x="2257425" y="4029074"/>
            <a:ext cx="6829424" cy="282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F5F730F2-D351-4D9B-9A19-4E3EA856AAE6}"/>
              </a:ext>
            </a:extLst>
          </p:cNvPr>
          <p:cNvSpPr txBox="1"/>
          <p:nvPr/>
        </p:nvSpPr>
        <p:spPr>
          <a:xfrm>
            <a:off x="1343025" y="4324349"/>
            <a:ext cx="1447800" cy="369332"/>
          </a:xfrm>
          <a:prstGeom prst="rect">
            <a:avLst/>
          </a:prstGeom>
          <a:solidFill>
            <a:srgbClr val="0070C0"/>
          </a:solidFill>
          <a:ln>
            <a:solidFill>
              <a:schemeClr val="tx1"/>
            </a:solidFill>
          </a:ln>
        </p:spPr>
        <p:txBody>
          <a:bodyPr wrap="square" rtlCol="0">
            <a:spAutoFit/>
          </a:bodyPr>
          <a:lstStyle/>
          <a:p>
            <a:r>
              <a:rPr lang="en-US" b="1" dirty="0">
                <a:solidFill>
                  <a:schemeClr val="bg1"/>
                </a:solidFill>
              </a:rPr>
              <a:t>D</a:t>
            </a:r>
            <a:r>
              <a:rPr lang="en-US" b="1" baseline="-25000" dirty="0">
                <a:solidFill>
                  <a:schemeClr val="bg1"/>
                </a:solidFill>
              </a:rPr>
              <a:t>2</a:t>
            </a:r>
            <a:r>
              <a:rPr lang="en-US" b="1" dirty="0">
                <a:solidFill>
                  <a:schemeClr val="bg1"/>
                </a:solidFill>
              </a:rPr>
              <a:t>O Jacket</a:t>
            </a:r>
          </a:p>
        </p:txBody>
      </p:sp>
      <p:cxnSp>
        <p:nvCxnSpPr>
          <p:cNvPr id="10" name="Straight Arrow Connector 9">
            <a:extLst>
              <a:ext uri="{FF2B5EF4-FFF2-40B4-BE49-F238E27FC236}">
                <a16:creationId xmlns:a16="http://schemas.microsoft.com/office/drawing/2014/main" id="{0ECBEDD6-5B01-45D0-BBC2-C437E50C6F1F}"/>
              </a:ext>
            </a:extLst>
          </p:cNvPr>
          <p:cNvCxnSpPr/>
          <p:nvPr/>
        </p:nvCxnSpPr>
        <p:spPr>
          <a:xfrm flipV="1">
            <a:off x="2790825" y="4400549"/>
            <a:ext cx="381000" cy="108466"/>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C1FC58-F684-487F-9493-73C8054114CE}"/>
              </a:ext>
            </a:extLst>
          </p:cNvPr>
          <p:cNvSpPr txBox="1"/>
          <p:nvPr/>
        </p:nvSpPr>
        <p:spPr>
          <a:xfrm>
            <a:off x="109666" y="6065281"/>
            <a:ext cx="2628901" cy="369332"/>
          </a:xfrm>
          <a:prstGeom prst="rect">
            <a:avLst/>
          </a:prstGeom>
          <a:solidFill>
            <a:srgbClr val="0070C0"/>
          </a:solidFill>
          <a:ln>
            <a:solidFill>
              <a:schemeClr val="tx1"/>
            </a:solidFill>
          </a:ln>
        </p:spPr>
        <p:txBody>
          <a:bodyPr wrap="square" rtlCol="0">
            <a:spAutoFit/>
          </a:bodyPr>
          <a:lstStyle/>
          <a:p>
            <a:r>
              <a:rPr lang="en-US" b="1" dirty="0">
                <a:solidFill>
                  <a:schemeClr val="bg1"/>
                </a:solidFill>
              </a:rPr>
              <a:t>Vacuum Jacket (thin wall)</a:t>
            </a:r>
          </a:p>
        </p:txBody>
      </p:sp>
      <p:cxnSp>
        <p:nvCxnSpPr>
          <p:cNvPr id="12" name="Straight Arrow Connector 11">
            <a:extLst>
              <a:ext uri="{FF2B5EF4-FFF2-40B4-BE49-F238E27FC236}">
                <a16:creationId xmlns:a16="http://schemas.microsoft.com/office/drawing/2014/main" id="{89336D8C-189D-443E-A974-C3608166FF93}"/>
              </a:ext>
            </a:extLst>
          </p:cNvPr>
          <p:cNvCxnSpPr>
            <a:cxnSpLocks/>
            <a:stCxn id="11" idx="3"/>
          </p:cNvCxnSpPr>
          <p:nvPr/>
        </p:nvCxnSpPr>
        <p:spPr>
          <a:xfrm flipV="1">
            <a:off x="2738567" y="6151959"/>
            <a:ext cx="2100261" cy="97988"/>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DCAFD65-A38C-469D-9374-9EF9FA72C17C}"/>
              </a:ext>
            </a:extLst>
          </p:cNvPr>
          <p:cNvSpPr txBox="1"/>
          <p:nvPr/>
        </p:nvSpPr>
        <p:spPr>
          <a:xfrm>
            <a:off x="7820025" y="6151959"/>
            <a:ext cx="2057400" cy="369332"/>
          </a:xfrm>
          <a:prstGeom prst="rect">
            <a:avLst/>
          </a:prstGeom>
          <a:solidFill>
            <a:srgbClr val="0070C0"/>
          </a:solidFill>
          <a:ln>
            <a:solidFill>
              <a:schemeClr val="tx1"/>
            </a:solidFill>
          </a:ln>
        </p:spPr>
        <p:txBody>
          <a:bodyPr wrap="square" rtlCol="0">
            <a:spAutoFit/>
          </a:bodyPr>
          <a:lstStyle/>
          <a:p>
            <a:r>
              <a:rPr lang="en-US" b="1" dirty="0">
                <a:solidFill>
                  <a:schemeClr val="bg1"/>
                </a:solidFill>
              </a:rPr>
              <a:t>LD</a:t>
            </a:r>
            <a:r>
              <a:rPr lang="en-US" b="1" baseline="-25000" dirty="0">
                <a:solidFill>
                  <a:schemeClr val="bg1"/>
                </a:solidFill>
              </a:rPr>
              <a:t>2</a:t>
            </a:r>
            <a:r>
              <a:rPr lang="en-US" b="1" dirty="0">
                <a:solidFill>
                  <a:schemeClr val="bg1"/>
                </a:solidFill>
              </a:rPr>
              <a:t> Supply Line</a:t>
            </a:r>
          </a:p>
        </p:txBody>
      </p:sp>
      <p:sp>
        <p:nvSpPr>
          <p:cNvPr id="16" name="TextBox 15">
            <a:extLst>
              <a:ext uri="{FF2B5EF4-FFF2-40B4-BE49-F238E27FC236}">
                <a16:creationId xmlns:a16="http://schemas.microsoft.com/office/drawing/2014/main" id="{C732D20E-4048-438F-960E-0B388DC15989}"/>
              </a:ext>
            </a:extLst>
          </p:cNvPr>
          <p:cNvSpPr txBox="1"/>
          <p:nvPr/>
        </p:nvSpPr>
        <p:spPr>
          <a:xfrm>
            <a:off x="8124825" y="4509015"/>
            <a:ext cx="1905000" cy="369332"/>
          </a:xfrm>
          <a:prstGeom prst="rect">
            <a:avLst/>
          </a:prstGeom>
          <a:solidFill>
            <a:srgbClr val="0070C0"/>
          </a:solidFill>
          <a:ln>
            <a:solidFill>
              <a:schemeClr val="tx1"/>
            </a:solidFill>
          </a:ln>
        </p:spPr>
        <p:txBody>
          <a:bodyPr wrap="square" rtlCol="0">
            <a:spAutoFit/>
          </a:bodyPr>
          <a:lstStyle/>
          <a:p>
            <a:r>
              <a:rPr lang="en-US" b="1" dirty="0">
                <a:solidFill>
                  <a:schemeClr val="bg1"/>
                </a:solidFill>
              </a:rPr>
              <a:t>D</a:t>
            </a:r>
            <a:r>
              <a:rPr lang="en-US" b="1" baseline="-25000" dirty="0">
                <a:solidFill>
                  <a:schemeClr val="bg1"/>
                </a:solidFill>
              </a:rPr>
              <a:t>2</a:t>
            </a:r>
            <a:r>
              <a:rPr lang="en-US" b="1" dirty="0">
                <a:solidFill>
                  <a:schemeClr val="bg1"/>
                </a:solidFill>
              </a:rPr>
              <a:t> Return Line</a:t>
            </a:r>
          </a:p>
        </p:txBody>
      </p:sp>
      <p:cxnSp>
        <p:nvCxnSpPr>
          <p:cNvPr id="18" name="Straight Arrow Connector 17">
            <a:extLst>
              <a:ext uri="{FF2B5EF4-FFF2-40B4-BE49-F238E27FC236}">
                <a16:creationId xmlns:a16="http://schemas.microsoft.com/office/drawing/2014/main" id="{ED3D02F1-E9EF-46C8-A7D7-87A72C468DA2}"/>
              </a:ext>
            </a:extLst>
          </p:cNvPr>
          <p:cNvCxnSpPr>
            <a:stCxn id="16" idx="1"/>
          </p:cNvCxnSpPr>
          <p:nvPr/>
        </p:nvCxnSpPr>
        <p:spPr>
          <a:xfrm flipH="1">
            <a:off x="7820025" y="4693681"/>
            <a:ext cx="304800" cy="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7700C2B-A810-4810-B493-536579E7D67F}"/>
              </a:ext>
            </a:extLst>
          </p:cNvPr>
          <p:cNvSpPr txBox="1"/>
          <p:nvPr/>
        </p:nvSpPr>
        <p:spPr>
          <a:xfrm>
            <a:off x="209550" y="5213009"/>
            <a:ext cx="2148017" cy="369332"/>
          </a:xfrm>
          <a:prstGeom prst="rect">
            <a:avLst/>
          </a:prstGeom>
          <a:solidFill>
            <a:srgbClr val="0070C0"/>
          </a:solidFill>
          <a:ln>
            <a:solidFill>
              <a:schemeClr val="tx1"/>
            </a:solidFill>
          </a:ln>
        </p:spPr>
        <p:txBody>
          <a:bodyPr wrap="square" rtlCol="0">
            <a:spAutoFit/>
          </a:bodyPr>
          <a:lstStyle/>
          <a:p>
            <a:r>
              <a:rPr lang="en-US" b="1" dirty="0">
                <a:solidFill>
                  <a:schemeClr val="bg1"/>
                </a:solidFill>
              </a:rPr>
              <a:t>Moderator Chamber</a:t>
            </a:r>
          </a:p>
        </p:txBody>
      </p:sp>
      <p:cxnSp>
        <p:nvCxnSpPr>
          <p:cNvPr id="20" name="Straight Arrow Connector 19">
            <a:extLst>
              <a:ext uri="{FF2B5EF4-FFF2-40B4-BE49-F238E27FC236}">
                <a16:creationId xmlns:a16="http://schemas.microsoft.com/office/drawing/2014/main" id="{4702BF3F-39BF-4099-992A-3563C4B31244}"/>
              </a:ext>
            </a:extLst>
          </p:cNvPr>
          <p:cNvCxnSpPr>
            <a:cxnSpLocks/>
          </p:cNvCxnSpPr>
          <p:nvPr/>
        </p:nvCxnSpPr>
        <p:spPr>
          <a:xfrm flipV="1">
            <a:off x="2357567" y="5213009"/>
            <a:ext cx="1176208" cy="184666"/>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26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Cold Source Upgrade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27</a:t>
            </a:fld>
            <a:endParaRPr lang="en-US"/>
          </a:p>
        </p:txBody>
      </p:sp>
      <p:pic>
        <p:nvPicPr>
          <p:cNvPr id="21" name="Picture 2">
            <a:extLst>
              <a:ext uri="{FF2B5EF4-FFF2-40B4-BE49-F238E27FC236}">
                <a16:creationId xmlns:a16="http://schemas.microsoft.com/office/drawing/2014/main" id="{A18C776D-518E-4B9D-8DC2-36F5FFDED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335" y="1190957"/>
            <a:ext cx="7435330" cy="56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54DCE531-1EE0-434A-A558-010E3911AB24}"/>
              </a:ext>
            </a:extLst>
          </p:cNvPr>
          <p:cNvSpPr txBox="1"/>
          <p:nvPr/>
        </p:nvSpPr>
        <p:spPr>
          <a:xfrm>
            <a:off x="2613545" y="4366528"/>
            <a:ext cx="1524000" cy="646331"/>
          </a:xfrm>
          <a:prstGeom prst="rect">
            <a:avLst/>
          </a:prstGeom>
          <a:solidFill>
            <a:srgbClr val="0070C0"/>
          </a:solidFill>
          <a:ln>
            <a:solidFill>
              <a:schemeClr val="tx1"/>
            </a:solidFill>
          </a:ln>
        </p:spPr>
        <p:txBody>
          <a:bodyPr wrap="square" rtlCol="0">
            <a:spAutoFit/>
          </a:bodyPr>
          <a:lstStyle/>
          <a:p>
            <a:r>
              <a:rPr lang="en-US" b="1" dirty="0">
                <a:solidFill>
                  <a:schemeClr val="bg1"/>
                </a:solidFill>
              </a:rPr>
              <a:t>Cryostat Assembly</a:t>
            </a:r>
          </a:p>
        </p:txBody>
      </p:sp>
      <p:sp>
        <p:nvSpPr>
          <p:cNvPr id="23" name="TextBox 22">
            <a:extLst>
              <a:ext uri="{FF2B5EF4-FFF2-40B4-BE49-F238E27FC236}">
                <a16:creationId xmlns:a16="http://schemas.microsoft.com/office/drawing/2014/main" id="{C8B8AE07-0FEE-4E72-995E-BAD41734A804}"/>
              </a:ext>
            </a:extLst>
          </p:cNvPr>
          <p:cNvSpPr txBox="1"/>
          <p:nvPr/>
        </p:nvSpPr>
        <p:spPr>
          <a:xfrm>
            <a:off x="5366270" y="5715000"/>
            <a:ext cx="1676400" cy="369332"/>
          </a:xfrm>
          <a:prstGeom prst="rect">
            <a:avLst/>
          </a:prstGeom>
          <a:solidFill>
            <a:srgbClr val="0070C0"/>
          </a:solidFill>
          <a:ln>
            <a:solidFill>
              <a:schemeClr val="tx1"/>
            </a:solidFill>
          </a:ln>
        </p:spPr>
        <p:txBody>
          <a:bodyPr wrap="square" rtlCol="0">
            <a:spAutoFit/>
          </a:bodyPr>
          <a:lstStyle/>
          <a:p>
            <a:r>
              <a:rPr lang="en-US" b="1" dirty="0">
                <a:solidFill>
                  <a:schemeClr val="bg1"/>
                </a:solidFill>
              </a:rPr>
              <a:t>Shield Plug</a:t>
            </a:r>
          </a:p>
        </p:txBody>
      </p:sp>
      <p:sp>
        <p:nvSpPr>
          <p:cNvPr id="24" name="TextBox 23">
            <a:extLst>
              <a:ext uri="{FF2B5EF4-FFF2-40B4-BE49-F238E27FC236}">
                <a16:creationId xmlns:a16="http://schemas.microsoft.com/office/drawing/2014/main" id="{7255EEA8-D785-4E69-AFEF-094FF04F0BCF}"/>
              </a:ext>
            </a:extLst>
          </p:cNvPr>
          <p:cNvSpPr txBox="1"/>
          <p:nvPr/>
        </p:nvSpPr>
        <p:spPr>
          <a:xfrm>
            <a:off x="6652145" y="2180040"/>
            <a:ext cx="1676400" cy="646331"/>
          </a:xfrm>
          <a:prstGeom prst="rect">
            <a:avLst/>
          </a:prstGeom>
          <a:solidFill>
            <a:srgbClr val="0070C0"/>
          </a:solidFill>
          <a:ln>
            <a:solidFill>
              <a:schemeClr val="tx1"/>
            </a:solidFill>
          </a:ln>
        </p:spPr>
        <p:txBody>
          <a:bodyPr wrap="square" rtlCol="0">
            <a:spAutoFit/>
          </a:bodyPr>
          <a:lstStyle/>
          <a:p>
            <a:r>
              <a:rPr lang="en-US" b="1" dirty="0">
                <a:solidFill>
                  <a:schemeClr val="bg1"/>
                </a:solidFill>
              </a:rPr>
              <a:t>Condenser Enclosure</a:t>
            </a:r>
          </a:p>
        </p:txBody>
      </p:sp>
      <p:sp>
        <p:nvSpPr>
          <p:cNvPr id="25" name="TextBox 24">
            <a:extLst>
              <a:ext uri="{FF2B5EF4-FFF2-40B4-BE49-F238E27FC236}">
                <a16:creationId xmlns:a16="http://schemas.microsoft.com/office/drawing/2014/main" id="{AECA86ED-85DB-4953-99B3-F983E7A11419}"/>
              </a:ext>
            </a:extLst>
          </p:cNvPr>
          <p:cNvSpPr txBox="1"/>
          <p:nvPr/>
        </p:nvSpPr>
        <p:spPr>
          <a:xfrm>
            <a:off x="6785494" y="3726265"/>
            <a:ext cx="1676400" cy="646331"/>
          </a:xfrm>
          <a:prstGeom prst="rect">
            <a:avLst/>
          </a:prstGeom>
          <a:solidFill>
            <a:srgbClr val="0070C0"/>
          </a:solidFill>
          <a:ln>
            <a:solidFill>
              <a:schemeClr val="tx1"/>
            </a:solidFill>
          </a:ln>
        </p:spPr>
        <p:txBody>
          <a:bodyPr wrap="square" rtlCol="0">
            <a:spAutoFit/>
          </a:bodyPr>
          <a:lstStyle/>
          <a:p>
            <a:r>
              <a:rPr lang="en-US" b="1" dirty="0">
                <a:solidFill>
                  <a:schemeClr val="bg1"/>
                </a:solidFill>
              </a:rPr>
              <a:t>LD</a:t>
            </a:r>
            <a:r>
              <a:rPr lang="en-US" b="1" baseline="-25000" dirty="0">
                <a:solidFill>
                  <a:schemeClr val="bg1"/>
                </a:solidFill>
              </a:rPr>
              <a:t>2</a:t>
            </a:r>
            <a:r>
              <a:rPr lang="en-US" b="1" dirty="0">
                <a:solidFill>
                  <a:schemeClr val="bg1"/>
                </a:solidFill>
              </a:rPr>
              <a:t> Transfer Lines</a:t>
            </a:r>
          </a:p>
        </p:txBody>
      </p:sp>
      <p:cxnSp>
        <p:nvCxnSpPr>
          <p:cNvPr id="26" name="Straight Arrow Connector 25">
            <a:extLst>
              <a:ext uri="{FF2B5EF4-FFF2-40B4-BE49-F238E27FC236}">
                <a16:creationId xmlns:a16="http://schemas.microsoft.com/office/drawing/2014/main" id="{3F70D3D5-E013-4FE8-8FBE-01E5386B737B}"/>
              </a:ext>
            </a:extLst>
          </p:cNvPr>
          <p:cNvCxnSpPr>
            <a:cxnSpLocks/>
            <a:stCxn id="25" idx="3"/>
          </p:cNvCxnSpPr>
          <p:nvPr/>
        </p:nvCxnSpPr>
        <p:spPr>
          <a:xfrm>
            <a:off x="8461894" y="4049431"/>
            <a:ext cx="605906" cy="817844"/>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8AECE9D-6ECF-44C0-A195-B99131E05F98}"/>
              </a:ext>
            </a:extLst>
          </p:cNvPr>
          <p:cNvCxnSpPr>
            <a:cxnSpLocks/>
            <a:stCxn id="25" idx="3"/>
          </p:cNvCxnSpPr>
          <p:nvPr/>
        </p:nvCxnSpPr>
        <p:spPr>
          <a:xfrm>
            <a:off x="8461894" y="4049431"/>
            <a:ext cx="672581" cy="532094"/>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0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Cold Source Upgrade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28</a:t>
            </a:fld>
            <a:endParaRPr lang="en-US"/>
          </a:p>
        </p:txBody>
      </p:sp>
      <p:pic>
        <p:nvPicPr>
          <p:cNvPr id="3" name="Picture 2" descr="A picture containing indoor&#10;&#10;Description automatically generated">
            <a:extLst>
              <a:ext uri="{FF2B5EF4-FFF2-40B4-BE49-F238E27FC236}">
                <a16:creationId xmlns:a16="http://schemas.microsoft.com/office/drawing/2014/main" id="{2B0C2954-CD96-C6E4-4116-1D0778ECC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416" y="1676293"/>
            <a:ext cx="8258847" cy="4329327"/>
          </a:xfrm>
          <a:prstGeom prst="rect">
            <a:avLst/>
          </a:prstGeom>
        </p:spPr>
      </p:pic>
    </p:spTree>
    <p:extLst>
      <p:ext uri="{BB962C8B-B14F-4D97-AF65-F5344CB8AC3E}">
        <p14:creationId xmlns:p14="http://schemas.microsoft.com/office/powerpoint/2010/main" val="3223591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Cold Source Upgrade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29</a:t>
            </a:fld>
            <a:endParaRPr lang="en-US"/>
          </a:p>
        </p:txBody>
      </p:sp>
      <p:pic>
        <p:nvPicPr>
          <p:cNvPr id="15" name="Picture 14" descr="C:\Users\rew\AppData\Local\Microsoft\Windows\Temporary Internet Files\Content.Outlook\VPHEHTCE\reactor_section_a_small (2).jpg">
            <a:extLst>
              <a:ext uri="{FF2B5EF4-FFF2-40B4-BE49-F238E27FC236}">
                <a16:creationId xmlns:a16="http://schemas.microsoft.com/office/drawing/2014/main" id="{013DC523-2505-4C02-8230-059AA2987B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0932" y="1349514"/>
            <a:ext cx="8621486" cy="5029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192BF64-FEF3-4E5E-8C65-F7D1F3836CBC}"/>
              </a:ext>
            </a:extLst>
          </p:cNvPr>
          <p:cNvSpPr txBox="1"/>
          <p:nvPr/>
        </p:nvSpPr>
        <p:spPr>
          <a:xfrm>
            <a:off x="3067050" y="4953000"/>
            <a:ext cx="1314450" cy="707886"/>
          </a:xfrm>
          <a:prstGeom prst="rect">
            <a:avLst/>
          </a:prstGeom>
          <a:solidFill>
            <a:srgbClr val="0070C0"/>
          </a:solidFill>
          <a:ln>
            <a:solidFill>
              <a:schemeClr val="tx1"/>
            </a:solidFill>
          </a:ln>
        </p:spPr>
        <p:txBody>
          <a:bodyPr wrap="square" rtlCol="0">
            <a:spAutoFit/>
          </a:bodyPr>
          <a:lstStyle/>
          <a:p>
            <a:pPr algn="ctr"/>
            <a:r>
              <a:rPr lang="en-US" sz="2000" b="1" dirty="0">
                <a:solidFill>
                  <a:schemeClr val="bg1"/>
                </a:solidFill>
              </a:rPr>
              <a:t>LD</a:t>
            </a:r>
            <a:r>
              <a:rPr lang="en-US" sz="2000" b="1" baseline="-25000" dirty="0">
                <a:solidFill>
                  <a:schemeClr val="bg1"/>
                </a:solidFill>
              </a:rPr>
              <a:t>2</a:t>
            </a:r>
            <a:r>
              <a:rPr lang="en-US" sz="2000" b="1" dirty="0">
                <a:solidFill>
                  <a:schemeClr val="bg1"/>
                </a:solidFill>
              </a:rPr>
              <a:t> Source (2025?)</a:t>
            </a:r>
          </a:p>
        </p:txBody>
      </p:sp>
      <p:sp>
        <p:nvSpPr>
          <p:cNvPr id="18" name="TextBox 17">
            <a:extLst>
              <a:ext uri="{FF2B5EF4-FFF2-40B4-BE49-F238E27FC236}">
                <a16:creationId xmlns:a16="http://schemas.microsoft.com/office/drawing/2014/main" id="{C0454F33-BD96-47B9-8B4E-6B5E32B0ADFB}"/>
              </a:ext>
            </a:extLst>
          </p:cNvPr>
          <p:cNvSpPr txBox="1"/>
          <p:nvPr/>
        </p:nvSpPr>
        <p:spPr>
          <a:xfrm>
            <a:off x="6391275" y="4800600"/>
            <a:ext cx="1895475" cy="707886"/>
          </a:xfrm>
          <a:prstGeom prst="rect">
            <a:avLst/>
          </a:prstGeom>
          <a:solidFill>
            <a:srgbClr val="0070C0"/>
          </a:solidFill>
          <a:ln>
            <a:solidFill>
              <a:schemeClr val="tx1"/>
            </a:solidFill>
          </a:ln>
        </p:spPr>
        <p:txBody>
          <a:bodyPr wrap="square" rtlCol="0">
            <a:spAutoFit/>
          </a:bodyPr>
          <a:lstStyle/>
          <a:p>
            <a:r>
              <a:rPr lang="en-US" sz="2000" b="1" dirty="0">
                <a:solidFill>
                  <a:schemeClr val="bg1"/>
                </a:solidFill>
              </a:rPr>
              <a:t>BT-9 LH</a:t>
            </a:r>
            <a:r>
              <a:rPr lang="en-US" sz="2000" b="1" baseline="-25000" dirty="0">
                <a:solidFill>
                  <a:schemeClr val="bg1"/>
                </a:solidFill>
              </a:rPr>
              <a:t>2</a:t>
            </a:r>
            <a:r>
              <a:rPr lang="en-US" sz="2000" b="1" dirty="0">
                <a:solidFill>
                  <a:schemeClr val="bg1"/>
                </a:solidFill>
              </a:rPr>
              <a:t> Source (installed 2012)</a:t>
            </a:r>
          </a:p>
        </p:txBody>
      </p:sp>
    </p:spTree>
    <p:extLst>
      <p:ext uri="{BB962C8B-B14F-4D97-AF65-F5344CB8AC3E}">
        <p14:creationId xmlns:p14="http://schemas.microsoft.com/office/powerpoint/2010/main" val="193286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40"/>
            <a:ext cx="7965990" cy="2400778"/>
          </a:xfrm>
        </p:spPr>
        <p:txBody>
          <a:bodyPr>
            <a:normAutofit/>
          </a:bodyPr>
          <a:lstStyle/>
          <a:p>
            <a:pPr marL="457200" indent="-457200">
              <a:buFont typeface="Arial" panose="020B0604020202020204" pitchFamily="34" charset="0"/>
              <a:buChar char="•"/>
            </a:pPr>
            <a:r>
              <a:rPr lang="en-US" sz="2400" dirty="0"/>
              <a:t>Breaking an atom apart</a:t>
            </a:r>
          </a:p>
          <a:p>
            <a:pPr marL="914400" lvl="1" indent="-457200">
              <a:buFont typeface="Courier New" panose="02070309020205020404" pitchFamily="49" charset="0"/>
              <a:buChar char="o"/>
            </a:pPr>
            <a:r>
              <a:rPr lang="en-US" sz="1800" dirty="0"/>
              <a:t>Releases a lot of thermal energy</a:t>
            </a:r>
          </a:p>
          <a:p>
            <a:pPr marL="914400" lvl="1" indent="-457200">
              <a:buFont typeface="Courier New" panose="02070309020205020404" pitchFamily="49" charset="0"/>
              <a:buChar char="o"/>
            </a:pPr>
            <a:r>
              <a:rPr lang="en-US" sz="1800" dirty="0"/>
              <a:t>Also releases fission products (other isotopes)</a:t>
            </a:r>
          </a:p>
          <a:p>
            <a:pPr marL="914400" lvl="1" indent="-457200">
              <a:buFont typeface="Courier New" panose="02070309020205020404" pitchFamily="49" charset="0"/>
              <a:buChar char="o"/>
            </a:pPr>
            <a:r>
              <a:rPr lang="en-US" sz="1800" dirty="0"/>
              <a:t>Usually done with a fuel</a:t>
            </a:r>
          </a:p>
          <a:p>
            <a:pPr marL="1371600" lvl="2" indent="-457200">
              <a:buFont typeface="Wingdings" panose="05000000000000000000" pitchFamily="2" charset="2"/>
              <a:buChar char="§"/>
            </a:pPr>
            <a:r>
              <a:rPr lang="en-US" sz="1600" dirty="0"/>
              <a:t>Fissile material (</a:t>
            </a:r>
            <a:r>
              <a:rPr lang="en-US" sz="1600" baseline="30000" dirty="0"/>
              <a:t>235</a:t>
            </a:r>
            <a:r>
              <a:rPr lang="en-US" sz="1600" dirty="0"/>
              <a:t>U) </a:t>
            </a:r>
          </a:p>
          <a:p>
            <a:pPr marL="1371600" lvl="2" indent="-457200">
              <a:buFont typeface="Wingdings" panose="05000000000000000000" pitchFamily="2" charset="2"/>
              <a:buChar char="§"/>
            </a:pPr>
            <a:r>
              <a:rPr lang="en-US" sz="1600" dirty="0"/>
              <a:t>Fissionable material (</a:t>
            </a:r>
            <a:r>
              <a:rPr lang="en-US" sz="1600" baseline="30000" dirty="0"/>
              <a:t>238</a:t>
            </a:r>
            <a:r>
              <a:rPr lang="en-US" sz="1600" dirty="0"/>
              <a:t>U)</a:t>
            </a:r>
          </a:p>
          <a:p>
            <a:pPr marL="457200" indent="-457200">
              <a:buFont typeface="Arial" panose="020B0604020202020204" pitchFamily="34" charset="0"/>
              <a:buChar char="•"/>
            </a:pPr>
            <a:endParaRPr lang="en-US" sz="1600" dirty="0"/>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Nuclear Fission &amp; Fuel</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3</a:t>
            </a:fld>
            <a:endParaRPr lang="en-US"/>
          </a:p>
        </p:txBody>
      </p:sp>
      <p:sp>
        <p:nvSpPr>
          <p:cNvPr id="3" name="Oval 2">
            <a:extLst>
              <a:ext uri="{FF2B5EF4-FFF2-40B4-BE49-F238E27FC236}">
                <a16:creationId xmlns:a16="http://schemas.microsoft.com/office/drawing/2014/main" id="{48485DF4-3A08-40A4-B4F1-2E2B46BFF57D}"/>
              </a:ext>
            </a:extLst>
          </p:cNvPr>
          <p:cNvSpPr/>
          <p:nvPr/>
        </p:nvSpPr>
        <p:spPr>
          <a:xfrm>
            <a:off x="1907794" y="4367630"/>
            <a:ext cx="1355274" cy="135527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baseline="30000" dirty="0"/>
              <a:t>235</a:t>
            </a:r>
            <a:r>
              <a:rPr lang="en-US" b="1" dirty="0"/>
              <a:t>U</a:t>
            </a:r>
          </a:p>
        </p:txBody>
      </p:sp>
      <p:sp>
        <p:nvSpPr>
          <p:cNvPr id="10" name="Oval 9">
            <a:extLst>
              <a:ext uri="{FF2B5EF4-FFF2-40B4-BE49-F238E27FC236}">
                <a16:creationId xmlns:a16="http://schemas.microsoft.com/office/drawing/2014/main" id="{E388B5CF-663A-45FC-9F61-1B17DD251EE7}"/>
              </a:ext>
            </a:extLst>
          </p:cNvPr>
          <p:cNvSpPr/>
          <p:nvPr/>
        </p:nvSpPr>
        <p:spPr>
          <a:xfrm>
            <a:off x="814843" y="4898664"/>
            <a:ext cx="293206" cy="2932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p>
        </p:txBody>
      </p:sp>
      <p:cxnSp>
        <p:nvCxnSpPr>
          <p:cNvPr id="7" name="Straight Arrow Connector 6">
            <a:extLst>
              <a:ext uri="{FF2B5EF4-FFF2-40B4-BE49-F238E27FC236}">
                <a16:creationId xmlns:a16="http://schemas.microsoft.com/office/drawing/2014/main" id="{1AD8F2D4-F467-4E0D-A80D-8DFE19ECAC07}"/>
              </a:ext>
            </a:extLst>
          </p:cNvPr>
          <p:cNvCxnSpPr>
            <a:cxnSpLocks/>
          </p:cNvCxnSpPr>
          <p:nvPr/>
        </p:nvCxnSpPr>
        <p:spPr>
          <a:xfrm>
            <a:off x="1173364" y="5045267"/>
            <a:ext cx="66911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39DF2B-8834-4AEE-B58E-E6CE0142589D}"/>
              </a:ext>
            </a:extLst>
          </p:cNvPr>
          <p:cNvCxnSpPr>
            <a:cxnSpLocks/>
          </p:cNvCxnSpPr>
          <p:nvPr/>
        </p:nvCxnSpPr>
        <p:spPr>
          <a:xfrm>
            <a:off x="3361393" y="5045267"/>
            <a:ext cx="66911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DDDD94-E5A1-4B15-8EBD-F16BE8D77B32}"/>
              </a:ext>
            </a:extLst>
          </p:cNvPr>
          <p:cNvCxnSpPr>
            <a:cxnSpLocks/>
          </p:cNvCxnSpPr>
          <p:nvPr/>
        </p:nvCxnSpPr>
        <p:spPr>
          <a:xfrm>
            <a:off x="3361393" y="5045267"/>
            <a:ext cx="562982" cy="6126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1826C9-41C6-4C3C-B923-6D3038BE1E2D}"/>
              </a:ext>
            </a:extLst>
          </p:cNvPr>
          <p:cNvCxnSpPr>
            <a:cxnSpLocks/>
          </p:cNvCxnSpPr>
          <p:nvPr/>
        </p:nvCxnSpPr>
        <p:spPr>
          <a:xfrm flipV="1">
            <a:off x="3361393" y="4432591"/>
            <a:ext cx="562982" cy="6126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48E80D9-62B0-4AED-AE99-9C90175714C7}"/>
              </a:ext>
            </a:extLst>
          </p:cNvPr>
          <p:cNvSpPr/>
          <p:nvPr/>
        </p:nvSpPr>
        <p:spPr>
          <a:xfrm>
            <a:off x="4181905" y="4898664"/>
            <a:ext cx="293206" cy="2932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p>
        </p:txBody>
      </p:sp>
      <p:sp>
        <p:nvSpPr>
          <p:cNvPr id="22" name="Oval 21">
            <a:extLst>
              <a:ext uri="{FF2B5EF4-FFF2-40B4-BE49-F238E27FC236}">
                <a16:creationId xmlns:a16="http://schemas.microsoft.com/office/drawing/2014/main" id="{247FC8A0-79F9-4976-AB3E-9255B4770F48}"/>
              </a:ext>
            </a:extLst>
          </p:cNvPr>
          <p:cNvSpPr/>
          <p:nvPr/>
        </p:nvSpPr>
        <p:spPr>
          <a:xfrm>
            <a:off x="4520368" y="4738929"/>
            <a:ext cx="293206" cy="2932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p>
        </p:txBody>
      </p:sp>
      <p:sp>
        <p:nvSpPr>
          <p:cNvPr id="24" name="Oval 23">
            <a:extLst>
              <a:ext uri="{FF2B5EF4-FFF2-40B4-BE49-F238E27FC236}">
                <a16:creationId xmlns:a16="http://schemas.microsoft.com/office/drawing/2014/main" id="{847368DD-BB25-47C6-9DA8-814155008E93}"/>
              </a:ext>
            </a:extLst>
          </p:cNvPr>
          <p:cNvSpPr/>
          <p:nvPr/>
        </p:nvSpPr>
        <p:spPr>
          <a:xfrm>
            <a:off x="4520368" y="5058399"/>
            <a:ext cx="293206" cy="2932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a:t>
            </a:r>
          </a:p>
        </p:txBody>
      </p:sp>
      <p:sp>
        <p:nvSpPr>
          <p:cNvPr id="25" name="Oval 24">
            <a:extLst>
              <a:ext uri="{FF2B5EF4-FFF2-40B4-BE49-F238E27FC236}">
                <a16:creationId xmlns:a16="http://schemas.microsoft.com/office/drawing/2014/main" id="{EBB6175F-C036-4351-BBB4-2284555FEED9}"/>
              </a:ext>
            </a:extLst>
          </p:cNvPr>
          <p:cNvSpPr/>
          <p:nvPr/>
        </p:nvSpPr>
        <p:spPr>
          <a:xfrm>
            <a:off x="3707845" y="3445305"/>
            <a:ext cx="680948" cy="680948"/>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baseline="30000" dirty="0"/>
              <a:t>141</a:t>
            </a:r>
            <a:r>
              <a:rPr lang="en-US" sz="1100" b="1" dirty="0"/>
              <a:t>Ba</a:t>
            </a:r>
          </a:p>
        </p:txBody>
      </p:sp>
      <p:sp>
        <p:nvSpPr>
          <p:cNvPr id="26" name="Oval 25">
            <a:extLst>
              <a:ext uri="{FF2B5EF4-FFF2-40B4-BE49-F238E27FC236}">
                <a16:creationId xmlns:a16="http://schemas.microsoft.com/office/drawing/2014/main" id="{0D635ED0-89B4-4122-AABF-A72778E7697B}"/>
              </a:ext>
            </a:extLst>
          </p:cNvPr>
          <p:cNvSpPr/>
          <p:nvPr/>
        </p:nvSpPr>
        <p:spPr>
          <a:xfrm>
            <a:off x="4364363" y="3743612"/>
            <a:ext cx="630420" cy="63042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baseline="30000" dirty="0"/>
              <a:t>92</a:t>
            </a:r>
            <a:r>
              <a:rPr lang="en-US" sz="1100" b="1" dirty="0"/>
              <a:t>Kr</a:t>
            </a:r>
          </a:p>
        </p:txBody>
      </p:sp>
      <p:sp>
        <p:nvSpPr>
          <p:cNvPr id="27" name="Cloud 26">
            <a:extLst>
              <a:ext uri="{FF2B5EF4-FFF2-40B4-BE49-F238E27FC236}">
                <a16:creationId xmlns:a16="http://schemas.microsoft.com/office/drawing/2014/main" id="{E7834251-2BCD-409B-B3FC-59076B90A50A}"/>
              </a:ext>
            </a:extLst>
          </p:cNvPr>
          <p:cNvSpPr/>
          <p:nvPr/>
        </p:nvSpPr>
        <p:spPr>
          <a:xfrm>
            <a:off x="3956324" y="5521907"/>
            <a:ext cx="1125388" cy="641868"/>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~200 MeV</a:t>
            </a:r>
          </a:p>
        </p:txBody>
      </p:sp>
      <p:cxnSp>
        <p:nvCxnSpPr>
          <p:cNvPr id="29" name="Straight Arrow Connector 28">
            <a:extLst>
              <a:ext uri="{FF2B5EF4-FFF2-40B4-BE49-F238E27FC236}">
                <a16:creationId xmlns:a16="http://schemas.microsoft.com/office/drawing/2014/main" id="{20E7FEDA-EC28-4F38-A82D-82B22DF43CC7}"/>
              </a:ext>
            </a:extLst>
          </p:cNvPr>
          <p:cNvCxnSpPr>
            <a:cxnSpLocks/>
            <a:stCxn id="4098" idx="1"/>
            <a:endCxn id="27" idx="0"/>
          </p:cNvCxnSpPr>
          <p:nvPr/>
        </p:nvCxnSpPr>
        <p:spPr>
          <a:xfrm flipH="1">
            <a:off x="5080774" y="5090722"/>
            <a:ext cx="933222" cy="752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DEF9E03-EAC2-4127-B720-D3BD709AA066}"/>
              </a:ext>
            </a:extLst>
          </p:cNvPr>
          <p:cNvSpPr txBox="1"/>
          <p:nvPr/>
        </p:nvSpPr>
        <p:spPr>
          <a:xfrm>
            <a:off x="5191950" y="5657597"/>
            <a:ext cx="1809882" cy="646331"/>
          </a:xfrm>
          <a:prstGeom prst="rect">
            <a:avLst/>
          </a:prstGeom>
          <a:noFill/>
        </p:spPr>
        <p:txBody>
          <a:bodyPr wrap="square" rtlCol="0">
            <a:spAutoFit/>
          </a:bodyPr>
          <a:lstStyle/>
          <a:p>
            <a:r>
              <a:rPr lang="en-US" dirty="0"/>
              <a:t>We can boil water with this!</a:t>
            </a:r>
          </a:p>
        </p:txBody>
      </p:sp>
      <p:pic>
        <p:nvPicPr>
          <p:cNvPr id="4098" name="Picture 2" descr="CU Boulder Engineering 🦬 on Twitter: &quot;engineering&quot; / Twitter">
            <a:extLst>
              <a:ext uri="{FF2B5EF4-FFF2-40B4-BE49-F238E27FC236}">
                <a16:creationId xmlns:a16="http://schemas.microsoft.com/office/drawing/2014/main" id="{FC1FA680-6A78-4D16-8E13-02AF0AEB0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996" y="4591436"/>
            <a:ext cx="1261851" cy="99857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4" descr="Westinghouse doped fuel pellets move towards commercialisation : Uranium &amp;  Fuel - World Nuclear News">
            <a:extLst>
              <a:ext uri="{FF2B5EF4-FFF2-40B4-BE49-F238E27FC236}">
                <a16:creationId xmlns:a16="http://schemas.microsoft.com/office/drawing/2014/main" id="{C1B5F4FD-DB7A-46F4-928F-93DD6A13C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0330" y="1752046"/>
            <a:ext cx="2169992" cy="1228467"/>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Box 4101">
            <a:extLst>
              <a:ext uri="{FF2B5EF4-FFF2-40B4-BE49-F238E27FC236}">
                <a16:creationId xmlns:a16="http://schemas.microsoft.com/office/drawing/2014/main" id="{7D1F794F-3122-42A0-B74D-17F855636902}"/>
              </a:ext>
            </a:extLst>
          </p:cNvPr>
          <p:cNvSpPr txBox="1"/>
          <p:nvPr/>
        </p:nvSpPr>
        <p:spPr>
          <a:xfrm>
            <a:off x="8942375" y="1382714"/>
            <a:ext cx="800797" cy="369332"/>
          </a:xfrm>
          <a:prstGeom prst="rect">
            <a:avLst/>
          </a:prstGeom>
          <a:noFill/>
        </p:spPr>
        <p:txBody>
          <a:bodyPr wrap="none" rtlCol="0">
            <a:spAutoFit/>
          </a:bodyPr>
          <a:lstStyle/>
          <a:p>
            <a:r>
              <a:rPr lang="en-US" dirty="0"/>
              <a:t>Pellets</a:t>
            </a:r>
          </a:p>
        </p:txBody>
      </p:sp>
      <p:pic>
        <p:nvPicPr>
          <p:cNvPr id="4104" name="Picture 4103">
            <a:extLst>
              <a:ext uri="{FF2B5EF4-FFF2-40B4-BE49-F238E27FC236}">
                <a16:creationId xmlns:a16="http://schemas.microsoft.com/office/drawing/2014/main" id="{88735F55-3A11-40F8-9E86-FC9E1B2C9617}"/>
              </a:ext>
            </a:extLst>
          </p:cNvPr>
          <p:cNvPicPr>
            <a:picLocks noChangeAspect="1"/>
          </p:cNvPicPr>
          <p:nvPr/>
        </p:nvPicPr>
        <p:blipFill>
          <a:blip r:embed="rId6"/>
          <a:stretch>
            <a:fillRect/>
          </a:stretch>
        </p:blipFill>
        <p:spPr>
          <a:xfrm>
            <a:off x="8275272" y="3486710"/>
            <a:ext cx="1801815" cy="2399467"/>
          </a:xfrm>
          <a:prstGeom prst="rect">
            <a:avLst/>
          </a:prstGeom>
        </p:spPr>
      </p:pic>
      <p:sp>
        <p:nvSpPr>
          <p:cNvPr id="41" name="TextBox 40">
            <a:extLst>
              <a:ext uri="{FF2B5EF4-FFF2-40B4-BE49-F238E27FC236}">
                <a16:creationId xmlns:a16="http://schemas.microsoft.com/office/drawing/2014/main" id="{13CC740E-A35D-45A8-94A0-C19E6DDF7568}"/>
              </a:ext>
            </a:extLst>
          </p:cNvPr>
          <p:cNvSpPr txBox="1"/>
          <p:nvPr/>
        </p:nvSpPr>
        <p:spPr>
          <a:xfrm>
            <a:off x="8804518" y="3123018"/>
            <a:ext cx="744306" cy="369332"/>
          </a:xfrm>
          <a:prstGeom prst="rect">
            <a:avLst/>
          </a:prstGeom>
          <a:noFill/>
        </p:spPr>
        <p:txBody>
          <a:bodyPr wrap="none" rtlCol="0">
            <a:spAutoFit/>
          </a:bodyPr>
          <a:lstStyle/>
          <a:p>
            <a:r>
              <a:rPr lang="en-US" dirty="0"/>
              <a:t>Plates</a:t>
            </a:r>
          </a:p>
        </p:txBody>
      </p:sp>
      <p:pic>
        <p:nvPicPr>
          <p:cNvPr id="4105" name="Picture 8" descr="TRISO Particles: The Most Robust Nuclear Fuel on Earth | Department of  Energy">
            <a:extLst>
              <a:ext uri="{FF2B5EF4-FFF2-40B4-BE49-F238E27FC236}">
                <a16:creationId xmlns:a16="http://schemas.microsoft.com/office/drawing/2014/main" id="{EB3DCD71-C79F-4DF2-B5A8-6D82A92CE0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3070" y="1768880"/>
            <a:ext cx="1610774" cy="12092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DF7D495-15E1-47E8-8491-FC6CEECDDA88}"/>
              </a:ext>
            </a:extLst>
          </p:cNvPr>
          <p:cNvSpPr txBox="1"/>
          <p:nvPr/>
        </p:nvSpPr>
        <p:spPr>
          <a:xfrm>
            <a:off x="10897825" y="1382714"/>
            <a:ext cx="915828" cy="369332"/>
          </a:xfrm>
          <a:prstGeom prst="rect">
            <a:avLst/>
          </a:prstGeom>
          <a:noFill/>
        </p:spPr>
        <p:txBody>
          <a:bodyPr wrap="none" rtlCol="0">
            <a:spAutoFit/>
          </a:bodyPr>
          <a:lstStyle/>
          <a:p>
            <a:r>
              <a:rPr lang="en-US" dirty="0"/>
              <a:t>Pebbles</a:t>
            </a:r>
          </a:p>
        </p:txBody>
      </p:sp>
      <p:pic>
        <p:nvPicPr>
          <p:cNvPr id="4107" name="Picture 10">
            <a:extLst>
              <a:ext uri="{FF2B5EF4-FFF2-40B4-BE49-F238E27FC236}">
                <a16:creationId xmlns:a16="http://schemas.microsoft.com/office/drawing/2014/main" id="{12FA5E86-D0A5-40A8-8A6C-87EE5F2A96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823" y="3485398"/>
            <a:ext cx="1589961" cy="240077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BE74026-2568-4D3B-8728-B99BC79D079D}"/>
              </a:ext>
            </a:extLst>
          </p:cNvPr>
          <p:cNvSpPr txBox="1"/>
          <p:nvPr/>
        </p:nvSpPr>
        <p:spPr>
          <a:xfrm>
            <a:off x="10447104" y="3114621"/>
            <a:ext cx="1267398" cy="369332"/>
          </a:xfrm>
          <a:prstGeom prst="rect">
            <a:avLst/>
          </a:prstGeom>
          <a:noFill/>
        </p:spPr>
        <p:txBody>
          <a:bodyPr wrap="none" rtlCol="0">
            <a:spAutoFit/>
          </a:bodyPr>
          <a:lstStyle/>
          <a:p>
            <a:r>
              <a:rPr lang="en-US" dirty="0"/>
              <a:t>Molten Salt</a:t>
            </a:r>
          </a:p>
        </p:txBody>
      </p:sp>
    </p:spTree>
    <p:extLst>
      <p:ext uri="{BB962C8B-B14F-4D97-AF65-F5344CB8AC3E}">
        <p14:creationId xmlns:p14="http://schemas.microsoft.com/office/powerpoint/2010/main" val="196893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rew\AppData\Local\Microsoft\Windows\Temporary Internet Files\Content.Outlook\VPHEHTCE\reactor_section_a_small (2).jpg">
            <a:extLst>
              <a:ext uri="{FF2B5EF4-FFF2-40B4-BE49-F238E27FC236}">
                <a16:creationId xmlns:a16="http://schemas.microsoft.com/office/drawing/2014/main" id="{013DC523-2505-4C02-8230-059AA2987B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946"/>
          <a:stretch/>
        </p:blipFill>
        <p:spPr bwMode="auto">
          <a:xfrm>
            <a:off x="5387096" y="1189770"/>
            <a:ext cx="5694843" cy="55317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Developments </a:t>
            </a:r>
            <a:r>
              <a:rPr lang="en-US" sz="2000" dirty="0"/>
              <a:t>Cold Source Upgrade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30</a:t>
            </a:fld>
            <a:endParaRPr lang="en-US"/>
          </a:p>
        </p:txBody>
      </p:sp>
      <p:graphicFrame>
        <p:nvGraphicFramePr>
          <p:cNvPr id="28" name="Table 27">
            <a:extLst>
              <a:ext uri="{FF2B5EF4-FFF2-40B4-BE49-F238E27FC236}">
                <a16:creationId xmlns:a16="http://schemas.microsoft.com/office/drawing/2014/main" id="{D49950D5-F900-4EA5-9696-EE3BCA473368}"/>
              </a:ext>
            </a:extLst>
          </p:cNvPr>
          <p:cNvGraphicFramePr>
            <a:graphicFrameLocks noGrp="1"/>
          </p:cNvGraphicFramePr>
          <p:nvPr>
            <p:extLst>
              <p:ext uri="{D42A27DB-BD31-4B8C-83A1-F6EECF244321}">
                <p14:modId xmlns:p14="http://schemas.microsoft.com/office/powerpoint/2010/main" val="3136486970"/>
              </p:ext>
            </p:extLst>
          </p:nvPr>
        </p:nvGraphicFramePr>
        <p:xfrm>
          <a:off x="126923" y="1189770"/>
          <a:ext cx="5078896" cy="2104692"/>
        </p:xfrm>
        <a:graphic>
          <a:graphicData uri="http://schemas.openxmlformats.org/drawingml/2006/table">
            <a:tbl>
              <a:tblPr firstRow="1" bandRow="1">
                <a:tableStyleId>{5940675A-B579-460E-94D1-54222C63F5DA}</a:tableStyleId>
              </a:tblPr>
              <a:tblGrid>
                <a:gridCol w="1431235">
                  <a:extLst>
                    <a:ext uri="{9D8B030D-6E8A-4147-A177-3AD203B41FA5}">
                      <a16:colId xmlns:a16="http://schemas.microsoft.com/office/drawing/2014/main" val="1746663546"/>
                    </a:ext>
                  </a:extLst>
                </a:gridCol>
                <a:gridCol w="546652">
                  <a:extLst>
                    <a:ext uri="{9D8B030D-6E8A-4147-A177-3AD203B41FA5}">
                      <a16:colId xmlns:a16="http://schemas.microsoft.com/office/drawing/2014/main" val="3724113964"/>
                    </a:ext>
                  </a:extLst>
                </a:gridCol>
                <a:gridCol w="606287">
                  <a:extLst>
                    <a:ext uri="{9D8B030D-6E8A-4147-A177-3AD203B41FA5}">
                      <a16:colId xmlns:a16="http://schemas.microsoft.com/office/drawing/2014/main" val="2186852252"/>
                    </a:ext>
                  </a:extLst>
                </a:gridCol>
                <a:gridCol w="606287">
                  <a:extLst>
                    <a:ext uri="{9D8B030D-6E8A-4147-A177-3AD203B41FA5}">
                      <a16:colId xmlns:a16="http://schemas.microsoft.com/office/drawing/2014/main" val="4177599708"/>
                    </a:ext>
                  </a:extLst>
                </a:gridCol>
                <a:gridCol w="536713">
                  <a:extLst>
                    <a:ext uri="{9D8B030D-6E8A-4147-A177-3AD203B41FA5}">
                      <a16:colId xmlns:a16="http://schemas.microsoft.com/office/drawing/2014/main" val="2540628407"/>
                    </a:ext>
                  </a:extLst>
                </a:gridCol>
                <a:gridCol w="695739">
                  <a:extLst>
                    <a:ext uri="{9D8B030D-6E8A-4147-A177-3AD203B41FA5}">
                      <a16:colId xmlns:a16="http://schemas.microsoft.com/office/drawing/2014/main" val="204353279"/>
                    </a:ext>
                  </a:extLst>
                </a:gridCol>
                <a:gridCol w="655983">
                  <a:extLst>
                    <a:ext uri="{9D8B030D-6E8A-4147-A177-3AD203B41FA5}">
                      <a16:colId xmlns:a16="http://schemas.microsoft.com/office/drawing/2014/main" val="2930532624"/>
                    </a:ext>
                  </a:extLst>
                </a:gridCol>
              </a:tblGrid>
              <a:tr h="213606">
                <a:tc>
                  <a:txBody>
                    <a:bodyPr/>
                    <a:lstStyle/>
                    <a:p>
                      <a:r>
                        <a:rPr lang="en-US" sz="1200" b="1" dirty="0"/>
                        <a:t>Radiation source</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tint val="20000"/>
                      </a:schemeClr>
                    </a:solidFill>
                  </a:tcPr>
                </a:tc>
                <a:tc gridSpan="2">
                  <a:txBody>
                    <a:bodyPr/>
                    <a:lstStyle/>
                    <a:p>
                      <a:pPr algn="ctr"/>
                      <a:r>
                        <a:rPr lang="en-US" sz="1200" b="1" dirty="0"/>
                        <a:t>Unit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tint val="20000"/>
                      </a:schemeClr>
                    </a:solidFill>
                  </a:tcPr>
                </a:tc>
                <a:tc hMerge="1">
                  <a:txBody>
                    <a:bodyPr/>
                    <a:lstStyle/>
                    <a:p>
                      <a:endParaRPr lang="en-US"/>
                    </a:p>
                  </a:txBody>
                  <a:tcPr/>
                </a:tc>
                <a:tc gridSpan="2">
                  <a:txBody>
                    <a:bodyPr/>
                    <a:lstStyle/>
                    <a:p>
                      <a:pPr algn="ctr"/>
                      <a:r>
                        <a:rPr lang="en-US" sz="1200" b="1" dirty="0" err="1"/>
                        <a:t>PeeWee</a:t>
                      </a:r>
                      <a:endParaRPr lang="en-US" sz="12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tint val="20000"/>
                      </a:schemeClr>
                    </a:solidFill>
                  </a:tcPr>
                </a:tc>
                <a:tc hMerge="1">
                  <a:txBody>
                    <a:bodyPr/>
                    <a:lstStyle/>
                    <a:p>
                      <a:endParaRPr lang="en-US"/>
                    </a:p>
                  </a:txBody>
                  <a:tcPr/>
                </a:tc>
                <a:tc gridSpan="2">
                  <a:txBody>
                    <a:bodyPr/>
                    <a:lstStyle/>
                    <a:p>
                      <a:pPr algn="ctr"/>
                      <a:r>
                        <a:rPr lang="en-US" sz="1200" b="1" dirty="0"/>
                        <a:t>LD</a:t>
                      </a:r>
                      <a:r>
                        <a:rPr lang="en-US" sz="1200" b="1" baseline="-25000" dirty="0"/>
                        <a:t>2</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tint val="20000"/>
                      </a:schemeClr>
                    </a:solidFill>
                  </a:tcPr>
                </a:tc>
                <a:tc hMerge="1">
                  <a:txBody>
                    <a:bodyPr/>
                    <a:lstStyle/>
                    <a:p>
                      <a:endParaRPr lang="en-US"/>
                    </a:p>
                  </a:txBody>
                  <a:tcPr/>
                </a:tc>
                <a:extLst>
                  <a:ext uri="{0D108BD9-81ED-4DB2-BD59-A6C34878D82A}">
                    <a16:rowId xmlns:a16="http://schemas.microsoft.com/office/drawing/2014/main" val="1465142914"/>
                  </a:ext>
                </a:extLst>
              </a:tr>
              <a:tr h="213606">
                <a:tc>
                  <a:txBody>
                    <a:bodyPr/>
                    <a:lstStyle/>
                    <a:p>
                      <a:endParaRPr lang="en-US" sz="1200" b="1"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b="1" dirty="0"/>
                        <a:t>H</a:t>
                      </a:r>
                      <a:r>
                        <a:rPr lang="en-US" sz="1200" b="1" baseline="-25000" dirty="0"/>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b="1" dirty="0"/>
                        <a: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b="1" dirty="0"/>
                        <a:t>H</a:t>
                      </a:r>
                      <a:r>
                        <a:rPr lang="en-US" sz="1200" b="1" baseline="-25000" dirty="0"/>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b="1" dirty="0"/>
                        <a:t>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b="1" dirty="0"/>
                        <a:t>D</a:t>
                      </a:r>
                      <a:r>
                        <a:rPr lang="en-US" sz="1200" b="1" baseline="-25000" dirty="0"/>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b="1" dirty="0"/>
                        <a:t>Al</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148789343"/>
                  </a:ext>
                </a:extLst>
              </a:tr>
              <a:tr h="213606">
                <a:tc>
                  <a:txBody>
                    <a:bodyPr/>
                    <a:lstStyle/>
                    <a:p>
                      <a:r>
                        <a:rPr lang="en-US" sz="1200" b="1" dirty="0"/>
                        <a:t>Neutrons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33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440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6</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910320260"/>
                  </a:ext>
                </a:extLst>
              </a:tr>
              <a:tr h="213606">
                <a:tc>
                  <a:txBody>
                    <a:bodyPr/>
                    <a:lstStyle/>
                    <a:p>
                      <a:r>
                        <a:rPr lang="en-US" sz="1200" b="1" dirty="0"/>
                        <a:t>Beta Particles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308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567</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3482158998"/>
                  </a:ext>
                </a:extLst>
              </a:tr>
              <a:tr h="275892">
                <a:tc>
                  <a:txBody>
                    <a:bodyPr/>
                    <a:lstStyle/>
                    <a:p>
                      <a:r>
                        <a:rPr lang="en-US" sz="1200" b="1" dirty="0"/>
                        <a:t>Gamma rays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815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1053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1538</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3251974401"/>
                  </a:ext>
                </a:extLst>
              </a:tr>
              <a:tr h="213606">
                <a:tc>
                  <a:txBody>
                    <a:bodyPr/>
                    <a:lstStyle/>
                    <a:p>
                      <a:r>
                        <a:rPr lang="en-US" sz="1200" b="1" dirty="0"/>
                        <a:t>Subtotal</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281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1080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58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1493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tc>
                  <a:txBody>
                    <a:bodyPr/>
                    <a:lstStyle/>
                    <a:p>
                      <a:pPr algn="ctr"/>
                      <a:r>
                        <a:rPr lang="en-US" sz="1200" dirty="0"/>
                        <a:t>2111</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466572539"/>
                  </a:ext>
                </a:extLst>
              </a:tr>
              <a:tr h="263349">
                <a:tc>
                  <a:txBody>
                    <a:bodyPr/>
                    <a:lstStyle/>
                    <a:p>
                      <a:r>
                        <a:rPr lang="en-US" sz="1200" b="1" dirty="0"/>
                        <a:t>Total cryogenic heat load [w]</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tint val="20000"/>
                      </a:schemeClr>
                    </a:solidFill>
                  </a:tcPr>
                </a:tc>
                <a:tc gridSpan="2">
                  <a:txBody>
                    <a:bodyPr/>
                    <a:lstStyle/>
                    <a:p>
                      <a:pPr algn="ctr"/>
                      <a:r>
                        <a:rPr lang="en-US" sz="1200" dirty="0"/>
                        <a:t>1361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tint val="20000"/>
                      </a:schemeClr>
                    </a:solidFill>
                  </a:tcPr>
                </a:tc>
                <a:tc hMerge="1">
                  <a:txBody>
                    <a:bodyPr/>
                    <a:lstStyle/>
                    <a:p>
                      <a:endParaRPr lang="en-US"/>
                    </a:p>
                  </a:txBody>
                  <a:tcPr/>
                </a:tc>
                <a:tc gridSpan="2">
                  <a:txBody>
                    <a:bodyPr/>
                    <a:lstStyle/>
                    <a:p>
                      <a:pPr algn="ctr"/>
                      <a:r>
                        <a:rPr lang="en-US" sz="1200" dirty="0"/>
                        <a:t>162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tint val="20000"/>
                      </a:schemeClr>
                    </a:solidFill>
                  </a:tcPr>
                </a:tc>
                <a:tc hMerge="1">
                  <a:txBody>
                    <a:bodyPr/>
                    <a:lstStyle/>
                    <a:p>
                      <a:endParaRPr lang="en-US"/>
                    </a:p>
                  </a:txBody>
                  <a:tcPr/>
                </a:tc>
                <a:tc gridSpan="2">
                  <a:txBody>
                    <a:bodyPr/>
                    <a:lstStyle/>
                    <a:p>
                      <a:pPr algn="ctr"/>
                      <a:r>
                        <a:rPr lang="en-US" sz="1200" dirty="0"/>
                        <a:t>3604</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tint val="20000"/>
                      </a:schemeClr>
                    </a:solidFill>
                  </a:tcPr>
                </a:tc>
                <a:tc hMerge="1">
                  <a:txBody>
                    <a:bodyPr/>
                    <a:lstStyle/>
                    <a:p>
                      <a:endParaRPr lang="en-US"/>
                    </a:p>
                  </a:txBody>
                  <a:tcPr/>
                </a:tc>
                <a:extLst>
                  <a:ext uri="{0D108BD9-81ED-4DB2-BD59-A6C34878D82A}">
                    <a16:rowId xmlns:a16="http://schemas.microsoft.com/office/drawing/2014/main" val="3439566690"/>
                  </a:ext>
                </a:extLst>
              </a:tr>
            </a:tbl>
          </a:graphicData>
        </a:graphic>
      </p:graphicFrame>
      <p:graphicFrame>
        <p:nvGraphicFramePr>
          <p:cNvPr id="12" name="Table 11">
            <a:extLst>
              <a:ext uri="{FF2B5EF4-FFF2-40B4-BE49-F238E27FC236}">
                <a16:creationId xmlns:a16="http://schemas.microsoft.com/office/drawing/2014/main" id="{32665A9E-3F8C-4A6D-B5B4-5F036F03B8E0}"/>
              </a:ext>
            </a:extLst>
          </p:cNvPr>
          <p:cNvGraphicFramePr>
            <a:graphicFrameLocks noGrp="1"/>
          </p:cNvGraphicFramePr>
          <p:nvPr>
            <p:extLst>
              <p:ext uri="{D42A27DB-BD31-4B8C-83A1-F6EECF244321}">
                <p14:modId xmlns:p14="http://schemas.microsoft.com/office/powerpoint/2010/main" val="2408256249"/>
              </p:ext>
            </p:extLst>
          </p:nvPr>
        </p:nvGraphicFramePr>
        <p:xfrm>
          <a:off x="126923" y="3347471"/>
          <a:ext cx="5078896" cy="3374004"/>
        </p:xfrm>
        <a:graphic>
          <a:graphicData uri="http://schemas.openxmlformats.org/drawingml/2006/table">
            <a:tbl>
              <a:tblPr>
                <a:tableStyleId>{5C22544A-7EE6-4342-B048-85BDC9FD1C3A}</a:tableStyleId>
              </a:tblPr>
              <a:tblGrid>
                <a:gridCol w="1758340">
                  <a:extLst>
                    <a:ext uri="{9D8B030D-6E8A-4147-A177-3AD203B41FA5}">
                      <a16:colId xmlns:a16="http://schemas.microsoft.com/office/drawing/2014/main" val="20000"/>
                    </a:ext>
                  </a:extLst>
                </a:gridCol>
                <a:gridCol w="1079607">
                  <a:extLst>
                    <a:ext uri="{9D8B030D-6E8A-4147-A177-3AD203B41FA5}">
                      <a16:colId xmlns:a16="http://schemas.microsoft.com/office/drawing/2014/main" val="1737185944"/>
                    </a:ext>
                  </a:extLst>
                </a:gridCol>
                <a:gridCol w="1079607">
                  <a:extLst>
                    <a:ext uri="{9D8B030D-6E8A-4147-A177-3AD203B41FA5}">
                      <a16:colId xmlns:a16="http://schemas.microsoft.com/office/drawing/2014/main" val="20001"/>
                    </a:ext>
                  </a:extLst>
                </a:gridCol>
                <a:gridCol w="1161342">
                  <a:extLst>
                    <a:ext uri="{9D8B030D-6E8A-4147-A177-3AD203B41FA5}">
                      <a16:colId xmlns:a16="http://schemas.microsoft.com/office/drawing/2014/main" val="20002"/>
                    </a:ext>
                  </a:extLst>
                </a:gridCol>
              </a:tblGrid>
              <a:tr h="417712">
                <a:tc>
                  <a:txBody>
                    <a:bodyPr/>
                    <a:lstStyle/>
                    <a:p>
                      <a:pPr algn="ctr" fontAlgn="b"/>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dirty="0">
                          <a:ln>
                            <a:noFill/>
                          </a:ln>
                          <a:solidFill>
                            <a:srgbClr val="000000"/>
                          </a:solidFill>
                          <a:effectLst/>
                          <a:latin typeface="+mj-lt"/>
                        </a:rPr>
                        <a:t>LH</a:t>
                      </a:r>
                      <a:r>
                        <a:rPr lang="en-US" sz="1100" b="1" i="0" u="none" strike="noStrike" baseline="-25000" dirty="0">
                          <a:ln>
                            <a:noFill/>
                          </a:ln>
                          <a:solidFill>
                            <a:srgbClr val="000000"/>
                          </a:solidFill>
                          <a:effectLst/>
                          <a:latin typeface="+mj-lt"/>
                        </a:rPr>
                        <a:t>2</a:t>
                      </a:r>
                      <a:r>
                        <a:rPr lang="en-US" sz="1100" b="1" i="0" u="none" strike="noStrike" dirty="0">
                          <a:ln>
                            <a:noFill/>
                          </a:ln>
                          <a:solidFill>
                            <a:srgbClr val="000000"/>
                          </a:solidFill>
                          <a:effectLst/>
                          <a:latin typeface="+mj-lt"/>
                        </a:rPr>
                        <a:t> (</a:t>
                      </a:r>
                      <a:r>
                        <a:rPr lang="en-US" sz="1100" b="1" i="0" u="none" strike="noStrike" dirty="0" err="1">
                          <a:ln>
                            <a:noFill/>
                          </a:ln>
                          <a:solidFill>
                            <a:srgbClr val="000000"/>
                          </a:solidFill>
                          <a:effectLst/>
                          <a:latin typeface="+mj-lt"/>
                        </a:rPr>
                        <a:t>PeeWee</a:t>
                      </a:r>
                      <a:r>
                        <a:rPr lang="en-US" sz="1100" b="1" i="0" u="none" strike="noStrike" dirty="0">
                          <a:ln>
                            <a:noFill/>
                          </a:ln>
                          <a:solidFill>
                            <a:srgbClr val="000000"/>
                          </a:solidFill>
                          <a:effectLst/>
                          <a:latin typeface="+mj-lt"/>
                        </a:rPr>
                        <a:t>)</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100" b="1" u="none" strike="noStrike" dirty="0">
                          <a:ln>
                            <a:noFill/>
                          </a:ln>
                          <a:effectLst/>
                        </a:rPr>
                        <a:t>LH</a:t>
                      </a:r>
                      <a:r>
                        <a:rPr lang="en-US" sz="1100" b="1" u="none" strike="noStrike" baseline="-25000" dirty="0">
                          <a:ln>
                            <a:noFill/>
                          </a:ln>
                          <a:effectLst/>
                        </a:rPr>
                        <a:t>2</a:t>
                      </a:r>
                      <a:r>
                        <a:rPr lang="en-US" sz="1100" b="1" u="none" strike="noStrike" dirty="0">
                          <a:ln>
                            <a:noFill/>
                          </a:ln>
                          <a:effectLst/>
                        </a:rPr>
                        <a:t>  (Unit 2) </a:t>
                      </a:r>
                      <a:endParaRPr lang="en-US" sz="1100" b="1" i="0" u="none" strike="noStrike" dirty="0">
                        <a:ln>
                          <a:noFill/>
                        </a:ln>
                        <a:solidFill>
                          <a:srgbClr val="000000"/>
                        </a:solidFill>
                        <a:effectLst/>
                        <a:latin typeface="Calibri"/>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100" b="1" u="none" strike="noStrike" dirty="0">
                          <a:ln>
                            <a:noFill/>
                          </a:ln>
                          <a:effectLst/>
                        </a:rPr>
                        <a:t>LD</a:t>
                      </a:r>
                      <a:r>
                        <a:rPr lang="en-US" sz="1100" b="1" u="none" strike="noStrike" baseline="-25000" dirty="0">
                          <a:ln>
                            <a:noFill/>
                          </a:ln>
                          <a:effectLst/>
                        </a:rPr>
                        <a:t>2</a:t>
                      </a:r>
                      <a:r>
                        <a:rPr lang="en-US" sz="1100" b="1" u="none" strike="noStrike" dirty="0">
                          <a:ln>
                            <a:noFill/>
                          </a:ln>
                          <a:effectLst/>
                        </a:rPr>
                        <a:t> (Proposed)</a:t>
                      </a:r>
                      <a:endParaRPr lang="en-US" sz="1100" b="1"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30780">
                <a:tc>
                  <a:txBody>
                    <a:bodyPr/>
                    <a:lstStyle/>
                    <a:p>
                      <a:pPr algn="ctr" fontAlgn="b"/>
                      <a:r>
                        <a:rPr lang="en-US" sz="1100" b="1" u="none" strike="noStrike" dirty="0">
                          <a:ln>
                            <a:noFill/>
                          </a:ln>
                          <a:effectLst/>
                        </a:rPr>
                        <a:t>Operating Pressure (kPa)</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200</a:t>
                      </a:r>
                    </a:p>
                  </a:txBody>
                  <a:tcPr marL="9525" marR="9525" marT="9525" marB="0" anchor="ctr"/>
                </a:tc>
                <a:tc>
                  <a:txBody>
                    <a:bodyPr/>
                    <a:lstStyle/>
                    <a:p>
                      <a:pPr algn="ctr" fontAlgn="b"/>
                      <a:r>
                        <a:rPr lang="en-US" sz="1100" u="none" strike="noStrike" dirty="0">
                          <a:ln>
                            <a:noFill/>
                          </a:ln>
                          <a:effectLst/>
                        </a:rPr>
                        <a:t>100</a:t>
                      </a:r>
                      <a:endParaRPr lang="en-US" sz="1100" b="0" i="0" u="none" strike="noStrike" dirty="0">
                        <a:ln>
                          <a:noFill/>
                        </a:ln>
                        <a:solidFill>
                          <a:srgbClr val="000000"/>
                        </a:solidFill>
                        <a:effectLst/>
                        <a:latin typeface="Calibri"/>
                      </a:endParaRPr>
                    </a:p>
                  </a:txBody>
                  <a:tcPr marL="9525" marR="9525" marT="9525" marB="0" anchor="ctr"/>
                </a:tc>
                <a:tc>
                  <a:txBody>
                    <a:bodyPr/>
                    <a:lstStyle/>
                    <a:p>
                      <a:pPr algn="ctr" fontAlgn="b"/>
                      <a:r>
                        <a:rPr lang="en-US" sz="1100" u="none" strike="noStrike" dirty="0">
                          <a:ln>
                            <a:noFill/>
                          </a:ln>
                          <a:effectLst/>
                        </a:rPr>
                        <a:t>100 - 200</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30780">
                <a:tc>
                  <a:txBody>
                    <a:bodyPr/>
                    <a:lstStyle/>
                    <a:p>
                      <a:pPr algn="ctr" fontAlgn="b"/>
                      <a:r>
                        <a:rPr lang="en-US" sz="1100" b="1" u="none" strike="noStrike" dirty="0">
                          <a:ln>
                            <a:noFill/>
                          </a:ln>
                          <a:effectLst/>
                        </a:rPr>
                        <a:t>B.P. (K)</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23.0</a:t>
                      </a:r>
                    </a:p>
                  </a:txBody>
                  <a:tcPr marL="9525" marR="9525" marT="9525" marB="0" anchor="ctr"/>
                </a:tc>
                <a:tc>
                  <a:txBody>
                    <a:bodyPr/>
                    <a:lstStyle/>
                    <a:p>
                      <a:pPr algn="ctr" fontAlgn="b"/>
                      <a:r>
                        <a:rPr lang="en-US" sz="1100" u="none" strike="noStrike" dirty="0">
                          <a:ln>
                            <a:noFill/>
                          </a:ln>
                          <a:effectLst/>
                        </a:rPr>
                        <a:t>20.4</a:t>
                      </a:r>
                      <a:endParaRPr lang="en-US" sz="1100" b="0" i="0" u="none" strike="noStrike" dirty="0">
                        <a:ln>
                          <a:noFill/>
                        </a:ln>
                        <a:solidFill>
                          <a:srgbClr val="000000"/>
                        </a:solidFill>
                        <a:effectLst/>
                        <a:latin typeface="Calibri"/>
                      </a:endParaRPr>
                    </a:p>
                  </a:txBody>
                  <a:tcPr marL="9525" marR="9525" marT="9525" marB="0" anchor="ctr">
                    <a:lnB w="12700" cap="flat" cmpd="sng" algn="ctr">
                      <a:solidFill>
                        <a:schemeClr val="bg1"/>
                      </a:solidFill>
                      <a:prstDash val="solid"/>
                      <a:round/>
                      <a:headEnd type="none" w="med" len="med"/>
                      <a:tailEnd type="none" w="med" len="med"/>
                    </a:lnB>
                  </a:tcPr>
                </a:tc>
                <a:tc>
                  <a:txBody>
                    <a:bodyPr/>
                    <a:lstStyle/>
                    <a:p>
                      <a:pPr algn="ctr" fontAlgn="b"/>
                      <a:r>
                        <a:rPr lang="en-US" sz="1100" u="none" strike="noStrike" dirty="0">
                          <a:ln>
                            <a:noFill/>
                          </a:ln>
                          <a:effectLst/>
                        </a:rPr>
                        <a:t>23.2 – 25.9</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30780">
                <a:tc>
                  <a:txBody>
                    <a:bodyPr/>
                    <a:lstStyle/>
                    <a:p>
                      <a:pPr algn="ctr" fontAlgn="b"/>
                      <a:r>
                        <a:rPr lang="en-US" sz="1100" b="1" u="none" strike="noStrike" dirty="0">
                          <a:ln>
                            <a:noFill/>
                          </a:ln>
                          <a:effectLst/>
                        </a:rPr>
                        <a:t>M.P (K)</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14</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fontAlgn="b"/>
                      <a:r>
                        <a:rPr lang="en-US" sz="1100" u="none" strike="noStrike" dirty="0">
                          <a:ln>
                            <a:noFill/>
                          </a:ln>
                          <a:effectLst/>
                        </a:rPr>
                        <a:t>13.8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100" u="none" strike="noStrike" dirty="0">
                          <a:ln>
                            <a:noFill/>
                          </a:ln>
                          <a:effectLst/>
                        </a:rPr>
                        <a:t>18.8 - 19.0</a:t>
                      </a:r>
                      <a:endParaRPr lang="en-US" sz="1100" b="0" i="0" u="none" strike="noStrike" dirty="0">
                        <a:ln>
                          <a:noFill/>
                        </a:ln>
                        <a:solidFill>
                          <a:srgbClr val="000000"/>
                        </a:solidFill>
                        <a:effectLst/>
                        <a:latin typeface="Calibri"/>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30780">
                <a:tc>
                  <a:txBody>
                    <a:bodyPr/>
                    <a:lstStyle/>
                    <a:p>
                      <a:pPr algn="ctr" fontAlgn="b"/>
                      <a:r>
                        <a:rPr lang="en-US" sz="1100" b="1" u="none" strike="noStrike" dirty="0">
                          <a:ln>
                            <a:noFill/>
                          </a:ln>
                          <a:effectLst/>
                        </a:rPr>
                        <a:t>Density (kg/m3)</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67.5</a:t>
                      </a:r>
                    </a:p>
                  </a:txBody>
                  <a:tcPr marL="9525" marR="9525" marT="9525" marB="0" anchor="ctr"/>
                </a:tc>
                <a:tc>
                  <a:txBody>
                    <a:bodyPr/>
                    <a:lstStyle/>
                    <a:p>
                      <a:pPr algn="ctr" fontAlgn="b"/>
                      <a:r>
                        <a:rPr lang="en-US" sz="1100" u="none" strike="noStrike" dirty="0">
                          <a:ln>
                            <a:noFill/>
                          </a:ln>
                          <a:effectLst/>
                        </a:rPr>
                        <a:t>70</a:t>
                      </a:r>
                      <a:endParaRPr lang="en-US" sz="1100" b="0" i="0" u="none" strike="noStrike" dirty="0">
                        <a:ln>
                          <a:noFill/>
                        </a:ln>
                        <a:solidFill>
                          <a:srgbClr val="000000"/>
                        </a:solidFill>
                        <a:effectLst/>
                        <a:latin typeface="Calibri"/>
                      </a:endParaRPr>
                    </a:p>
                  </a:txBody>
                  <a:tcPr marL="9525" marR="9525" marT="9525" marB="0" anchor="ctr">
                    <a:lnT w="12700" cap="flat" cmpd="sng" algn="ctr">
                      <a:solidFill>
                        <a:schemeClr val="bg1"/>
                      </a:solidFill>
                      <a:prstDash val="solid"/>
                      <a:round/>
                      <a:headEnd type="none" w="med" len="med"/>
                      <a:tailEnd type="none" w="med" len="med"/>
                    </a:lnT>
                  </a:tcPr>
                </a:tc>
                <a:tc>
                  <a:txBody>
                    <a:bodyPr/>
                    <a:lstStyle/>
                    <a:p>
                      <a:pPr algn="ctr" fontAlgn="b"/>
                      <a:r>
                        <a:rPr lang="en-US" sz="1100" u="none" strike="noStrike" dirty="0">
                          <a:ln>
                            <a:noFill/>
                          </a:ln>
                          <a:effectLst/>
                        </a:rPr>
                        <a:t>164 - 157</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30780">
                <a:tc>
                  <a:txBody>
                    <a:bodyPr/>
                    <a:lstStyle/>
                    <a:p>
                      <a:pPr algn="ctr" fontAlgn="b"/>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endParaRPr lang="en-US" sz="1100" b="0" i="0" u="none" strike="noStrike" dirty="0">
                        <a:ln>
                          <a:noFill/>
                        </a:ln>
                        <a:solidFill>
                          <a:srgbClr val="000000"/>
                        </a:solidFill>
                        <a:effectLst/>
                        <a:latin typeface="+mj-lt"/>
                      </a:endParaRPr>
                    </a:p>
                  </a:txBody>
                  <a:tcPr marL="9525" marR="9525" marT="9525" marB="0" anchor="ctr"/>
                </a:tc>
                <a:tc>
                  <a:txBody>
                    <a:bodyPr/>
                    <a:lstStyle/>
                    <a:p>
                      <a:pPr algn="ctr" fontAlgn="b"/>
                      <a:endParaRPr lang="en-US" sz="1100" b="0" i="0" u="none" strike="noStrike">
                        <a:ln>
                          <a:noFill/>
                        </a:ln>
                        <a:solidFill>
                          <a:srgbClr val="000000"/>
                        </a:solidFill>
                        <a:effectLst/>
                        <a:latin typeface="Calibri"/>
                      </a:endParaRPr>
                    </a:p>
                  </a:txBody>
                  <a:tcPr marL="9525" marR="9525" marT="9525" marB="0" anchor="ctr"/>
                </a:tc>
                <a:tc>
                  <a:txBody>
                    <a:bodyPr/>
                    <a:lstStyle/>
                    <a:p>
                      <a:pPr algn="ctr" fontAlgn="b"/>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17712">
                <a:tc>
                  <a:txBody>
                    <a:bodyPr/>
                    <a:lstStyle/>
                    <a:p>
                      <a:pPr algn="ctr" fontAlgn="b"/>
                      <a:r>
                        <a:rPr lang="en-US" sz="1100" b="1" u="none" strike="noStrike" dirty="0">
                          <a:ln>
                            <a:noFill/>
                          </a:ln>
                          <a:effectLst/>
                        </a:rPr>
                        <a:t>Geometry</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Disk</a:t>
                      </a:r>
                    </a:p>
                  </a:txBody>
                  <a:tcPr marL="9525" marR="9525" marT="9525" marB="0" anchor="ctr"/>
                </a:tc>
                <a:tc>
                  <a:txBody>
                    <a:bodyPr/>
                    <a:lstStyle/>
                    <a:p>
                      <a:pPr algn="ctr" fontAlgn="b"/>
                      <a:r>
                        <a:rPr lang="en-US" sz="1100" u="none" strike="noStrike">
                          <a:ln>
                            <a:noFill/>
                          </a:ln>
                          <a:effectLst/>
                        </a:rPr>
                        <a:t>Elliptical Annulus</a:t>
                      </a:r>
                      <a:endParaRPr lang="en-US" sz="1100" b="0" i="0" u="none" strike="noStrike">
                        <a:ln>
                          <a:noFill/>
                        </a:ln>
                        <a:solidFill>
                          <a:srgbClr val="000000"/>
                        </a:solidFill>
                        <a:effectLst/>
                        <a:latin typeface="Calibri"/>
                      </a:endParaRPr>
                    </a:p>
                  </a:txBody>
                  <a:tcPr marL="9525" marR="9525" marT="9525" marB="0" anchor="ctr"/>
                </a:tc>
                <a:tc>
                  <a:txBody>
                    <a:bodyPr/>
                    <a:lstStyle/>
                    <a:p>
                      <a:pPr algn="ctr" fontAlgn="b"/>
                      <a:r>
                        <a:rPr lang="en-US" sz="1100" u="none" strike="noStrike">
                          <a:ln>
                            <a:noFill/>
                          </a:ln>
                          <a:effectLst/>
                        </a:rPr>
                        <a:t>Cylindrical</a:t>
                      </a:r>
                      <a:endParaRPr lang="en-US" sz="1100" b="0" i="0" u="none" strike="noStrike">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30780">
                <a:tc>
                  <a:txBody>
                    <a:bodyPr/>
                    <a:lstStyle/>
                    <a:p>
                      <a:pPr algn="ctr" fontAlgn="b"/>
                      <a:r>
                        <a:rPr lang="en-US" sz="1100" b="1" u="none" strike="noStrike" dirty="0">
                          <a:ln>
                            <a:noFill/>
                          </a:ln>
                          <a:effectLst/>
                        </a:rPr>
                        <a:t>Dimensions (cm)</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11</a:t>
                      </a:r>
                    </a:p>
                  </a:txBody>
                  <a:tcPr marL="9525" marR="9525" marT="9525" marB="0" anchor="ctr"/>
                </a:tc>
                <a:tc>
                  <a:txBody>
                    <a:bodyPr/>
                    <a:lstStyle/>
                    <a:p>
                      <a:pPr algn="ctr" fontAlgn="b"/>
                      <a:r>
                        <a:rPr lang="en-US" sz="1100" u="none" strike="noStrike" dirty="0">
                          <a:ln>
                            <a:noFill/>
                          </a:ln>
                          <a:effectLst/>
                        </a:rPr>
                        <a:t>32 x 24</a:t>
                      </a:r>
                      <a:endParaRPr lang="en-US" sz="1100" b="0" i="0" u="none" strike="noStrike" dirty="0">
                        <a:ln>
                          <a:noFill/>
                        </a:ln>
                        <a:solidFill>
                          <a:srgbClr val="000000"/>
                        </a:solidFill>
                        <a:effectLst/>
                        <a:latin typeface="Calibri"/>
                      </a:endParaRPr>
                    </a:p>
                  </a:txBody>
                  <a:tcPr marL="9525" marR="9525" marT="9525" marB="0" anchor="ctr"/>
                </a:tc>
                <a:tc>
                  <a:txBody>
                    <a:bodyPr/>
                    <a:lstStyle/>
                    <a:p>
                      <a:pPr algn="ctr" fontAlgn="b"/>
                      <a:r>
                        <a:rPr lang="en-US" sz="1100" u="none" strike="noStrike" dirty="0">
                          <a:ln>
                            <a:noFill/>
                          </a:ln>
                          <a:effectLst/>
                        </a:rPr>
                        <a:t>40 x 40</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30780">
                <a:tc>
                  <a:txBody>
                    <a:bodyPr/>
                    <a:lstStyle/>
                    <a:p>
                      <a:pPr algn="ctr" fontAlgn="b"/>
                      <a:r>
                        <a:rPr lang="en-US" sz="1100" b="1" u="none" strike="noStrike" dirty="0">
                          <a:ln>
                            <a:noFill/>
                          </a:ln>
                          <a:effectLst/>
                        </a:rPr>
                        <a:t>Wall Thickness (mm)</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4.5</a:t>
                      </a:r>
                    </a:p>
                  </a:txBody>
                  <a:tcPr marL="9525" marR="9525" marT="9525" marB="0" anchor="ctr"/>
                </a:tc>
                <a:tc>
                  <a:txBody>
                    <a:bodyPr/>
                    <a:lstStyle/>
                    <a:p>
                      <a:pPr algn="ctr" fontAlgn="b"/>
                      <a:r>
                        <a:rPr lang="en-US" sz="1100" u="none" strike="noStrike" dirty="0">
                          <a:ln>
                            <a:noFill/>
                          </a:ln>
                          <a:effectLst/>
                        </a:rPr>
                        <a:t>2.3</a:t>
                      </a:r>
                      <a:endParaRPr lang="en-US" sz="1100" b="0" i="0" u="none" strike="noStrike" dirty="0">
                        <a:ln>
                          <a:noFill/>
                        </a:ln>
                        <a:solidFill>
                          <a:srgbClr val="000000"/>
                        </a:solidFill>
                        <a:effectLst/>
                        <a:latin typeface="Calibri"/>
                      </a:endParaRPr>
                    </a:p>
                  </a:txBody>
                  <a:tcPr marL="9525" marR="9525" marT="9525" marB="0" anchor="ctr"/>
                </a:tc>
                <a:tc>
                  <a:txBody>
                    <a:bodyPr/>
                    <a:lstStyle/>
                    <a:p>
                      <a:pPr algn="ctr" fontAlgn="b"/>
                      <a:r>
                        <a:rPr lang="en-US" sz="1100" u="none" strike="noStrike" dirty="0">
                          <a:ln>
                            <a:noFill/>
                          </a:ln>
                          <a:effectLst/>
                        </a:rPr>
                        <a:t>3.2</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230780">
                <a:tc>
                  <a:txBody>
                    <a:bodyPr/>
                    <a:lstStyle/>
                    <a:p>
                      <a:pPr algn="ctr" fontAlgn="b"/>
                      <a:r>
                        <a:rPr lang="en-US" sz="1100" b="1" u="none" strike="noStrike" dirty="0">
                          <a:ln>
                            <a:noFill/>
                          </a:ln>
                          <a:effectLst/>
                        </a:rPr>
                        <a:t>Liquid Volume (L)</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0.45</a:t>
                      </a:r>
                    </a:p>
                  </a:txBody>
                  <a:tcPr marL="9525" marR="9525" marT="9525" marB="0" anchor="ctr"/>
                </a:tc>
                <a:tc>
                  <a:txBody>
                    <a:bodyPr/>
                    <a:lstStyle/>
                    <a:p>
                      <a:pPr algn="ctr" fontAlgn="b"/>
                      <a:r>
                        <a:rPr lang="en-US" sz="1100" u="none" strike="noStrike" dirty="0">
                          <a:ln>
                            <a:noFill/>
                          </a:ln>
                          <a:effectLst/>
                        </a:rPr>
                        <a:t>5</a:t>
                      </a:r>
                      <a:endParaRPr lang="en-US" sz="1100" b="0" i="0" u="none" strike="noStrike" dirty="0">
                        <a:ln>
                          <a:noFill/>
                        </a:ln>
                        <a:solidFill>
                          <a:srgbClr val="000000"/>
                        </a:solidFill>
                        <a:effectLst/>
                        <a:latin typeface="Calibri"/>
                      </a:endParaRPr>
                    </a:p>
                  </a:txBody>
                  <a:tcPr marL="9525" marR="9525" marT="9525" marB="0" anchor="ctr"/>
                </a:tc>
                <a:tc>
                  <a:txBody>
                    <a:bodyPr/>
                    <a:lstStyle/>
                    <a:p>
                      <a:pPr algn="ctr" fontAlgn="b"/>
                      <a:r>
                        <a:rPr lang="en-US" sz="1100" u="none" strike="noStrike">
                          <a:ln>
                            <a:noFill/>
                          </a:ln>
                          <a:effectLst/>
                        </a:rPr>
                        <a:t>35</a:t>
                      </a:r>
                      <a:endParaRPr lang="en-US" sz="1100" b="0" i="0" u="none" strike="noStrike">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230780">
                <a:tc>
                  <a:txBody>
                    <a:bodyPr/>
                    <a:lstStyle/>
                    <a:p>
                      <a:pPr algn="ctr" fontAlgn="b"/>
                      <a:r>
                        <a:rPr lang="en-US" sz="1100" b="1" u="none" strike="noStrike" dirty="0">
                          <a:ln>
                            <a:noFill/>
                          </a:ln>
                          <a:effectLst/>
                        </a:rPr>
                        <a:t>Mass (kg)</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0.03</a:t>
                      </a:r>
                    </a:p>
                  </a:txBody>
                  <a:tcPr marL="9525" marR="9525" marT="9525" marB="0" anchor="ctr"/>
                </a:tc>
                <a:tc>
                  <a:txBody>
                    <a:bodyPr/>
                    <a:lstStyle/>
                    <a:p>
                      <a:pPr algn="ctr" fontAlgn="b"/>
                      <a:r>
                        <a:rPr lang="en-US" sz="1100" u="none" strike="noStrike" dirty="0">
                          <a:ln>
                            <a:noFill/>
                          </a:ln>
                          <a:effectLst/>
                        </a:rPr>
                        <a:t>0.32</a:t>
                      </a:r>
                      <a:endParaRPr lang="en-US" sz="1100" b="0" i="0" u="none" strike="noStrike" dirty="0">
                        <a:ln>
                          <a:noFill/>
                        </a:ln>
                        <a:solidFill>
                          <a:srgbClr val="000000"/>
                        </a:solidFill>
                        <a:effectLst/>
                        <a:latin typeface="Calibri"/>
                      </a:endParaRPr>
                    </a:p>
                  </a:txBody>
                  <a:tcPr marL="9525" marR="9525" marT="9525" marB="0" anchor="ctr"/>
                </a:tc>
                <a:tc>
                  <a:txBody>
                    <a:bodyPr/>
                    <a:lstStyle/>
                    <a:p>
                      <a:pPr algn="ctr" fontAlgn="b"/>
                      <a:r>
                        <a:rPr lang="en-US" sz="1100" u="none" strike="noStrike" dirty="0">
                          <a:ln>
                            <a:noFill/>
                          </a:ln>
                          <a:effectLst/>
                        </a:rPr>
                        <a:t>5.2</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230780">
                <a:tc>
                  <a:txBody>
                    <a:bodyPr/>
                    <a:lstStyle/>
                    <a:p>
                      <a:pPr algn="ctr" fontAlgn="b"/>
                      <a:r>
                        <a:rPr lang="en-US" sz="1100" b="1" u="none" strike="noStrike" dirty="0">
                          <a:ln>
                            <a:noFill/>
                          </a:ln>
                          <a:effectLst/>
                        </a:rPr>
                        <a:t>Al Mass (kg)</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ln>
                            <a:noFill/>
                          </a:ln>
                          <a:solidFill>
                            <a:srgbClr val="000000"/>
                          </a:solidFill>
                          <a:effectLst/>
                          <a:latin typeface="+mj-lt"/>
                        </a:rPr>
                        <a:t>0.14</a:t>
                      </a:r>
                    </a:p>
                  </a:txBody>
                  <a:tcPr marL="9525" marR="9525" marT="9525" marB="0" anchor="ctr"/>
                </a:tc>
                <a:tc>
                  <a:txBody>
                    <a:bodyPr/>
                    <a:lstStyle/>
                    <a:p>
                      <a:pPr algn="ctr" fontAlgn="b"/>
                      <a:r>
                        <a:rPr lang="en-US" sz="1100" u="none" strike="noStrike">
                          <a:ln>
                            <a:noFill/>
                          </a:ln>
                          <a:effectLst/>
                        </a:rPr>
                        <a:t>0.28</a:t>
                      </a:r>
                      <a:endParaRPr lang="en-US" sz="1100" b="0" i="0" u="none" strike="noStrike">
                        <a:ln>
                          <a:noFill/>
                        </a:ln>
                        <a:solidFill>
                          <a:srgbClr val="000000"/>
                        </a:solidFill>
                        <a:effectLst/>
                        <a:latin typeface="Calibri"/>
                      </a:endParaRPr>
                    </a:p>
                  </a:txBody>
                  <a:tcPr marL="9525" marR="9525" marT="9525" marB="0" anchor="ctr"/>
                </a:tc>
                <a:tc>
                  <a:txBody>
                    <a:bodyPr/>
                    <a:lstStyle/>
                    <a:p>
                      <a:pPr algn="ctr" fontAlgn="b"/>
                      <a:r>
                        <a:rPr lang="en-US" sz="1100" u="none" strike="noStrike" dirty="0">
                          <a:ln>
                            <a:noFill/>
                          </a:ln>
                          <a:effectLst/>
                        </a:rPr>
                        <a:t>7.2</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230780">
                <a:tc>
                  <a:txBody>
                    <a:bodyPr/>
                    <a:lstStyle/>
                    <a:p>
                      <a:pPr algn="ctr" fontAlgn="b"/>
                      <a:r>
                        <a:rPr lang="en-US" sz="1100" b="1" u="none" strike="noStrike" dirty="0">
                          <a:ln>
                            <a:noFill/>
                          </a:ln>
                          <a:effectLst/>
                        </a:rPr>
                        <a:t>Heat Load (kW)</a:t>
                      </a:r>
                      <a:endParaRPr lang="en-US" sz="1100" b="1" i="0" u="none" strike="noStrike" dirty="0">
                        <a:ln>
                          <a:noFill/>
                        </a:ln>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ln>
                            <a:noFill/>
                          </a:ln>
                          <a:solidFill>
                            <a:srgbClr val="000000"/>
                          </a:solidFill>
                          <a:effectLst/>
                          <a:latin typeface="+mj-lt"/>
                        </a:rPr>
                        <a:t>0.16</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ln>
                            <a:noFill/>
                          </a:ln>
                          <a:effectLst/>
                        </a:rPr>
                        <a:t>1.2</a:t>
                      </a:r>
                      <a:endParaRPr lang="en-US" sz="1100" b="0" i="0" u="none" strike="noStrike">
                        <a:ln>
                          <a:noFill/>
                        </a:ln>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ln>
                            <a:noFill/>
                          </a:ln>
                          <a:effectLst/>
                        </a:rPr>
                        <a:t>3.6</a:t>
                      </a:r>
                      <a:endParaRPr lang="en-US" sz="1100" b="0" i="0" u="none" strike="noStrike" dirty="0">
                        <a:ln>
                          <a:noFill/>
                        </a:ln>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280073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B825E-3D4D-4043-B6A1-047E8A234900}"/>
              </a:ext>
              <a:ext uri="{C183D7F6-B498-43B3-948B-1728B52AA6E4}">
                <adec:decorative xmlns:adec="http://schemas.microsoft.com/office/drawing/2017/decorative" val="1"/>
              </a:ext>
            </a:extLst>
          </p:cNvPr>
          <p:cNvSpPr/>
          <p:nvPr/>
        </p:nvSpPr>
        <p:spPr>
          <a:xfrm>
            <a:off x="320040" y="5689600"/>
            <a:ext cx="11595735" cy="116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descr="INSTRUCTIONS (16x9 aspect ratio)&#10;&#10;Save the PowerPoint to your local drive and rename.&#10;Fill text as desired per each slides. The font for the PowerPoint in Calibri. The font of text will adjust to the box size.  Recommended font sizes are 44 for the title and 18 for body text. &#10;To insert pictures, double click picture box and upload. OR  select picture box frame, SHAPE FILL&gt; PICTURE&gt; then upload desired picture from file. Once inserted, do not stretch photo, the image crops to the picture frame size. &#10;To replace icons, double click on the icon, select “change picture” or “insert picture” and select the one you want to use. There is also a slide of icons on the next page. Simply copy and paste if you would like to use these. These may only be used on NIST PowerPoints. &#10;To add a new slide, selected the down arrow from the dropdown next to “New Slide” and select your desired slide design.&#10;FIND NIST IMAGES : https://www.nist.gov/image-gallery contact PAO for assistance if needed.&#10;">
            <a:extLst>
              <a:ext uri="{FF2B5EF4-FFF2-40B4-BE49-F238E27FC236}">
                <a16:creationId xmlns:a16="http://schemas.microsoft.com/office/drawing/2014/main" id="{9A14CBD1-B1EF-C84F-A4E3-5259422E18D5}"/>
              </a:ext>
            </a:extLst>
          </p:cNvPr>
          <p:cNvSpPr txBox="1"/>
          <p:nvPr/>
        </p:nvSpPr>
        <p:spPr>
          <a:xfrm>
            <a:off x="1066800" y="6150114"/>
            <a:ext cx="1005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Calibri" panose="020F0502020204030204"/>
                <a:ea typeface="+mn-ea"/>
                <a:cs typeface="+mn-cs"/>
              </a:rPr>
              <a:t>The New Reactor: NIST Neutron Source (NNS)</a:t>
            </a:r>
          </a:p>
        </p:txBody>
      </p:sp>
      <p:sp>
        <p:nvSpPr>
          <p:cNvPr id="7" name="Title 6">
            <a:extLst>
              <a:ext uri="{FF2B5EF4-FFF2-40B4-BE49-F238E27FC236}">
                <a16:creationId xmlns:a16="http://schemas.microsoft.com/office/drawing/2014/main" id="{EE190DB3-09E7-B046-9793-B907FC337FB8}"/>
              </a:ext>
            </a:extLst>
          </p:cNvPr>
          <p:cNvSpPr>
            <a:spLocks noGrp="1"/>
          </p:cNvSpPr>
          <p:nvPr>
            <p:ph type="ctrTitle"/>
          </p:nvPr>
        </p:nvSpPr>
        <p:spPr>
          <a:xfrm>
            <a:off x="1524000" y="5632451"/>
            <a:ext cx="9144000" cy="671659"/>
          </a:xfrm>
        </p:spPr>
        <p:txBody>
          <a:bodyPr>
            <a:normAutofit fontScale="90000"/>
          </a:bodyPr>
          <a:lstStyle/>
          <a:p>
            <a:r>
              <a:rPr lang="en-US" sz="4400" dirty="0">
                <a:solidFill>
                  <a:srgbClr val="5D8B72"/>
                </a:solidFill>
                <a:latin typeface="+mn-lt"/>
              </a:rPr>
              <a:t>The Future</a:t>
            </a:r>
            <a:endParaRPr lang="en-US" sz="4400" dirty="0">
              <a:latin typeface="+mn-lt"/>
            </a:endParaRPr>
          </a:p>
        </p:txBody>
      </p:sp>
      <p:pic>
        <p:nvPicPr>
          <p:cNvPr id="12" name="Picture 11" descr="Text&#10;&#10;Description automatically generated">
            <a:extLst>
              <a:ext uri="{FF2B5EF4-FFF2-40B4-BE49-F238E27FC236}">
                <a16:creationId xmlns:a16="http://schemas.microsoft.com/office/drawing/2014/main" id="{B5E0378B-A652-A2C8-7239-29CB2DF53E08}"/>
              </a:ext>
            </a:extLst>
          </p:cNvPr>
          <p:cNvPicPr>
            <a:picLocks noChangeAspect="1"/>
          </p:cNvPicPr>
          <p:nvPr/>
        </p:nvPicPr>
        <p:blipFill rotWithShape="1">
          <a:blip r:embed="rId2"/>
          <a:srcRect l="6683" t="21551" r="25400" b="19800"/>
          <a:stretch/>
        </p:blipFill>
        <p:spPr>
          <a:xfrm>
            <a:off x="3682999" y="0"/>
            <a:ext cx="4826002" cy="991848"/>
          </a:xfrm>
          <a:prstGeom prst="rect">
            <a:avLst/>
          </a:prstGeom>
        </p:spPr>
      </p:pic>
      <p:pic>
        <p:nvPicPr>
          <p:cNvPr id="18436" name="Picture 4" descr="Back To The Future Meme GIFs | Tenor">
            <a:extLst>
              <a:ext uri="{FF2B5EF4-FFF2-40B4-BE49-F238E27FC236}">
                <a16:creationId xmlns:a16="http://schemas.microsoft.com/office/drawing/2014/main" id="{23E82ED4-8F78-6305-A6C2-B520880AD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39" y="191013"/>
            <a:ext cx="2095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17A82A4-4D18-1D8E-EDE4-A0A8284F58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8996" y="1631685"/>
            <a:ext cx="10830960" cy="3242068"/>
          </a:xfrm>
          <a:prstGeom prst="rect">
            <a:avLst/>
          </a:prstGeom>
        </p:spPr>
      </p:pic>
    </p:spTree>
    <p:extLst>
      <p:ext uri="{BB962C8B-B14F-4D97-AF65-F5344CB8AC3E}">
        <p14:creationId xmlns:p14="http://schemas.microsoft.com/office/powerpoint/2010/main" val="124059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Why a new reactor?</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0" name="Slide Number Placeholder 9">
            <a:extLst>
              <a:ext uri="{FF2B5EF4-FFF2-40B4-BE49-F238E27FC236}">
                <a16:creationId xmlns:a16="http://schemas.microsoft.com/office/drawing/2014/main" id="{5D0B8714-5C99-47D7-9BF3-A4DD198A96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45A3A-841E-C04D-A6C3-2A644B41F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8">
            <a:extLst>
              <a:ext uri="{FF2B5EF4-FFF2-40B4-BE49-F238E27FC236}">
                <a16:creationId xmlns:a16="http://schemas.microsoft.com/office/drawing/2014/main" id="{E04C1CBC-8101-C03F-B8D5-E5D3B56283CB}"/>
              </a:ext>
            </a:extLst>
          </p:cNvPr>
          <p:cNvSpPr>
            <a:spLocks noGrp="1"/>
          </p:cNvSpPr>
          <p:nvPr>
            <p:ph idx="1"/>
          </p:nvPr>
        </p:nvSpPr>
        <p:spPr>
          <a:xfrm>
            <a:off x="838200" y="1825624"/>
            <a:ext cx="10515600" cy="4623301"/>
          </a:xfrm>
        </p:spPr>
        <p:txBody>
          <a:bodyPr>
            <a:normAutofit lnSpcReduction="10000"/>
          </a:bodyPr>
          <a:lstStyle/>
          <a:p>
            <a:pPr marL="285750" indent="-285750">
              <a:buFont typeface="Arial" panose="020B0604020202020204" pitchFamily="34" charset="0"/>
              <a:buChar char="•"/>
            </a:pPr>
            <a:r>
              <a:rPr lang="en-US">
                <a:effectLst/>
                <a:ea typeface="Calibri" panose="020F0502020204030204" pitchFamily="34" charset="0"/>
                <a:cs typeface="Arial" panose="020B0604020202020204" pitchFamily="34" charset="0"/>
              </a:rPr>
              <a:t>A study on future options for the NCNR -&gt; replacement reactor is the best option </a:t>
            </a:r>
          </a:p>
          <a:p>
            <a:pPr marL="971550" lvl="1" indent="-285750"/>
            <a:r>
              <a:rPr lang="en-US">
                <a:solidFill>
                  <a:srgbClr val="C00000"/>
                </a:solidFill>
                <a:cs typeface="Arial" panose="020B0604020202020204" pitchFamily="34" charset="0"/>
              </a:rPr>
              <a:t>Refurbish and Replace NBSR Internals</a:t>
            </a:r>
          </a:p>
          <a:p>
            <a:pPr marL="1428750" lvl="2" indent="-285750"/>
            <a:r>
              <a:rPr lang="en-US">
                <a:cs typeface="Arial" panose="020B0604020202020204" pitchFamily="34" charset="0"/>
              </a:rPr>
              <a:t>No advancement as a neutron source, and similar cost to building a new reactor. </a:t>
            </a:r>
          </a:p>
          <a:p>
            <a:pPr marL="971550" lvl="1" indent="-285750"/>
            <a:r>
              <a:rPr lang="en-US">
                <a:solidFill>
                  <a:srgbClr val="C00000"/>
                </a:solidFill>
                <a:cs typeface="Arial" panose="020B0604020202020204" pitchFamily="34" charset="0"/>
              </a:rPr>
              <a:t>Keep NBSR Operational </a:t>
            </a:r>
          </a:p>
          <a:p>
            <a:pPr marL="1428750" lvl="2" indent="-285750"/>
            <a:r>
              <a:rPr lang="en-US">
                <a:cs typeface="Arial" panose="020B0604020202020204" pitchFamily="34" charset="0"/>
              </a:rPr>
              <a:t>long-term uncertainty in the condition of the reactor </a:t>
            </a:r>
          </a:p>
          <a:p>
            <a:pPr marL="971550" lvl="1" indent="-285750"/>
            <a:r>
              <a:rPr lang="en-US">
                <a:solidFill>
                  <a:srgbClr val="C00000"/>
                </a:solidFill>
                <a:cs typeface="Arial" panose="020B0604020202020204" pitchFamily="34" charset="0"/>
              </a:rPr>
              <a:t>Spallation Source</a:t>
            </a:r>
          </a:p>
          <a:p>
            <a:pPr marL="1428750" lvl="2" indent="-285750"/>
            <a:r>
              <a:rPr lang="en-US">
                <a:cs typeface="Arial" panose="020B0604020202020204" pitchFamily="34" charset="0"/>
              </a:rPr>
              <a:t>Steady-state reactor sources are complementary to pulsed accelerator-based neutron sources </a:t>
            </a:r>
          </a:p>
          <a:p>
            <a:pPr marL="971550" lvl="1" indent="-285750"/>
            <a:r>
              <a:rPr lang="en-US">
                <a:solidFill>
                  <a:srgbClr val="C00000"/>
                </a:solidFill>
                <a:cs typeface="Arial" panose="020B0604020202020204" pitchFamily="34" charset="0"/>
              </a:rPr>
              <a:t>New Core inside NBSR</a:t>
            </a:r>
          </a:p>
          <a:p>
            <a:pPr marL="1428750" lvl="2" indent="-285750"/>
            <a:r>
              <a:rPr lang="en-US">
                <a:cs typeface="Arial" panose="020B0604020202020204" pitchFamily="34" charset="0"/>
              </a:rPr>
              <a:t>Retains the ageing issues of NBSR, and it is likely as expensive as a new reactor.</a:t>
            </a:r>
          </a:p>
          <a:p>
            <a:pPr marL="971550" lvl="1" indent="-285750"/>
            <a:r>
              <a:rPr lang="en-US" b="1" u="sng">
                <a:solidFill>
                  <a:srgbClr val="00B050"/>
                </a:solidFill>
                <a:cs typeface="Arial" panose="020B0604020202020204" pitchFamily="34" charset="0"/>
              </a:rPr>
              <a:t>New Reactor</a:t>
            </a:r>
          </a:p>
          <a:p>
            <a:pPr marL="1428750" lvl="2" indent="-285750"/>
            <a:r>
              <a:rPr lang="en-US">
                <a:cs typeface="Arial" panose="020B0604020202020204" pitchFamily="34" charset="0"/>
              </a:rPr>
              <a:t>    A clean slate: ultimately the best path forward. Allows “Ideal’ neutron source design </a:t>
            </a:r>
          </a:p>
          <a:p>
            <a:pPr lvl="2" indent="0">
              <a:buNone/>
            </a:pPr>
            <a:endParaRPr 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79513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Why a new reactor?</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0" name="Slide Number Placeholder 9">
            <a:extLst>
              <a:ext uri="{FF2B5EF4-FFF2-40B4-BE49-F238E27FC236}">
                <a16:creationId xmlns:a16="http://schemas.microsoft.com/office/drawing/2014/main" id="{5D0B8714-5C99-47D7-9BF3-A4DD198A96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45A3A-841E-C04D-A6C3-2A644B41F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8">
            <a:extLst>
              <a:ext uri="{FF2B5EF4-FFF2-40B4-BE49-F238E27FC236}">
                <a16:creationId xmlns:a16="http://schemas.microsoft.com/office/drawing/2014/main" id="{E04C1CBC-8101-C03F-B8D5-E5D3B56283CB}"/>
              </a:ext>
            </a:extLst>
          </p:cNvPr>
          <p:cNvSpPr>
            <a:spLocks noGrp="1"/>
          </p:cNvSpPr>
          <p:nvPr>
            <p:ph idx="1"/>
          </p:nvPr>
        </p:nvSpPr>
        <p:spPr>
          <a:xfrm>
            <a:off x="838200" y="1825624"/>
            <a:ext cx="10515600" cy="4727153"/>
          </a:xfrm>
        </p:spPr>
        <p:txBody>
          <a:bodyPr>
            <a:normAutofit fontScale="85000" lnSpcReduction="10000"/>
          </a:bodyPr>
          <a:lstStyle/>
          <a:p>
            <a:r>
              <a:rPr lang="en-US" b="1" dirty="0">
                <a:effectLst/>
                <a:ea typeface="Calibri" panose="020F0502020204030204" pitchFamily="34" charset="0"/>
                <a:cs typeface="Arial" panose="020B0604020202020204" pitchFamily="34" charset="0"/>
              </a:rPr>
              <a:t>The Law</a:t>
            </a:r>
            <a:r>
              <a:rPr lang="en-US" dirty="0">
                <a:effectLst/>
                <a:ea typeface="Calibri" panose="020F0502020204030204" pitchFamily="34"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2800" b="0" i="1"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H.R.4346 – Chips and Science Act</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r>
              <a:rPr kumimoji="0" lang="en-US" altLang="en-US" sz="2800" b="0" i="1"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 Sec. 10231. Neutron Scattering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lang="en-US" dirty="0">
              <a:effectLst/>
              <a:ea typeface="Calibri" panose="020F0502020204030204" pitchFamily="34" charset="0"/>
              <a:cs typeface="Arial" panose="020B0604020202020204" pitchFamily="34" charset="0"/>
            </a:endParaRPr>
          </a:p>
          <a:p>
            <a:pPr marL="514350" indent="-514350">
              <a:buFont typeface="+mj-lt"/>
              <a:buAutoNum type="alphaLcParenR"/>
            </a:pPr>
            <a:r>
              <a:rPr lang="en-US" dirty="0">
                <a:effectLst/>
                <a:ea typeface="Calibri" panose="020F0502020204030204" pitchFamily="34" charset="0"/>
                <a:cs typeface="Arial" panose="020B0604020202020204" pitchFamily="34" charset="0"/>
              </a:rPr>
              <a:t>STRATEGIC PLAN FOR THE INSTITUTE NEUTRON REACTOR.—The Director shall develop a strategic plan for the future of the NIST Center for Neutron Research after the current neutron reactor is decommissioned, including—</a:t>
            </a:r>
          </a:p>
          <a:p>
            <a:pPr marL="1200150" lvl="1" indent="-514350">
              <a:buFont typeface="+mj-lt"/>
              <a:buAutoNum type="arabicParenR"/>
            </a:pPr>
            <a:r>
              <a:rPr lang="en-US" dirty="0">
                <a:effectLst/>
                <a:ea typeface="Calibri" panose="020F0502020204030204" pitchFamily="34" charset="0"/>
                <a:cs typeface="Arial" panose="020B0604020202020204" pitchFamily="34" charset="0"/>
              </a:rPr>
              <a:t>a succession plan for the reactor, including a roadmap with timeline and milestones;</a:t>
            </a:r>
          </a:p>
          <a:p>
            <a:pPr marL="1200150" lvl="1" indent="-514350">
              <a:buFont typeface="+mj-lt"/>
              <a:buAutoNum type="arabicParenR"/>
            </a:pPr>
            <a:r>
              <a:rPr lang="en-US" dirty="0">
                <a:effectLst/>
                <a:ea typeface="Calibri" panose="020F0502020204030204" pitchFamily="34" charset="0"/>
                <a:cs typeface="Arial" panose="020B0604020202020204" pitchFamily="34" charset="0"/>
              </a:rPr>
              <a:t>conceptual design of a new reactor and accompanying facilities, as appropriate; and</a:t>
            </a:r>
          </a:p>
          <a:p>
            <a:pPr marL="1200150" lvl="1" indent="-514350">
              <a:buFont typeface="+mj-lt"/>
              <a:buAutoNum type="arabicParenR"/>
            </a:pPr>
            <a:r>
              <a:rPr lang="en-US" dirty="0">
                <a:effectLst/>
                <a:ea typeface="Calibri" panose="020F0502020204030204" pitchFamily="34" charset="0"/>
                <a:cs typeface="Arial" panose="020B0604020202020204" pitchFamily="34" charset="0"/>
              </a:rPr>
              <a:t>a plan to minimize disruption to the user community during the transition.</a:t>
            </a:r>
          </a:p>
          <a:p>
            <a:pPr marL="514350" indent="-514350">
              <a:buFont typeface="+mj-lt"/>
              <a:buAutoNum type="alphaLcParenR"/>
            </a:pPr>
            <a:r>
              <a:rPr lang="en-US" sz="2800" i="1" dirty="0">
                <a:effectLst/>
                <a:latin typeface="Times New Roman" panose="02020603050405020304" pitchFamily="18" charset="0"/>
                <a:ea typeface="Times New Roman" panose="02020603050405020304" pitchFamily="18" charset="0"/>
              </a:rPr>
              <a:t>COORDINATION WITH THE DEPARTMENT OF ENERGY.—The Secretary, acting through the Director, shall coordinate with the Secretary of Energy on issues related to Federal support for neutron science, including estimation of long-term needs for research using neutron sources, and planning efforts for future facilities to meet such needs.</a:t>
            </a:r>
            <a:endParaRPr lang="en-US"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3289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3500042" y="1649540"/>
            <a:ext cx="4556563" cy="3383779"/>
          </a:xfrm>
        </p:spPr>
        <p:txBody>
          <a:bodyPr>
            <a:normAutofit fontScale="85000" lnSpcReduction="20000"/>
          </a:bodyPr>
          <a:lstStyle/>
          <a:p>
            <a:pPr marL="342900" indent="-342900">
              <a:buFont typeface="Arial" panose="020B0604020202020204" pitchFamily="34" charset="0"/>
              <a:buChar char="•"/>
            </a:pPr>
            <a:r>
              <a:rPr lang="en-US" sz="2400"/>
              <a:t>Influenced by several reactors designed for neutron science </a:t>
            </a:r>
          </a:p>
          <a:p>
            <a:pPr marL="342900" indent="-342900">
              <a:buFont typeface="Arial" panose="020B0604020202020204" pitchFamily="34" charset="0"/>
              <a:buChar char="•"/>
            </a:pPr>
            <a:r>
              <a:rPr lang="en-US" sz="2400"/>
              <a:t>Nominal power of 20 MW</a:t>
            </a:r>
          </a:p>
          <a:p>
            <a:pPr marL="342900" indent="-342900">
              <a:buFont typeface="Arial" panose="020B0604020202020204" pitchFamily="34" charset="0"/>
              <a:buChar char="•"/>
            </a:pPr>
            <a:r>
              <a:rPr lang="en-US" sz="2400"/>
              <a:t>U-10Mo LEU (or U3Si2)</a:t>
            </a:r>
          </a:p>
          <a:p>
            <a:pPr marL="342900" indent="-342900">
              <a:buFont typeface="Arial" panose="020B0604020202020204" pitchFamily="34" charset="0"/>
              <a:buChar char="•"/>
            </a:pPr>
            <a:r>
              <a:rPr lang="en-US" sz="2400"/>
              <a:t>Light-water-cooled compact reactor core </a:t>
            </a:r>
          </a:p>
          <a:p>
            <a:pPr marL="342900" indent="-342900">
              <a:buFont typeface="Arial" panose="020B0604020202020204" pitchFamily="34" charset="0"/>
              <a:buChar char="•"/>
            </a:pPr>
            <a:r>
              <a:rPr lang="en-US" sz="2400"/>
              <a:t>Surrounded by heavy-water in the reflector tank</a:t>
            </a:r>
          </a:p>
          <a:p>
            <a:pPr marL="342900" indent="-342900">
              <a:buFont typeface="Arial" panose="020B0604020202020204" pitchFamily="34" charset="0"/>
              <a:buChar char="•"/>
            </a:pPr>
            <a:r>
              <a:rPr lang="en-US" sz="2400"/>
              <a:t>2 Cold Neutron Sources</a:t>
            </a:r>
          </a:p>
          <a:p>
            <a:pPr marL="342900" indent="-342900">
              <a:buFont typeface="Arial" panose="020B0604020202020204" pitchFamily="34" charset="0"/>
              <a:buChar char="•"/>
            </a:pPr>
            <a:r>
              <a:rPr lang="en-US" sz="2400"/>
              <a:t>8 Thermal Neutron Beams</a:t>
            </a:r>
          </a:p>
          <a:p>
            <a:pPr marL="342900" indent="-342900">
              <a:buFont typeface="Arial" panose="020B0604020202020204" pitchFamily="34" charset="0"/>
              <a:buChar char="•"/>
            </a:pPr>
            <a:r>
              <a:rPr lang="en-US" sz="2400"/>
              <a:t>40 days operating cycle</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Design of NNS </a:t>
            </a:r>
            <a:r>
              <a:rPr lang="en-US" sz="3800" baseline="-25000" dirty="0"/>
              <a:t>Overview</a:t>
            </a:r>
            <a:endParaRPr lang="en-US" sz="38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8" name="Slide Number Placeholder 7">
            <a:extLst>
              <a:ext uri="{FF2B5EF4-FFF2-40B4-BE49-F238E27FC236}">
                <a16:creationId xmlns:a16="http://schemas.microsoft.com/office/drawing/2014/main" id="{3461AF2A-ED93-462F-B1EA-F81921E3CC4A}"/>
              </a:ext>
            </a:extLst>
          </p:cNvPr>
          <p:cNvSpPr>
            <a:spLocks noGrp="1"/>
          </p:cNvSpPr>
          <p:nvPr>
            <p:ph type="sldNum" sz="quarter" idx="12"/>
          </p:nvPr>
        </p:nvSpPr>
        <p:spPr>
          <a:xfrm>
            <a:off x="9378696" y="6356350"/>
            <a:ext cx="2743200" cy="365125"/>
          </a:xfrm>
        </p:spPr>
        <p:txBody>
          <a:bodyPr/>
          <a:lstStyle/>
          <a:p>
            <a:fld id="{61C45A3A-841E-C04D-A6C3-2A644B41F8FE}" type="slidenum">
              <a:rPr lang="en-US" smtClean="0"/>
              <a:t>34</a:t>
            </a:fld>
            <a:endParaRPr lang="en-US" dirty="0"/>
          </a:p>
        </p:txBody>
      </p:sp>
      <p:sp>
        <p:nvSpPr>
          <p:cNvPr id="7" name="TextBox 6">
            <a:extLst>
              <a:ext uri="{FF2B5EF4-FFF2-40B4-BE49-F238E27FC236}">
                <a16:creationId xmlns:a16="http://schemas.microsoft.com/office/drawing/2014/main" id="{B6AA95F7-81BB-E31F-DBD1-4051095D1DF6}"/>
              </a:ext>
            </a:extLst>
          </p:cNvPr>
          <p:cNvSpPr txBox="1"/>
          <p:nvPr/>
        </p:nvSpPr>
        <p:spPr>
          <a:xfrm>
            <a:off x="7381103" y="6452265"/>
            <a:ext cx="4391396" cy="369332"/>
          </a:xfrm>
          <a:prstGeom prst="rect">
            <a:avLst/>
          </a:prstGeom>
          <a:noFill/>
        </p:spPr>
        <p:txBody>
          <a:bodyPr wrap="square">
            <a:spAutoFit/>
          </a:bodyPr>
          <a:lstStyle/>
          <a:p>
            <a:pPr algn="ctr"/>
            <a:r>
              <a:rPr lang="en-US" b="1" dirty="0"/>
              <a:t>Reactor Pool and Primary Coolant System</a:t>
            </a:r>
          </a:p>
        </p:txBody>
      </p:sp>
      <p:sp>
        <p:nvSpPr>
          <p:cNvPr id="11" name="TextBox 10">
            <a:extLst>
              <a:ext uri="{FF2B5EF4-FFF2-40B4-BE49-F238E27FC236}">
                <a16:creationId xmlns:a16="http://schemas.microsoft.com/office/drawing/2014/main" id="{30A02439-5FC1-42DE-8AC3-F9B837E6255F}"/>
              </a:ext>
            </a:extLst>
          </p:cNvPr>
          <p:cNvSpPr txBox="1"/>
          <p:nvPr/>
        </p:nvSpPr>
        <p:spPr>
          <a:xfrm>
            <a:off x="0" y="6472467"/>
            <a:ext cx="4366260" cy="369332"/>
          </a:xfrm>
          <a:prstGeom prst="rect">
            <a:avLst/>
          </a:prstGeom>
          <a:noFill/>
        </p:spPr>
        <p:txBody>
          <a:bodyPr wrap="square">
            <a:spAutoFit/>
          </a:bodyPr>
          <a:lstStyle/>
          <a:p>
            <a:pPr algn="ctr"/>
            <a:r>
              <a:rPr lang="en-US" b="1"/>
              <a:t>Reflector tank with surrounding features</a:t>
            </a:r>
          </a:p>
        </p:txBody>
      </p:sp>
      <p:pic>
        <p:nvPicPr>
          <p:cNvPr id="4" name="Picture 3" descr="A picture containing green&#10;&#10;Description automatically generated">
            <a:extLst>
              <a:ext uri="{FF2B5EF4-FFF2-40B4-BE49-F238E27FC236}">
                <a16:creationId xmlns:a16="http://schemas.microsoft.com/office/drawing/2014/main" id="{41507E93-4CEB-B037-502C-021F89F6D106}"/>
              </a:ext>
            </a:extLst>
          </p:cNvPr>
          <p:cNvPicPr>
            <a:picLocks noChangeAspect="1"/>
          </p:cNvPicPr>
          <p:nvPr/>
        </p:nvPicPr>
        <p:blipFill rotWithShape="1">
          <a:blip r:embed="rId4"/>
          <a:srcRect l="35232" r="34768"/>
          <a:stretch/>
        </p:blipFill>
        <p:spPr>
          <a:xfrm>
            <a:off x="721299" y="990603"/>
            <a:ext cx="2923661" cy="5481864"/>
          </a:xfrm>
          <a:prstGeom prst="rect">
            <a:avLst/>
          </a:prstGeom>
        </p:spPr>
      </p:pic>
      <p:pic>
        <p:nvPicPr>
          <p:cNvPr id="15" name="Picture 14" descr="Diagram&#10;&#10;Description automatically generated">
            <a:extLst>
              <a:ext uri="{FF2B5EF4-FFF2-40B4-BE49-F238E27FC236}">
                <a16:creationId xmlns:a16="http://schemas.microsoft.com/office/drawing/2014/main" id="{BEBA9E86-ED7B-D95E-1373-DE93E2796474}"/>
              </a:ext>
            </a:extLst>
          </p:cNvPr>
          <p:cNvPicPr>
            <a:picLocks noChangeAspect="1"/>
          </p:cNvPicPr>
          <p:nvPr/>
        </p:nvPicPr>
        <p:blipFill rotWithShape="1">
          <a:blip r:embed="rId5"/>
          <a:srcRect l="15805" r="28626"/>
          <a:stretch/>
        </p:blipFill>
        <p:spPr>
          <a:xfrm>
            <a:off x="6856151" y="1017736"/>
            <a:ext cx="5441300" cy="5508030"/>
          </a:xfrm>
          <a:prstGeom prst="rect">
            <a:avLst/>
          </a:prstGeom>
        </p:spPr>
      </p:pic>
    </p:spTree>
    <p:extLst>
      <p:ext uri="{BB962C8B-B14F-4D97-AF65-F5344CB8AC3E}">
        <p14:creationId xmlns:p14="http://schemas.microsoft.com/office/powerpoint/2010/main" val="3731490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Design of NNS</a:t>
            </a:r>
            <a:r>
              <a:rPr lang="en-US" sz="2000" dirty="0"/>
              <a:t> Core, Cold Sources, and Reflector Tank</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35</a:t>
            </a:fld>
            <a:endParaRPr lang="en-US"/>
          </a:p>
        </p:txBody>
      </p:sp>
      <p:pic>
        <p:nvPicPr>
          <p:cNvPr id="49" name="Picture 48" descr="A picture containing toy, LEGO, hand&#10;&#10;Description automatically generated">
            <a:extLst>
              <a:ext uri="{FF2B5EF4-FFF2-40B4-BE49-F238E27FC236}">
                <a16:creationId xmlns:a16="http://schemas.microsoft.com/office/drawing/2014/main" id="{E95F4B9F-D546-C06E-E9C2-325512DF2885}"/>
              </a:ext>
            </a:extLst>
          </p:cNvPr>
          <p:cNvPicPr>
            <a:picLocks noChangeAspect="1"/>
          </p:cNvPicPr>
          <p:nvPr/>
        </p:nvPicPr>
        <p:blipFill>
          <a:blip r:embed="rId4"/>
          <a:stretch>
            <a:fillRect/>
          </a:stretch>
        </p:blipFill>
        <p:spPr>
          <a:xfrm>
            <a:off x="-290734" y="1764221"/>
            <a:ext cx="9228610" cy="4902698"/>
          </a:xfrm>
          <a:prstGeom prst="rect">
            <a:avLst/>
          </a:prstGeom>
        </p:spPr>
      </p:pic>
      <p:sp>
        <p:nvSpPr>
          <p:cNvPr id="50" name="TextBox 49">
            <a:extLst>
              <a:ext uri="{FF2B5EF4-FFF2-40B4-BE49-F238E27FC236}">
                <a16:creationId xmlns:a16="http://schemas.microsoft.com/office/drawing/2014/main" id="{B0258185-CDD0-7D3F-53BD-041C41E76254}"/>
              </a:ext>
            </a:extLst>
          </p:cNvPr>
          <p:cNvSpPr txBox="1"/>
          <p:nvPr/>
        </p:nvSpPr>
        <p:spPr>
          <a:xfrm>
            <a:off x="710878" y="6488668"/>
            <a:ext cx="10593855" cy="369332"/>
          </a:xfrm>
          <a:prstGeom prst="rect">
            <a:avLst/>
          </a:prstGeom>
          <a:noFill/>
        </p:spPr>
        <p:txBody>
          <a:bodyPr wrap="square">
            <a:spAutoFit/>
          </a:bodyPr>
          <a:lstStyle/>
          <a:p>
            <a:pPr algn="ctr"/>
            <a:r>
              <a:rPr lang="en-US" b="1"/>
              <a:t>Reflector Tank with the core, cold sources, and beam tubes</a:t>
            </a:r>
          </a:p>
        </p:txBody>
      </p:sp>
      <p:cxnSp>
        <p:nvCxnSpPr>
          <p:cNvPr id="52" name="Straight Arrow Connector 51">
            <a:extLst>
              <a:ext uri="{FF2B5EF4-FFF2-40B4-BE49-F238E27FC236}">
                <a16:creationId xmlns:a16="http://schemas.microsoft.com/office/drawing/2014/main" id="{C13FBE5B-89C0-8098-9406-E84321CF18AA}"/>
              </a:ext>
            </a:extLst>
          </p:cNvPr>
          <p:cNvCxnSpPr>
            <a:cxnSpLocks/>
            <a:stCxn id="66" idx="3"/>
          </p:cNvCxnSpPr>
          <p:nvPr/>
        </p:nvCxnSpPr>
        <p:spPr>
          <a:xfrm>
            <a:off x="2574040" y="2515059"/>
            <a:ext cx="2530395" cy="15476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5096FA-10CF-8034-AE7F-4F8FFCCE0B27}"/>
              </a:ext>
            </a:extLst>
          </p:cNvPr>
          <p:cNvCxnSpPr>
            <a:cxnSpLocks/>
            <a:stCxn id="55" idx="3"/>
          </p:cNvCxnSpPr>
          <p:nvPr/>
        </p:nvCxnSpPr>
        <p:spPr>
          <a:xfrm flipV="1">
            <a:off x="2591598" y="3727048"/>
            <a:ext cx="1679460" cy="1270399"/>
          </a:xfrm>
          <a:prstGeom prst="straightConnector1">
            <a:avLst/>
          </a:prstGeom>
          <a:ln w="38100">
            <a:solidFill>
              <a:srgbClr val="E5893D"/>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D29FFED-2F12-4945-1B3A-2B0B9FA87AB9}"/>
              </a:ext>
            </a:extLst>
          </p:cNvPr>
          <p:cNvCxnSpPr>
            <a:cxnSpLocks/>
            <a:stCxn id="55" idx="3"/>
          </p:cNvCxnSpPr>
          <p:nvPr/>
        </p:nvCxnSpPr>
        <p:spPr>
          <a:xfrm flipV="1">
            <a:off x="2591598" y="4618299"/>
            <a:ext cx="1714184" cy="379148"/>
          </a:xfrm>
          <a:prstGeom prst="straightConnector1">
            <a:avLst/>
          </a:prstGeom>
          <a:ln w="38100">
            <a:solidFill>
              <a:srgbClr val="E5893D"/>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9C85A38-5965-F5B8-C8F5-BD90973143A0}"/>
              </a:ext>
            </a:extLst>
          </p:cNvPr>
          <p:cNvSpPr txBox="1"/>
          <p:nvPr/>
        </p:nvSpPr>
        <p:spPr>
          <a:xfrm>
            <a:off x="951405" y="4812781"/>
            <a:ext cx="1640193" cy="369332"/>
          </a:xfrm>
          <a:prstGeom prst="rect">
            <a:avLst/>
          </a:prstGeom>
          <a:noFill/>
          <a:ln w="38100">
            <a:solidFill>
              <a:srgbClr val="E5893D"/>
            </a:solidFill>
          </a:ln>
        </p:spPr>
        <p:txBody>
          <a:bodyPr wrap="none" rtlCol="0">
            <a:spAutoFit/>
          </a:bodyPr>
          <a:lstStyle/>
          <a:p>
            <a:r>
              <a:rPr lang="en-US"/>
              <a:t>Thermal Beams</a:t>
            </a:r>
          </a:p>
        </p:txBody>
      </p:sp>
      <p:cxnSp>
        <p:nvCxnSpPr>
          <p:cNvPr id="56" name="Straight Arrow Connector 55">
            <a:extLst>
              <a:ext uri="{FF2B5EF4-FFF2-40B4-BE49-F238E27FC236}">
                <a16:creationId xmlns:a16="http://schemas.microsoft.com/office/drawing/2014/main" id="{3443A5FB-0915-0A62-E6A5-B6D036435E23}"/>
              </a:ext>
            </a:extLst>
          </p:cNvPr>
          <p:cNvCxnSpPr>
            <a:cxnSpLocks/>
            <a:stCxn id="57" idx="2"/>
          </p:cNvCxnSpPr>
          <p:nvPr/>
        </p:nvCxnSpPr>
        <p:spPr>
          <a:xfrm flipH="1">
            <a:off x="4522038" y="1543025"/>
            <a:ext cx="710308" cy="8213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66C3BCB-49AE-442F-56CD-AA92BDF476B8}"/>
              </a:ext>
            </a:extLst>
          </p:cNvPr>
          <p:cNvSpPr txBox="1"/>
          <p:nvPr/>
        </p:nvSpPr>
        <p:spPr>
          <a:xfrm>
            <a:off x="4161636" y="1173693"/>
            <a:ext cx="2141420" cy="369332"/>
          </a:xfrm>
          <a:prstGeom prst="rect">
            <a:avLst/>
          </a:prstGeom>
          <a:noFill/>
          <a:ln w="38100">
            <a:solidFill>
              <a:srgbClr val="00B0F0"/>
            </a:solidFill>
          </a:ln>
        </p:spPr>
        <p:txBody>
          <a:bodyPr wrap="square" rtlCol="0">
            <a:spAutoFit/>
          </a:bodyPr>
          <a:lstStyle/>
          <a:p>
            <a:r>
              <a:rPr lang="en-US" dirty="0"/>
              <a:t>Cold Neutron Guides</a:t>
            </a:r>
          </a:p>
        </p:txBody>
      </p:sp>
      <p:cxnSp>
        <p:nvCxnSpPr>
          <p:cNvPr id="58" name="Straight Arrow Connector 57">
            <a:extLst>
              <a:ext uri="{FF2B5EF4-FFF2-40B4-BE49-F238E27FC236}">
                <a16:creationId xmlns:a16="http://schemas.microsoft.com/office/drawing/2014/main" id="{44F80093-A7C2-0FEE-C11A-58FA7751C360}"/>
              </a:ext>
            </a:extLst>
          </p:cNvPr>
          <p:cNvCxnSpPr>
            <a:cxnSpLocks/>
            <a:stCxn id="57" idx="2"/>
          </p:cNvCxnSpPr>
          <p:nvPr/>
        </p:nvCxnSpPr>
        <p:spPr>
          <a:xfrm>
            <a:off x="5232346" y="1543025"/>
            <a:ext cx="736332" cy="7749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5324CBF-E0C0-81DA-E1FC-385139F82E12}"/>
              </a:ext>
            </a:extLst>
          </p:cNvPr>
          <p:cNvSpPr txBox="1"/>
          <p:nvPr/>
        </p:nvSpPr>
        <p:spPr>
          <a:xfrm>
            <a:off x="4731767" y="4772408"/>
            <a:ext cx="984214" cy="646331"/>
          </a:xfrm>
          <a:prstGeom prst="rect">
            <a:avLst/>
          </a:prstGeom>
          <a:noFill/>
          <a:ln w="38100">
            <a:solidFill>
              <a:schemeClr val="accent5">
                <a:lumMod val="75000"/>
              </a:schemeClr>
            </a:solidFill>
          </a:ln>
        </p:spPr>
        <p:txBody>
          <a:bodyPr wrap="square" rtlCol="0">
            <a:spAutoFit/>
          </a:bodyPr>
          <a:lstStyle/>
          <a:p>
            <a:pPr algn="ctr"/>
            <a:r>
              <a:rPr lang="en-US"/>
              <a:t>Cold Sources</a:t>
            </a:r>
          </a:p>
        </p:txBody>
      </p:sp>
      <p:cxnSp>
        <p:nvCxnSpPr>
          <p:cNvPr id="60" name="Straight Arrow Connector 59">
            <a:extLst>
              <a:ext uri="{FF2B5EF4-FFF2-40B4-BE49-F238E27FC236}">
                <a16:creationId xmlns:a16="http://schemas.microsoft.com/office/drawing/2014/main" id="{D5E26F8E-FE62-2F37-E8F3-21F78F3C284A}"/>
              </a:ext>
            </a:extLst>
          </p:cNvPr>
          <p:cNvCxnSpPr>
            <a:cxnSpLocks/>
            <a:stCxn id="59" idx="0"/>
          </p:cNvCxnSpPr>
          <p:nvPr/>
        </p:nvCxnSpPr>
        <p:spPr>
          <a:xfrm flipH="1" flipV="1">
            <a:off x="4844725" y="4321969"/>
            <a:ext cx="379149" cy="450439"/>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29417C7-A84B-5B21-AAC3-365F88354210}"/>
              </a:ext>
            </a:extLst>
          </p:cNvPr>
          <p:cNvCxnSpPr>
            <a:cxnSpLocks/>
            <a:stCxn id="59" idx="0"/>
          </p:cNvCxnSpPr>
          <p:nvPr/>
        </p:nvCxnSpPr>
        <p:spPr>
          <a:xfrm flipV="1">
            <a:off x="5223874" y="4321969"/>
            <a:ext cx="389995" cy="450439"/>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046162D-9DE9-E78E-ED1A-586D5DF5ACD3}"/>
              </a:ext>
            </a:extLst>
          </p:cNvPr>
          <p:cNvSpPr txBox="1"/>
          <p:nvPr/>
        </p:nvSpPr>
        <p:spPr>
          <a:xfrm>
            <a:off x="1020214" y="3911744"/>
            <a:ext cx="622478" cy="369332"/>
          </a:xfrm>
          <a:prstGeom prst="rect">
            <a:avLst/>
          </a:prstGeom>
          <a:noFill/>
          <a:ln w="38100">
            <a:solidFill>
              <a:srgbClr val="FF0000"/>
            </a:solidFill>
          </a:ln>
        </p:spPr>
        <p:txBody>
          <a:bodyPr wrap="none" rtlCol="0">
            <a:spAutoFit/>
          </a:bodyPr>
          <a:lstStyle/>
          <a:p>
            <a:r>
              <a:rPr lang="en-US"/>
              <a:t>Core</a:t>
            </a:r>
          </a:p>
        </p:txBody>
      </p:sp>
      <p:sp>
        <p:nvSpPr>
          <p:cNvPr id="65" name="Slide Number Placeholder 74">
            <a:extLst>
              <a:ext uri="{FF2B5EF4-FFF2-40B4-BE49-F238E27FC236}">
                <a16:creationId xmlns:a16="http://schemas.microsoft.com/office/drawing/2014/main" id="{294320A7-A2CE-64BE-7F2D-2A5647D6FFF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45A3A-841E-C04D-A6C3-2A644B41F8FE}" type="slidenum">
              <a:rPr lang="en-US" smtClean="0"/>
              <a:pPr/>
              <a:t>35</a:t>
            </a:fld>
            <a:endParaRPr lang="en-US"/>
          </a:p>
        </p:txBody>
      </p:sp>
      <p:pic>
        <p:nvPicPr>
          <p:cNvPr id="66" name="Picture 65" descr="A picture containing text&#10;&#10;Description automatically generated">
            <a:extLst>
              <a:ext uri="{FF2B5EF4-FFF2-40B4-BE49-F238E27FC236}">
                <a16:creationId xmlns:a16="http://schemas.microsoft.com/office/drawing/2014/main" id="{A9DAFF43-54C2-5E00-789B-05AAA15DAC50}"/>
              </a:ext>
            </a:extLst>
          </p:cNvPr>
          <p:cNvPicPr>
            <a:picLocks noChangeAspect="1"/>
          </p:cNvPicPr>
          <p:nvPr/>
        </p:nvPicPr>
        <p:blipFill rotWithShape="1">
          <a:blip r:embed="rId5"/>
          <a:srcRect l="36883" t="899" r="16829" b="2451"/>
          <a:stretch/>
        </p:blipFill>
        <p:spPr>
          <a:xfrm>
            <a:off x="91164" y="1137990"/>
            <a:ext cx="2482876" cy="2754137"/>
          </a:xfrm>
          <a:prstGeom prst="rect">
            <a:avLst/>
          </a:prstGeom>
          <a:ln w="38100">
            <a:solidFill>
              <a:srgbClr val="FF0000"/>
            </a:solidFill>
          </a:ln>
        </p:spPr>
      </p:pic>
      <p:pic>
        <p:nvPicPr>
          <p:cNvPr id="23" name="Picture 22" descr="Text&#10;&#10;Description automatically generated with low confidence">
            <a:extLst>
              <a:ext uri="{FF2B5EF4-FFF2-40B4-BE49-F238E27FC236}">
                <a16:creationId xmlns:a16="http://schemas.microsoft.com/office/drawing/2014/main" id="{9EF12749-84EB-5327-872D-C95EE3F47667}"/>
              </a:ext>
            </a:extLst>
          </p:cNvPr>
          <p:cNvPicPr>
            <a:picLocks noChangeAspect="1"/>
          </p:cNvPicPr>
          <p:nvPr/>
        </p:nvPicPr>
        <p:blipFill rotWithShape="1">
          <a:blip r:embed="rId6"/>
          <a:srcRect l="16560" r="21154"/>
          <a:stretch/>
        </p:blipFill>
        <p:spPr>
          <a:xfrm>
            <a:off x="7206887" y="1068623"/>
            <a:ext cx="5946255" cy="5369988"/>
          </a:xfrm>
          <a:prstGeom prst="rect">
            <a:avLst/>
          </a:prstGeom>
        </p:spPr>
      </p:pic>
      <p:cxnSp>
        <p:nvCxnSpPr>
          <p:cNvPr id="31" name="Straight Arrow Connector 30">
            <a:extLst>
              <a:ext uri="{FF2B5EF4-FFF2-40B4-BE49-F238E27FC236}">
                <a16:creationId xmlns:a16="http://schemas.microsoft.com/office/drawing/2014/main" id="{8A7682C3-5376-8F1D-F9B5-45A2C42B681E}"/>
              </a:ext>
            </a:extLst>
          </p:cNvPr>
          <p:cNvCxnSpPr>
            <a:cxnSpLocks/>
            <a:stCxn id="32" idx="2"/>
          </p:cNvCxnSpPr>
          <p:nvPr/>
        </p:nvCxnSpPr>
        <p:spPr>
          <a:xfrm>
            <a:off x="9131896" y="3012382"/>
            <a:ext cx="0" cy="9841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B62EA78-410F-9EFE-6A99-2C38E739A938}"/>
              </a:ext>
            </a:extLst>
          </p:cNvPr>
          <p:cNvSpPr txBox="1"/>
          <p:nvPr/>
        </p:nvSpPr>
        <p:spPr>
          <a:xfrm>
            <a:off x="8623961" y="2643050"/>
            <a:ext cx="1015869" cy="369332"/>
          </a:xfrm>
          <a:prstGeom prst="rect">
            <a:avLst/>
          </a:prstGeom>
          <a:noFill/>
          <a:ln w="38100">
            <a:noFill/>
          </a:ln>
        </p:spPr>
        <p:txBody>
          <a:bodyPr wrap="square" rtlCol="0">
            <a:spAutoFit/>
          </a:bodyPr>
          <a:lstStyle/>
          <a:p>
            <a:r>
              <a:rPr lang="en-US" b="1" dirty="0"/>
              <a:t>Chimney</a:t>
            </a:r>
          </a:p>
        </p:txBody>
      </p:sp>
    </p:spTree>
    <p:extLst>
      <p:ext uri="{BB962C8B-B14F-4D97-AF65-F5344CB8AC3E}">
        <p14:creationId xmlns:p14="http://schemas.microsoft.com/office/powerpoint/2010/main" val="4226351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re-9_Explode2">
            <a:hlinkClick r:id="" action="ppaction://media"/>
            <a:extLst>
              <a:ext uri="{FF2B5EF4-FFF2-40B4-BE49-F238E27FC236}">
                <a16:creationId xmlns:a16="http://schemas.microsoft.com/office/drawing/2014/main" id="{40D2B006-0617-76C8-958E-2BCF645DE77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8541" r="41092"/>
          <a:stretch/>
        </p:blipFill>
        <p:spPr>
          <a:xfrm>
            <a:off x="4125259" y="1431237"/>
            <a:ext cx="2483117" cy="4765675"/>
          </a:xfrm>
          <a:prstGeom prst="rect">
            <a:avLst/>
          </a:prstGeom>
        </p:spPr>
      </p:pic>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23941" y="1649540"/>
            <a:ext cx="4438706" cy="4905877"/>
          </a:xfrm>
        </p:spPr>
        <p:txBody>
          <a:bodyPr>
            <a:normAutofit fontScale="92500" lnSpcReduction="20000"/>
          </a:bodyPr>
          <a:lstStyle/>
          <a:p>
            <a:pPr marL="342900" indent="-342900">
              <a:buFont typeface="Arial" panose="020B0604020202020204" pitchFamily="34" charset="0"/>
              <a:buChar char="•"/>
            </a:pPr>
            <a:r>
              <a:rPr lang="en-US" sz="2400"/>
              <a:t>Nine </a:t>
            </a:r>
            <a:r>
              <a:rPr lang="en-US" sz="2400">
                <a:solidFill>
                  <a:srgbClr val="FF0000"/>
                </a:solidFill>
              </a:rPr>
              <a:t>fuel assemblies</a:t>
            </a:r>
            <a:r>
              <a:rPr lang="en-US" sz="2400"/>
              <a:t> (FA) in a 3x3 array</a:t>
            </a:r>
          </a:p>
          <a:p>
            <a:pPr marL="342900" indent="-342900">
              <a:buFont typeface="Arial" panose="020B0604020202020204" pitchFamily="34" charset="0"/>
              <a:buChar char="•"/>
            </a:pPr>
            <a:r>
              <a:rPr lang="en-US" sz="2400"/>
              <a:t>Each FA contains 21 U-10Mo fuel plates </a:t>
            </a:r>
          </a:p>
          <a:p>
            <a:pPr marL="342900" indent="-342900">
              <a:buFont typeface="Arial" panose="020B0604020202020204" pitchFamily="34" charset="0"/>
              <a:buChar char="•"/>
            </a:pPr>
            <a:r>
              <a:rPr lang="en-US" sz="2400"/>
              <a:t>19.75% enriched Y-12 fuel wrapped with ~8 µm thick zirconium foil</a:t>
            </a:r>
          </a:p>
          <a:p>
            <a:pPr marL="342900" indent="-342900">
              <a:buFont typeface="Arial" panose="020B0604020202020204" pitchFamily="34" charset="0"/>
              <a:buChar char="•"/>
            </a:pPr>
            <a:r>
              <a:rPr lang="en-US" sz="2400"/>
              <a:t>Four </a:t>
            </a:r>
            <a:r>
              <a:rPr lang="en-US" sz="2400">
                <a:solidFill>
                  <a:schemeClr val="accent4">
                    <a:lumMod val="75000"/>
                  </a:schemeClr>
                </a:solidFill>
              </a:rPr>
              <a:t>control blades</a:t>
            </a:r>
            <a:r>
              <a:rPr lang="en-US" sz="2400"/>
              <a:t> and two </a:t>
            </a:r>
            <a:r>
              <a:rPr lang="en-US" sz="2400">
                <a:solidFill>
                  <a:srgbClr val="00B050"/>
                </a:solidFill>
              </a:rPr>
              <a:t>safety blades</a:t>
            </a:r>
            <a:r>
              <a:rPr lang="en-US" sz="2400"/>
              <a:t> placed in the center within two </a:t>
            </a:r>
            <a:r>
              <a:rPr lang="en-US" sz="2400">
                <a:solidFill>
                  <a:srgbClr val="7030A0"/>
                </a:solidFill>
              </a:rPr>
              <a:t>guide boxes</a:t>
            </a:r>
            <a:r>
              <a:rPr lang="en-US" sz="2400"/>
              <a:t> </a:t>
            </a:r>
          </a:p>
          <a:p>
            <a:pPr marL="342900" indent="-342900">
              <a:buFont typeface="Arial" panose="020B0604020202020204" pitchFamily="34" charset="0"/>
              <a:buChar char="•"/>
            </a:pPr>
            <a:r>
              <a:rPr lang="en-US" sz="2400"/>
              <a:t>Core horizontally divided into three rows</a:t>
            </a:r>
          </a:p>
          <a:p>
            <a:pPr marL="342900" indent="-342900">
              <a:buFont typeface="Arial" panose="020B0604020202020204" pitchFamily="34" charset="0"/>
              <a:buChar char="•"/>
            </a:pPr>
            <a:r>
              <a:rPr lang="en-US" sz="2400"/>
              <a:t>64 coolant channels at each row</a:t>
            </a:r>
          </a:p>
          <a:p>
            <a:pPr marL="342900" indent="-342900">
              <a:buFont typeface="Arial" panose="020B0604020202020204" pitchFamily="34" charset="0"/>
              <a:buChar char="•"/>
            </a:pPr>
            <a:r>
              <a:rPr lang="en-US" sz="2400"/>
              <a:t>Optimize fuel cycle length &amp; maintain a negative reactivity feedback</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Design of NNS</a:t>
            </a:r>
            <a:r>
              <a:rPr lang="en-US" sz="3800" baseline="-25000" dirty="0"/>
              <a:t> Core</a:t>
            </a:r>
            <a:endParaRPr lang="en-US" sz="38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6"/>
            <a:srcRect l="6683" t="21551" r="25400" b="19800"/>
            <a:stretch/>
          </p:blipFill>
          <p:spPr>
            <a:xfrm>
              <a:off x="9086849" y="343692"/>
              <a:ext cx="3105151" cy="638175"/>
            </a:xfrm>
            <a:prstGeom prst="rect">
              <a:avLst/>
            </a:prstGeom>
          </p:spPr>
        </p:pic>
      </p:grpSp>
      <p:sp>
        <p:nvSpPr>
          <p:cNvPr id="9" name="Slide Number Placeholder 8">
            <a:extLst>
              <a:ext uri="{FF2B5EF4-FFF2-40B4-BE49-F238E27FC236}">
                <a16:creationId xmlns:a16="http://schemas.microsoft.com/office/drawing/2014/main" id="{2F6BFA7D-55A9-4D22-8829-38634C31282C}"/>
              </a:ext>
            </a:extLst>
          </p:cNvPr>
          <p:cNvSpPr>
            <a:spLocks noGrp="1"/>
          </p:cNvSpPr>
          <p:nvPr>
            <p:ph type="sldNum" sz="quarter" idx="12"/>
          </p:nvPr>
        </p:nvSpPr>
        <p:spPr>
          <a:xfrm>
            <a:off x="9352280" y="6518910"/>
            <a:ext cx="2743200" cy="365125"/>
          </a:xfrm>
        </p:spPr>
        <p:txBody>
          <a:bodyPr/>
          <a:lstStyle/>
          <a:p>
            <a:fld id="{61C45A3A-841E-C04D-A6C3-2A644B41F8FE}" type="slidenum">
              <a:rPr lang="en-US" smtClean="0"/>
              <a:t>36</a:t>
            </a:fld>
            <a:endParaRPr lang="en-US"/>
          </a:p>
        </p:txBody>
      </p:sp>
      <p:pic>
        <p:nvPicPr>
          <p:cNvPr id="3" name="Picture 2" descr="A picture containing text&#10;&#10;Description automatically generated">
            <a:extLst>
              <a:ext uri="{FF2B5EF4-FFF2-40B4-BE49-F238E27FC236}">
                <a16:creationId xmlns:a16="http://schemas.microsoft.com/office/drawing/2014/main" id="{482EF4E3-ECE9-0FFD-8713-7B6F97F682A6}"/>
              </a:ext>
            </a:extLst>
          </p:cNvPr>
          <p:cNvPicPr>
            <a:picLocks noChangeAspect="1"/>
          </p:cNvPicPr>
          <p:nvPr/>
        </p:nvPicPr>
        <p:blipFill rotWithShape="1">
          <a:blip r:embed="rId7"/>
          <a:srcRect l="36883" t="899" r="16829" b="2451"/>
          <a:stretch/>
        </p:blipFill>
        <p:spPr>
          <a:xfrm>
            <a:off x="7979827" y="1573635"/>
            <a:ext cx="3883432" cy="4307708"/>
          </a:xfrm>
          <a:prstGeom prst="rect">
            <a:avLst/>
          </a:prstGeom>
          <a:ln w="38100">
            <a:noFill/>
          </a:ln>
        </p:spPr>
      </p:pic>
      <p:sp>
        <p:nvSpPr>
          <p:cNvPr id="4" name="TextBox 3">
            <a:extLst>
              <a:ext uri="{FF2B5EF4-FFF2-40B4-BE49-F238E27FC236}">
                <a16:creationId xmlns:a16="http://schemas.microsoft.com/office/drawing/2014/main" id="{B7E7C11B-B4C6-B4E8-3309-4568182B6CE8}"/>
              </a:ext>
            </a:extLst>
          </p:cNvPr>
          <p:cNvSpPr txBox="1"/>
          <p:nvPr/>
        </p:nvSpPr>
        <p:spPr>
          <a:xfrm>
            <a:off x="7390890" y="6474786"/>
            <a:ext cx="1787473" cy="369332"/>
          </a:xfrm>
          <a:prstGeom prst="rect">
            <a:avLst/>
          </a:prstGeom>
          <a:noFill/>
        </p:spPr>
        <p:txBody>
          <a:bodyPr wrap="square">
            <a:spAutoFit/>
          </a:bodyPr>
          <a:lstStyle/>
          <a:p>
            <a:pPr algn="ctr"/>
            <a:r>
              <a:rPr lang="en-US" b="1"/>
              <a:t>Reactor Core</a:t>
            </a:r>
          </a:p>
        </p:txBody>
      </p:sp>
      <p:pic>
        <p:nvPicPr>
          <p:cNvPr id="7" name="Picture 6">
            <a:extLst>
              <a:ext uri="{FF2B5EF4-FFF2-40B4-BE49-F238E27FC236}">
                <a16:creationId xmlns:a16="http://schemas.microsoft.com/office/drawing/2014/main" id="{AF644521-585A-8361-58DA-D261F53BE2A4}"/>
              </a:ext>
            </a:extLst>
          </p:cNvPr>
          <p:cNvPicPr>
            <a:picLocks noChangeAspect="1"/>
          </p:cNvPicPr>
          <p:nvPr/>
        </p:nvPicPr>
        <p:blipFill rotWithShape="1">
          <a:blip r:embed="rId8"/>
          <a:srcRect l="25854" t="6111" r="60409" b="14028"/>
          <a:stretch/>
        </p:blipFill>
        <p:spPr>
          <a:xfrm>
            <a:off x="6638975" y="1414781"/>
            <a:ext cx="1092092" cy="4905877"/>
          </a:xfrm>
          <a:prstGeom prst="rect">
            <a:avLst/>
          </a:prstGeom>
        </p:spPr>
      </p:pic>
      <p:sp>
        <p:nvSpPr>
          <p:cNvPr id="8" name="TextBox 7">
            <a:extLst>
              <a:ext uri="{FF2B5EF4-FFF2-40B4-BE49-F238E27FC236}">
                <a16:creationId xmlns:a16="http://schemas.microsoft.com/office/drawing/2014/main" id="{38068417-0D18-E5CA-83EB-4D14AEFE4E52}"/>
              </a:ext>
            </a:extLst>
          </p:cNvPr>
          <p:cNvSpPr txBox="1"/>
          <p:nvPr/>
        </p:nvSpPr>
        <p:spPr>
          <a:xfrm>
            <a:off x="10226347" y="998302"/>
            <a:ext cx="1590036" cy="369332"/>
          </a:xfrm>
          <a:prstGeom prst="rect">
            <a:avLst/>
          </a:prstGeom>
          <a:noFill/>
        </p:spPr>
        <p:txBody>
          <a:bodyPr wrap="square">
            <a:spAutoFit/>
          </a:bodyPr>
          <a:lstStyle/>
          <a:p>
            <a:pPr algn="ctr"/>
            <a:r>
              <a:rPr lang="en-US" b="1" dirty="0">
                <a:solidFill>
                  <a:srgbClr val="FF0000"/>
                </a:solidFill>
              </a:rPr>
              <a:t>Fuel Assembly</a:t>
            </a:r>
          </a:p>
        </p:txBody>
      </p:sp>
      <p:sp>
        <p:nvSpPr>
          <p:cNvPr id="10" name="Rectangle 9">
            <a:extLst>
              <a:ext uri="{FF2B5EF4-FFF2-40B4-BE49-F238E27FC236}">
                <a16:creationId xmlns:a16="http://schemas.microsoft.com/office/drawing/2014/main" id="{5FC6CF2C-CD9A-2090-250C-A3ACC839A747}"/>
              </a:ext>
            </a:extLst>
          </p:cNvPr>
          <p:cNvSpPr/>
          <p:nvPr/>
        </p:nvSpPr>
        <p:spPr>
          <a:xfrm>
            <a:off x="8075824" y="1623540"/>
            <a:ext cx="1321063" cy="11863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4E9A06-4523-8995-C83E-A861547BCA8F}"/>
              </a:ext>
            </a:extLst>
          </p:cNvPr>
          <p:cNvSpPr/>
          <p:nvPr/>
        </p:nvSpPr>
        <p:spPr>
          <a:xfrm>
            <a:off x="8147297" y="4349405"/>
            <a:ext cx="1073335" cy="308467"/>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0EB70FC-5345-DDD9-C5E2-BAED4DE880D8}"/>
              </a:ext>
            </a:extLst>
          </p:cNvPr>
          <p:cNvSpPr txBox="1"/>
          <p:nvPr/>
        </p:nvSpPr>
        <p:spPr>
          <a:xfrm>
            <a:off x="9141829" y="1200405"/>
            <a:ext cx="527957" cy="461665"/>
          </a:xfrm>
          <a:prstGeom prst="rect">
            <a:avLst/>
          </a:prstGeom>
          <a:noFill/>
        </p:spPr>
        <p:txBody>
          <a:bodyPr wrap="square" rtlCol="0">
            <a:spAutoFit/>
          </a:bodyPr>
          <a:lstStyle/>
          <a:p>
            <a:r>
              <a:rPr lang="en-US" sz="2400">
                <a:solidFill>
                  <a:srgbClr val="FF0000"/>
                </a:solidFill>
              </a:rPr>
              <a:t>x9</a:t>
            </a:r>
          </a:p>
        </p:txBody>
      </p:sp>
      <p:sp>
        <p:nvSpPr>
          <p:cNvPr id="20" name="TextBox 19">
            <a:extLst>
              <a:ext uri="{FF2B5EF4-FFF2-40B4-BE49-F238E27FC236}">
                <a16:creationId xmlns:a16="http://schemas.microsoft.com/office/drawing/2014/main" id="{001CB24E-2506-631C-B1FE-42C83A13A0BF}"/>
              </a:ext>
            </a:extLst>
          </p:cNvPr>
          <p:cNvSpPr txBox="1"/>
          <p:nvPr/>
        </p:nvSpPr>
        <p:spPr>
          <a:xfrm>
            <a:off x="7715849" y="3888706"/>
            <a:ext cx="527957" cy="461665"/>
          </a:xfrm>
          <a:prstGeom prst="rect">
            <a:avLst/>
          </a:prstGeom>
          <a:noFill/>
        </p:spPr>
        <p:txBody>
          <a:bodyPr wrap="square" rtlCol="0">
            <a:spAutoFit/>
          </a:bodyPr>
          <a:lstStyle/>
          <a:p>
            <a:r>
              <a:rPr lang="en-US" sz="2400">
                <a:solidFill>
                  <a:srgbClr val="E5893D"/>
                </a:solidFill>
              </a:rPr>
              <a:t>x4</a:t>
            </a:r>
          </a:p>
        </p:txBody>
      </p:sp>
      <p:sp>
        <p:nvSpPr>
          <p:cNvPr id="21" name="Rectangle 20">
            <a:extLst>
              <a:ext uri="{FF2B5EF4-FFF2-40B4-BE49-F238E27FC236}">
                <a16:creationId xmlns:a16="http://schemas.microsoft.com/office/drawing/2014/main" id="{295E5189-F6B7-2599-A3B1-B043F4014330}"/>
              </a:ext>
            </a:extLst>
          </p:cNvPr>
          <p:cNvSpPr/>
          <p:nvPr/>
        </p:nvSpPr>
        <p:spPr>
          <a:xfrm>
            <a:off x="9364974" y="2840307"/>
            <a:ext cx="1073335" cy="30846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7AAFA86-3466-5824-0A97-E53DB7674201}"/>
              </a:ext>
            </a:extLst>
          </p:cNvPr>
          <p:cNvSpPr/>
          <p:nvPr/>
        </p:nvSpPr>
        <p:spPr>
          <a:xfrm>
            <a:off x="7988748" y="4312247"/>
            <a:ext cx="3817964" cy="39414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B40ECB8-E2B3-9663-777E-B17471592898}"/>
              </a:ext>
            </a:extLst>
          </p:cNvPr>
          <p:cNvSpPr txBox="1"/>
          <p:nvPr/>
        </p:nvSpPr>
        <p:spPr>
          <a:xfrm>
            <a:off x="7628557" y="4751563"/>
            <a:ext cx="527957" cy="461665"/>
          </a:xfrm>
          <a:prstGeom prst="rect">
            <a:avLst/>
          </a:prstGeom>
          <a:noFill/>
        </p:spPr>
        <p:txBody>
          <a:bodyPr wrap="square" rtlCol="0">
            <a:spAutoFit/>
          </a:bodyPr>
          <a:lstStyle/>
          <a:p>
            <a:r>
              <a:rPr lang="en-US" sz="2400">
                <a:solidFill>
                  <a:srgbClr val="7030A0"/>
                </a:solidFill>
              </a:rPr>
              <a:t>x2</a:t>
            </a:r>
          </a:p>
        </p:txBody>
      </p:sp>
      <p:sp>
        <p:nvSpPr>
          <p:cNvPr id="24" name="TextBox 23">
            <a:extLst>
              <a:ext uri="{FF2B5EF4-FFF2-40B4-BE49-F238E27FC236}">
                <a16:creationId xmlns:a16="http://schemas.microsoft.com/office/drawing/2014/main" id="{A86B2C2B-BBB9-EAF0-DC4D-5DB4795F3D58}"/>
              </a:ext>
            </a:extLst>
          </p:cNvPr>
          <p:cNvSpPr txBox="1"/>
          <p:nvPr/>
        </p:nvSpPr>
        <p:spPr>
          <a:xfrm>
            <a:off x="9684088" y="1120676"/>
            <a:ext cx="527957" cy="461665"/>
          </a:xfrm>
          <a:prstGeom prst="rect">
            <a:avLst/>
          </a:prstGeom>
          <a:noFill/>
        </p:spPr>
        <p:txBody>
          <a:bodyPr wrap="square" rtlCol="0">
            <a:spAutoFit/>
          </a:bodyPr>
          <a:lstStyle/>
          <a:p>
            <a:r>
              <a:rPr lang="en-US" sz="2400" dirty="0">
                <a:solidFill>
                  <a:srgbClr val="00B050"/>
                </a:solidFill>
              </a:rPr>
              <a:t>x2</a:t>
            </a:r>
          </a:p>
        </p:txBody>
      </p:sp>
      <p:cxnSp>
        <p:nvCxnSpPr>
          <p:cNvPr id="25" name="Straight Arrow Connector 24">
            <a:extLst>
              <a:ext uri="{FF2B5EF4-FFF2-40B4-BE49-F238E27FC236}">
                <a16:creationId xmlns:a16="http://schemas.microsoft.com/office/drawing/2014/main" id="{C26F2B2A-E450-CCAC-5B38-D6AD0A8760F8}"/>
              </a:ext>
            </a:extLst>
          </p:cNvPr>
          <p:cNvCxnSpPr>
            <a:cxnSpLocks/>
            <a:stCxn id="3" idx="0"/>
            <a:endCxn id="21" idx="0"/>
          </p:cNvCxnSpPr>
          <p:nvPr/>
        </p:nvCxnSpPr>
        <p:spPr>
          <a:xfrm flipH="1">
            <a:off x="9901642" y="1573635"/>
            <a:ext cx="19901" cy="126667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B696D4B-C711-5575-827E-1F864DE2AAFE}"/>
              </a:ext>
            </a:extLst>
          </p:cNvPr>
          <p:cNvSpPr/>
          <p:nvPr/>
        </p:nvSpPr>
        <p:spPr>
          <a:xfrm>
            <a:off x="10511356" y="1582341"/>
            <a:ext cx="1221529" cy="118070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76900675-AA87-4619-13EC-42B6FC4E69AC}"/>
              </a:ext>
            </a:extLst>
          </p:cNvPr>
          <p:cNvCxnSpPr>
            <a:cxnSpLocks/>
            <a:stCxn id="8" idx="2"/>
            <a:endCxn id="16" idx="0"/>
          </p:cNvCxnSpPr>
          <p:nvPr/>
        </p:nvCxnSpPr>
        <p:spPr>
          <a:xfrm>
            <a:off x="11021365" y="1367634"/>
            <a:ext cx="100756" cy="2147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1C59FA-5FC8-7F72-E285-E90FF7DBFD37}"/>
              </a:ext>
            </a:extLst>
          </p:cNvPr>
          <p:cNvCxnSpPr>
            <a:cxnSpLocks/>
          </p:cNvCxnSpPr>
          <p:nvPr/>
        </p:nvCxnSpPr>
        <p:spPr>
          <a:xfrm>
            <a:off x="8120897" y="5964752"/>
            <a:ext cx="3669783" cy="0"/>
          </a:xfrm>
          <a:prstGeom prst="straightConnector1">
            <a:avLst/>
          </a:prstGeom>
          <a:ln w="38100">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5276D96-19D5-E762-3040-DCC3C1925161}"/>
              </a:ext>
            </a:extLst>
          </p:cNvPr>
          <p:cNvSpPr txBox="1"/>
          <p:nvPr/>
        </p:nvSpPr>
        <p:spPr>
          <a:xfrm>
            <a:off x="9669787" y="5918042"/>
            <a:ext cx="8090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24 cm</a:t>
            </a:r>
          </a:p>
        </p:txBody>
      </p:sp>
      <p:cxnSp>
        <p:nvCxnSpPr>
          <p:cNvPr id="57" name="Straight Arrow Connector 56">
            <a:extLst>
              <a:ext uri="{FF2B5EF4-FFF2-40B4-BE49-F238E27FC236}">
                <a16:creationId xmlns:a16="http://schemas.microsoft.com/office/drawing/2014/main" id="{44CAFD3A-2E26-C99C-F039-C7DC9B76705E}"/>
              </a:ext>
            </a:extLst>
          </p:cNvPr>
          <p:cNvCxnSpPr>
            <a:cxnSpLocks/>
          </p:cNvCxnSpPr>
          <p:nvPr/>
        </p:nvCxnSpPr>
        <p:spPr>
          <a:xfrm>
            <a:off x="11863259" y="1573635"/>
            <a:ext cx="0" cy="4307708"/>
          </a:xfrm>
          <a:prstGeom prst="straightConnector1">
            <a:avLst/>
          </a:prstGeom>
          <a:ln w="38100">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B9AEB17-2257-1F7F-6431-B7E9BE36FAA7}"/>
              </a:ext>
            </a:extLst>
          </p:cNvPr>
          <p:cNvSpPr txBox="1"/>
          <p:nvPr/>
        </p:nvSpPr>
        <p:spPr>
          <a:xfrm rot="5400000">
            <a:off x="11638790" y="3629408"/>
            <a:ext cx="809078"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29 cm</a:t>
            </a:r>
          </a:p>
        </p:txBody>
      </p:sp>
    </p:spTree>
    <p:extLst>
      <p:ext uri="{BB962C8B-B14F-4D97-AF65-F5344CB8AC3E}">
        <p14:creationId xmlns:p14="http://schemas.microsoft.com/office/powerpoint/2010/main" val="100177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3"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Design of NNS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0" name="Slide Number Placeholder 9">
            <a:extLst>
              <a:ext uri="{FF2B5EF4-FFF2-40B4-BE49-F238E27FC236}">
                <a16:creationId xmlns:a16="http://schemas.microsoft.com/office/drawing/2014/main" id="{5D0B8714-5C99-47D7-9BF3-A4DD198A96FC}"/>
              </a:ext>
            </a:extLst>
          </p:cNvPr>
          <p:cNvSpPr>
            <a:spLocks noGrp="1"/>
          </p:cNvSpPr>
          <p:nvPr>
            <p:ph type="sldNum" sz="quarter" idx="12"/>
          </p:nvPr>
        </p:nvSpPr>
        <p:spPr/>
        <p:txBody>
          <a:bodyPr/>
          <a:lstStyle/>
          <a:p>
            <a:fld id="{61C45A3A-841E-C04D-A6C3-2A644B41F8FE}" type="slidenum">
              <a:rPr lang="en-US" smtClean="0"/>
              <a:t>37</a:t>
            </a:fld>
            <a:endParaRPr lang="en-US"/>
          </a:p>
        </p:txBody>
      </p:sp>
      <p:sp>
        <p:nvSpPr>
          <p:cNvPr id="3" name="TextBox 2">
            <a:extLst>
              <a:ext uri="{FF2B5EF4-FFF2-40B4-BE49-F238E27FC236}">
                <a16:creationId xmlns:a16="http://schemas.microsoft.com/office/drawing/2014/main" id="{B685E2DE-DA72-9692-74BE-971C5124978C}"/>
              </a:ext>
            </a:extLst>
          </p:cNvPr>
          <p:cNvSpPr txBox="1"/>
          <p:nvPr/>
        </p:nvSpPr>
        <p:spPr>
          <a:xfrm>
            <a:off x="4913688" y="6420266"/>
            <a:ext cx="2656748" cy="369332"/>
          </a:xfrm>
          <a:prstGeom prst="rect">
            <a:avLst/>
          </a:prstGeom>
          <a:noFill/>
        </p:spPr>
        <p:txBody>
          <a:bodyPr wrap="square">
            <a:spAutoFit/>
          </a:bodyPr>
          <a:lstStyle/>
          <a:p>
            <a:pPr algn="ctr"/>
            <a:r>
              <a:rPr lang="en-US" b="1"/>
              <a:t>Fuel Assembly Top View</a:t>
            </a:r>
          </a:p>
        </p:txBody>
      </p:sp>
      <p:pic>
        <p:nvPicPr>
          <p:cNvPr id="4" name="Picture 3">
            <a:extLst>
              <a:ext uri="{FF2B5EF4-FFF2-40B4-BE49-F238E27FC236}">
                <a16:creationId xmlns:a16="http://schemas.microsoft.com/office/drawing/2014/main" id="{9A58831A-48D3-7786-F8D3-6FB79C95949F}"/>
              </a:ext>
            </a:extLst>
          </p:cNvPr>
          <p:cNvPicPr>
            <a:picLocks noChangeAspect="1"/>
          </p:cNvPicPr>
          <p:nvPr/>
        </p:nvPicPr>
        <p:blipFill rotWithShape="1">
          <a:blip r:embed="rId4"/>
          <a:srcRect l="16303" t="7687" r="12875" b="7267"/>
          <a:stretch/>
        </p:blipFill>
        <p:spPr>
          <a:xfrm>
            <a:off x="3494343" y="1454108"/>
            <a:ext cx="5283497" cy="4902242"/>
          </a:xfrm>
          <a:prstGeom prst="rect">
            <a:avLst/>
          </a:prstGeom>
        </p:spPr>
      </p:pic>
      <p:cxnSp>
        <p:nvCxnSpPr>
          <p:cNvPr id="6" name="Straight Arrow Connector 5">
            <a:extLst>
              <a:ext uri="{FF2B5EF4-FFF2-40B4-BE49-F238E27FC236}">
                <a16:creationId xmlns:a16="http://schemas.microsoft.com/office/drawing/2014/main" id="{20477A04-1377-7B18-3855-E95BBEAC58DF}"/>
              </a:ext>
            </a:extLst>
          </p:cNvPr>
          <p:cNvCxnSpPr>
            <a:cxnSpLocks/>
          </p:cNvCxnSpPr>
          <p:nvPr/>
        </p:nvCxnSpPr>
        <p:spPr>
          <a:xfrm>
            <a:off x="2836500" y="1454108"/>
            <a:ext cx="1069910" cy="140742"/>
          </a:xfrm>
          <a:prstGeom prst="straightConnector1">
            <a:avLst/>
          </a:prstGeom>
          <a:ln w="57150">
            <a:solidFill>
              <a:srgbClr val="C00000"/>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80DF4A-5F1B-2474-736B-E8CA0D9F4648}"/>
              </a:ext>
            </a:extLst>
          </p:cNvPr>
          <p:cNvSpPr txBox="1"/>
          <p:nvPr/>
        </p:nvSpPr>
        <p:spPr>
          <a:xfrm>
            <a:off x="1592641" y="1138794"/>
            <a:ext cx="1997919" cy="369332"/>
          </a:xfrm>
          <a:prstGeom prst="rect">
            <a:avLst/>
          </a:prstGeom>
          <a:noFill/>
        </p:spPr>
        <p:txBody>
          <a:bodyPr wrap="none" rtlCol="0">
            <a:spAutoFit/>
          </a:bodyPr>
          <a:lstStyle/>
          <a:p>
            <a:r>
              <a:rPr lang="en-US"/>
              <a:t>Cd Poison Rods x42</a:t>
            </a:r>
          </a:p>
        </p:txBody>
      </p:sp>
      <p:cxnSp>
        <p:nvCxnSpPr>
          <p:cNvPr id="8" name="Straight Arrow Connector 7">
            <a:extLst>
              <a:ext uri="{FF2B5EF4-FFF2-40B4-BE49-F238E27FC236}">
                <a16:creationId xmlns:a16="http://schemas.microsoft.com/office/drawing/2014/main" id="{6FACC0DB-6292-F2F5-3A91-F6C1FB3ED38A}"/>
              </a:ext>
            </a:extLst>
          </p:cNvPr>
          <p:cNvCxnSpPr/>
          <p:nvPr/>
        </p:nvCxnSpPr>
        <p:spPr>
          <a:xfrm>
            <a:off x="3178458" y="2226845"/>
            <a:ext cx="824204" cy="9023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73F48B-6711-A413-0C7B-581CD8305D86}"/>
              </a:ext>
            </a:extLst>
          </p:cNvPr>
          <p:cNvSpPr txBox="1"/>
          <p:nvPr/>
        </p:nvSpPr>
        <p:spPr>
          <a:xfrm>
            <a:off x="1496424" y="1923672"/>
            <a:ext cx="1875322" cy="369332"/>
          </a:xfrm>
          <a:prstGeom prst="rect">
            <a:avLst/>
          </a:prstGeom>
          <a:noFill/>
        </p:spPr>
        <p:txBody>
          <a:bodyPr wrap="none" rtlCol="0">
            <a:spAutoFit/>
          </a:bodyPr>
          <a:lstStyle/>
          <a:p>
            <a:r>
              <a:rPr lang="en-US" dirty="0"/>
              <a:t>Coolant Channels</a:t>
            </a:r>
          </a:p>
        </p:txBody>
      </p:sp>
      <p:cxnSp>
        <p:nvCxnSpPr>
          <p:cNvPr id="12" name="Straight Arrow Connector 11">
            <a:extLst>
              <a:ext uri="{FF2B5EF4-FFF2-40B4-BE49-F238E27FC236}">
                <a16:creationId xmlns:a16="http://schemas.microsoft.com/office/drawing/2014/main" id="{43FBC4EF-9B44-1B47-9E32-F7EE0E593560}"/>
              </a:ext>
            </a:extLst>
          </p:cNvPr>
          <p:cNvCxnSpPr>
            <a:cxnSpLocks/>
          </p:cNvCxnSpPr>
          <p:nvPr/>
        </p:nvCxnSpPr>
        <p:spPr>
          <a:xfrm flipV="1">
            <a:off x="2547251" y="4884821"/>
            <a:ext cx="1359159" cy="4191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A95228-27B9-388A-0320-6C419E887146}"/>
              </a:ext>
            </a:extLst>
          </p:cNvPr>
          <p:cNvSpPr txBox="1"/>
          <p:nvPr/>
        </p:nvSpPr>
        <p:spPr>
          <a:xfrm>
            <a:off x="1125119" y="5303925"/>
            <a:ext cx="1579471" cy="369332"/>
          </a:xfrm>
          <a:prstGeom prst="rect">
            <a:avLst/>
          </a:prstGeom>
          <a:noFill/>
        </p:spPr>
        <p:txBody>
          <a:bodyPr wrap="none" rtlCol="0">
            <a:spAutoFit/>
          </a:bodyPr>
          <a:lstStyle/>
          <a:p>
            <a:r>
              <a:rPr lang="en-US"/>
              <a:t>Fuel Plates x21</a:t>
            </a:r>
          </a:p>
        </p:txBody>
      </p:sp>
      <p:cxnSp>
        <p:nvCxnSpPr>
          <p:cNvPr id="16" name="Straight Arrow Connector 15">
            <a:extLst>
              <a:ext uri="{FF2B5EF4-FFF2-40B4-BE49-F238E27FC236}">
                <a16:creationId xmlns:a16="http://schemas.microsoft.com/office/drawing/2014/main" id="{DE924ADC-0569-4733-DB03-1CDB93DBE487}"/>
              </a:ext>
            </a:extLst>
          </p:cNvPr>
          <p:cNvCxnSpPr>
            <a:cxnSpLocks/>
          </p:cNvCxnSpPr>
          <p:nvPr/>
        </p:nvCxnSpPr>
        <p:spPr>
          <a:xfrm flipV="1">
            <a:off x="3018448" y="6229574"/>
            <a:ext cx="1359159" cy="4191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6303C0-8C9D-C028-A951-31DA6C98EE98}"/>
              </a:ext>
            </a:extLst>
          </p:cNvPr>
          <p:cNvSpPr txBox="1"/>
          <p:nvPr/>
        </p:nvSpPr>
        <p:spPr>
          <a:xfrm>
            <a:off x="1821452" y="6439126"/>
            <a:ext cx="1103379" cy="369332"/>
          </a:xfrm>
          <a:prstGeom prst="rect">
            <a:avLst/>
          </a:prstGeom>
          <a:noFill/>
        </p:spPr>
        <p:txBody>
          <a:bodyPr wrap="none" rtlCol="0">
            <a:spAutoFit/>
          </a:bodyPr>
          <a:lstStyle/>
          <a:p>
            <a:r>
              <a:rPr lang="en-US"/>
              <a:t>Side Plate</a:t>
            </a:r>
          </a:p>
        </p:txBody>
      </p:sp>
      <p:cxnSp>
        <p:nvCxnSpPr>
          <p:cNvPr id="20" name="Straight Arrow Connector 19">
            <a:extLst>
              <a:ext uri="{FF2B5EF4-FFF2-40B4-BE49-F238E27FC236}">
                <a16:creationId xmlns:a16="http://schemas.microsoft.com/office/drawing/2014/main" id="{306F9994-9701-A630-6944-B7C7866CD685}"/>
              </a:ext>
            </a:extLst>
          </p:cNvPr>
          <p:cNvCxnSpPr>
            <a:cxnSpLocks/>
          </p:cNvCxnSpPr>
          <p:nvPr/>
        </p:nvCxnSpPr>
        <p:spPr>
          <a:xfrm>
            <a:off x="3862870" y="1390191"/>
            <a:ext cx="4845227"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2DB8F8-3DEF-8BB4-16B6-00198E5327F4}"/>
              </a:ext>
            </a:extLst>
          </p:cNvPr>
          <p:cNvSpPr txBox="1"/>
          <p:nvPr/>
        </p:nvSpPr>
        <p:spPr>
          <a:xfrm>
            <a:off x="5777833" y="1070619"/>
            <a:ext cx="928459" cy="369332"/>
          </a:xfrm>
          <a:prstGeom prst="rect">
            <a:avLst/>
          </a:prstGeom>
          <a:noFill/>
        </p:spPr>
        <p:txBody>
          <a:bodyPr wrap="none" rtlCol="0">
            <a:spAutoFit/>
          </a:bodyPr>
          <a:lstStyle/>
          <a:p>
            <a:r>
              <a:rPr lang="en-US"/>
              <a:t>8.05 cm</a:t>
            </a:r>
          </a:p>
        </p:txBody>
      </p:sp>
    </p:spTree>
    <p:extLst>
      <p:ext uri="{BB962C8B-B14F-4D97-AF65-F5344CB8AC3E}">
        <p14:creationId xmlns:p14="http://schemas.microsoft.com/office/powerpoint/2010/main" val="737520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06CE67-9573-AB56-B5E6-7F68FF5FE187}"/>
              </a:ext>
            </a:extLst>
          </p:cNvPr>
          <p:cNvSpPr txBox="1"/>
          <p:nvPr/>
        </p:nvSpPr>
        <p:spPr>
          <a:xfrm>
            <a:off x="5926773" y="6406960"/>
            <a:ext cx="6320151" cy="369332"/>
          </a:xfrm>
          <a:prstGeom prst="rect">
            <a:avLst/>
          </a:prstGeom>
          <a:noFill/>
        </p:spPr>
        <p:txBody>
          <a:bodyPr wrap="square">
            <a:spAutoFit/>
          </a:bodyPr>
          <a:lstStyle/>
          <a:p>
            <a:pPr algn="ctr"/>
            <a:r>
              <a:rPr lang="en-US" b="1"/>
              <a:t>Normalized Power Heatmap of Assemblies in Each Cycle State</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Core Power Analyses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4" name="Slide Number Placeholder 3">
            <a:extLst>
              <a:ext uri="{FF2B5EF4-FFF2-40B4-BE49-F238E27FC236}">
                <a16:creationId xmlns:a16="http://schemas.microsoft.com/office/drawing/2014/main" id="{5D21ACA3-926A-4E54-A5C6-E1F501D972FA}"/>
              </a:ext>
            </a:extLst>
          </p:cNvPr>
          <p:cNvSpPr>
            <a:spLocks noGrp="1"/>
          </p:cNvSpPr>
          <p:nvPr>
            <p:ph type="sldNum" sz="quarter" idx="12"/>
          </p:nvPr>
        </p:nvSpPr>
        <p:spPr>
          <a:xfrm>
            <a:off x="173990" y="6376724"/>
            <a:ext cx="400050" cy="365125"/>
          </a:xfrm>
        </p:spPr>
        <p:txBody>
          <a:bodyPr/>
          <a:lstStyle/>
          <a:p>
            <a:fld id="{61C45A3A-841E-C04D-A6C3-2A644B41F8FE}" type="slidenum">
              <a:rPr lang="en-US" smtClean="0"/>
              <a:t>38</a:t>
            </a:fld>
            <a:endParaRPr lang="en-US"/>
          </a:p>
        </p:txBody>
      </p:sp>
      <p:sp>
        <p:nvSpPr>
          <p:cNvPr id="8" name="TextBox 7">
            <a:extLst>
              <a:ext uri="{FF2B5EF4-FFF2-40B4-BE49-F238E27FC236}">
                <a16:creationId xmlns:a16="http://schemas.microsoft.com/office/drawing/2014/main" id="{63E2CAA2-1BE1-4E36-CA64-19C9A0AA0F7C}"/>
              </a:ext>
            </a:extLst>
          </p:cNvPr>
          <p:cNvSpPr txBox="1"/>
          <p:nvPr/>
        </p:nvSpPr>
        <p:spPr>
          <a:xfrm>
            <a:off x="1323349" y="5707906"/>
            <a:ext cx="3977640" cy="369332"/>
          </a:xfrm>
          <a:prstGeom prst="rect">
            <a:avLst/>
          </a:prstGeom>
          <a:noFill/>
        </p:spPr>
        <p:txBody>
          <a:bodyPr wrap="square">
            <a:spAutoFit/>
          </a:bodyPr>
          <a:lstStyle/>
          <a:p>
            <a:pPr algn="ctr"/>
            <a:r>
              <a:rPr lang="en-US" b="1"/>
              <a:t>NNS Current Fuel Management Scheme</a:t>
            </a:r>
          </a:p>
        </p:txBody>
      </p:sp>
      <p:pic>
        <p:nvPicPr>
          <p:cNvPr id="9" name="Picture 8">
            <a:extLst>
              <a:ext uri="{FF2B5EF4-FFF2-40B4-BE49-F238E27FC236}">
                <a16:creationId xmlns:a16="http://schemas.microsoft.com/office/drawing/2014/main" id="{CF997D28-D5AB-ABD7-93C6-76B11B796E41}"/>
              </a:ext>
            </a:extLst>
          </p:cNvPr>
          <p:cNvPicPr>
            <a:picLocks noChangeAspect="1"/>
          </p:cNvPicPr>
          <p:nvPr/>
        </p:nvPicPr>
        <p:blipFill>
          <a:blip r:embed="rId4"/>
          <a:stretch>
            <a:fillRect/>
          </a:stretch>
        </p:blipFill>
        <p:spPr>
          <a:xfrm>
            <a:off x="216112" y="2012015"/>
            <a:ext cx="6192114" cy="3572374"/>
          </a:xfrm>
          <a:prstGeom prst="rect">
            <a:avLst/>
          </a:prstGeom>
        </p:spPr>
      </p:pic>
      <p:pic>
        <p:nvPicPr>
          <p:cNvPr id="7" name="Picture 6">
            <a:extLst>
              <a:ext uri="{FF2B5EF4-FFF2-40B4-BE49-F238E27FC236}">
                <a16:creationId xmlns:a16="http://schemas.microsoft.com/office/drawing/2014/main" id="{2868560F-6BCA-380E-754B-9E9EC23474C0}"/>
              </a:ext>
            </a:extLst>
          </p:cNvPr>
          <p:cNvPicPr>
            <a:picLocks noChangeAspect="1"/>
          </p:cNvPicPr>
          <p:nvPr/>
        </p:nvPicPr>
        <p:blipFill rotWithShape="1">
          <a:blip r:embed="rId5"/>
          <a:srcRect l="9760" t="4187" r="8487" b="7638"/>
          <a:stretch/>
        </p:blipFill>
        <p:spPr>
          <a:xfrm>
            <a:off x="6704106" y="1083236"/>
            <a:ext cx="4909403" cy="5293488"/>
          </a:xfrm>
          <a:prstGeom prst="rect">
            <a:avLst/>
          </a:prstGeom>
        </p:spPr>
      </p:pic>
    </p:spTree>
    <p:extLst>
      <p:ext uri="{BB962C8B-B14F-4D97-AF65-F5344CB8AC3E}">
        <p14:creationId xmlns:p14="http://schemas.microsoft.com/office/powerpoint/2010/main" val="1474104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370F04C-4BD3-5CAB-3AB8-FCD3A285875B}"/>
              </a:ext>
            </a:extLst>
          </p:cNvPr>
          <p:cNvSpPr txBox="1"/>
          <p:nvPr/>
        </p:nvSpPr>
        <p:spPr>
          <a:xfrm>
            <a:off x="6664491" y="6180652"/>
            <a:ext cx="4844716" cy="646331"/>
          </a:xfrm>
          <a:prstGeom prst="rect">
            <a:avLst/>
          </a:prstGeom>
          <a:noFill/>
        </p:spPr>
        <p:txBody>
          <a:bodyPr wrap="square">
            <a:spAutoFit/>
          </a:bodyPr>
          <a:lstStyle/>
          <a:p>
            <a:pPr algn="ctr"/>
            <a:r>
              <a:rPr lang="en-US" b="1"/>
              <a:t>Detailed relative power distributions of the 1</a:t>
            </a:r>
            <a:r>
              <a:rPr lang="en-US" b="1" baseline="30000"/>
              <a:t>st</a:t>
            </a:r>
            <a:r>
              <a:rPr lang="en-US" b="1"/>
              <a:t> and last fuel plate in each assembly</a:t>
            </a:r>
          </a:p>
        </p:txBody>
      </p:sp>
      <p:pic>
        <p:nvPicPr>
          <p:cNvPr id="27" name="Picture 26">
            <a:extLst>
              <a:ext uri="{FF2B5EF4-FFF2-40B4-BE49-F238E27FC236}">
                <a16:creationId xmlns:a16="http://schemas.microsoft.com/office/drawing/2014/main" id="{0406289E-F804-99AA-FDE2-699A7CADA749}"/>
              </a:ext>
            </a:extLst>
          </p:cNvPr>
          <p:cNvPicPr>
            <a:picLocks noChangeAspect="1"/>
          </p:cNvPicPr>
          <p:nvPr/>
        </p:nvPicPr>
        <p:blipFill rotWithShape="1">
          <a:blip r:embed="rId3"/>
          <a:srcRect l="94961" t="39053" r="-332" b="36978"/>
          <a:stretch/>
        </p:blipFill>
        <p:spPr>
          <a:xfrm>
            <a:off x="11762364" y="2396193"/>
            <a:ext cx="425937" cy="2850885"/>
          </a:xfrm>
          <a:prstGeom prst="rect">
            <a:avLst/>
          </a:prstGeom>
        </p:spPr>
      </p:pic>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Core Power Analyses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4" name="Slide Number Placeholder 3">
            <a:extLst>
              <a:ext uri="{FF2B5EF4-FFF2-40B4-BE49-F238E27FC236}">
                <a16:creationId xmlns:a16="http://schemas.microsoft.com/office/drawing/2014/main" id="{5D21ACA3-926A-4E54-A5C6-E1F501D972FA}"/>
              </a:ext>
            </a:extLst>
          </p:cNvPr>
          <p:cNvSpPr>
            <a:spLocks noGrp="1"/>
          </p:cNvSpPr>
          <p:nvPr>
            <p:ph type="sldNum" sz="quarter" idx="12"/>
          </p:nvPr>
        </p:nvSpPr>
        <p:spPr>
          <a:xfrm>
            <a:off x="11687323" y="6356350"/>
            <a:ext cx="425937" cy="365125"/>
          </a:xfrm>
        </p:spPr>
        <p:txBody>
          <a:bodyPr/>
          <a:lstStyle/>
          <a:p>
            <a:fld id="{61C45A3A-841E-C04D-A6C3-2A644B41F8FE}" type="slidenum">
              <a:rPr lang="en-US" smtClean="0"/>
              <a:t>39</a:t>
            </a:fld>
            <a:endParaRPr lang="en-US"/>
          </a:p>
        </p:txBody>
      </p:sp>
      <p:pic>
        <p:nvPicPr>
          <p:cNvPr id="18" name="Picture 17">
            <a:extLst>
              <a:ext uri="{FF2B5EF4-FFF2-40B4-BE49-F238E27FC236}">
                <a16:creationId xmlns:a16="http://schemas.microsoft.com/office/drawing/2014/main" id="{E96937FB-2ADC-9424-69A4-2342F415528C}"/>
              </a:ext>
            </a:extLst>
          </p:cNvPr>
          <p:cNvPicPr>
            <a:picLocks noChangeAspect="1"/>
          </p:cNvPicPr>
          <p:nvPr/>
        </p:nvPicPr>
        <p:blipFill rotWithShape="1">
          <a:blip r:embed="rId5"/>
          <a:srcRect l="10439" t="2669" b="7210"/>
          <a:stretch/>
        </p:blipFill>
        <p:spPr>
          <a:xfrm>
            <a:off x="250258" y="1183784"/>
            <a:ext cx="5321868" cy="5355128"/>
          </a:xfrm>
          <a:prstGeom prst="rect">
            <a:avLst/>
          </a:prstGeom>
        </p:spPr>
      </p:pic>
      <p:pic>
        <p:nvPicPr>
          <p:cNvPr id="20" name="Picture 19">
            <a:extLst>
              <a:ext uri="{FF2B5EF4-FFF2-40B4-BE49-F238E27FC236}">
                <a16:creationId xmlns:a16="http://schemas.microsoft.com/office/drawing/2014/main" id="{5E5C6EC5-0362-F628-7EAB-A99CD4A5A392}"/>
              </a:ext>
            </a:extLst>
          </p:cNvPr>
          <p:cNvPicPr>
            <a:picLocks noChangeAspect="1"/>
          </p:cNvPicPr>
          <p:nvPr/>
        </p:nvPicPr>
        <p:blipFill rotWithShape="1">
          <a:blip r:embed="rId3"/>
          <a:srcRect r="5272" b="75152"/>
          <a:stretch/>
        </p:blipFill>
        <p:spPr>
          <a:xfrm>
            <a:off x="5770748" y="1325563"/>
            <a:ext cx="6047477" cy="2379237"/>
          </a:xfrm>
          <a:prstGeom prst="rect">
            <a:avLst/>
          </a:prstGeom>
        </p:spPr>
      </p:pic>
      <p:sp>
        <p:nvSpPr>
          <p:cNvPr id="21" name="TextBox 20">
            <a:extLst>
              <a:ext uri="{FF2B5EF4-FFF2-40B4-BE49-F238E27FC236}">
                <a16:creationId xmlns:a16="http://schemas.microsoft.com/office/drawing/2014/main" id="{CA134944-323E-658B-993D-5A25702238B8}"/>
              </a:ext>
            </a:extLst>
          </p:cNvPr>
          <p:cNvSpPr txBox="1"/>
          <p:nvPr/>
        </p:nvSpPr>
        <p:spPr>
          <a:xfrm>
            <a:off x="329422" y="6503818"/>
            <a:ext cx="4844716" cy="369332"/>
          </a:xfrm>
          <a:prstGeom prst="rect">
            <a:avLst/>
          </a:prstGeom>
          <a:noFill/>
        </p:spPr>
        <p:txBody>
          <a:bodyPr wrap="square">
            <a:spAutoFit/>
          </a:bodyPr>
          <a:lstStyle/>
          <a:p>
            <a:pPr algn="ctr"/>
            <a:r>
              <a:rPr lang="en-US" b="1"/>
              <a:t>Axial-averaged relative powers of each fuel plate</a:t>
            </a:r>
          </a:p>
        </p:txBody>
      </p:sp>
      <p:pic>
        <p:nvPicPr>
          <p:cNvPr id="24" name="Picture 23">
            <a:extLst>
              <a:ext uri="{FF2B5EF4-FFF2-40B4-BE49-F238E27FC236}">
                <a16:creationId xmlns:a16="http://schemas.microsoft.com/office/drawing/2014/main" id="{9BCF58FB-077E-98BC-62B7-933980F7E030}"/>
              </a:ext>
            </a:extLst>
          </p:cNvPr>
          <p:cNvPicPr>
            <a:picLocks noChangeAspect="1"/>
          </p:cNvPicPr>
          <p:nvPr/>
        </p:nvPicPr>
        <p:blipFill rotWithShape="1">
          <a:blip r:embed="rId3"/>
          <a:srcRect t="75555" r="5143"/>
          <a:stretch/>
        </p:blipFill>
        <p:spPr>
          <a:xfrm>
            <a:off x="5770748" y="3920285"/>
            <a:ext cx="6047477" cy="2337416"/>
          </a:xfrm>
          <a:prstGeom prst="rect">
            <a:avLst/>
          </a:prstGeom>
        </p:spPr>
      </p:pic>
      <p:cxnSp>
        <p:nvCxnSpPr>
          <p:cNvPr id="26" name="Straight Connector 25">
            <a:extLst>
              <a:ext uri="{FF2B5EF4-FFF2-40B4-BE49-F238E27FC236}">
                <a16:creationId xmlns:a16="http://schemas.microsoft.com/office/drawing/2014/main" id="{B0E9EEEA-D93D-1D6B-0165-C1110151EFCE}"/>
              </a:ext>
            </a:extLst>
          </p:cNvPr>
          <p:cNvCxnSpPr/>
          <p:nvPr/>
        </p:nvCxnSpPr>
        <p:spPr>
          <a:xfrm>
            <a:off x="5695950" y="1078439"/>
            <a:ext cx="0" cy="5570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40"/>
            <a:ext cx="6293855" cy="3959324"/>
          </a:xfrm>
        </p:spPr>
        <p:txBody>
          <a:bodyPr>
            <a:normAutofit/>
          </a:bodyPr>
          <a:lstStyle/>
          <a:p>
            <a:pPr marL="457200" indent="-457200">
              <a:buFont typeface="Arial" panose="020B0604020202020204" pitchFamily="34" charset="0"/>
              <a:buChar char="•"/>
            </a:pPr>
            <a:r>
              <a:rPr lang="en-US" sz="2400" dirty="0"/>
              <a:t>Contain fuel, coolant, and (if thermal spectrum) moderator</a:t>
            </a:r>
          </a:p>
          <a:p>
            <a:pPr marL="457200" indent="-457200">
              <a:buFont typeface="Arial" panose="020B0604020202020204" pitchFamily="34" charset="0"/>
              <a:buChar char="•"/>
            </a:pPr>
            <a:r>
              <a:rPr lang="en-US" sz="2400" dirty="0"/>
              <a:t>Also must contain a form of control on the neutron population</a:t>
            </a:r>
          </a:p>
          <a:p>
            <a:pPr marL="914400" lvl="1" indent="-457200">
              <a:buFont typeface="Courier New" panose="02070309020205020404" pitchFamily="49" charset="0"/>
              <a:buChar char="o"/>
            </a:pPr>
            <a:r>
              <a:rPr lang="en-US" sz="1800" dirty="0"/>
              <a:t>Control/shim rods/arms</a:t>
            </a:r>
          </a:p>
          <a:p>
            <a:pPr marL="914400" lvl="1" indent="-457200">
              <a:buFont typeface="Courier New" panose="02070309020205020404" pitchFamily="49" charset="0"/>
              <a:buChar char="o"/>
            </a:pPr>
            <a:r>
              <a:rPr lang="en-US" sz="1800" dirty="0"/>
              <a:t>Made of strong neutron absorbers (Cd, B, Hf)</a:t>
            </a:r>
          </a:p>
          <a:p>
            <a:pPr marL="457200" indent="-457200">
              <a:buFont typeface="Arial" panose="020B0604020202020204" pitchFamily="34" charset="0"/>
              <a:buChar char="•"/>
            </a:pPr>
            <a:r>
              <a:rPr lang="en-US" sz="2400" dirty="0"/>
              <a:t>Radiation shielding, detectors, and a neutron source (to initialize the chain </a:t>
            </a:r>
            <a:r>
              <a:rPr lang="en-US" sz="2400" dirty="0" err="1"/>
              <a:t>rxn</a:t>
            </a:r>
            <a:r>
              <a:rPr lang="en-US" sz="2400" dirty="0"/>
              <a:t>) are also needed</a:t>
            </a:r>
          </a:p>
        </p:txBody>
      </p:sp>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Nuclear Reactors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4</a:t>
            </a:fld>
            <a:endParaRPr lang="en-US"/>
          </a:p>
        </p:txBody>
      </p:sp>
      <p:pic>
        <p:nvPicPr>
          <p:cNvPr id="15" name="Picture 14">
            <a:extLst>
              <a:ext uri="{FF2B5EF4-FFF2-40B4-BE49-F238E27FC236}">
                <a16:creationId xmlns:a16="http://schemas.microsoft.com/office/drawing/2014/main" id="{86787F23-1549-4769-9CFF-F26CCDEC2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744" y="1519463"/>
            <a:ext cx="4409056" cy="3505200"/>
          </a:xfrm>
          <a:prstGeom prst="rect">
            <a:avLst/>
          </a:prstGeom>
        </p:spPr>
      </p:pic>
      <p:sp>
        <p:nvSpPr>
          <p:cNvPr id="16" name="TextBox 15">
            <a:extLst>
              <a:ext uri="{FF2B5EF4-FFF2-40B4-BE49-F238E27FC236}">
                <a16:creationId xmlns:a16="http://schemas.microsoft.com/office/drawing/2014/main" id="{8C20F85B-DC65-4940-A8E7-ED1DCEA90D90}"/>
              </a:ext>
            </a:extLst>
          </p:cNvPr>
          <p:cNvSpPr txBox="1"/>
          <p:nvPr/>
        </p:nvSpPr>
        <p:spPr>
          <a:xfrm>
            <a:off x="7097144" y="5276955"/>
            <a:ext cx="1447800" cy="369332"/>
          </a:xfrm>
          <a:prstGeom prst="rect">
            <a:avLst/>
          </a:prstGeom>
          <a:solidFill>
            <a:schemeClr val="tx2">
              <a:lumMod val="40000"/>
              <a:lumOff val="60000"/>
            </a:schemeClr>
          </a:solidFill>
          <a:ln>
            <a:solidFill>
              <a:schemeClr val="tx1"/>
            </a:solidFill>
          </a:ln>
        </p:spPr>
        <p:txBody>
          <a:bodyPr wrap="square" rtlCol="0">
            <a:spAutoFit/>
          </a:bodyPr>
          <a:lstStyle/>
          <a:p>
            <a:r>
              <a:rPr lang="en-US" b="1" dirty="0"/>
              <a:t>Moderator</a:t>
            </a:r>
          </a:p>
        </p:txBody>
      </p:sp>
      <p:cxnSp>
        <p:nvCxnSpPr>
          <p:cNvPr id="18" name="Straight Arrow Connector 17">
            <a:extLst>
              <a:ext uri="{FF2B5EF4-FFF2-40B4-BE49-F238E27FC236}">
                <a16:creationId xmlns:a16="http://schemas.microsoft.com/office/drawing/2014/main" id="{CCD808CB-4E82-4DFB-8098-792C8C4D8E48}"/>
              </a:ext>
            </a:extLst>
          </p:cNvPr>
          <p:cNvCxnSpPr>
            <a:stCxn id="16" idx="0"/>
          </p:cNvCxnSpPr>
          <p:nvPr/>
        </p:nvCxnSpPr>
        <p:spPr>
          <a:xfrm flipV="1">
            <a:off x="7821044" y="4491263"/>
            <a:ext cx="190500" cy="7856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32420F-B54C-41FA-BD41-133B47ADACF5}"/>
              </a:ext>
            </a:extLst>
          </p:cNvPr>
          <p:cNvSpPr txBox="1"/>
          <p:nvPr/>
        </p:nvSpPr>
        <p:spPr>
          <a:xfrm>
            <a:off x="9535544" y="5329463"/>
            <a:ext cx="2133600" cy="369332"/>
          </a:xfrm>
          <a:prstGeom prst="rect">
            <a:avLst/>
          </a:prstGeom>
          <a:solidFill>
            <a:schemeClr val="bg1">
              <a:lumMod val="85000"/>
            </a:schemeClr>
          </a:solidFill>
          <a:ln>
            <a:solidFill>
              <a:schemeClr val="tx1"/>
            </a:solidFill>
          </a:ln>
        </p:spPr>
        <p:txBody>
          <a:bodyPr wrap="square" rtlCol="0">
            <a:spAutoFit/>
          </a:bodyPr>
          <a:lstStyle/>
          <a:p>
            <a:r>
              <a:rPr lang="en-US" b="1" dirty="0"/>
              <a:t>Biological Shield</a:t>
            </a:r>
          </a:p>
        </p:txBody>
      </p:sp>
      <p:cxnSp>
        <p:nvCxnSpPr>
          <p:cNvPr id="20" name="Straight Arrow Connector 19">
            <a:extLst>
              <a:ext uri="{FF2B5EF4-FFF2-40B4-BE49-F238E27FC236}">
                <a16:creationId xmlns:a16="http://schemas.microsoft.com/office/drawing/2014/main" id="{BA27C60E-D59D-429E-8723-8094D771E72D}"/>
              </a:ext>
            </a:extLst>
          </p:cNvPr>
          <p:cNvCxnSpPr>
            <a:stCxn id="19" idx="0"/>
          </p:cNvCxnSpPr>
          <p:nvPr/>
        </p:nvCxnSpPr>
        <p:spPr>
          <a:xfrm flipH="1" flipV="1">
            <a:off x="9611744" y="4415063"/>
            <a:ext cx="9906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556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Core Neutron Flux Distributions </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0" name="Slide Number Placeholder 9">
            <a:extLst>
              <a:ext uri="{FF2B5EF4-FFF2-40B4-BE49-F238E27FC236}">
                <a16:creationId xmlns:a16="http://schemas.microsoft.com/office/drawing/2014/main" id="{5D0B8714-5C99-47D7-9BF3-A4DD198A96FC}"/>
              </a:ext>
            </a:extLst>
          </p:cNvPr>
          <p:cNvSpPr>
            <a:spLocks noGrp="1"/>
          </p:cNvSpPr>
          <p:nvPr>
            <p:ph type="sldNum" sz="quarter" idx="12"/>
          </p:nvPr>
        </p:nvSpPr>
        <p:spPr/>
        <p:txBody>
          <a:bodyPr/>
          <a:lstStyle/>
          <a:p>
            <a:fld id="{61C45A3A-841E-C04D-A6C3-2A644B41F8FE}" type="slidenum">
              <a:rPr lang="en-US" smtClean="0"/>
              <a:t>40</a:t>
            </a:fld>
            <a:endParaRPr lang="en-US"/>
          </a:p>
        </p:txBody>
      </p:sp>
      <p:sp>
        <p:nvSpPr>
          <p:cNvPr id="27" name="TextBox 26">
            <a:extLst>
              <a:ext uri="{FF2B5EF4-FFF2-40B4-BE49-F238E27FC236}">
                <a16:creationId xmlns:a16="http://schemas.microsoft.com/office/drawing/2014/main" id="{F0EC0E5F-514D-C134-3B9F-6448D3F26B2E}"/>
              </a:ext>
            </a:extLst>
          </p:cNvPr>
          <p:cNvSpPr txBox="1"/>
          <p:nvPr/>
        </p:nvSpPr>
        <p:spPr>
          <a:xfrm>
            <a:off x="1585911" y="1178668"/>
            <a:ext cx="1362075" cy="646331"/>
          </a:xfrm>
          <a:prstGeom prst="rect">
            <a:avLst/>
          </a:prstGeom>
          <a:noFill/>
        </p:spPr>
        <p:txBody>
          <a:bodyPr wrap="square">
            <a:spAutoFit/>
          </a:bodyPr>
          <a:lstStyle/>
          <a:p>
            <a:pPr algn="ctr"/>
            <a:r>
              <a:rPr lang="en-US" b="1">
                <a:latin typeface="Times New Roman" panose="02020603050405020304" pitchFamily="18" charset="0"/>
                <a:ea typeface="Calibri" panose="020F0502020204030204" pitchFamily="34" charset="0"/>
                <a:cs typeface="Arial" panose="020B0604020202020204" pitchFamily="34" charset="0"/>
              </a:rPr>
              <a:t>“Cold”</a:t>
            </a:r>
            <a:endParaRPr lang="en-US" sz="1800" b="1">
              <a:effectLst/>
              <a:latin typeface="Times New Roman" panose="02020603050405020304" pitchFamily="18" charset="0"/>
              <a:ea typeface="Calibri" panose="020F0502020204030204" pitchFamily="34" charset="0"/>
              <a:cs typeface="Arial" panose="020B0604020202020204" pitchFamily="34" charset="0"/>
            </a:endParaRPr>
          </a:p>
          <a:p>
            <a:pPr algn="ctr"/>
            <a:r>
              <a:rPr lang="en-US" sz="1800" b="1">
                <a:effectLst/>
                <a:latin typeface="Times New Roman" panose="02020603050405020304" pitchFamily="18" charset="0"/>
                <a:ea typeface="Calibri" panose="020F0502020204030204" pitchFamily="34" charset="0"/>
                <a:cs typeface="Arial" panose="020B0604020202020204" pitchFamily="34" charset="0"/>
              </a:rPr>
              <a:t>(&lt;0.025 eV)</a:t>
            </a:r>
            <a:endParaRPr lang="en-US" b="1"/>
          </a:p>
        </p:txBody>
      </p:sp>
      <p:sp>
        <p:nvSpPr>
          <p:cNvPr id="32" name="TextBox 31">
            <a:extLst>
              <a:ext uri="{FF2B5EF4-FFF2-40B4-BE49-F238E27FC236}">
                <a16:creationId xmlns:a16="http://schemas.microsoft.com/office/drawing/2014/main" id="{70ECBA0B-E49B-3EAB-92B2-B943C19A5680}"/>
              </a:ext>
            </a:extLst>
          </p:cNvPr>
          <p:cNvSpPr txBox="1"/>
          <p:nvPr/>
        </p:nvSpPr>
        <p:spPr>
          <a:xfrm>
            <a:off x="5105398" y="1183159"/>
            <a:ext cx="1981204" cy="646331"/>
          </a:xfrm>
          <a:prstGeom prst="rect">
            <a:avLst/>
          </a:prstGeom>
          <a:noFill/>
        </p:spPr>
        <p:txBody>
          <a:bodyPr wrap="square">
            <a:spAutoFit/>
          </a:bodyPr>
          <a:lstStyle/>
          <a:p>
            <a:pPr algn="ctr"/>
            <a:r>
              <a:rPr lang="en-US" sz="1800" b="1">
                <a:effectLst/>
                <a:latin typeface="Times New Roman" panose="02020603050405020304" pitchFamily="18" charset="0"/>
                <a:ea typeface="Calibri" panose="020F0502020204030204" pitchFamily="34" charset="0"/>
                <a:cs typeface="Arial" panose="020B0604020202020204" pitchFamily="34" charset="0"/>
              </a:rPr>
              <a:t>“Thermal”</a:t>
            </a:r>
          </a:p>
          <a:p>
            <a:pPr algn="ctr"/>
            <a:r>
              <a:rPr lang="en-US" sz="1800" b="1">
                <a:effectLst/>
                <a:latin typeface="Times New Roman" panose="02020603050405020304" pitchFamily="18" charset="0"/>
                <a:ea typeface="Calibri" panose="020F0502020204030204" pitchFamily="34" charset="0"/>
                <a:cs typeface="Arial" panose="020B0604020202020204" pitchFamily="34" charset="0"/>
              </a:rPr>
              <a:t>(0.025 – 0.4 eV)</a:t>
            </a:r>
            <a:endParaRPr lang="en-US" b="1"/>
          </a:p>
        </p:txBody>
      </p:sp>
      <p:sp>
        <p:nvSpPr>
          <p:cNvPr id="45" name="TextBox 44">
            <a:extLst>
              <a:ext uri="{FF2B5EF4-FFF2-40B4-BE49-F238E27FC236}">
                <a16:creationId xmlns:a16="http://schemas.microsoft.com/office/drawing/2014/main" id="{48B813F7-9E40-A8B7-0BD4-B87D55644E52}"/>
              </a:ext>
            </a:extLst>
          </p:cNvPr>
          <p:cNvSpPr txBox="1"/>
          <p:nvPr/>
        </p:nvSpPr>
        <p:spPr>
          <a:xfrm>
            <a:off x="8884118" y="1181762"/>
            <a:ext cx="2196164" cy="646331"/>
          </a:xfrm>
          <a:prstGeom prst="rect">
            <a:avLst/>
          </a:prstGeom>
          <a:noFill/>
        </p:spPr>
        <p:txBody>
          <a:bodyPr wrap="square">
            <a:spAutoFit/>
          </a:bodyPr>
          <a:lstStyle/>
          <a:p>
            <a:pPr algn="ctr"/>
            <a:r>
              <a:rPr lang="en-US" sz="1800" b="1" dirty="0">
                <a:effectLst/>
                <a:latin typeface="Times New Roman" panose="02020603050405020304" pitchFamily="18" charset="0"/>
                <a:ea typeface="Calibri" panose="020F0502020204030204" pitchFamily="34" charset="0"/>
                <a:cs typeface="Arial" panose="020B0604020202020204" pitchFamily="34" charset="0"/>
              </a:rPr>
              <a:t>“Fast”</a:t>
            </a:r>
          </a:p>
          <a:p>
            <a:pPr algn="ctr"/>
            <a:r>
              <a:rPr lang="en-US" sz="1800" b="1" dirty="0">
                <a:effectLst/>
                <a:latin typeface="Times New Roman" panose="02020603050405020304" pitchFamily="18" charset="0"/>
                <a:ea typeface="Calibri" panose="020F0502020204030204" pitchFamily="34" charset="0"/>
                <a:cs typeface="Arial" panose="020B0604020202020204" pitchFamily="34" charset="0"/>
              </a:rPr>
              <a:t>(100 keV – 20 MeV)</a:t>
            </a:r>
            <a:endParaRPr lang="en-US" b="1" dirty="0"/>
          </a:p>
        </p:txBody>
      </p:sp>
      <p:grpSp>
        <p:nvGrpSpPr>
          <p:cNvPr id="58" name="Group 57">
            <a:extLst>
              <a:ext uri="{FF2B5EF4-FFF2-40B4-BE49-F238E27FC236}">
                <a16:creationId xmlns:a16="http://schemas.microsoft.com/office/drawing/2014/main" id="{699D1A5B-1828-A28E-B62C-8006FB4F6084}"/>
              </a:ext>
            </a:extLst>
          </p:cNvPr>
          <p:cNvGrpSpPr/>
          <p:nvPr/>
        </p:nvGrpSpPr>
        <p:grpSpPr>
          <a:xfrm>
            <a:off x="142872" y="1922569"/>
            <a:ext cx="11963405" cy="4300438"/>
            <a:chOff x="142872" y="1835944"/>
            <a:chExt cx="11963405" cy="4300438"/>
          </a:xfrm>
        </p:grpSpPr>
        <p:pic>
          <p:nvPicPr>
            <p:cNvPr id="25" name="Picture 24">
              <a:extLst>
                <a:ext uri="{FF2B5EF4-FFF2-40B4-BE49-F238E27FC236}">
                  <a16:creationId xmlns:a16="http://schemas.microsoft.com/office/drawing/2014/main" id="{E91404A3-D94E-D884-C18B-750943D29BD2}"/>
                </a:ext>
              </a:extLst>
            </p:cNvPr>
            <p:cNvPicPr>
              <a:picLocks noChangeAspect="1"/>
            </p:cNvPicPr>
            <p:nvPr/>
          </p:nvPicPr>
          <p:blipFill rotWithShape="1">
            <a:blip r:embed="rId4"/>
            <a:srcRect l="7648" t="520" r="1537" b="67639"/>
            <a:stretch/>
          </p:blipFill>
          <p:spPr>
            <a:xfrm>
              <a:off x="142874" y="1835944"/>
              <a:ext cx="4248151" cy="2183606"/>
            </a:xfrm>
            <a:prstGeom prst="rect">
              <a:avLst/>
            </a:prstGeom>
          </p:spPr>
        </p:pic>
        <p:pic>
          <p:nvPicPr>
            <p:cNvPr id="29" name="Picture 28">
              <a:extLst>
                <a:ext uri="{FF2B5EF4-FFF2-40B4-BE49-F238E27FC236}">
                  <a16:creationId xmlns:a16="http://schemas.microsoft.com/office/drawing/2014/main" id="{89C8A4C4-7BFB-6417-FC09-A5FC81D8E183}"/>
                </a:ext>
              </a:extLst>
            </p:cNvPr>
            <p:cNvPicPr>
              <a:picLocks noChangeAspect="1"/>
            </p:cNvPicPr>
            <p:nvPr/>
          </p:nvPicPr>
          <p:blipFill rotWithShape="1">
            <a:blip r:embed="rId4"/>
            <a:srcRect l="7911" t="66053" r="1276" b="7315"/>
            <a:stretch/>
          </p:blipFill>
          <p:spPr>
            <a:xfrm>
              <a:off x="142872" y="4267325"/>
              <a:ext cx="4248152" cy="1826419"/>
            </a:xfrm>
            <a:prstGeom prst="rect">
              <a:avLst/>
            </a:prstGeom>
          </p:spPr>
        </p:pic>
        <p:pic>
          <p:nvPicPr>
            <p:cNvPr id="40" name="Picture 39">
              <a:extLst>
                <a:ext uri="{FF2B5EF4-FFF2-40B4-BE49-F238E27FC236}">
                  <a16:creationId xmlns:a16="http://schemas.microsoft.com/office/drawing/2014/main" id="{7D23A52E-7A8E-902B-6E63-FCC88D298897}"/>
                </a:ext>
              </a:extLst>
            </p:cNvPr>
            <p:cNvPicPr>
              <a:picLocks noChangeAspect="1"/>
            </p:cNvPicPr>
            <p:nvPr/>
          </p:nvPicPr>
          <p:blipFill rotWithShape="1">
            <a:blip r:embed="rId5"/>
            <a:srcRect l="8102" t="66606" r="1084" b="6762"/>
            <a:stretch/>
          </p:blipFill>
          <p:spPr>
            <a:xfrm>
              <a:off x="3971924" y="4288754"/>
              <a:ext cx="4248152" cy="1826419"/>
            </a:xfrm>
            <a:prstGeom prst="rect">
              <a:avLst/>
            </a:prstGeom>
          </p:spPr>
        </p:pic>
        <p:pic>
          <p:nvPicPr>
            <p:cNvPr id="42" name="Picture 41">
              <a:extLst>
                <a:ext uri="{FF2B5EF4-FFF2-40B4-BE49-F238E27FC236}">
                  <a16:creationId xmlns:a16="http://schemas.microsoft.com/office/drawing/2014/main" id="{C189C8B2-30F5-CBFC-8814-11A0EEBAF096}"/>
                </a:ext>
              </a:extLst>
            </p:cNvPr>
            <p:cNvPicPr>
              <a:picLocks noChangeAspect="1"/>
            </p:cNvPicPr>
            <p:nvPr/>
          </p:nvPicPr>
          <p:blipFill rotWithShape="1">
            <a:blip r:embed="rId5"/>
            <a:srcRect l="7266" t="598" r="1920" b="68160"/>
            <a:stretch/>
          </p:blipFill>
          <p:spPr>
            <a:xfrm>
              <a:off x="3971924" y="1876926"/>
              <a:ext cx="4248152" cy="2142624"/>
            </a:xfrm>
            <a:prstGeom prst="rect">
              <a:avLst/>
            </a:prstGeom>
          </p:spPr>
        </p:pic>
        <p:pic>
          <p:nvPicPr>
            <p:cNvPr id="44" name="Picture 43">
              <a:extLst>
                <a:ext uri="{FF2B5EF4-FFF2-40B4-BE49-F238E27FC236}">
                  <a16:creationId xmlns:a16="http://schemas.microsoft.com/office/drawing/2014/main" id="{E2A76438-CC1E-8522-0D40-BAC7AB540C97}"/>
                </a:ext>
              </a:extLst>
            </p:cNvPr>
            <p:cNvPicPr>
              <a:picLocks noChangeAspect="1"/>
            </p:cNvPicPr>
            <p:nvPr/>
          </p:nvPicPr>
          <p:blipFill rotWithShape="1">
            <a:blip r:embed="rId6"/>
            <a:srcRect l="7471" t="842" r="1714" b="68160"/>
            <a:stretch/>
          </p:blipFill>
          <p:spPr>
            <a:xfrm>
              <a:off x="7858124" y="1885311"/>
              <a:ext cx="4248152" cy="2125854"/>
            </a:xfrm>
            <a:prstGeom prst="rect">
              <a:avLst/>
            </a:prstGeom>
          </p:spPr>
        </p:pic>
        <p:pic>
          <p:nvPicPr>
            <p:cNvPr id="47" name="Picture 46">
              <a:extLst>
                <a:ext uri="{FF2B5EF4-FFF2-40B4-BE49-F238E27FC236}">
                  <a16:creationId xmlns:a16="http://schemas.microsoft.com/office/drawing/2014/main" id="{1873844D-430F-FD11-2B07-A7C5907DF3A9}"/>
                </a:ext>
              </a:extLst>
            </p:cNvPr>
            <p:cNvPicPr>
              <a:picLocks noChangeAspect="1"/>
            </p:cNvPicPr>
            <p:nvPr/>
          </p:nvPicPr>
          <p:blipFill rotWithShape="1">
            <a:blip r:embed="rId6"/>
            <a:srcRect l="8088" t="66053" r="1098" b="7315"/>
            <a:stretch/>
          </p:blipFill>
          <p:spPr>
            <a:xfrm>
              <a:off x="7858124" y="4288754"/>
              <a:ext cx="4248153" cy="1826419"/>
            </a:xfrm>
            <a:prstGeom prst="rect">
              <a:avLst/>
            </a:prstGeom>
          </p:spPr>
        </p:pic>
        <p:sp>
          <p:nvSpPr>
            <p:cNvPr id="48" name="Rectangle 47">
              <a:extLst>
                <a:ext uri="{FF2B5EF4-FFF2-40B4-BE49-F238E27FC236}">
                  <a16:creationId xmlns:a16="http://schemas.microsoft.com/office/drawing/2014/main" id="{FB7B460A-61FD-4919-7C08-423111A4066A}"/>
                </a:ext>
              </a:extLst>
            </p:cNvPr>
            <p:cNvSpPr/>
            <p:nvPr/>
          </p:nvSpPr>
          <p:spPr>
            <a:xfrm>
              <a:off x="142872" y="2271562"/>
              <a:ext cx="242139" cy="359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2C4D1FF-8264-ED79-8A15-D06160E43626}"/>
                </a:ext>
              </a:extLst>
            </p:cNvPr>
            <p:cNvSpPr/>
            <p:nvPr/>
          </p:nvSpPr>
          <p:spPr>
            <a:xfrm>
              <a:off x="2194003" y="2271562"/>
              <a:ext cx="242139" cy="359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29514F6-F474-724E-9E6F-17768EDBD1B2}"/>
                </a:ext>
              </a:extLst>
            </p:cNvPr>
            <p:cNvSpPr/>
            <p:nvPr/>
          </p:nvSpPr>
          <p:spPr>
            <a:xfrm>
              <a:off x="3995880" y="2271562"/>
              <a:ext cx="242139" cy="359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4EC7B26-05E0-CF2A-A3DA-AB3FA679F5B2}"/>
                </a:ext>
              </a:extLst>
            </p:cNvPr>
            <p:cNvSpPr/>
            <p:nvPr/>
          </p:nvSpPr>
          <p:spPr>
            <a:xfrm>
              <a:off x="6042305" y="2367815"/>
              <a:ext cx="242139" cy="349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A1C9A97-4394-4DA3-0D13-0C8FD0171A36}"/>
                </a:ext>
              </a:extLst>
            </p:cNvPr>
            <p:cNvSpPr/>
            <p:nvPr/>
          </p:nvSpPr>
          <p:spPr>
            <a:xfrm>
              <a:off x="7849099" y="2271562"/>
              <a:ext cx="242139" cy="359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E3F9B6-0C91-7399-CB03-62CDAB0CC039}"/>
                </a:ext>
              </a:extLst>
            </p:cNvPr>
            <p:cNvSpPr/>
            <p:nvPr/>
          </p:nvSpPr>
          <p:spPr>
            <a:xfrm>
              <a:off x="9909255" y="2358189"/>
              <a:ext cx="242139" cy="3503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B76A00-2E9B-EF5F-7FFF-A6A76A2E63AD}"/>
                </a:ext>
              </a:extLst>
            </p:cNvPr>
            <p:cNvSpPr/>
            <p:nvPr/>
          </p:nvSpPr>
          <p:spPr>
            <a:xfrm rot="5400000">
              <a:off x="5955655" y="426220"/>
              <a:ext cx="242139" cy="1117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ED69028-80F9-5DB0-3B32-B2B6929E2212}"/>
                </a:ext>
              </a:extLst>
            </p:cNvPr>
            <p:cNvSpPr/>
            <p:nvPr/>
          </p:nvSpPr>
          <p:spPr>
            <a:xfrm rot="5400000">
              <a:off x="5955655" y="-1611547"/>
              <a:ext cx="242139" cy="1117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a:extLst>
              <a:ext uri="{FF2B5EF4-FFF2-40B4-BE49-F238E27FC236}">
                <a16:creationId xmlns:a16="http://schemas.microsoft.com/office/drawing/2014/main" id="{E4D55F59-E628-CBA5-8B48-EE34CB8B4BDA}"/>
              </a:ext>
            </a:extLst>
          </p:cNvPr>
          <p:cNvCxnSpPr/>
          <p:nvPr/>
        </p:nvCxnSpPr>
        <p:spPr>
          <a:xfrm>
            <a:off x="4116949" y="1178668"/>
            <a:ext cx="0" cy="5177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A8416A1-F232-BC5B-F7CB-8C350E517FA2}"/>
              </a:ext>
            </a:extLst>
          </p:cNvPr>
          <p:cNvCxnSpPr/>
          <p:nvPr/>
        </p:nvCxnSpPr>
        <p:spPr>
          <a:xfrm>
            <a:off x="7970168" y="1178668"/>
            <a:ext cx="0" cy="5177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154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600"/>
              <a:t>Thermal (&lt;0.3eV) neutron flux</a:t>
            </a:r>
            <a:endParaRPr lang="en-US" sz="380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0" name="Slide Number Placeholder 9">
            <a:extLst>
              <a:ext uri="{FF2B5EF4-FFF2-40B4-BE49-F238E27FC236}">
                <a16:creationId xmlns:a16="http://schemas.microsoft.com/office/drawing/2014/main" id="{5D0B8714-5C99-47D7-9BF3-A4DD198A96FC}"/>
              </a:ext>
            </a:extLst>
          </p:cNvPr>
          <p:cNvSpPr>
            <a:spLocks noGrp="1"/>
          </p:cNvSpPr>
          <p:nvPr>
            <p:ph type="sldNum" sz="quarter" idx="12"/>
          </p:nvPr>
        </p:nvSpPr>
        <p:spPr/>
        <p:txBody>
          <a:bodyPr/>
          <a:lstStyle/>
          <a:p>
            <a:fld id="{61C45A3A-841E-C04D-A6C3-2A644B41F8FE}" type="slidenum">
              <a:rPr lang="en-US" smtClean="0"/>
              <a:t>41</a:t>
            </a:fld>
            <a:endParaRPr lang="en-US"/>
          </a:p>
        </p:txBody>
      </p:sp>
      <p:grpSp>
        <p:nvGrpSpPr>
          <p:cNvPr id="4" name="Group 3">
            <a:extLst>
              <a:ext uri="{FF2B5EF4-FFF2-40B4-BE49-F238E27FC236}">
                <a16:creationId xmlns:a16="http://schemas.microsoft.com/office/drawing/2014/main" id="{E452ED01-3513-74AA-465C-08C2059C2B21}"/>
              </a:ext>
            </a:extLst>
          </p:cNvPr>
          <p:cNvGrpSpPr/>
          <p:nvPr/>
        </p:nvGrpSpPr>
        <p:grpSpPr>
          <a:xfrm>
            <a:off x="502878" y="1373535"/>
            <a:ext cx="10586762" cy="4757081"/>
            <a:chOff x="788204" y="3347352"/>
            <a:chExt cx="10586762" cy="4757081"/>
          </a:xfrm>
        </p:grpSpPr>
        <p:pic>
          <p:nvPicPr>
            <p:cNvPr id="6" name="Picture 5" descr="Chart&#10;&#10;Description automatically generated">
              <a:extLst>
                <a:ext uri="{FF2B5EF4-FFF2-40B4-BE49-F238E27FC236}">
                  <a16:creationId xmlns:a16="http://schemas.microsoft.com/office/drawing/2014/main" id="{B8837CD6-EFD6-BC63-0397-4071A1F7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04" y="3347352"/>
              <a:ext cx="5148072" cy="4757081"/>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3C98AC1-09E3-9663-EF41-C93D72C47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182" y="3350044"/>
              <a:ext cx="5129784" cy="4749429"/>
            </a:xfrm>
            <a:prstGeom prst="rect">
              <a:avLst/>
            </a:prstGeom>
          </p:spPr>
        </p:pic>
      </p:grpSp>
      <p:sp>
        <p:nvSpPr>
          <p:cNvPr id="8" name="TextBox 7">
            <a:extLst>
              <a:ext uri="{FF2B5EF4-FFF2-40B4-BE49-F238E27FC236}">
                <a16:creationId xmlns:a16="http://schemas.microsoft.com/office/drawing/2014/main" id="{DE91CADA-EEEE-2771-9FC9-564418547D36}"/>
              </a:ext>
            </a:extLst>
          </p:cNvPr>
          <p:cNvSpPr txBox="1"/>
          <p:nvPr/>
        </p:nvSpPr>
        <p:spPr>
          <a:xfrm>
            <a:off x="2671761" y="6224195"/>
            <a:ext cx="1362075" cy="369332"/>
          </a:xfrm>
          <a:prstGeom prst="rect">
            <a:avLst/>
          </a:prstGeom>
          <a:noFill/>
        </p:spPr>
        <p:txBody>
          <a:bodyPr wrap="square">
            <a:spAutoFit/>
          </a:bodyPr>
          <a:lstStyle/>
          <a:p>
            <a:pPr algn="ctr"/>
            <a:r>
              <a:rPr lang="en-US" b="1">
                <a:latin typeface="Times New Roman" panose="02020603050405020304" pitchFamily="18" charset="0"/>
                <a:ea typeface="Calibri" panose="020F0502020204030204" pitchFamily="34" charset="0"/>
                <a:cs typeface="Arial" panose="020B0604020202020204" pitchFamily="34" charset="0"/>
              </a:rPr>
              <a:t>NBSR</a:t>
            </a:r>
            <a:endParaRPr lang="en-US" b="1"/>
          </a:p>
        </p:txBody>
      </p:sp>
      <p:sp>
        <p:nvSpPr>
          <p:cNvPr id="9" name="TextBox 8">
            <a:extLst>
              <a:ext uri="{FF2B5EF4-FFF2-40B4-BE49-F238E27FC236}">
                <a16:creationId xmlns:a16="http://schemas.microsoft.com/office/drawing/2014/main" id="{A732F631-3C1B-6986-FA83-0C715DBA3AE4}"/>
              </a:ext>
            </a:extLst>
          </p:cNvPr>
          <p:cNvSpPr txBox="1"/>
          <p:nvPr/>
        </p:nvSpPr>
        <p:spPr>
          <a:xfrm>
            <a:off x="8105778" y="6224195"/>
            <a:ext cx="1362075" cy="369332"/>
          </a:xfrm>
          <a:prstGeom prst="rect">
            <a:avLst/>
          </a:prstGeom>
          <a:noFill/>
        </p:spPr>
        <p:txBody>
          <a:bodyPr wrap="square">
            <a:spAutoFit/>
          </a:bodyPr>
          <a:lstStyle/>
          <a:p>
            <a:pPr algn="ctr"/>
            <a:r>
              <a:rPr lang="en-US" b="1">
                <a:latin typeface="Times New Roman" panose="02020603050405020304" pitchFamily="18" charset="0"/>
                <a:ea typeface="Calibri" panose="020F0502020204030204" pitchFamily="34" charset="0"/>
                <a:cs typeface="Arial" panose="020B0604020202020204" pitchFamily="34" charset="0"/>
              </a:rPr>
              <a:t>NNS</a:t>
            </a:r>
            <a:endParaRPr lang="en-US" b="1"/>
          </a:p>
        </p:txBody>
      </p:sp>
    </p:spTree>
    <p:extLst>
      <p:ext uri="{BB962C8B-B14F-4D97-AF65-F5344CB8AC3E}">
        <p14:creationId xmlns:p14="http://schemas.microsoft.com/office/powerpoint/2010/main" val="4026710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Fission Density Discharge</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0" name="Slide Number Placeholder 9">
            <a:extLst>
              <a:ext uri="{FF2B5EF4-FFF2-40B4-BE49-F238E27FC236}">
                <a16:creationId xmlns:a16="http://schemas.microsoft.com/office/drawing/2014/main" id="{5D0B8714-5C99-47D7-9BF3-A4DD198A96FC}"/>
              </a:ext>
            </a:extLst>
          </p:cNvPr>
          <p:cNvSpPr>
            <a:spLocks noGrp="1"/>
          </p:cNvSpPr>
          <p:nvPr>
            <p:ph type="sldNum" sz="quarter" idx="12"/>
          </p:nvPr>
        </p:nvSpPr>
        <p:spPr/>
        <p:txBody>
          <a:bodyPr/>
          <a:lstStyle/>
          <a:p>
            <a:fld id="{61C45A3A-841E-C04D-A6C3-2A644B41F8FE}" type="slidenum">
              <a:rPr lang="en-US" smtClean="0"/>
              <a:t>42</a:t>
            </a:fld>
            <a:endParaRPr lang="en-US"/>
          </a:p>
        </p:txBody>
      </p:sp>
      <p:sp>
        <p:nvSpPr>
          <p:cNvPr id="3" name="Content Placeholder 8">
            <a:extLst>
              <a:ext uri="{FF2B5EF4-FFF2-40B4-BE49-F238E27FC236}">
                <a16:creationId xmlns:a16="http://schemas.microsoft.com/office/drawing/2014/main" id="{E04C1CBC-8101-C03F-B8D5-E5D3B56283CB}"/>
              </a:ext>
            </a:extLst>
          </p:cNvPr>
          <p:cNvSpPr>
            <a:spLocks noGrp="1"/>
          </p:cNvSpPr>
          <p:nvPr>
            <p:ph idx="1"/>
          </p:nvPr>
        </p:nvSpPr>
        <p:spPr>
          <a:xfrm>
            <a:off x="838200" y="1382714"/>
            <a:ext cx="10515600" cy="1325563"/>
          </a:xfrm>
        </p:spPr>
        <p:txBody>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Arial" panose="020B0604020202020204" pitchFamily="34" charset="0"/>
              </a:rPr>
              <a:t>Elevated power densities for 2</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nd</a:t>
            </a:r>
            <a:r>
              <a:rPr lang="en-US" sz="1800">
                <a:effectLst/>
                <a:latin typeface="Times New Roman" panose="02020603050405020304" pitchFamily="18" charset="0"/>
                <a:ea typeface="Calibri" panose="020F0502020204030204" pitchFamily="34" charset="0"/>
                <a:cs typeface="Arial" panose="020B0604020202020204" pitchFamily="34" charset="0"/>
              </a:rPr>
              <a:t> cycle FAs are observed with values greater than 18 kW/cm</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3</a:t>
            </a:r>
            <a:r>
              <a:rPr lang="en-US" sz="1800">
                <a:effectLst/>
                <a:latin typeface="Times New Roman" panose="02020603050405020304" pitchFamily="18" charset="0"/>
                <a:ea typeface="Calibri" panose="020F0502020204030204" pitchFamily="34" charset="0"/>
                <a:cs typeface="Arial" panose="020B0604020202020204" pitchFamily="34" charset="0"/>
              </a:rPr>
              <a:t> and are accompanied with fission densities in the range of 1.5 – 2 </a:t>
            </a:r>
            <a:r>
              <a:rPr lang="en-US" sz="1800">
                <a:effectLst/>
                <a:latin typeface="Times New Roman" panose="02020603050405020304" pitchFamily="18" charset="0"/>
                <a:ea typeface="Calibri" panose="020F0502020204030204" pitchFamily="34" charset="0"/>
                <a:cs typeface="Calibri" panose="020F0502020204030204" pitchFamily="34" charset="0"/>
              </a:rPr>
              <a:t>×</a:t>
            </a:r>
            <a:r>
              <a:rPr lang="en-US" sz="1800">
                <a:effectLst/>
                <a:latin typeface="Times New Roman" panose="02020603050405020304" pitchFamily="18" charset="0"/>
                <a:ea typeface="Calibri" panose="020F0502020204030204" pitchFamily="34" charset="0"/>
                <a:cs typeface="Arial" panose="020B0604020202020204" pitchFamily="34" charset="0"/>
              </a:rPr>
              <a:t> 10</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21</a:t>
            </a:r>
            <a:r>
              <a:rPr lang="en-US" sz="1800">
                <a:effectLst/>
                <a:latin typeface="Times New Roman" panose="02020603050405020304" pitchFamily="18" charset="0"/>
                <a:ea typeface="Calibri" panose="020F0502020204030204" pitchFamily="34" charset="0"/>
                <a:cs typeface="Arial" panose="020B0604020202020204" pitchFamily="34" charset="0"/>
              </a:rPr>
              <a:t> cm</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-3</a:t>
            </a:r>
            <a:r>
              <a:rPr lang="en-US" sz="1800">
                <a:effectLst/>
                <a:latin typeface="Times New Roman" panose="02020603050405020304" pitchFamily="18" charset="0"/>
                <a:ea typeface="Calibri" panose="020F0502020204030204" pitchFamily="34" charset="0"/>
                <a:cs typeface="Arial" panose="020B0604020202020204" pitchFamily="34" charset="0"/>
              </a:rPr>
              <a:t>.  The 3</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rd</a:t>
            </a:r>
            <a:r>
              <a:rPr lang="en-US" sz="1800">
                <a:effectLst/>
                <a:latin typeface="Times New Roman" panose="02020603050405020304" pitchFamily="18" charset="0"/>
                <a:ea typeface="Calibri" panose="020F0502020204030204" pitchFamily="34" charset="0"/>
                <a:cs typeface="Arial" panose="020B0604020202020204" pitchFamily="34" charset="0"/>
              </a:rPr>
              <a:t> cycle fuel assemblies have suppressed power densities with elevated fission densities in excess of 3 </a:t>
            </a:r>
            <a:r>
              <a:rPr lang="en-US" sz="1800">
                <a:effectLst/>
                <a:latin typeface="Times New Roman" panose="02020603050405020304" pitchFamily="18" charset="0"/>
                <a:ea typeface="Calibri" panose="020F0502020204030204" pitchFamily="34" charset="0"/>
                <a:cs typeface="Calibri" panose="020F0502020204030204" pitchFamily="34" charset="0"/>
              </a:rPr>
              <a:t>× </a:t>
            </a:r>
            <a:r>
              <a:rPr lang="en-US" sz="1800">
                <a:effectLst/>
                <a:latin typeface="Times New Roman" panose="02020603050405020304" pitchFamily="18" charset="0"/>
                <a:ea typeface="Calibri" panose="020F0502020204030204" pitchFamily="34" charset="0"/>
                <a:cs typeface="Arial" panose="020B0604020202020204" pitchFamily="34" charset="0"/>
              </a:rPr>
              <a:t>10</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21</a:t>
            </a:r>
            <a:r>
              <a:rPr lang="en-US" sz="1800">
                <a:effectLst/>
                <a:latin typeface="Times New Roman" panose="02020603050405020304" pitchFamily="18" charset="0"/>
                <a:ea typeface="Calibri" panose="020F0502020204030204" pitchFamily="34" charset="0"/>
                <a:cs typeface="Arial" panose="020B0604020202020204" pitchFamily="34" charset="0"/>
              </a:rPr>
              <a:t> cm</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 -3</a:t>
            </a:r>
            <a:r>
              <a:rPr lang="en-US" sz="1800">
                <a:effectLst/>
                <a:latin typeface="Times New Roman" panose="02020603050405020304" pitchFamily="18" charset="0"/>
                <a:ea typeface="Calibri" panose="020F0502020204030204" pitchFamily="34" charset="0"/>
                <a:cs typeface="Arial" panose="020B0604020202020204" pitchFamily="34" charset="0"/>
              </a:rPr>
              <a:t>.</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Arial" panose="020B0604020202020204" pitchFamily="34" charset="0"/>
              </a:rPr>
              <a:t> The maximum fission density is found to be 4.47 </a:t>
            </a:r>
            <a:r>
              <a:rPr lang="en-US" sz="1800">
                <a:effectLst/>
                <a:latin typeface="Times New Roman" panose="02020603050405020304" pitchFamily="18" charset="0"/>
                <a:ea typeface="Calibri" panose="020F0502020204030204" pitchFamily="34" charset="0"/>
                <a:cs typeface="Calibri" panose="020F0502020204030204" pitchFamily="34" charset="0"/>
              </a:rPr>
              <a:t>× </a:t>
            </a:r>
            <a:r>
              <a:rPr lang="en-US" sz="1800">
                <a:effectLst/>
                <a:latin typeface="Times New Roman" panose="02020603050405020304" pitchFamily="18" charset="0"/>
                <a:ea typeface="Calibri" panose="020F0502020204030204" pitchFamily="34" charset="0"/>
                <a:cs typeface="Arial" panose="020B0604020202020204" pitchFamily="34" charset="0"/>
              </a:rPr>
              <a:t>10</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21</a:t>
            </a:r>
            <a:r>
              <a:rPr lang="en-US" sz="1800">
                <a:effectLst/>
                <a:latin typeface="Times New Roman" panose="02020603050405020304" pitchFamily="18" charset="0"/>
                <a:ea typeface="Calibri" panose="020F0502020204030204" pitchFamily="34" charset="0"/>
                <a:cs typeface="Arial" panose="020B0604020202020204" pitchFamily="34" charset="0"/>
              </a:rPr>
              <a:t> cm</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 -3</a:t>
            </a:r>
            <a:r>
              <a:rPr lang="en-US" sz="1800">
                <a:effectLst/>
                <a:latin typeface="Times New Roman" panose="02020603050405020304" pitchFamily="18" charset="0"/>
                <a:ea typeface="Calibri" panose="020F0502020204030204" pitchFamily="34" charset="0"/>
                <a:cs typeface="Arial" panose="020B0604020202020204" pitchFamily="34" charset="0"/>
              </a:rPr>
              <a:t>.</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a:p>
        </p:txBody>
      </p:sp>
      <p:pic>
        <p:nvPicPr>
          <p:cNvPr id="4" name="Picture 3">
            <a:extLst>
              <a:ext uri="{FF2B5EF4-FFF2-40B4-BE49-F238E27FC236}">
                <a16:creationId xmlns:a16="http://schemas.microsoft.com/office/drawing/2014/main" id="{AD6C80D4-0F19-8978-1240-C967AA1215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38" b="1150"/>
          <a:stretch/>
        </p:blipFill>
        <p:spPr bwMode="auto">
          <a:xfrm>
            <a:off x="1000290" y="2708277"/>
            <a:ext cx="4023360" cy="3549015"/>
          </a:xfrm>
          <a:prstGeom prst="rect">
            <a:avLst/>
          </a:prstGeom>
          <a:ln>
            <a:noFill/>
          </a:ln>
          <a:extLst>
            <a:ext uri="{53640926-AAD7-44D8-BBD7-CCE9431645EC}">
              <a14:shadowObscured xmlns:a14="http://schemas.microsoft.com/office/drawing/2010/main"/>
            </a:ext>
          </a:extLst>
        </p:spPr>
      </p:pic>
      <p:pic>
        <p:nvPicPr>
          <p:cNvPr id="6" name="Picture 5" descr="A screenshot of text&#10;&#10;Description automatically generated">
            <a:extLst>
              <a:ext uri="{FF2B5EF4-FFF2-40B4-BE49-F238E27FC236}">
                <a16:creationId xmlns:a16="http://schemas.microsoft.com/office/drawing/2014/main" id="{CB823C87-4891-CEB2-F732-207FF1B5A89B}"/>
              </a:ext>
            </a:extLst>
          </p:cNvPr>
          <p:cNvPicPr>
            <a:picLocks noChangeAspect="1"/>
          </p:cNvPicPr>
          <p:nvPr/>
        </p:nvPicPr>
        <p:blipFill>
          <a:blip r:embed="rId5"/>
          <a:stretch>
            <a:fillRect/>
          </a:stretch>
        </p:blipFill>
        <p:spPr>
          <a:xfrm>
            <a:off x="5713524" y="2796367"/>
            <a:ext cx="5181600" cy="3073400"/>
          </a:xfrm>
          <a:prstGeom prst="rect">
            <a:avLst/>
          </a:prstGeom>
        </p:spPr>
      </p:pic>
      <p:grpSp>
        <p:nvGrpSpPr>
          <p:cNvPr id="7" name="Group 6">
            <a:extLst>
              <a:ext uri="{FF2B5EF4-FFF2-40B4-BE49-F238E27FC236}">
                <a16:creationId xmlns:a16="http://schemas.microsoft.com/office/drawing/2014/main" id="{820F9830-9BDC-6580-85EE-6F534355E7E2}"/>
              </a:ext>
            </a:extLst>
          </p:cNvPr>
          <p:cNvGrpSpPr/>
          <p:nvPr/>
        </p:nvGrpSpPr>
        <p:grpSpPr>
          <a:xfrm>
            <a:off x="6181726" y="4846476"/>
            <a:ext cx="2905124" cy="642620"/>
            <a:chOff x="0" y="0"/>
            <a:chExt cx="3219450" cy="756920"/>
          </a:xfrm>
        </p:grpSpPr>
        <p:sp>
          <p:nvSpPr>
            <p:cNvPr id="8" name="Freeform 5">
              <a:extLst>
                <a:ext uri="{FF2B5EF4-FFF2-40B4-BE49-F238E27FC236}">
                  <a16:creationId xmlns:a16="http://schemas.microsoft.com/office/drawing/2014/main" id="{5D83925C-3533-BBF8-06C8-8A25E09E003E}"/>
                </a:ext>
              </a:extLst>
            </p:cNvPr>
            <p:cNvSpPr/>
            <p:nvPr/>
          </p:nvSpPr>
          <p:spPr>
            <a:xfrm>
              <a:off x="0" y="0"/>
              <a:ext cx="3219450" cy="756920"/>
            </a:xfrm>
            <a:custGeom>
              <a:avLst/>
              <a:gdLst>
                <a:gd name="connsiteX0" fmla="*/ 0 w 3796937"/>
                <a:gd name="connsiteY0" fmla="*/ 200297 h 862148"/>
                <a:gd name="connsiteX1" fmla="*/ 714103 w 3796937"/>
                <a:gd name="connsiteY1" fmla="*/ 209005 h 862148"/>
                <a:gd name="connsiteX2" fmla="*/ 792480 w 3796937"/>
                <a:gd name="connsiteY2" fmla="*/ 0 h 862148"/>
                <a:gd name="connsiteX3" fmla="*/ 1567543 w 3796937"/>
                <a:gd name="connsiteY3" fmla="*/ 8708 h 862148"/>
                <a:gd name="connsiteX4" fmla="*/ 2899954 w 3796937"/>
                <a:gd name="connsiteY4" fmla="*/ 243840 h 862148"/>
                <a:gd name="connsiteX5" fmla="*/ 3779520 w 3796937"/>
                <a:gd name="connsiteY5" fmla="*/ 374468 h 862148"/>
                <a:gd name="connsiteX6" fmla="*/ 3796937 w 3796937"/>
                <a:gd name="connsiteY6" fmla="*/ 862148 h 862148"/>
                <a:gd name="connsiteX7" fmla="*/ 0 w 3796937"/>
                <a:gd name="connsiteY7" fmla="*/ 862148 h 862148"/>
                <a:gd name="connsiteX8" fmla="*/ 0 w 3796937"/>
                <a:gd name="connsiteY8" fmla="*/ 200297 h 86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6937" h="862148">
                  <a:moveTo>
                    <a:pt x="0" y="200297"/>
                  </a:moveTo>
                  <a:lnTo>
                    <a:pt x="714103" y="209005"/>
                  </a:lnTo>
                  <a:lnTo>
                    <a:pt x="792480" y="0"/>
                  </a:lnTo>
                  <a:lnTo>
                    <a:pt x="1567543" y="8708"/>
                  </a:lnTo>
                  <a:lnTo>
                    <a:pt x="2899954" y="243840"/>
                  </a:lnTo>
                  <a:lnTo>
                    <a:pt x="3779520" y="374468"/>
                  </a:lnTo>
                  <a:lnTo>
                    <a:pt x="3796937" y="862148"/>
                  </a:lnTo>
                  <a:lnTo>
                    <a:pt x="0" y="862148"/>
                  </a:lnTo>
                  <a:lnTo>
                    <a:pt x="0" y="200297"/>
                  </a:lnTo>
                  <a:close/>
                </a:path>
              </a:pathLst>
            </a:custGeom>
            <a:solidFill>
              <a:schemeClr val="tx2">
                <a:lumMod val="60000"/>
                <a:lumOff val="40000"/>
                <a:alpha val="50196"/>
              </a:schemeClr>
            </a:solid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274">
              <a:extLst>
                <a:ext uri="{FF2B5EF4-FFF2-40B4-BE49-F238E27FC236}">
                  <a16:creationId xmlns:a16="http://schemas.microsoft.com/office/drawing/2014/main" id="{AE9D7ADD-5AA3-6613-E342-13FE7DABF1E3}"/>
                </a:ext>
              </a:extLst>
            </p:cNvPr>
            <p:cNvSpPr txBox="1">
              <a:spLocks noChangeArrowheads="1"/>
            </p:cNvSpPr>
            <p:nvPr/>
          </p:nvSpPr>
          <p:spPr bwMode="auto">
            <a:xfrm>
              <a:off x="2328900" y="272590"/>
              <a:ext cx="618166"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marL="0" marR="0" algn="just">
                <a:lnSpc>
                  <a:spcPct val="107000"/>
                </a:lnSpc>
                <a:spcBef>
                  <a:spcPts val="0"/>
                </a:spcBef>
                <a:spcAft>
                  <a:spcPts val="800"/>
                </a:spcAft>
              </a:pPr>
              <a:r>
                <a:rPr lang="en-US" sz="1400" b="1">
                  <a:solidFill>
                    <a:srgbClr val="FFFF00"/>
                  </a:solidFill>
                  <a:effectLst/>
                  <a:latin typeface="Times New Roman" panose="02020603050405020304" pitchFamily="18" charset="0"/>
                  <a:ea typeface="Calibri" panose="020F0502020204030204" pitchFamily="34" charset="0"/>
                  <a:cs typeface="Arial" panose="020B0604020202020204" pitchFamily="34" charset="0"/>
                </a:rPr>
                <a:t>NNS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FED49CC-3E2C-E7B4-D62F-E0961DE0C11D}"/>
              </a:ext>
            </a:extLst>
          </p:cNvPr>
          <p:cNvSpPr txBox="1"/>
          <p:nvPr/>
        </p:nvSpPr>
        <p:spPr>
          <a:xfrm>
            <a:off x="6045962" y="5957858"/>
            <a:ext cx="5241163" cy="523220"/>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cs typeface="Arial" panose="020B0604020202020204" pitchFamily="34" charset="0"/>
              </a:rPr>
              <a:t>Power and Fission Density Profiles in other USHPRR (modified and reproduced)</a:t>
            </a:r>
            <a:endParaRPr lang="en-US" sz="1400" dirty="0"/>
          </a:p>
        </p:txBody>
      </p:sp>
    </p:spTree>
    <p:extLst>
      <p:ext uri="{BB962C8B-B14F-4D97-AF65-F5344CB8AC3E}">
        <p14:creationId xmlns:p14="http://schemas.microsoft.com/office/powerpoint/2010/main" val="1414037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Core Thermal Hydraulics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21" name="Slide Number Placeholder 20">
            <a:extLst>
              <a:ext uri="{FF2B5EF4-FFF2-40B4-BE49-F238E27FC236}">
                <a16:creationId xmlns:a16="http://schemas.microsoft.com/office/drawing/2014/main" id="{E0294D03-FFDF-4AD9-A81B-040AF27145A4}"/>
              </a:ext>
            </a:extLst>
          </p:cNvPr>
          <p:cNvSpPr>
            <a:spLocks noGrp="1"/>
          </p:cNvSpPr>
          <p:nvPr>
            <p:ph type="sldNum" sz="quarter" idx="12"/>
          </p:nvPr>
        </p:nvSpPr>
        <p:spPr/>
        <p:txBody>
          <a:bodyPr/>
          <a:lstStyle/>
          <a:p>
            <a:fld id="{61C45A3A-841E-C04D-A6C3-2A644B41F8FE}" type="slidenum">
              <a:rPr lang="en-US" smtClean="0"/>
              <a:t>43</a:t>
            </a:fld>
            <a:endParaRPr lang="en-US"/>
          </a:p>
        </p:txBody>
      </p:sp>
      <p:pic>
        <p:nvPicPr>
          <p:cNvPr id="8" name="Picture 7">
            <a:extLst>
              <a:ext uri="{FF2B5EF4-FFF2-40B4-BE49-F238E27FC236}">
                <a16:creationId xmlns:a16="http://schemas.microsoft.com/office/drawing/2014/main" id="{D47D84F9-508C-66D7-9960-B6A10AA02B63}"/>
              </a:ext>
            </a:extLst>
          </p:cNvPr>
          <p:cNvPicPr>
            <a:picLocks noChangeAspect="1"/>
          </p:cNvPicPr>
          <p:nvPr/>
        </p:nvPicPr>
        <p:blipFill>
          <a:blip r:embed="rId4"/>
          <a:stretch>
            <a:fillRect/>
          </a:stretch>
        </p:blipFill>
        <p:spPr>
          <a:xfrm>
            <a:off x="6380639" y="1325563"/>
            <a:ext cx="5316061" cy="4729363"/>
          </a:xfrm>
          <a:prstGeom prst="rect">
            <a:avLst/>
          </a:prstGeom>
        </p:spPr>
      </p:pic>
      <p:sp>
        <p:nvSpPr>
          <p:cNvPr id="10" name="TextBox 9">
            <a:extLst>
              <a:ext uri="{FF2B5EF4-FFF2-40B4-BE49-F238E27FC236}">
                <a16:creationId xmlns:a16="http://schemas.microsoft.com/office/drawing/2014/main" id="{957DB43D-39E9-ACC4-635B-74B187B7EA03}"/>
              </a:ext>
            </a:extLst>
          </p:cNvPr>
          <p:cNvSpPr txBox="1"/>
          <p:nvPr/>
        </p:nvSpPr>
        <p:spPr>
          <a:xfrm>
            <a:off x="6881834" y="6033184"/>
            <a:ext cx="5219550" cy="646331"/>
          </a:xfrm>
          <a:prstGeom prst="rect">
            <a:avLst/>
          </a:prstGeom>
          <a:noFill/>
        </p:spPr>
        <p:txBody>
          <a:bodyPr wrap="square">
            <a:spAutoFit/>
          </a:bodyPr>
          <a:lstStyle/>
          <a:p>
            <a:pPr algn="ctr"/>
            <a:r>
              <a:rPr lang="en-US" b="1" dirty="0"/>
              <a:t>CFD Model of Normalized Streamwise Velocity Profile of NNS Inlet</a:t>
            </a:r>
          </a:p>
        </p:txBody>
      </p:sp>
      <p:sp>
        <p:nvSpPr>
          <p:cNvPr id="7" name="Text Placeholder 5">
            <a:extLst>
              <a:ext uri="{FF2B5EF4-FFF2-40B4-BE49-F238E27FC236}">
                <a16:creationId xmlns:a16="http://schemas.microsoft.com/office/drawing/2014/main" id="{93BE6330-4C9F-E14A-AD1C-711AD4AF7D2F}"/>
              </a:ext>
            </a:extLst>
          </p:cNvPr>
          <p:cNvSpPr>
            <a:spLocks noGrp="1"/>
          </p:cNvSpPr>
          <p:nvPr>
            <p:ph type="body" sz="half" idx="2"/>
          </p:nvPr>
        </p:nvSpPr>
        <p:spPr>
          <a:xfrm>
            <a:off x="92824" y="1325563"/>
            <a:ext cx="6384326" cy="3396320"/>
          </a:xfrm>
        </p:spPr>
        <p:txBody>
          <a:bodyPr>
            <a:normAutofit/>
          </a:bodyPr>
          <a:lstStyle/>
          <a:p>
            <a:pPr marL="342900" indent="-342900">
              <a:buFont typeface="Arial" panose="020B0604020202020204" pitchFamily="34" charset="0"/>
              <a:buChar char="•"/>
            </a:pPr>
            <a:r>
              <a:rPr lang="en-US" sz="2000" dirty="0"/>
              <a:t>Analyses show no departure from nucleate boiling (DNBR) at any cycle state.</a:t>
            </a:r>
          </a:p>
          <a:p>
            <a:pPr marL="342900" indent="-342900">
              <a:buFont typeface="Arial" panose="020B0604020202020204" pitchFamily="34" charset="0"/>
              <a:buChar char="•"/>
            </a:pPr>
            <a:r>
              <a:rPr lang="en-US" sz="2000" dirty="0"/>
              <a:t>Maximum bulk temperature was nearly uniform in all channels and remains below 335 K.</a:t>
            </a:r>
          </a:p>
          <a:p>
            <a:pPr marL="342900" indent="-342900">
              <a:buFont typeface="Arial" panose="020B0604020202020204" pitchFamily="34" charset="0"/>
              <a:buChar char="•"/>
            </a:pPr>
            <a:r>
              <a:rPr lang="en-US" sz="2000" dirty="0"/>
              <a:t>Maximum cladding temperature remains below 365K.</a:t>
            </a:r>
          </a:p>
          <a:p>
            <a:pPr marL="342900" indent="-342900">
              <a:buFont typeface="Arial" panose="020B0604020202020204" pitchFamily="34" charset="0"/>
              <a:buChar char="•"/>
            </a:pPr>
            <a:r>
              <a:rPr lang="en-US" sz="2000" dirty="0"/>
              <a:t>CFD work is ongoing to assess the flow behavior at the inlet of the core (do we have undercooled channels?).</a:t>
            </a:r>
          </a:p>
          <a:p>
            <a:pPr marL="342900" indent="-342900">
              <a:buFont typeface="Arial" panose="020B0604020202020204" pitchFamily="34" charset="0"/>
              <a:buChar char="•"/>
            </a:pPr>
            <a:r>
              <a:rPr lang="en-US" sz="2000" dirty="0"/>
              <a:t>Work is starting to assess the design of the chimney and the outlet of the NNS (how tall should it be? how should the outlet connection look?).</a:t>
            </a:r>
          </a:p>
        </p:txBody>
      </p:sp>
      <p:pic>
        <p:nvPicPr>
          <p:cNvPr id="9" name="Picture 8">
            <a:extLst>
              <a:ext uri="{FF2B5EF4-FFF2-40B4-BE49-F238E27FC236}">
                <a16:creationId xmlns:a16="http://schemas.microsoft.com/office/drawing/2014/main" id="{58338997-4FD9-B203-8A60-816FA3067BC6}"/>
              </a:ext>
            </a:extLst>
          </p:cNvPr>
          <p:cNvPicPr>
            <a:picLocks noChangeAspect="1"/>
          </p:cNvPicPr>
          <p:nvPr/>
        </p:nvPicPr>
        <p:blipFill rotWithShape="1">
          <a:blip r:embed="rId5">
            <a:extLst>
              <a:ext uri="{28A0092B-C50C-407E-A947-70E740481C1C}">
                <a14:useLocalDpi xmlns:a14="http://schemas.microsoft.com/office/drawing/2010/main" val="0"/>
              </a:ext>
            </a:extLst>
          </a:blip>
          <a:srcRect t="50322"/>
          <a:stretch/>
        </p:blipFill>
        <p:spPr bwMode="auto">
          <a:xfrm>
            <a:off x="169433" y="4812633"/>
            <a:ext cx="5392905" cy="2011680"/>
          </a:xfrm>
          <a:prstGeom prst="rect">
            <a:avLst/>
          </a:prstGeom>
          <a:noFill/>
          <a:ln>
            <a:noFill/>
          </a:ln>
        </p:spPr>
      </p:pic>
      <p:sp>
        <p:nvSpPr>
          <p:cNvPr id="11" name="TextBox 10">
            <a:extLst>
              <a:ext uri="{FF2B5EF4-FFF2-40B4-BE49-F238E27FC236}">
                <a16:creationId xmlns:a16="http://schemas.microsoft.com/office/drawing/2014/main" id="{DE9BFB86-06B3-8C31-82F7-FCA524590DA7}"/>
              </a:ext>
            </a:extLst>
          </p:cNvPr>
          <p:cNvSpPr txBox="1"/>
          <p:nvPr/>
        </p:nvSpPr>
        <p:spPr>
          <a:xfrm>
            <a:off x="3477942" y="4991753"/>
            <a:ext cx="1951175" cy="338554"/>
          </a:xfrm>
          <a:prstGeom prst="rect">
            <a:avLst/>
          </a:prstGeom>
          <a:noFill/>
        </p:spPr>
        <p:txBody>
          <a:bodyPr wrap="none" rtlCol="0">
            <a:spAutoFit/>
          </a:bodyPr>
          <a:lstStyle/>
          <a:p>
            <a:r>
              <a:rPr lang="en-US" sz="1600" b="1" i="1" dirty="0">
                <a:solidFill>
                  <a:srgbClr val="FF0000"/>
                </a:solidFill>
              </a:rPr>
              <a:t>DNBR is @ </a:t>
            </a:r>
            <a:r>
              <a:rPr lang="en-US" sz="1600" b="1" i="1" dirty="0" err="1">
                <a:solidFill>
                  <a:srgbClr val="FF0000"/>
                </a:solidFill>
              </a:rPr>
              <a:t>mCHFR</a:t>
            </a:r>
            <a:r>
              <a:rPr lang="en-US" sz="1600" b="1" i="1" dirty="0">
                <a:solidFill>
                  <a:srgbClr val="FF0000"/>
                </a:solidFill>
              </a:rPr>
              <a:t>=1</a:t>
            </a:r>
          </a:p>
        </p:txBody>
      </p:sp>
    </p:spTree>
    <p:extLst>
      <p:ext uri="{BB962C8B-B14F-4D97-AF65-F5344CB8AC3E}">
        <p14:creationId xmlns:p14="http://schemas.microsoft.com/office/powerpoint/2010/main" val="3066679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Core Thermal Hydraulics </a:t>
            </a:r>
            <a:r>
              <a:rPr lang="en-US" sz="3800" baseline="-25000" dirty="0"/>
              <a:t>More CFD</a:t>
            </a:r>
            <a:endParaRPr lang="en-US" sz="3800" dirty="0"/>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21" name="Slide Number Placeholder 20">
            <a:extLst>
              <a:ext uri="{FF2B5EF4-FFF2-40B4-BE49-F238E27FC236}">
                <a16:creationId xmlns:a16="http://schemas.microsoft.com/office/drawing/2014/main" id="{E0294D03-FFDF-4AD9-A81B-040AF27145A4}"/>
              </a:ext>
            </a:extLst>
          </p:cNvPr>
          <p:cNvSpPr>
            <a:spLocks noGrp="1"/>
          </p:cNvSpPr>
          <p:nvPr>
            <p:ph type="sldNum" sz="quarter" idx="12"/>
          </p:nvPr>
        </p:nvSpPr>
        <p:spPr>
          <a:xfrm>
            <a:off x="87450" y="6454294"/>
            <a:ext cx="476649" cy="365125"/>
          </a:xfrm>
        </p:spPr>
        <p:txBody>
          <a:bodyPr/>
          <a:lstStyle/>
          <a:p>
            <a:fld id="{61C45A3A-841E-C04D-A6C3-2A644B41F8FE}" type="slidenum">
              <a:rPr lang="en-US" smtClean="0"/>
              <a:t>44</a:t>
            </a:fld>
            <a:endParaRPr lang="en-US"/>
          </a:p>
        </p:txBody>
      </p:sp>
      <p:pic>
        <p:nvPicPr>
          <p:cNvPr id="12" name="Picture 11">
            <a:extLst>
              <a:ext uri="{FF2B5EF4-FFF2-40B4-BE49-F238E27FC236}">
                <a16:creationId xmlns:a16="http://schemas.microsoft.com/office/drawing/2014/main" id="{31B4F887-DF56-F7C7-6584-8552B32599A0}"/>
              </a:ext>
            </a:extLst>
          </p:cNvPr>
          <p:cNvPicPr>
            <a:picLocks noChangeAspect="1"/>
          </p:cNvPicPr>
          <p:nvPr/>
        </p:nvPicPr>
        <p:blipFill rotWithShape="1">
          <a:blip r:embed="rId4">
            <a:extLst>
              <a:ext uri="{28A0092B-C50C-407E-A947-70E740481C1C}">
                <a14:useLocalDpi xmlns:a14="http://schemas.microsoft.com/office/drawing/2010/main" val="0"/>
              </a:ext>
            </a:extLst>
          </a:blip>
          <a:srcRect t="1" b="373"/>
          <a:stretch/>
        </p:blipFill>
        <p:spPr bwMode="auto">
          <a:xfrm>
            <a:off x="87452" y="1490937"/>
            <a:ext cx="6683253" cy="4097063"/>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A168792-3721-1B9E-F285-309101479C65}"/>
              </a:ext>
            </a:extLst>
          </p:cNvPr>
          <p:cNvPicPr>
            <a:picLocks noChangeAspect="1"/>
          </p:cNvPicPr>
          <p:nvPr/>
        </p:nvPicPr>
        <p:blipFill>
          <a:blip r:embed="rId5"/>
          <a:stretch>
            <a:fillRect/>
          </a:stretch>
        </p:blipFill>
        <p:spPr>
          <a:xfrm>
            <a:off x="7041751" y="1128922"/>
            <a:ext cx="2406878" cy="4967649"/>
          </a:xfrm>
          <a:prstGeom prst="rect">
            <a:avLst/>
          </a:prstGeom>
        </p:spPr>
      </p:pic>
      <p:cxnSp>
        <p:nvCxnSpPr>
          <p:cNvPr id="17" name="Straight Connector 16">
            <a:extLst>
              <a:ext uri="{FF2B5EF4-FFF2-40B4-BE49-F238E27FC236}">
                <a16:creationId xmlns:a16="http://schemas.microsoft.com/office/drawing/2014/main" id="{F626490C-8F3B-8C88-E763-C12A5E504CA7}"/>
              </a:ext>
            </a:extLst>
          </p:cNvPr>
          <p:cNvCxnSpPr/>
          <p:nvPr/>
        </p:nvCxnSpPr>
        <p:spPr>
          <a:xfrm>
            <a:off x="6783669" y="1325563"/>
            <a:ext cx="0" cy="524703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F6A5367-9A46-D9E6-2E9D-8EEDEF8CA60C}"/>
              </a:ext>
            </a:extLst>
          </p:cNvPr>
          <p:cNvSpPr txBox="1"/>
          <p:nvPr/>
        </p:nvSpPr>
        <p:spPr>
          <a:xfrm>
            <a:off x="1193150" y="6033184"/>
            <a:ext cx="5219550" cy="646331"/>
          </a:xfrm>
          <a:prstGeom prst="rect">
            <a:avLst/>
          </a:prstGeom>
          <a:noFill/>
        </p:spPr>
        <p:txBody>
          <a:bodyPr wrap="square">
            <a:spAutoFit/>
          </a:bodyPr>
          <a:lstStyle/>
          <a:p>
            <a:pPr algn="ctr"/>
            <a:r>
              <a:rPr lang="en-US" b="1" dirty="0"/>
              <a:t>CFD Modeling of the NNS Inlet </a:t>
            </a:r>
          </a:p>
          <a:p>
            <a:pPr algn="ctr"/>
            <a:r>
              <a:rPr lang="en-US" b="1" dirty="0"/>
              <a:t>(Streamwise and Spanwise velocities shown)</a:t>
            </a:r>
          </a:p>
        </p:txBody>
      </p:sp>
      <p:sp>
        <p:nvSpPr>
          <p:cNvPr id="19" name="TextBox 18">
            <a:extLst>
              <a:ext uri="{FF2B5EF4-FFF2-40B4-BE49-F238E27FC236}">
                <a16:creationId xmlns:a16="http://schemas.microsoft.com/office/drawing/2014/main" id="{34C8C5B6-C0E8-401E-7CAD-28706A71ED63}"/>
              </a:ext>
            </a:extLst>
          </p:cNvPr>
          <p:cNvSpPr txBox="1"/>
          <p:nvPr/>
        </p:nvSpPr>
        <p:spPr>
          <a:xfrm>
            <a:off x="7372425" y="6033184"/>
            <a:ext cx="5219550" cy="861774"/>
          </a:xfrm>
          <a:prstGeom prst="rect">
            <a:avLst/>
          </a:prstGeom>
          <a:noFill/>
        </p:spPr>
        <p:txBody>
          <a:bodyPr wrap="square">
            <a:spAutoFit/>
          </a:bodyPr>
          <a:lstStyle/>
          <a:p>
            <a:pPr algn="ctr"/>
            <a:r>
              <a:rPr lang="en-US" b="1" dirty="0"/>
              <a:t>CFD Modeling of the NNS Outlet </a:t>
            </a:r>
          </a:p>
          <a:p>
            <a:pPr algn="ctr"/>
            <a:r>
              <a:rPr lang="en-US" b="1" dirty="0"/>
              <a:t>(Streamwise velocity and vectors are shown)</a:t>
            </a:r>
          </a:p>
          <a:p>
            <a:pPr algn="ctr"/>
            <a:r>
              <a:rPr lang="en-US" sz="1400" i="1" dirty="0"/>
              <a:t>10 kPa pressure at the chimney outlet is assumed</a:t>
            </a:r>
          </a:p>
        </p:txBody>
      </p:sp>
      <p:pic>
        <p:nvPicPr>
          <p:cNvPr id="23" name="Picture 22">
            <a:extLst>
              <a:ext uri="{FF2B5EF4-FFF2-40B4-BE49-F238E27FC236}">
                <a16:creationId xmlns:a16="http://schemas.microsoft.com/office/drawing/2014/main" id="{0DAC3C81-043A-9D78-E749-970399C5A2E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80" b="96599" l="735" r="90000">
                        <a14:foregroundMark x1="78088" y1="6803" x2="60441" y2="5612"/>
                        <a14:foregroundMark x1="60441" y1="5612" x2="46618" y2="83673"/>
                        <a14:foregroundMark x1="46618" y1="83673" x2="30441" y2="94048"/>
                        <a14:foregroundMark x1="30441" y1="94048" x2="25000" y2="43537"/>
                        <a14:foregroundMark x1="25000" y1="43537" x2="30882" y2="21769"/>
                        <a14:foregroundMark x1="30882" y1="21769" x2="10882" y2="27041"/>
                        <a14:foregroundMark x1="10882" y1="27041" x2="10000" y2="61224"/>
                        <a14:foregroundMark x1="10000" y1="61224" x2="12500" y2="63435"/>
                        <a14:foregroundMark x1="60588" y1="74320" x2="47500" y2="96769"/>
                        <a14:foregroundMark x1="47500" y1="96769" x2="15441" y2="92517"/>
                        <a14:foregroundMark x1="15441" y1="92517" x2="9559" y2="44048"/>
                        <a14:foregroundMark x1="9559" y1="44048" x2="12941" y2="18707"/>
                        <a14:foregroundMark x1="14265" y1="96599" x2="42941" y2="93878"/>
                        <a14:foregroundMark x1="74412" y1="850" x2="57794" y2="1531"/>
                        <a14:foregroundMark x1="31176" y1="8844" x2="1471" y2="13095"/>
                        <a14:foregroundMark x1="1471" y1="13095" x2="735" y2="12755"/>
                        <a14:foregroundMark x1="3235" y1="41156" x2="3088" y2="67857"/>
                        <a14:foregroundMark x1="3088" y1="67857" x2="10882" y2="87925"/>
                        <a14:foregroundMark x1="10882" y1="87925" x2="21176" y2="93878"/>
                        <a14:foregroundMark x1="82647" y1="2381" x2="63824" y2="84864"/>
                        <a14:foregroundMark x1="63824" y1="84864" x2="66765" y2="84184"/>
                      </a14:backgroundRemoval>
                    </a14:imgEffect>
                  </a14:imgLayer>
                </a14:imgProps>
              </a:ext>
            </a:extLst>
          </a:blip>
          <a:srcRect r="17712"/>
          <a:stretch/>
        </p:blipFill>
        <p:spPr>
          <a:xfrm>
            <a:off x="9560850" y="1889670"/>
            <a:ext cx="2543698" cy="2673000"/>
          </a:xfrm>
          <a:prstGeom prst="rect">
            <a:avLst/>
          </a:prstGeom>
          <a:ln w="38100">
            <a:solidFill>
              <a:srgbClr val="FF0000"/>
            </a:solidFill>
            <a:prstDash val="sysDot"/>
          </a:ln>
        </p:spPr>
      </p:pic>
      <p:sp>
        <p:nvSpPr>
          <p:cNvPr id="24" name="Rectangle 23">
            <a:extLst>
              <a:ext uri="{FF2B5EF4-FFF2-40B4-BE49-F238E27FC236}">
                <a16:creationId xmlns:a16="http://schemas.microsoft.com/office/drawing/2014/main" id="{F028B12B-3B4D-D968-A1CE-BD07AF245DB0}"/>
              </a:ext>
            </a:extLst>
          </p:cNvPr>
          <p:cNvSpPr/>
          <p:nvPr/>
        </p:nvSpPr>
        <p:spPr>
          <a:xfrm>
            <a:off x="7041751" y="2845837"/>
            <a:ext cx="1085210" cy="961053"/>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265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C8EA7B2-ABE4-9FB2-4358-83A2D60A1725}"/>
              </a:ext>
            </a:extLst>
          </p:cNvPr>
          <p:cNvPicPr>
            <a:picLocks noChangeAspect="1"/>
          </p:cNvPicPr>
          <p:nvPr/>
        </p:nvPicPr>
        <p:blipFill>
          <a:blip r:embed="rId3"/>
          <a:stretch>
            <a:fillRect/>
          </a:stretch>
        </p:blipFill>
        <p:spPr>
          <a:xfrm>
            <a:off x="6155055" y="1144110"/>
            <a:ext cx="2774762" cy="3169762"/>
          </a:xfrm>
          <a:prstGeom prst="rect">
            <a:avLst/>
          </a:prstGeom>
        </p:spPr>
      </p:pic>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Thermal Hydraulics </a:t>
            </a:r>
            <a:r>
              <a:rPr lang="en-US" sz="3800" baseline="-25000" dirty="0"/>
              <a:t>Hot Channel in Normal Operation</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21" name="Slide Number Placeholder 20">
            <a:extLst>
              <a:ext uri="{FF2B5EF4-FFF2-40B4-BE49-F238E27FC236}">
                <a16:creationId xmlns:a16="http://schemas.microsoft.com/office/drawing/2014/main" id="{E0294D03-FFDF-4AD9-A81B-040AF27145A4}"/>
              </a:ext>
            </a:extLst>
          </p:cNvPr>
          <p:cNvSpPr>
            <a:spLocks noGrp="1"/>
          </p:cNvSpPr>
          <p:nvPr>
            <p:ph type="sldNum" sz="quarter" idx="12"/>
          </p:nvPr>
        </p:nvSpPr>
        <p:spPr>
          <a:xfrm>
            <a:off x="9423400" y="650843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45A3A-841E-C04D-A6C3-2A644B41F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4AD96E5-DBD6-8C41-302F-DB30C1FB2B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354" y="1325563"/>
            <a:ext cx="4388744" cy="4933996"/>
          </a:xfrm>
          <a:prstGeom prst="rect">
            <a:avLst/>
          </a:prstGeom>
          <a:noFill/>
          <a:ln>
            <a:noFill/>
          </a:ln>
        </p:spPr>
      </p:pic>
      <p:cxnSp>
        <p:nvCxnSpPr>
          <p:cNvPr id="19" name="Straight Arrow Connector 18">
            <a:extLst>
              <a:ext uri="{FF2B5EF4-FFF2-40B4-BE49-F238E27FC236}">
                <a16:creationId xmlns:a16="http://schemas.microsoft.com/office/drawing/2014/main" id="{40A75F5D-7405-CF30-B092-001DC5EB5E5D}"/>
              </a:ext>
            </a:extLst>
          </p:cNvPr>
          <p:cNvCxnSpPr>
            <a:cxnSpLocks/>
          </p:cNvCxnSpPr>
          <p:nvPr/>
        </p:nvCxnSpPr>
        <p:spPr>
          <a:xfrm>
            <a:off x="4375150" y="1536700"/>
            <a:ext cx="4373434" cy="1107646"/>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EC7B6C8D-1EF0-B8B1-A40C-39B6CA05C37B}"/>
              </a:ext>
            </a:extLst>
          </p:cNvPr>
          <p:cNvGraphicFramePr>
            <a:graphicFrameLocks noGrp="1"/>
          </p:cNvGraphicFramePr>
          <p:nvPr>
            <p:extLst>
              <p:ext uri="{D42A27DB-BD31-4B8C-83A1-F6EECF244321}">
                <p14:modId xmlns:p14="http://schemas.microsoft.com/office/powerpoint/2010/main" val="2225939335"/>
              </p:ext>
            </p:extLst>
          </p:nvPr>
        </p:nvGraphicFramePr>
        <p:xfrm>
          <a:off x="4673596" y="4405311"/>
          <a:ext cx="7496917" cy="2141776"/>
        </p:xfrm>
        <a:graphic>
          <a:graphicData uri="http://schemas.openxmlformats.org/drawingml/2006/table">
            <a:tbl>
              <a:tblPr firstRow="1" firstCol="1" bandRow="1"/>
              <a:tblGrid>
                <a:gridCol w="1113367">
                  <a:extLst>
                    <a:ext uri="{9D8B030D-6E8A-4147-A177-3AD203B41FA5}">
                      <a16:colId xmlns:a16="http://schemas.microsoft.com/office/drawing/2014/main" val="3429345291"/>
                    </a:ext>
                  </a:extLst>
                </a:gridCol>
                <a:gridCol w="1930082">
                  <a:extLst>
                    <a:ext uri="{9D8B030D-6E8A-4147-A177-3AD203B41FA5}">
                      <a16:colId xmlns:a16="http://schemas.microsoft.com/office/drawing/2014/main" val="1478934463"/>
                    </a:ext>
                  </a:extLst>
                </a:gridCol>
                <a:gridCol w="1113367">
                  <a:extLst>
                    <a:ext uri="{9D8B030D-6E8A-4147-A177-3AD203B41FA5}">
                      <a16:colId xmlns:a16="http://schemas.microsoft.com/office/drawing/2014/main" val="26377688"/>
                    </a:ext>
                  </a:extLst>
                </a:gridCol>
                <a:gridCol w="1113367">
                  <a:extLst>
                    <a:ext uri="{9D8B030D-6E8A-4147-A177-3AD203B41FA5}">
                      <a16:colId xmlns:a16="http://schemas.microsoft.com/office/drawing/2014/main" val="2818840396"/>
                    </a:ext>
                  </a:extLst>
                </a:gridCol>
                <a:gridCol w="1113367">
                  <a:extLst>
                    <a:ext uri="{9D8B030D-6E8A-4147-A177-3AD203B41FA5}">
                      <a16:colId xmlns:a16="http://schemas.microsoft.com/office/drawing/2014/main" val="4169110729"/>
                    </a:ext>
                  </a:extLst>
                </a:gridCol>
                <a:gridCol w="1113367">
                  <a:extLst>
                    <a:ext uri="{9D8B030D-6E8A-4147-A177-3AD203B41FA5}">
                      <a16:colId xmlns:a16="http://schemas.microsoft.com/office/drawing/2014/main" val="161359738"/>
                    </a:ext>
                  </a:extLst>
                </a:gridCol>
              </a:tblGrid>
              <a:tr h="247928">
                <a:tc rowSpan="2">
                  <a:txBody>
                    <a:bodyPr/>
                    <a:lstStyle/>
                    <a:p>
                      <a:pPr marL="0" marR="0" algn="ctr">
                        <a:spcBef>
                          <a:spcPts val="0"/>
                        </a:spcBef>
                        <a:spcAft>
                          <a:spcPts val="6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Safety Criterion</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6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Correlation</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NNS</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6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NNS</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600"/>
                        </a:spcAft>
                      </a:pPr>
                      <a:r>
                        <a:rPr lang="en-US" sz="1800" b="1" dirty="0">
                          <a:effectLst/>
                          <a:latin typeface="Times New Roman" panose="02020603050405020304" pitchFamily="18" charset="0"/>
                          <a:ea typeface="Calibri" panose="020F0502020204030204" pitchFamily="34" charset="0"/>
                          <a:cs typeface="Arial" panose="020B0604020202020204" pitchFamily="34" charset="0"/>
                        </a:rPr>
                        <a:t>NBSR</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6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NBSR</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02102872"/>
                  </a:ext>
                </a:extLst>
              </a:tr>
              <a:tr h="247928">
                <a:tc vMerge="1">
                  <a:txBody>
                    <a:bodyPr/>
                    <a:lstStyle/>
                    <a:p>
                      <a:endParaRPr lang="en-US"/>
                    </a:p>
                  </a:txBody>
                  <a:tcPr/>
                </a:tc>
                <a:tc vMerge="1">
                  <a:txBody>
                    <a:bodyPr/>
                    <a:lstStyle/>
                    <a:p>
                      <a:endParaRPr lang="en-US"/>
                    </a:p>
                  </a:txBody>
                  <a:tcPr/>
                </a:tc>
                <a:tc>
                  <a:txBody>
                    <a:bodyPr/>
                    <a:lstStyle/>
                    <a:p>
                      <a:pPr marL="0" marR="0" algn="ctr">
                        <a:spcBef>
                          <a:spcPts val="0"/>
                        </a:spcBef>
                        <a:spcAft>
                          <a:spcPts val="600"/>
                        </a:spcAft>
                      </a:pPr>
                      <a:r>
                        <a:rPr lang="en-US" sz="1200" b="1" i="1">
                          <a:effectLst/>
                          <a:latin typeface="Times New Roman" panose="02020603050405020304" pitchFamily="18" charset="0"/>
                          <a:ea typeface="Calibri" panose="020F0502020204030204" pitchFamily="34" charset="0"/>
                          <a:cs typeface="Arial" panose="020B0604020202020204" pitchFamily="34" charset="0"/>
                        </a:rPr>
                        <a:t>System</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b="1" i="1">
                          <a:effectLst/>
                          <a:latin typeface="Times New Roman" panose="02020603050405020304" pitchFamily="18" charset="0"/>
                          <a:ea typeface="Calibri" panose="020F0502020204030204" pitchFamily="34" charset="0"/>
                          <a:cs typeface="Arial" panose="020B0604020202020204" pitchFamily="34" charset="0"/>
                        </a:rPr>
                        <a:t>Core (SU)</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b="1" i="1" dirty="0">
                          <a:effectLst/>
                          <a:latin typeface="Times New Roman" panose="02020603050405020304" pitchFamily="18" charset="0"/>
                          <a:ea typeface="Calibri" panose="020F0502020204030204" pitchFamily="34" charset="0"/>
                          <a:cs typeface="Arial" panose="020B0604020202020204" pitchFamily="34" charset="0"/>
                        </a:rPr>
                        <a:t>HEU</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600"/>
                        </a:spcAft>
                      </a:pPr>
                      <a:r>
                        <a:rPr lang="en-US" sz="1200" b="1" i="1">
                          <a:effectLst/>
                          <a:latin typeface="Times New Roman" panose="02020603050405020304" pitchFamily="18" charset="0"/>
                          <a:ea typeface="Calibri" panose="020F0502020204030204" pitchFamily="34" charset="0"/>
                          <a:cs typeface="Arial" panose="020B0604020202020204" pitchFamily="34" charset="0"/>
                        </a:rPr>
                        <a:t>LEU</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5058250"/>
                  </a:ext>
                </a:extLst>
              </a:tr>
              <a:tr h="247928">
                <a:tc rowSpan="2">
                  <a:txBody>
                    <a:bodyPr/>
                    <a:lstStyle/>
                    <a:p>
                      <a:pPr marL="0" marR="0" algn="ctr">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CHFR</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gn="ctr">
                        <a:spcBef>
                          <a:spcPts val="0"/>
                        </a:spcBef>
                        <a:spcAft>
                          <a:spcPts val="600"/>
                        </a:spcAft>
                      </a:pP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Mirshak</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3.03</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3.09</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3.04</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38074092"/>
                  </a:ext>
                </a:extLst>
              </a:tr>
              <a:tr h="247928">
                <a:tc vMerge="1">
                  <a:txBody>
                    <a:bodyPr/>
                    <a:lstStyle/>
                    <a:p>
                      <a:endParaRPr lang="en-US"/>
                    </a:p>
                  </a:txBody>
                  <a:tcPr/>
                </a:tc>
                <a:tc>
                  <a:txBody>
                    <a:bodyPr/>
                    <a:lstStyle/>
                    <a:p>
                      <a:pPr marL="0" marR="0" algn="ctr">
                        <a:spcBef>
                          <a:spcPts val="0"/>
                        </a:spcBef>
                        <a:spcAft>
                          <a:spcPts val="600"/>
                        </a:spcAft>
                      </a:pPr>
                      <a:r>
                        <a:rPr lang="en-US" sz="18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Sudo-Kaminaga</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lumMod val="85000"/>
                      </a:schemeClr>
                    </a:solidFill>
                  </a:tcPr>
                </a:tc>
                <a:tc>
                  <a:txBody>
                    <a:bodyPr/>
                    <a:lstStyle/>
                    <a:p>
                      <a:pPr marL="0" marR="0" algn="ctr">
                        <a:spcBef>
                          <a:spcPts val="0"/>
                        </a:spcBef>
                        <a:spcAft>
                          <a:spcPts val="600"/>
                        </a:spcAft>
                      </a:pPr>
                      <a:r>
                        <a:rPr lang="en-US" sz="18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3.22</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lumMod val="85000"/>
                      </a:schemeClr>
                    </a:solidFill>
                  </a:tcPr>
                </a:tc>
                <a:tc>
                  <a:txBody>
                    <a:bodyPr/>
                    <a:lstStyle/>
                    <a:p>
                      <a:pPr marL="0" marR="0" algn="ctr">
                        <a:spcBef>
                          <a:spcPts val="0"/>
                        </a:spcBef>
                        <a:spcAft>
                          <a:spcPts val="600"/>
                        </a:spcAft>
                      </a:pPr>
                      <a:r>
                        <a:rPr lang="en-US" sz="18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3.28</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3.99</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3.96</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lumMod val="85000"/>
                      </a:schemeClr>
                    </a:solidFill>
                  </a:tcPr>
                </a:tc>
                <a:extLst>
                  <a:ext uri="{0D108BD9-81ED-4DB2-BD59-A6C34878D82A}">
                    <a16:rowId xmlns:a16="http://schemas.microsoft.com/office/drawing/2014/main" val="3940679220"/>
                  </a:ext>
                </a:extLst>
              </a:tr>
              <a:tr h="247928">
                <a:tc rowSpan="2">
                  <a:txBody>
                    <a:bodyPr/>
                    <a:lstStyle/>
                    <a:p>
                      <a:pPr marL="0" marR="0" algn="ctr">
                        <a:spcBef>
                          <a:spcPts val="0"/>
                        </a:spcBef>
                        <a:spcAft>
                          <a:spcPts val="600"/>
                        </a:spcAft>
                      </a:pPr>
                      <a:r>
                        <a:rPr lang="en-US" sz="1800" b="1">
                          <a:effectLst/>
                          <a:latin typeface="Times New Roman" panose="02020603050405020304" pitchFamily="18" charset="0"/>
                          <a:ea typeface="Calibri" panose="020F0502020204030204" pitchFamily="34" charset="0"/>
                          <a:cs typeface="Arial" panose="020B0604020202020204" pitchFamily="34" charset="0"/>
                        </a:rPr>
                        <a:t>OFIR</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Saha-Zuber</a:t>
                      </a: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7.17</a:t>
                      </a: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7.22</a:t>
                      </a:r>
                    </a:p>
                  </a:txBody>
                  <a:tcPr marL="68580" marR="68580" marT="0" marB="0">
                    <a:lnL>
                      <a:noFill/>
                    </a:lnL>
                    <a:lnR>
                      <a:noFill/>
                    </a:lnR>
                    <a:lnT>
                      <a:noFill/>
                    </a:lnT>
                    <a:lnB>
                      <a:noFill/>
                    </a:lnB>
                  </a:tcPr>
                </a:tc>
                <a:tc>
                  <a:txBody>
                    <a:bodyPr/>
                    <a:lstStyle/>
                    <a:p>
                      <a:pPr marL="0" marR="0" algn="ctr">
                        <a:spcBef>
                          <a:spcPts val="0"/>
                        </a:spcBef>
                        <a:spcAft>
                          <a:spcPts val="6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5.50</a:t>
                      </a: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5.61</a:t>
                      </a:r>
                    </a:p>
                  </a:txBody>
                  <a:tcPr marL="68580" marR="68580" marT="0" marB="0" anchor="ctr">
                    <a:lnL>
                      <a:noFill/>
                    </a:lnL>
                    <a:lnR>
                      <a:noFill/>
                    </a:lnR>
                    <a:lnT>
                      <a:noFill/>
                    </a:lnT>
                    <a:lnB>
                      <a:noFill/>
                    </a:lnB>
                  </a:tcPr>
                </a:tc>
                <a:extLst>
                  <a:ext uri="{0D108BD9-81ED-4DB2-BD59-A6C34878D82A}">
                    <a16:rowId xmlns:a16="http://schemas.microsoft.com/office/drawing/2014/main" val="2731603143"/>
                  </a:ext>
                </a:extLst>
              </a:tr>
              <a:tr h="247928">
                <a:tc vMerge="1">
                  <a:txBody>
                    <a:bodyPr/>
                    <a:lstStyle/>
                    <a:p>
                      <a:endParaRPr lang="en-US"/>
                    </a:p>
                  </a:txBody>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Costa</a:t>
                      </a: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5.62</a:t>
                      </a: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5.48</a:t>
                      </a:r>
                    </a:p>
                  </a:txBody>
                  <a:tcPr marL="68580" marR="68580" marT="0" marB="0">
                    <a:lnL>
                      <a:noFill/>
                    </a:lnL>
                    <a:lnR>
                      <a:noFill/>
                    </a:lnR>
                    <a:lnT>
                      <a:noFill/>
                    </a:lnT>
                    <a:lnB>
                      <a:noFill/>
                    </a:lnB>
                  </a:tcPr>
                </a:tc>
                <a:tc>
                  <a:txBody>
                    <a:bodyPr/>
                    <a:lstStyle/>
                    <a:p>
                      <a:pPr marL="0" marR="0" algn="ctr">
                        <a:spcBef>
                          <a:spcPts val="0"/>
                        </a:spcBef>
                        <a:spcAft>
                          <a:spcPts val="600"/>
                        </a:spcAft>
                      </a:pPr>
                      <a:r>
                        <a:rPr lang="en-US" sz="1800" dirty="0">
                          <a:effectLst/>
                          <a:latin typeface="Times New Roman" panose="02020603050405020304" pitchFamily="18"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marL="0" marR="0" algn="ctr">
                        <a:spcBef>
                          <a:spcPts val="0"/>
                        </a:spcBef>
                        <a:spcAft>
                          <a:spcPts val="600"/>
                        </a:spcAft>
                      </a:pPr>
                      <a:r>
                        <a:rPr lang="en-US" sz="1800">
                          <a:effectLst/>
                          <a:latin typeface="Times New Roman" panose="02020603050405020304" pitchFamily="18"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extLst>
                  <a:ext uri="{0D108BD9-81ED-4DB2-BD59-A6C34878D82A}">
                    <a16:rowId xmlns:a16="http://schemas.microsoft.com/office/drawing/2014/main" val="956467453"/>
                  </a:ext>
                </a:extLst>
              </a:tr>
              <a:tr h="495856">
                <a:tc>
                  <a:txBody>
                    <a:bodyPr/>
                    <a:lstStyle/>
                    <a:p>
                      <a:pPr marL="0" marR="0" algn="ctr">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ONBR</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Bergles-Rosenhow</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1.96</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2.15</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17372144"/>
                  </a:ext>
                </a:extLst>
              </a:tr>
            </a:tbl>
          </a:graphicData>
        </a:graphic>
      </p:graphicFrame>
    </p:spTree>
    <p:extLst>
      <p:ext uri="{BB962C8B-B14F-4D97-AF65-F5344CB8AC3E}">
        <p14:creationId xmlns:p14="http://schemas.microsoft.com/office/powerpoint/2010/main" val="455834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Proposed Cold Neutron Instruments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8" name="TextBox 17">
            <a:extLst>
              <a:ext uri="{FF2B5EF4-FFF2-40B4-BE49-F238E27FC236}">
                <a16:creationId xmlns:a16="http://schemas.microsoft.com/office/drawing/2014/main" id="{D43C57D2-DA59-4D91-A66B-DE308E060F2C}"/>
              </a:ext>
            </a:extLst>
          </p:cNvPr>
          <p:cNvSpPr txBox="1"/>
          <p:nvPr/>
        </p:nvSpPr>
        <p:spPr>
          <a:xfrm>
            <a:off x="0" y="6069730"/>
            <a:ext cx="5206312" cy="369332"/>
          </a:xfrm>
          <a:prstGeom prst="rect">
            <a:avLst/>
          </a:prstGeom>
          <a:noFill/>
        </p:spPr>
        <p:txBody>
          <a:bodyPr wrap="square">
            <a:spAutoFit/>
          </a:bodyPr>
          <a:lstStyle/>
          <a:p>
            <a:pPr algn="ctr"/>
            <a:r>
              <a:rPr lang="en-US" b="1" dirty="0"/>
              <a:t>Plan view through the fuel center of the reactor core</a:t>
            </a:r>
          </a:p>
        </p:txBody>
      </p:sp>
      <p:pic>
        <p:nvPicPr>
          <p:cNvPr id="9" name="Picture 8" descr="Diagram&#10;&#10;Description automatically generated">
            <a:extLst>
              <a:ext uri="{FF2B5EF4-FFF2-40B4-BE49-F238E27FC236}">
                <a16:creationId xmlns:a16="http://schemas.microsoft.com/office/drawing/2014/main" id="{09D115DE-6333-45D0-9910-29369BCAE6FC}"/>
              </a:ext>
            </a:extLst>
          </p:cNvPr>
          <p:cNvPicPr>
            <a:picLocks noChangeAspect="1"/>
          </p:cNvPicPr>
          <p:nvPr/>
        </p:nvPicPr>
        <p:blipFill>
          <a:blip r:embed="rId4"/>
          <a:stretch>
            <a:fillRect/>
          </a:stretch>
        </p:blipFill>
        <p:spPr>
          <a:xfrm>
            <a:off x="246988" y="1252937"/>
            <a:ext cx="4712335" cy="4695825"/>
          </a:xfrm>
          <a:prstGeom prst="rect">
            <a:avLst/>
          </a:prstGeom>
        </p:spPr>
      </p:pic>
      <p:graphicFrame>
        <p:nvGraphicFramePr>
          <p:cNvPr id="10" name="Content Placeholder 4">
            <a:extLst>
              <a:ext uri="{FF2B5EF4-FFF2-40B4-BE49-F238E27FC236}">
                <a16:creationId xmlns:a16="http://schemas.microsoft.com/office/drawing/2014/main" id="{F8FD58F6-3E1E-476B-A9A7-2665B7482CEE}"/>
              </a:ext>
            </a:extLst>
          </p:cNvPr>
          <p:cNvGraphicFramePr>
            <a:graphicFrameLocks noGrp="1"/>
          </p:cNvGraphicFramePr>
          <p:nvPr>
            <p:ph idx="1"/>
          </p:nvPr>
        </p:nvGraphicFramePr>
        <p:xfrm>
          <a:off x="5206312" y="1631197"/>
          <a:ext cx="6738699" cy="4053840"/>
        </p:xfrm>
        <a:graphic>
          <a:graphicData uri="http://schemas.openxmlformats.org/drawingml/2006/table">
            <a:tbl>
              <a:tblPr firstRow="1" firstCol="1" bandRow="1">
                <a:tableStyleId>{9D7B26C5-4107-4FEC-AEDC-1716B250A1EF}</a:tableStyleId>
              </a:tblPr>
              <a:tblGrid>
                <a:gridCol w="4491165">
                  <a:extLst>
                    <a:ext uri="{9D8B030D-6E8A-4147-A177-3AD203B41FA5}">
                      <a16:colId xmlns:a16="http://schemas.microsoft.com/office/drawing/2014/main" val="78250990"/>
                    </a:ext>
                  </a:extLst>
                </a:gridCol>
                <a:gridCol w="1194003">
                  <a:extLst>
                    <a:ext uri="{9D8B030D-6E8A-4147-A177-3AD203B41FA5}">
                      <a16:colId xmlns:a16="http://schemas.microsoft.com/office/drawing/2014/main" val="2600527761"/>
                    </a:ext>
                  </a:extLst>
                </a:gridCol>
                <a:gridCol w="1053531">
                  <a:extLst>
                    <a:ext uri="{9D8B030D-6E8A-4147-A177-3AD203B41FA5}">
                      <a16:colId xmlns:a16="http://schemas.microsoft.com/office/drawing/2014/main" val="1291677353"/>
                    </a:ext>
                  </a:extLst>
                </a:gridCol>
              </a:tblGrid>
              <a:tr h="384811">
                <a:tc>
                  <a:txBody>
                    <a:bodyPr/>
                    <a:lstStyle/>
                    <a:p>
                      <a:pPr marL="0" marR="19050" algn="just">
                        <a:spcBef>
                          <a:spcPts val="0"/>
                        </a:spcBef>
                        <a:spcAft>
                          <a:spcPts val="0"/>
                        </a:spcAft>
                      </a:pPr>
                      <a:r>
                        <a:rPr lang="en-US" sz="1400">
                          <a:effectLst/>
                        </a:rPr>
                        <a:t>Instrument type</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Total Number</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End position</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39242893"/>
                  </a:ext>
                </a:extLst>
              </a:tr>
              <a:tr h="192405">
                <a:tc>
                  <a:txBody>
                    <a:bodyPr/>
                    <a:lstStyle/>
                    <a:p>
                      <a:pPr marL="0" marR="19050" algn="just">
                        <a:spcBef>
                          <a:spcPts val="0"/>
                        </a:spcBef>
                        <a:spcAft>
                          <a:spcPts val="0"/>
                        </a:spcAft>
                      </a:pPr>
                      <a:r>
                        <a:rPr lang="en-US" sz="1400">
                          <a:effectLst/>
                        </a:rPr>
                        <a:t>Small-Angle Neutron Scattering (SANS)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2-3</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90718922"/>
                  </a:ext>
                </a:extLst>
              </a:tr>
              <a:tr h="192405">
                <a:tc>
                  <a:txBody>
                    <a:bodyPr/>
                    <a:lstStyle/>
                    <a:p>
                      <a:pPr marL="0" marR="19050" algn="just">
                        <a:spcBef>
                          <a:spcPts val="0"/>
                        </a:spcBef>
                        <a:spcAft>
                          <a:spcPts val="0"/>
                        </a:spcAft>
                      </a:pPr>
                      <a:r>
                        <a:rPr lang="en-US" sz="1400" dirty="0">
                          <a:effectLst/>
                        </a:rPr>
                        <a:t>Reflectometer (CANDOR type)</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9857459"/>
                  </a:ext>
                </a:extLst>
              </a:tr>
              <a:tr h="192405">
                <a:tc>
                  <a:txBody>
                    <a:bodyPr/>
                    <a:lstStyle/>
                    <a:p>
                      <a:pPr marL="0" marR="19050" algn="just">
                        <a:spcBef>
                          <a:spcPts val="0"/>
                        </a:spcBef>
                        <a:spcAft>
                          <a:spcPts val="0"/>
                        </a:spcAft>
                      </a:pPr>
                      <a:r>
                        <a:rPr lang="en-US" sz="1400">
                          <a:effectLst/>
                        </a:rPr>
                        <a:t>Cold Neutron Imaging (CNI)</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75653092"/>
                  </a:ext>
                </a:extLst>
              </a:tr>
              <a:tr h="192405">
                <a:tc>
                  <a:txBody>
                    <a:bodyPr/>
                    <a:lstStyle/>
                    <a:p>
                      <a:pPr marL="0" marR="19050" algn="just">
                        <a:spcBef>
                          <a:spcPts val="0"/>
                        </a:spcBef>
                        <a:spcAft>
                          <a:spcPts val="0"/>
                        </a:spcAft>
                      </a:pPr>
                      <a:r>
                        <a:rPr lang="en-US" sz="1400">
                          <a:effectLst/>
                        </a:rPr>
                        <a:t>Cold 3-Axis (CN3X)</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46302888"/>
                  </a:ext>
                </a:extLst>
              </a:tr>
              <a:tr h="192405">
                <a:tc>
                  <a:txBody>
                    <a:bodyPr/>
                    <a:lstStyle/>
                    <a:p>
                      <a:pPr marL="0" marR="19050" algn="just">
                        <a:spcBef>
                          <a:spcPts val="0"/>
                        </a:spcBef>
                        <a:spcAft>
                          <a:spcPts val="0"/>
                        </a:spcAft>
                      </a:pPr>
                      <a:r>
                        <a:rPr lang="en-US" sz="1400">
                          <a:effectLst/>
                        </a:rPr>
                        <a:t>Backscattering (BS)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YES/NO?</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77439253"/>
                  </a:ext>
                </a:extLst>
              </a:tr>
              <a:tr h="192405">
                <a:tc>
                  <a:txBody>
                    <a:bodyPr/>
                    <a:lstStyle/>
                    <a:p>
                      <a:pPr marL="0" marR="19050" algn="just">
                        <a:spcBef>
                          <a:spcPts val="0"/>
                        </a:spcBef>
                        <a:spcAft>
                          <a:spcPts val="0"/>
                        </a:spcAft>
                      </a:pPr>
                      <a:r>
                        <a:rPr lang="en-US" sz="1400" dirty="0">
                          <a:effectLst/>
                        </a:rPr>
                        <a:t>Neutron Spin-Echo (NSE) (</a:t>
                      </a:r>
                      <a:r>
                        <a:rPr lang="en-US" sz="1400" dirty="0" err="1">
                          <a:effectLst/>
                        </a:rPr>
                        <a:t>Mezei</a:t>
                      </a:r>
                      <a:r>
                        <a:rPr lang="en-US" sz="1400" dirty="0">
                          <a:effectLst/>
                        </a:rPr>
                        <a:t>-type)</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27453947"/>
                  </a:ext>
                </a:extLst>
              </a:tr>
              <a:tr h="192405">
                <a:tc>
                  <a:txBody>
                    <a:bodyPr/>
                    <a:lstStyle/>
                    <a:p>
                      <a:pPr marL="0" marR="19050" algn="just">
                        <a:spcBef>
                          <a:spcPts val="0"/>
                        </a:spcBef>
                        <a:spcAft>
                          <a:spcPts val="0"/>
                        </a:spcAft>
                      </a:pPr>
                      <a:r>
                        <a:rPr lang="en-US" sz="1400">
                          <a:effectLst/>
                        </a:rPr>
                        <a:t>Neutron Spin-Echo (NSE) (WASP type)</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1192381"/>
                  </a:ext>
                </a:extLst>
              </a:tr>
              <a:tr h="179068">
                <a:tc>
                  <a:txBody>
                    <a:bodyPr/>
                    <a:lstStyle/>
                    <a:p>
                      <a:pPr marL="0" marR="19050" algn="just">
                        <a:spcBef>
                          <a:spcPts val="0"/>
                        </a:spcBef>
                        <a:spcAft>
                          <a:spcPts val="0"/>
                        </a:spcAft>
                      </a:pPr>
                      <a:r>
                        <a:rPr lang="en-US" sz="1400" dirty="0">
                          <a:effectLst/>
                        </a:rPr>
                        <a:t>High current physics experimental position (Physics)</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dirty="0">
                          <a:effectLst/>
                        </a:rPr>
                        <a:t>1</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dirty="0">
                          <a:effectLst/>
                        </a:rPr>
                        <a:t>YES</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26593981"/>
                  </a:ext>
                </a:extLst>
              </a:tr>
              <a:tr h="192405">
                <a:tc>
                  <a:txBody>
                    <a:bodyPr/>
                    <a:lstStyle/>
                    <a:p>
                      <a:pPr marL="0" marR="19050" algn="just">
                        <a:spcBef>
                          <a:spcPts val="0"/>
                        </a:spcBef>
                        <a:spcAft>
                          <a:spcPts val="0"/>
                        </a:spcAft>
                      </a:pPr>
                      <a:r>
                        <a:rPr lang="en-US" sz="1400">
                          <a:effectLst/>
                        </a:rPr>
                        <a:t>Prompt Gamma Activation Analysis (PGAA)</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95779415"/>
                  </a:ext>
                </a:extLst>
              </a:tr>
              <a:tr h="192405">
                <a:tc>
                  <a:txBody>
                    <a:bodyPr/>
                    <a:lstStyle/>
                    <a:p>
                      <a:pPr marL="0" marR="19050" algn="just">
                        <a:spcBef>
                          <a:spcPts val="0"/>
                        </a:spcBef>
                        <a:spcAft>
                          <a:spcPts val="0"/>
                        </a:spcAft>
                      </a:pPr>
                      <a:r>
                        <a:rPr lang="en-US" sz="1400">
                          <a:effectLst/>
                        </a:rPr>
                        <a:t>Neutron Depth Profiling (NDP)</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41392387"/>
                  </a:ext>
                </a:extLst>
              </a:tr>
              <a:tr h="192405">
                <a:tc>
                  <a:txBody>
                    <a:bodyPr/>
                    <a:lstStyle/>
                    <a:p>
                      <a:pPr marL="0" marR="19050" algn="just">
                        <a:spcBef>
                          <a:spcPts val="0"/>
                        </a:spcBef>
                        <a:spcAft>
                          <a:spcPts val="0"/>
                        </a:spcAft>
                      </a:pPr>
                      <a:r>
                        <a:rPr lang="en-US" sz="1400" dirty="0">
                          <a:effectLst/>
                        </a:rPr>
                        <a:t>Materials Diffractometer (λ &gt; 0.3 nm)?</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47123208"/>
                  </a:ext>
                </a:extLst>
              </a:tr>
              <a:tr h="192405">
                <a:tc>
                  <a:txBody>
                    <a:bodyPr/>
                    <a:lstStyle/>
                    <a:p>
                      <a:pPr marL="0" marR="19050" algn="just">
                        <a:spcBef>
                          <a:spcPts val="0"/>
                        </a:spcBef>
                        <a:spcAft>
                          <a:spcPts val="0"/>
                        </a:spcAft>
                      </a:pPr>
                      <a:r>
                        <a:rPr lang="en-US" sz="1400">
                          <a:effectLst/>
                        </a:rPr>
                        <a:t>Interferometer</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NO</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53592172"/>
                  </a:ext>
                </a:extLst>
              </a:tr>
              <a:tr h="384811">
                <a:tc>
                  <a:txBody>
                    <a:bodyPr/>
                    <a:lstStyle/>
                    <a:p>
                      <a:pPr marL="0" marR="19050" algn="just">
                        <a:spcBef>
                          <a:spcPts val="0"/>
                        </a:spcBef>
                        <a:spcAft>
                          <a:spcPts val="0"/>
                        </a:spcAft>
                      </a:pPr>
                      <a:r>
                        <a:rPr lang="en-US" sz="1400">
                          <a:effectLst/>
                        </a:rPr>
                        <a:t>Monochromatic Physical Measurements Laboratory (PML) positions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2-3?</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NO</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62891413"/>
                  </a:ext>
                </a:extLst>
              </a:tr>
              <a:tr h="192405">
                <a:tc>
                  <a:txBody>
                    <a:bodyPr/>
                    <a:lstStyle/>
                    <a:p>
                      <a:pPr marL="0" marR="19050" algn="just">
                        <a:spcBef>
                          <a:spcPts val="0"/>
                        </a:spcBef>
                        <a:spcAft>
                          <a:spcPts val="0"/>
                        </a:spcAft>
                      </a:pPr>
                      <a:r>
                        <a:rPr lang="en-US" sz="1400" dirty="0">
                          <a:effectLst/>
                        </a:rPr>
                        <a:t>Miscellaneous monochromatic/ test positions</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2-3?</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400">
                          <a:effectLst/>
                        </a:rPr>
                        <a:t>NO</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08857630"/>
                  </a:ext>
                </a:extLst>
              </a:tr>
              <a:tr h="192405">
                <a:tc>
                  <a:txBody>
                    <a:bodyPr/>
                    <a:lstStyle/>
                    <a:p>
                      <a:pPr marL="0" marR="19050" algn="just">
                        <a:spcBef>
                          <a:spcPts val="0"/>
                        </a:spcBef>
                        <a:spcAft>
                          <a:spcPts val="0"/>
                        </a:spcAft>
                      </a:pPr>
                      <a:r>
                        <a:rPr lang="en-US" sz="1400">
                          <a:effectLst/>
                        </a:rPr>
                        <a:t>Very Small-Angle Neutron Scattering (vSANS)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19050" algn="just">
                        <a:spcBef>
                          <a:spcPts val="0"/>
                        </a:spcBef>
                        <a:spcAft>
                          <a:spcPts val="0"/>
                        </a:spcAft>
                      </a:pPr>
                      <a:r>
                        <a:rPr lang="en-US" sz="1400">
                          <a:effectLst/>
                        </a:rPr>
                        <a:t>1</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19050" algn="just">
                        <a:spcBef>
                          <a:spcPts val="0"/>
                        </a:spcBef>
                        <a:spcAft>
                          <a:spcPts val="0"/>
                        </a:spcAft>
                      </a:pPr>
                      <a:r>
                        <a:rPr lang="en-US" sz="1400">
                          <a:effectLst/>
                        </a:rPr>
                        <a:t>YES</a:t>
                      </a:r>
                      <a:endParaRPr lang="en-US"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6595754"/>
                  </a:ext>
                </a:extLst>
              </a:tr>
              <a:tr h="192405">
                <a:tc>
                  <a:txBody>
                    <a:bodyPr/>
                    <a:lstStyle/>
                    <a:p>
                      <a:pPr marL="0" marR="19050" algn="r">
                        <a:spcBef>
                          <a:spcPts val="0"/>
                        </a:spcBef>
                        <a:spcAft>
                          <a:spcPts val="0"/>
                        </a:spcAft>
                      </a:pPr>
                      <a:r>
                        <a:rPr lang="en-US" sz="1400" dirty="0">
                          <a:effectLst/>
                        </a:rPr>
                        <a:t>TOTAL</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19050" algn="just">
                        <a:spcBef>
                          <a:spcPts val="0"/>
                        </a:spcBef>
                        <a:spcAft>
                          <a:spcPts val="0"/>
                        </a:spcAft>
                      </a:pPr>
                      <a:r>
                        <a:rPr lang="en-US" sz="1400" dirty="0">
                          <a:effectLst/>
                        </a:rPr>
                        <a:t>22-25</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19050" algn="just">
                        <a:spcBef>
                          <a:spcPts val="0"/>
                        </a:spcBef>
                        <a:spcAft>
                          <a:spcPts val="0"/>
                        </a:spcAft>
                      </a:pPr>
                      <a:r>
                        <a:rPr lang="en-US" sz="1400" dirty="0">
                          <a:effectLst/>
                        </a:rPr>
                        <a:t>16-18</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36224338"/>
                  </a:ext>
                </a:extLst>
              </a:tr>
            </a:tbl>
          </a:graphicData>
        </a:graphic>
      </p:graphicFrame>
      <p:sp>
        <p:nvSpPr>
          <p:cNvPr id="11" name="TextBox 10">
            <a:extLst>
              <a:ext uri="{FF2B5EF4-FFF2-40B4-BE49-F238E27FC236}">
                <a16:creationId xmlns:a16="http://schemas.microsoft.com/office/drawing/2014/main" id="{A11FB43C-1D07-4767-A455-B416961A7683}"/>
              </a:ext>
            </a:extLst>
          </p:cNvPr>
          <p:cNvSpPr txBox="1"/>
          <p:nvPr/>
        </p:nvSpPr>
        <p:spPr>
          <a:xfrm>
            <a:off x="5972505" y="5806005"/>
            <a:ext cx="5206312" cy="369332"/>
          </a:xfrm>
          <a:prstGeom prst="rect">
            <a:avLst/>
          </a:prstGeom>
          <a:noFill/>
        </p:spPr>
        <p:txBody>
          <a:bodyPr wrap="square">
            <a:spAutoFit/>
          </a:bodyPr>
          <a:lstStyle/>
          <a:p>
            <a:pPr algn="ctr"/>
            <a:r>
              <a:rPr lang="en-US" b="1" dirty="0"/>
              <a:t>Proposed Cold Neutron Instruments</a:t>
            </a:r>
          </a:p>
        </p:txBody>
      </p:sp>
      <p:sp>
        <p:nvSpPr>
          <p:cNvPr id="3" name="Slide Number Placeholder 2">
            <a:extLst>
              <a:ext uri="{FF2B5EF4-FFF2-40B4-BE49-F238E27FC236}">
                <a16:creationId xmlns:a16="http://schemas.microsoft.com/office/drawing/2014/main" id="{9590CB27-0543-45CA-A1BD-E9DDB4EC77A0}"/>
              </a:ext>
            </a:extLst>
          </p:cNvPr>
          <p:cNvSpPr>
            <a:spLocks noGrp="1"/>
          </p:cNvSpPr>
          <p:nvPr>
            <p:ph type="sldNum" sz="quarter" idx="12"/>
          </p:nvPr>
        </p:nvSpPr>
        <p:spPr/>
        <p:txBody>
          <a:bodyPr/>
          <a:lstStyle/>
          <a:p>
            <a:fld id="{61C45A3A-841E-C04D-A6C3-2A644B41F8FE}" type="slidenum">
              <a:rPr lang="en-US" smtClean="0"/>
              <a:t>46</a:t>
            </a:fld>
            <a:endParaRPr lang="en-US"/>
          </a:p>
        </p:txBody>
      </p:sp>
    </p:spTree>
    <p:extLst>
      <p:ext uri="{BB962C8B-B14F-4D97-AF65-F5344CB8AC3E}">
        <p14:creationId xmlns:p14="http://schemas.microsoft.com/office/powerpoint/2010/main" val="2772483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Proposed Thermal Neutron Instruments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8" name="TextBox 17">
            <a:extLst>
              <a:ext uri="{FF2B5EF4-FFF2-40B4-BE49-F238E27FC236}">
                <a16:creationId xmlns:a16="http://schemas.microsoft.com/office/drawing/2014/main" id="{D43C57D2-DA59-4D91-A66B-DE308E060F2C}"/>
              </a:ext>
            </a:extLst>
          </p:cNvPr>
          <p:cNvSpPr txBox="1"/>
          <p:nvPr/>
        </p:nvSpPr>
        <p:spPr>
          <a:xfrm>
            <a:off x="148281" y="6069730"/>
            <a:ext cx="5206312" cy="369332"/>
          </a:xfrm>
          <a:prstGeom prst="rect">
            <a:avLst/>
          </a:prstGeom>
          <a:noFill/>
        </p:spPr>
        <p:txBody>
          <a:bodyPr wrap="square">
            <a:spAutoFit/>
          </a:bodyPr>
          <a:lstStyle/>
          <a:p>
            <a:pPr algn="ctr"/>
            <a:r>
              <a:rPr lang="en-US" b="1" dirty="0"/>
              <a:t>View of Potential Thermal Instruments</a:t>
            </a:r>
          </a:p>
        </p:txBody>
      </p:sp>
      <p:sp>
        <p:nvSpPr>
          <p:cNvPr id="11" name="TextBox 10">
            <a:extLst>
              <a:ext uri="{FF2B5EF4-FFF2-40B4-BE49-F238E27FC236}">
                <a16:creationId xmlns:a16="http://schemas.microsoft.com/office/drawing/2014/main" id="{A11FB43C-1D07-4767-A455-B416961A7683}"/>
              </a:ext>
            </a:extLst>
          </p:cNvPr>
          <p:cNvSpPr txBox="1"/>
          <p:nvPr/>
        </p:nvSpPr>
        <p:spPr>
          <a:xfrm>
            <a:off x="6320689" y="4965746"/>
            <a:ext cx="5206312" cy="369332"/>
          </a:xfrm>
          <a:prstGeom prst="rect">
            <a:avLst/>
          </a:prstGeom>
          <a:noFill/>
        </p:spPr>
        <p:txBody>
          <a:bodyPr wrap="square">
            <a:spAutoFit/>
          </a:bodyPr>
          <a:lstStyle/>
          <a:p>
            <a:pPr algn="ctr"/>
            <a:r>
              <a:rPr lang="en-US" b="1" dirty="0"/>
              <a:t>Proposed Thermal Neutron Instruments</a:t>
            </a:r>
          </a:p>
        </p:txBody>
      </p:sp>
      <p:pic>
        <p:nvPicPr>
          <p:cNvPr id="12" name="Content Placeholder 4">
            <a:extLst>
              <a:ext uri="{FF2B5EF4-FFF2-40B4-BE49-F238E27FC236}">
                <a16:creationId xmlns:a16="http://schemas.microsoft.com/office/drawing/2014/main" id="{D7816DCC-D122-4E10-ADB1-318CA841B7CC}"/>
              </a:ext>
            </a:extLst>
          </p:cNvPr>
          <p:cNvPicPr>
            <a:picLocks noChangeAspect="1"/>
          </p:cNvPicPr>
          <p:nvPr/>
        </p:nvPicPr>
        <p:blipFill rotWithShape="1">
          <a:blip r:embed="rId4"/>
          <a:srcRect t="-8"/>
          <a:stretch/>
        </p:blipFill>
        <p:spPr>
          <a:xfrm>
            <a:off x="246989" y="1416908"/>
            <a:ext cx="4755672" cy="4665686"/>
          </a:xfrm>
          <a:prstGeom prst="rect">
            <a:avLst/>
          </a:prstGeom>
        </p:spPr>
      </p:pic>
      <p:graphicFrame>
        <p:nvGraphicFramePr>
          <p:cNvPr id="15" name="Content Placeholder 4">
            <a:extLst>
              <a:ext uri="{FF2B5EF4-FFF2-40B4-BE49-F238E27FC236}">
                <a16:creationId xmlns:a16="http://schemas.microsoft.com/office/drawing/2014/main" id="{4CE1344E-1826-452A-9650-EAE7D6EA22EE}"/>
              </a:ext>
            </a:extLst>
          </p:cNvPr>
          <p:cNvGraphicFramePr>
            <a:graphicFrameLocks/>
          </p:cNvGraphicFramePr>
          <p:nvPr/>
        </p:nvGraphicFramePr>
        <p:xfrm>
          <a:off x="6096000" y="2438276"/>
          <a:ext cx="5655691" cy="2406522"/>
        </p:xfrm>
        <a:graphic>
          <a:graphicData uri="http://schemas.openxmlformats.org/drawingml/2006/table">
            <a:tbl>
              <a:tblPr firstRow="1" firstCol="1" bandRow="1">
                <a:tableStyleId>{9D7B26C5-4107-4FEC-AEDC-1716B250A1EF}</a:tableStyleId>
              </a:tblPr>
              <a:tblGrid>
                <a:gridCol w="4638167">
                  <a:extLst>
                    <a:ext uri="{9D8B030D-6E8A-4147-A177-3AD203B41FA5}">
                      <a16:colId xmlns:a16="http://schemas.microsoft.com/office/drawing/2014/main" val="2442611663"/>
                    </a:ext>
                  </a:extLst>
                </a:gridCol>
                <a:gridCol w="1017524">
                  <a:extLst>
                    <a:ext uri="{9D8B030D-6E8A-4147-A177-3AD203B41FA5}">
                      <a16:colId xmlns:a16="http://schemas.microsoft.com/office/drawing/2014/main" val="3438471230"/>
                    </a:ext>
                  </a:extLst>
                </a:gridCol>
              </a:tblGrid>
              <a:tr h="240652">
                <a:tc>
                  <a:txBody>
                    <a:bodyPr/>
                    <a:lstStyle/>
                    <a:p>
                      <a:pPr marL="0" marR="19050" algn="just">
                        <a:spcBef>
                          <a:spcPts val="0"/>
                        </a:spcBef>
                        <a:spcAft>
                          <a:spcPts val="0"/>
                        </a:spcAft>
                      </a:pPr>
                      <a:r>
                        <a:rPr lang="en-US" sz="1200" dirty="0">
                          <a:effectLst/>
                        </a:rPr>
                        <a:t>Instrument Type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dirty="0">
                          <a:effectLst/>
                        </a:rPr>
                        <a:t>Abbreviation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09286335"/>
                  </a:ext>
                </a:extLst>
              </a:tr>
              <a:tr h="240652">
                <a:tc>
                  <a:txBody>
                    <a:bodyPr/>
                    <a:lstStyle/>
                    <a:p>
                      <a:pPr marL="0" marR="19050" algn="just">
                        <a:spcBef>
                          <a:spcPts val="0"/>
                        </a:spcBef>
                        <a:spcAft>
                          <a:spcPts val="0"/>
                        </a:spcAft>
                      </a:pPr>
                      <a:r>
                        <a:rPr lang="en-US" sz="1200">
                          <a:effectLst/>
                        </a:rPr>
                        <a:t>Prompt Gamma Neutron Activation Analysis</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PGNAA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89592194"/>
                  </a:ext>
                </a:extLst>
              </a:tr>
              <a:tr h="240652">
                <a:tc>
                  <a:txBody>
                    <a:bodyPr/>
                    <a:lstStyle/>
                    <a:p>
                      <a:pPr marL="0" marR="19050" algn="just">
                        <a:spcBef>
                          <a:spcPts val="0"/>
                        </a:spcBef>
                        <a:spcAft>
                          <a:spcPts val="0"/>
                        </a:spcAft>
                      </a:pPr>
                      <a:r>
                        <a:rPr lang="en-US" sz="1200">
                          <a:effectLst/>
                        </a:rPr>
                        <a:t>Neutron Microscope</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Imaging</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12231388"/>
                  </a:ext>
                </a:extLst>
              </a:tr>
              <a:tr h="240652">
                <a:tc>
                  <a:txBody>
                    <a:bodyPr/>
                    <a:lstStyle/>
                    <a:p>
                      <a:pPr marL="0" marR="19050" algn="just">
                        <a:spcBef>
                          <a:spcPts val="0"/>
                        </a:spcBef>
                        <a:spcAft>
                          <a:spcPts val="0"/>
                        </a:spcAft>
                      </a:pPr>
                      <a:r>
                        <a:rPr lang="en-US" sz="1200">
                          <a:effectLst/>
                        </a:rPr>
                        <a:t>High-Resolution powder diffractometer</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3697196"/>
                  </a:ext>
                </a:extLst>
              </a:tr>
              <a:tr h="240652">
                <a:tc>
                  <a:txBody>
                    <a:bodyPr/>
                    <a:lstStyle/>
                    <a:p>
                      <a:pPr marL="0" marR="19050" algn="just">
                        <a:spcBef>
                          <a:spcPts val="0"/>
                        </a:spcBef>
                        <a:spcAft>
                          <a:spcPts val="0"/>
                        </a:spcAft>
                      </a:pPr>
                      <a:r>
                        <a:rPr lang="en-US" sz="1200">
                          <a:effectLst/>
                        </a:rPr>
                        <a:t>Triple Axis Spectrometer</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3X</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19183437"/>
                  </a:ext>
                </a:extLst>
              </a:tr>
              <a:tr h="240652">
                <a:tc>
                  <a:txBody>
                    <a:bodyPr/>
                    <a:lstStyle/>
                    <a:p>
                      <a:pPr marL="0" marR="19050" algn="just">
                        <a:spcBef>
                          <a:spcPts val="0"/>
                        </a:spcBef>
                        <a:spcAft>
                          <a:spcPts val="0"/>
                        </a:spcAft>
                      </a:pPr>
                      <a:r>
                        <a:rPr lang="en-US" sz="1200">
                          <a:effectLst/>
                        </a:rPr>
                        <a:t>Ultra-Small Angle Neutron Scattering</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USANS</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76290375"/>
                  </a:ext>
                </a:extLst>
              </a:tr>
              <a:tr h="240652">
                <a:tc>
                  <a:txBody>
                    <a:bodyPr/>
                    <a:lstStyle/>
                    <a:p>
                      <a:pPr marL="0" marR="19050" algn="just">
                        <a:spcBef>
                          <a:spcPts val="0"/>
                        </a:spcBef>
                        <a:spcAft>
                          <a:spcPts val="0"/>
                        </a:spcAft>
                      </a:pPr>
                      <a:r>
                        <a:rPr lang="en-US" sz="1200" dirty="0">
                          <a:effectLst/>
                        </a:rPr>
                        <a:t>High Throughput Fast Powder Diffractometer</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59320480"/>
                  </a:ext>
                </a:extLst>
              </a:tr>
              <a:tr h="481306">
                <a:tc>
                  <a:txBody>
                    <a:bodyPr/>
                    <a:lstStyle/>
                    <a:p>
                      <a:pPr marL="0" marR="19050" algn="just">
                        <a:spcBef>
                          <a:spcPts val="0"/>
                        </a:spcBef>
                        <a:spcAft>
                          <a:spcPts val="0"/>
                        </a:spcAft>
                      </a:pPr>
                      <a:r>
                        <a:rPr lang="en-US" sz="1200" dirty="0">
                          <a:effectLst/>
                        </a:rPr>
                        <a:t>White Beam Engineering Diffractometer (with CANDOR-type detector)</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a:effectLst/>
                        </a:rPr>
                        <a:t>ENG</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4829856"/>
                  </a:ext>
                </a:extLst>
              </a:tr>
              <a:tr h="240652">
                <a:tc>
                  <a:txBody>
                    <a:bodyPr/>
                    <a:lstStyle/>
                    <a:p>
                      <a:pPr marL="0" marR="19050" algn="just">
                        <a:spcBef>
                          <a:spcPts val="0"/>
                        </a:spcBef>
                        <a:spcAft>
                          <a:spcPts val="0"/>
                        </a:spcAft>
                      </a:pPr>
                      <a:r>
                        <a:rPr lang="en-US" sz="1200">
                          <a:effectLst/>
                        </a:rPr>
                        <a:t>High Current Physics Experimental Position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19050" algn="just">
                        <a:spcBef>
                          <a:spcPts val="0"/>
                        </a:spcBef>
                        <a:spcAft>
                          <a:spcPts val="0"/>
                        </a:spcAft>
                      </a:pPr>
                      <a:r>
                        <a:rPr lang="en-US" sz="1200" dirty="0">
                          <a:effectLst/>
                        </a:rPr>
                        <a:t>PHYS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17068125"/>
                  </a:ext>
                </a:extLst>
              </a:tr>
            </a:tbl>
          </a:graphicData>
        </a:graphic>
      </p:graphicFrame>
      <p:sp>
        <p:nvSpPr>
          <p:cNvPr id="6" name="Slide Number Placeholder 5">
            <a:extLst>
              <a:ext uri="{FF2B5EF4-FFF2-40B4-BE49-F238E27FC236}">
                <a16:creationId xmlns:a16="http://schemas.microsoft.com/office/drawing/2014/main" id="{CD43C1D1-B017-46E7-9FCF-320AD2467BED}"/>
              </a:ext>
            </a:extLst>
          </p:cNvPr>
          <p:cNvSpPr>
            <a:spLocks noGrp="1"/>
          </p:cNvSpPr>
          <p:nvPr>
            <p:ph type="sldNum" sz="quarter" idx="12"/>
          </p:nvPr>
        </p:nvSpPr>
        <p:spPr/>
        <p:txBody>
          <a:bodyPr/>
          <a:lstStyle/>
          <a:p>
            <a:fld id="{61C45A3A-841E-C04D-A6C3-2A644B41F8FE}" type="slidenum">
              <a:rPr lang="en-US" smtClean="0"/>
              <a:t>47</a:t>
            </a:fld>
            <a:endParaRPr lang="en-US"/>
          </a:p>
        </p:txBody>
      </p:sp>
    </p:spTree>
    <p:extLst>
      <p:ext uri="{BB962C8B-B14F-4D97-AF65-F5344CB8AC3E}">
        <p14:creationId xmlns:p14="http://schemas.microsoft.com/office/powerpoint/2010/main" val="282407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a:t>Performance Comparison</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3" name="Slide Number Placeholder 2">
            <a:extLst>
              <a:ext uri="{FF2B5EF4-FFF2-40B4-BE49-F238E27FC236}">
                <a16:creationId xmlns:a16="http://schemas.microsoft.com/office/drawing/2014/main" id="{FD63506A-81FB-4E96-ABAA-196D53B2E6A2}"/>
              </a:ext>
            </a:extLst>
          </p:cNvPr>
          <p:cNvSpPr>
            <a:spLocks noGrp="1"/>
          </p:cNvSpPr>
          <p:nvPr>
            <p:ph type="sldNum" sz="quarter" idx="12"/>
          </p:nvPr>
        </p:nvSpPr>
        <p:spPr/>
        <p:txBody>
          <a:bodyPr/>
          <a:lstStyle/>
          <a:p>
            <a:fld id="{61C45A3A-841E-C04D-A6C3-2A644B41F8FE}" type="slidenum">
              <a:rPr lang="en-US" smtClean="0"/>
              <a:t>48</a:t>
            </a:fld>
            <a:endParaRPr lang="en-US"/>
          </a:p>
        </p:txBody>
      </p:sp>
      <p:pic>
        <p:nvPicPr>
          <p:cNvPr id="24" name="Picture 23">
            <a:extLst>
              <a:ext uri="{FF2B5EF4-FFF2-40B4-BE49-F238E27FC236}">
                <a16:creationId xmlns:a16="http://schemas.microsoft.com/office/drawing/2014/main" id="{7E6D7BBD-AEF0-B615-07AF-00A15EAABE4A}"/>
              </a:ext>
            </a:extLst>
          </p:cNvPr>
          <p:cNvPicPr>
            <a:picLocks noChangeAspect="1"/>
          </p:cNvPicPr>
          <p:nvPr/>
        </p:nvPicPr>
        <p:blipFill>
          <a:blip r:embed="rId4"/>
          <a:stretch>
            <a:fillRect/>
          </a:stretch>
        </p:blipFill>
        <p:spPr>
          <a:xfrm>
            <a:off x="6327192" y="1573634"/>
            <a:ext cx="5789472" cy="4405699"/>
          </a:xfrm>
          <a:prstGeom prst="rect">
            <a:avLst/>
          </a:prstGeom>
        </p:spPr>
      </p:pic>
      <p:cxnSp>
        <p:nvCxnSpPr>
          <p:cNvPr id="26" name="Straight Arrow Connector 25">
            <a:extLst>
              <a:ext uri="{FF2B5EF4-FFF2-40B4-BE49-F238E27FC236}">
                <a16:creationId xmlns:a16="http://schemas.microsoft.com/office/drawing/2014/main" id="{577C0098-1F5E-5375-1D76-2CC3EA80942C}"/>
              </a:ext>
            </a:extLst>
          </p:cNvPr>
          <p:cNvCxnSpPr>
            <a:cxnSpLocks/>
            <a:stCxn id="30" idx="3"/>
          </p:cNvCxnSpPr>
          <p:nvPr/>
        </p:nvCxnSpPr>
        <p:spPr>
          <a:xfrm flipV="1">
            <a:off x="8791575" y="2143125"/>
            <a:ext cx="533400" cy="44448"/>
          </a:xfrm>
          <a:prstGeom prst="straightConnector1">
            <a:avLst/>
          </a:prstGeom>
          <a:ln w="38100">
            <a:solidFill>
              <a:schemeClr val="tx1"/>
            </a:solidFill>
            <a:prstDash val="sysDot"/>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111EE781-32A8-CF42-26D4-D7B4D0B8DCF7}"/>
              </a:ext>
            </a:extLst>
          </p:cNvPr>
          <p:cNvSpPr txBox="1"/>
          <p:nvPr/>
        </p:nvSpPr>
        <p:spPr>
          <a:xfrm>
            <a:off x="7660230" y="1864407"/>
            <a:ext cx="1131345" cy="646331"/>
          </a:xfrm>
          <a:prstGeom prst="rect">
            <a:avLst/>
          </a:prstGeom>
          <a:noFill/>
        </p:spPr>
        <p:txBody>
          <a:bodyPr wrap="square" rtlCol="0">
            <a:spAutoFit/>
          </a:bodyPr>
          <a:lstStyle/>
          <a:p>
            <a:pPr algn="ctr"/>
            <a:r>
              <a:rPr lang="en-US" b="1" dirty="0"/>
              <a:t>OPAL-like CNS</a:t>
            </a:r>
          </a:p>
        </p:txBody>
      </p:sp>
      <p:sp>
        <p:nvSpPr>
          <p:cNvPr id="4" name="TextBox 3">
            <a:extLst>
              <a:ext uri="{FF2B5EF4-FFF2-40B4-BE49-F238E27FC236}">
                <a16:creationId xmlns:a16="http://schemas.microsoft.com/office/drawing/2014/main" id="{1BC32FF9-B5CE-9AA1-382A-AC9E401BE386}"/>
              </a:ext>
            </a:extLst>
          </p:cNvPr>
          <p:cNvSpPr txBox="1"/>
          <p:nvPr/>
        </p:nvSpPr>
        <p:spPr>
          <a:xfrm>
            <a:off x="409575" y="6356350"/>
            <a:ext cx="2694135" cy="369332"/>
          </a:xfrm>
          <a:prstGeom prst="rect">
            <a:avLst/>
          </a:prstGeom>
          <a:noFill/>
        </p:spPr>
        <p:txBody>
          <a:bodyPr wrap="none" rtlCol="0">
            <a:spAutoFit/>
          </a:bodyPr>
          <a:lstStyle/>
          <a:p>
            <a:r>
              <a:rPr lang="en-US" i="1" dirty="0"/>
              <a:t>Courtesy of Jeremy C. Cook</a:t>
            </a:r>
          </a:p>
        </p:txBody>
      </p:sp>
      <p:pic>
        <p:nvPicPr>
          <p:cNvPr id="9" name="Picture 8">
            <a:extLst>
              <a:ext uri="{FF2B5EF4-FFF2-40B4-BE49-F238E27FC236}">
                <a16:creationId xmlns:a16="http://schemas.microsoft.com/office/drawing/2014/main" id="{E9F607B2-191D-E5D5-02BD-37665393258D}"/>
              </a:ext>
            </a:extLst>
          </p:cNvPr>
          <p:cNvPicPr>
            <a:picLocks noChangeAspect="1"/>
          </p:cNvPicPr>
          <p:nvPr/>
        </p:nvPicPr>
        <p:blipFill>
          <a:blip r:embed="rId5"/>
          <a:stretch>
            <a:fillRect/>
          </a:stretch>
        </p:blipFill>
        <p:spPr>
          <a:xfrm>
            <a:off x="75336" y="2187573"/>
            <a:ext cx="6020664" cy="3036738"/>
          </a:xfrm>
          <a:prstGeom prst="rect">
            <a:avLst/>
          </a:prstGeom>
        </p:spPr>
      </p:pic>
    </p:spTree>
    <p:extLst>
      <p:ext uri="{BB962C8B-B14F-4D97-AF65-F5344CB8AC3E}">
        <p14:creationId xmlns:p14="http://schemas.microsoft.com/office/powerpoint/2010/main" val="1941399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NNS Publications (since Oct. 2022)</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3" name="Slide Number Placeholder 2">
            <a:extLst>
              <a:ext uri="{FF2B5EF4-FFF2-40B4-BE49-F238E27FC236}">
                <a16:creationId xmlns:a16="http://schemas.microsoft.com/office/drawing/2014/main" id="{FD63506A-81FB-4E96-ABAA-196D53B2E6A2}"/>
              </a:ext>
            </a:extLst>
          </p:cNvPr>
          <p:cNvSpPr>
            <a:spLocks noGrp="1"/>
          </p:cNvSpPr>
          <p:nvPr>
            <p:ph type="sldNum" sz="quarter" idx="12"/>
          </p:nvPr>
        </p:nvSpPr>
        <p:spPr/>
        <p:txBody>
          <a:bodyPr/>
          <a:lstStyle/>
          <a:p>
            <a:fld id="{61C45A3A-841E-C04D-A6C3-2A644B41F8FE}" type="slidenum">
              <a:rPr lang="en-US" smtClean="0"/>
              <a:t>49</a:t>
            </a:fld>
            <a:endParaRPr lang="en-US"/>
          </a:p>
        </p:txBody>
      </p:sp>
      <p:pic>
        <p:nvPicPr>
          <p:cNvPr id="15362" name="Picture 2">
            <a:extLst>
              <a:ext uri="{FF2B5EF4-FFF2-40B4-BE49-F238E27FC236}">
                <a16:creationId xmlns:a16="http://schemas.microsoft.com/office/drawing/2014/main" id="{9808335F-8F8C-A8A1-0D78-A715E3B41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7656"/>
          <a:stretch/>
        </p:blipFill>
        <p:spPr bwMode="auto">
          <a:xfrm>
            <a:off x="0" y="5572304"/>
            <a:ext cx="1190478" cy="116966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European Nuclear Society - YouTube">
            <a:extLst>
              <a:ext uri="{FF2B5EF4-FFF2-40B4-BE49-F238E27FC236}">
                <a16:creationId xmlns:a16="http://schemas.microsoft.com/office/drawing/2014/main" id="{42C4F47A-E288-F83A-7F97-9A51CB8F2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924" y="5321731"/>
            <a:ext cx="1169666" cy="116966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ASME.org (@ASMEdotorg) / Twitter">
            <a:extLst>
              <a:ext uri="{FF2B5EF4-FFF2-40B4-BE49-F238E27FC236}">
                <a16:creationId xmlns:a16="http://schemas.microsoft.com/office/drawing/2014/main" id="{90BBF176-323B-6A62-B231-27109431AF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000" b="23750"/>
          <a:stretch/>
        </p:blipFill>
        <p:spPr bwMode="auto">
          <a:xfrm>
            <a:off x="2465517" y="5891391"/>
            <a:ext cx="1574246" cy="86977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nternational Atomic Energy Agency (IAEA) - AI for Good">
            <a:extLst>
              <a:ext uri="{FF2B5EF4-FFF2-40B4-BE49-F238E27FC236}">
                <a16:creationId xmlns:a16="http://schemas.microsoft.com/office/drawing/2014/main" id="{619FCE18-261A-2218-1627-DAF1C1F992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063"/>
          <a:stretch/>
        </p:blipFill>
        <p:spPr bwMode="auto">
          <a:xfrm>
            <a:off x="4100743" y="5311824"/>
            <a:ext cx="1403397" cy="1071513"/>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ICONE 28">
            <a:extLst>
              <a:ext uri="{FF2B5EF4-FFF2-40B4-BE49-F238E27FC236}">
                <a16:creationId xmlns:a16="http://schemas.microsoft.com/office/drawing/2014/main" id="{B8CAA4DD-4F85-ED9D-7DBD-D47643364B4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500" t="5882" r="19500" b="18137"/>
          <a:stretch/>
        </p:blipFill>
        <p:spPr bwMode="auto">
          <a:xfrm>
            <a:off x="5707379" y="5276234"/>
            <a:ext cx="777241" cy="80962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AESJ Atomic Energy Society of Japan">
            <a:extLst>
              <a:ext uri="{FF2B5EF4-FFF2-40B4-BE49-F238E27FC236}">
                <a16:creationId xmlns:a16="http://schemas.microsoft.com/office/drawing/2014/main" id="{B9CCA94B-E0A9-EF83-487F-C06E0A4B8C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7379" y="6167437"/>
            <a:ext cx="29337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8DA34BC-F5EE-B5DC-8F86-B6E97D0F91BF}"/>
              </a:ext>
            </a:extLst>
          </p:cNvPr>
          <p:cNvPicPr>
            <a:picLocks noChangeAspect="1"/>
          </p:cNvPicPr>
          <p:nvPr/>
        </p:nvPicPr>
        <p:blipFill>
          <a:blip r:embed="rId10"/>
          <a:stretch>
            <a:fillRect/>
          </a:stretch>
        </p:blipFill>
        <p:spPr>
          <a:xfrm>
            <a:off x="9879475" y="5283477"/>
            <a:ext cx="2130972" cy="735031"/>
          </a:xfrm>
          <a:prstGeom prst="rect">
            <a:avLst/>
          </a:prstGeom>
        </p:spPr>
      </p:pic>
      <p:pic>
        <p:nvPicPr>
          <p:cNvPr id="15374" name="Picture 14" descr="JAEA (@JAEA_en) / Twitter">
            <a:extLst>
              <a:ext uri="{FF2B5EF4-FFF2-40B4-BE49-F238E27FC236}">
                <a16:creationId xmlns:a16="http://schemas.microsoft.com/office/drawing/2014/main" id="{C539F70A-998B-355D-2311-65C7D3FD5F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50" b="27000"/>
          <a:stretch/>
        </p:blipFill>
        <p:spPr bwMode="auto">
          <a:xfrm>
            <a:off x="6935613" y="5325532"/>
            <a:ext cx="1554164" cy="711030"/>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Alternative and Atomic Energies Agency">
            <a:extLst>
              <a:ext uri="{FF2B5EF4-FFF2-40B4-BE49-F238E27FC236}">
                <a16:creationId xmlns:a16="http://schemas.microsoft.com/office/drawing/2014/main" id="{17E86D8A-66CC-0085-4C86-47F99C3A15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98995" y="6048374"/>
            <a:ext cx="990287" cy="809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138E12-D342-0634-5854-D7D5C5D20BDC}"/>
              </a:ext>
            </a:extLst>
          </p:cNvPr>
          <p:cNvSpPr txBox="1"/>
          <p:nvPr/>
        </p:nvSpPr>
        <p:spPr>
          <a:xfrm>
            <a:off x="1" y="1143606"/>
            <a:ext cx="12192000" cy="4455066"/>
          </a:xfrm>
          <a:prstGeom prst="rect">
            <a:avLst/>
          </a:prstGeom>
          <a:noFill/>
        </p:spPr>
        <p:txBody>
          <a:bodyPr wrap="square" rtlCol="0">
            <a:spAutoFit/>
          </a:bodyPr>
          <a:lstStyle/>
          <a:p>
            <a:pPr marL="342900" indent="-342900">
              <a:buFont typeface="+mj-lt"/>
              <a:buAutoNum type="arabicPeriod"/>
            </a:pPr>
            <a:r>
              <a:rPr lang="en-US" sz="1350" dirty="0"/>
              <a:t>D. Şahin, et al., “</a:t>
            </a:r>
            <a:r>
              <a:rPr lang="en-US" sz="1350" dirty="0">
                <a:hlinkClick r:id="rId13"/>
              </a:rPr>
              <a:t>NIST Neutron Source Preconceptual Design</a:t>
            </a:r>
            <a:r>
              <a:rPr lang="en-US" sz="1350" dirty="0"/>
              <a:t>”, Proceedings of RERTR, Oct. 2022.</a:t>
            </a:r>
          </a:p>
          <a:p>
            <a:pPr marL="342900" indent="-342900">
              <a:buFont typeface="+mj-lt"/>
              <a:buAutoNum type="arabicPeriod"/>
            </a:pPr>
            <a:r>
              <a:rPr lang="en-US" sz="1350" dirty="0"/>
              <a:t>O. Çelikten, et al., “</a:t>
            </a:r>
            <a:r>
              <a:rPr lang="en-US" sz="1350" dirty="0">
                <a:hlinkClick r:id="rId14"/>
              </a:rPr>
              <a:t>Highlights of Neutronics Analyses for the Pre-conceptual NIST Neutron Source Design</a:t>
            </a:r>
            <a:r>
              <a:rPr lang="en-US" sz="1350" dirty="0"/>
              <a:t>”, Proceedings of American Nuclear Society, Nov. 2022.</a:t>
            </a:r>
          </a:p>
          <a:p>
            <a:pPr marL="342900" indent="-342900">
              <a:buFont typeface="+mj-lt"/>
              <a:buAutoNum type="arabicPeriod"/>
            </a:pPr>
            <a:r>
              <a:rPr lang="en-US" sz="1350" dirty="0"/>
              <a:t>I.R. Baroukh, et al., “</a:t>
            </a:r>
            <a:r>
              <a:rPr lang="en-US" sz="1350" dirty="0">
                <a:hlinkClick r:id="rId15"/>
              </a:rPr>
              <a:t>A Preliminary Thermal-hydraulics Analysis for the NIST Neutron Source</a:t>
            </a:r>
            <a:r>
              <a:rPr lang="en-US" sz="1350" dirty="0"/>
              <a:t>”, Proceedings of American Nuclear Society, Nov. 2022.</a:t>
            </a:r>
          </a:p>
          <a:p>
            <a:pPr marL="342900" indent="-342900">
              <a:buFont typeface="+mj-lt"/>
              <a:buAutoNum type="arabicPeriod"/>
            </a:pPr>
            <a:r>
              <a:rPr lang="en-US" sz="1350" dirty="0"/>
              <a:t>I.R. Baroukh, et al., “</a:t>
            </a:r>
            <a:r>
              <a:rPr lang="en-US" sz="1350" dirty="0">
                <a:hlinkClick r:id="rId16"/>
              </a:rPr>
              <a:t>Preliminary CFD Investigations for the NIST Neutron Source</a:t>
            </a:r>
            <a:r>
              <a:rPr lang="en-US" sz="1350" dirty="0"/>
              <a:t>”, Proceedings of American Nuclear Society, Nov. 2022.</a:t>
            </a:r>
          </a:p>
          <a:p>
            <a:pPr marL="342900" indent="-342900">
              <a:buFont typeface="+mj-lt"/>
              <a:buAutoNum type="arabicPeriod"/>
            </a:pPr>
            <a:r>
              <a:rPr lang="en-US" sz="1350" dirty="0"/>
              <a:t>J.C. Cook, et al., “</a:t>
            </a:r>
            <a:r>
              <a:rPr lang="en-US" sz="1350" dirty="0">
                <a:hlinkClick r:id="rId17"/>
              </a:rPr>
              <a:t>Proposed NIST Neutron Source User Facility</a:t>
            </a:r>
            <a:r>
              <a:rPr lang="en-US" sz="1350" dirty="0"/>
              <a:t>”, Proceedings of American Nuclear Society, Nov. 2022.</a:t>
            </a:r>
          </a:p>
          <a:p>
            <a:pPr marL="342900" indent="-342900">
              <a:buFont typeface="+mj-lt"/>
              <a:buAutoNum type="arabicPeriod"/>
            </a:pPr>
            <a:r>
              <a:rPr lang="en-US" sz="1350" dirty="0"/>
              <a:t>J.C. Cook, et al., “</a:t>
            </a:r>
            <a:r>
              <a:rPr lang="en-US" sz="1350" dirty="0">
                <a:hlinkClick r:id="rId18"/>
              </a:rPr>
              <a:t>Neutron Delivery Systems Design of the Proposed NIST Neutron Source</a:t>
            </a:r>
            <a:r>
              <a:rPr lang="en-US" sz="1350" dirty="0"/>
              <a:t>”, Proceedings of American Nuclear Society, Nov. 2022.</a:t>
            </a:r>
          </a:p>
          <a:p>
            <a:pPr marL="342900" indent="-342900">
              <a:buFont typeface="+mj-lt"/>
              <a:buAutoNum type="arabicPeriod"/>
            </a:pPr>
            <a:r>
              <a:rPr lang="en-US" sz="1350" dirty="0"/>
              <a:t>D. Şahin, et al., “</a:t>
            </a:r>
            <a:r>
              <a:rPr lang="en-US" sz="1350" dirty="0">
                <a:hlinkClick r:id="rId19"/>
              </a:rPr>
              <a:t>Pre-Conceptual Design of the NIST Neutron Source</a:t>
            </a:r>
            <a:r>
              <a:rPr lang="en-US" sz="1350" dirty="0"/>
              <a:t>”, Proceedings of RRFM, April 2023.</a:t>
            </a:r>
          </a:p>
          <a:p>
            <a:pPr marL="342900" indent="-342900">
              <a:buFont typeface="+mj-lt"/>
              <a:buAutoNum type="arabicPeriod"/>
            </a:pPr>
            <a:r>
              <a:rPr lang="en-US" sz="1350" dirty="0"/>
              <a:t>A.G. Weiss, et al., “</a:t>
            </a:r>
            <a:r>
              <a:rPr lang="en-US" sz="1350" dirty="0">
                <a:hlinkClick r:id="rId20"/>
              </a:rPr>
              <a:t>Modeling Approach for the Design of the NIST Neutron Source</a:t>
            </a:r>
            <a:r>
              <a:rPr lang="en-US" sz="1350" dirty="0"/>
              <a:t>”, Proceedings of RRFM, April 2023.</a:t>
            </a:r>
          </a:p>
          <a:p>
            <a:pPr marL="342900" indent="-342900">
              <a:buFont typeface="+mj-lt"/>
              <a:buAutoNum type="arabicPeriod"/>
            </a:pPr>
            <a:r>
              <a:rPr lang="en-US" sz="1350" dirty="0"/>
              <a:t>O. Çelikten, et al., “</a:t>
            </a:r>
            <a:r>
              <a:rPr lang="en-US" sz="1350" dirty="0">
                <a:hlinkClick r:id="rId21"/>
              </a:rPr>
              <a:t>Comparison of U</a:t>
            </a:r>
            <a:r>
              <a:rPr lang="en-US" sz="1350" baseline="-25000" dirty="0">
                <a:hlinkClick r:id="rId21"/>
              </a:rPr>
              <a:t>3</a:t>
            </a:r>
            <a:r>
              <a:rPr lang="en-US" sz="1350" dirty="0">
                <a:hlinkClick r:id="rId21"/>
              </a:rPr>
              <a:t>Si</a:t>
            </a:r>
            <a:r>
              <a:rPr lang="en-US" sz="1350" baseline="-25000" dirty="0">
                <a:hlinkClick r:id="rId21"/>
              </a:rPr>
              <a:t>2</a:t>
            </a:r>
            <a:r>
              <a:rPr lang="en-US" sz="1350" dirty="0">
                <a:hlinkClick r:id="rId21"/>
              </a:rPr>
              <a:t> and U-10Mo LEU-fueled Reactor Cores for the Preconceptual NIST Neutron Source Design</a:t>
            </a:r>
            <a:r>
              <a:rPr lang="en-US" sz="1350" dirty="0"/>
              <a:t>”, Proceedings of ICONE30, May 2023.</a:t>
            </a:r>
          </a:p>
          <a:p>
            <a:pPr marL="342900" indent="-342900">
              <a:buFont typeface="+mj-lt"/>
              <a:buAutoNum type="arabicPeriod"/>
            </a:pPr>
            <a:r>
              <a:rPr lang="en-US" sz="1350" dirty="0"/>
              <a:t>J. Shen, et al., “</a:t>
            </a:r>
            <a:r>
              <a:rPr lang="en-US" sz="1350" dirty="0">
                <a:hlinkClick r:id="rId22"/>
              </a:rPr>
              <a:t>Turbulence Model Sensitivity Analysis of Thermal-Hydraulic Properties on the Pre-Conceptual NIST Neutron Source Design</a:t>
            </a:r>
            <a:r>
              <a:rPr lang="en-US" sz="1350" dirty="0"/>
              <a:t>”, Proceedings of ICONE30, May 2023.</a:t>
            </a:r>
          </a:p>
          <a:p>
            <a:pPr marL="342900" indent="-342900">
              <a:buFont typeface="+mj-lt"/>
              <a:buAutoNum type="arabicPeriod"/>
            </a:pPr>
            <a:r>
              <a:rPr lang="en-US" sz="1350" dirty="0"/>
              <a:t>A.G. Weiss, et al., “</a:t>
            </a:r>
            <a:r>
              <a:rPr lang="en-US" sz="1350" dirty="0">
                <a:hlinkClick r:id="rId23"/>
              </a:rPr>
              <a:t>Sensitivity Analyses of the Thermal-hydraulics Safety Margins in the Proposed NIST Neutron Source Design</a:t>
            </a:r>
            <a:r>
              <a:rPr lang="en-US" sz="1350" dirty="0"/>
              <a:t>”, Proceedings of ICONE30, May 2023.</a:t>
            </a:r>
          </a:p>
          <a:p>
            <a:pPr marL="342900" indent="-342900">
              <a:buFont typeface="+mj-lt"/>
              <a:buAutoNum type="arabicPeriod"/>
            </a:pPr>
            <a:r>
              <a:rPr lang="en-US" sz="1350" dirty="0"/>
              <a:t>Y. Shaposhnik, et al., “</a:t>
            </a:r>
            <a:r>
              <a:rPr lang="en-US" sz="1350" dirty="0">
                <a:hlinkClick r:id="rId24"/>
              </a:rPr>
              <a:t>Alternative Reflectors for the NIST Neutron Source</a:t>
            </a:r>
            <a:r>
              <a:rPr lang="en-US" sz="1350" dirty="0"/>
              <a:t>”, In Transactions of TRTR/IGORR, June 2023.</a:t>
            </a:r>
          </a:p>
          <a:p>
            <a:pPr marL="342900" indent="-342900">
              <a:buFont typeface="+mj-lt"/>
              <a:buAutoNum type="arabicPeriod"/>
            </a:pPr>
            <a:r>
              <a:rPr lang="en-US" sz="1350" dirty="0"/>
              <a:t>J. Jurns, et al., “Liquid deuterium cold source concept for the NIST neutron source”, In Proceedings of CEC/IMS 2023, July 2023.</a:t>
            </a:r>
          </a:p>
          <a:p>
            <a:pPr marL="342900" indent="-342900">
              <a:buFont typeface="+mj-lt"/>
              <a:buAutoNum type="arabicPeriod"/>
            </a:pPr>
            <a:r>
              <a:rPr lang="en-US" sz="1350" dirty="0"/>
              <a:t>A.G. Weiss, et al., “</a:t>
            </a:r>
            <a:r>
              <a:rPr lang="en-US" sz="1350" dirty="0">
                <a:hlinkClick r:id="rId25"/>
              </a:rPr>
              <a:t>A Turbulence Model Sensitivity Analysis on the Hydraulic Behavior in the Inlet Plenum of the Proposed NIST Neutron Source Design</a:t>
            </a:r>
            <a:r>
              <a:rPr lang="en-US" sz="1350" dirty="0"/>
              <a:t>”, In Proceedings of NURETH-20, Aug. 2023.</a:t>
            </a:r>
          </a:p>
          <a:p>
            <a:pPr marL="342900" indent="-342900">
              <a:buFont typeface="+mj-lt"/>
              <a:buAutoNum type="arabicPeriod"/>
            </a:pPr>
            <a:r>
              <a:rPr lang="en-US" sz="1350" dirty="0"/>
              <a:t>A. Gurgen, et al., “</a:t>
            </a:r>
            <a:r>
              <a:rPr lang="en-US" sz="1350" dirty="0">
                <a:hlinkClick r:id="rId26"/>
              </a:rPr>
              <a:t>Thermal-hydraulic Assessment of the Proposed NIST Neutron Source Design</a:t>
            </a:r>
            <a:r>
              <a:rPr lang="en-US" sz="1350" dirty="0"/>
              <a:t>”, In Proceedings of NURETH-20, Aug. 2023.</a:t>
            </a:r>
          </a:p>
          <a:p>
            <a:pPr marL="342900" indent="-342900">
              <a:buFont typeface="+mj-lt"/>
              <a:buAutoNum type="arabicPeriod"/>
            </a:pPr>
            <a:r>
              <a:rPr lang="en-US" sz="1350" dirty="0"/>
              <a:t>E. Bures, et al., “</a:t>
            </a:r>
            <a:r>
              <a:rPr lang="en-US" sz="1350" dirty="0">
                <a:hlinkClick r:id="rId27"/>
              </a:rPr>
              <a:t>Validation and Comparison of 2D and 3D RANS Models for Flow Through Curved Channels in MTR-type Nuclear Fuel Assemblies</a:t>
            </a:r>
            <a:r>
              <a:rPr lang="en-US" sz="1350" dirty="0"/>
              <a:t>”, Proceedings of RERTR, Nov. 2023.</a:t>
            </a:r>
          </a:p>
          <a:p>
            <a:pPr marL="342900" indent="-342900">
              <a:buFont typeface="+mj-lt"/>
              <a:buAutoNum type="arabicPeriod"/>
            </a:pPr>
            <a:endParaRPr lang="en-US" sz="1350" dirty="0"/>
          </a:p>
          <a:p>
            <a:pPr marL="342900" indent="-342900">
              <a:buFont typeface="+mj-lt"/>
              <a:buAutoNum type="arabicPeriod"/>
            </a:pPr>
            <a:endParaRPr lang="en-US" sz="1350" dirty="0"/>
          </a:p>
        </p:txBody>
      </p:sp>
    </p:spTree>
    <p:extLst>
      <p:ext uri="{BB962C8B-B14F-4D97-AF65-F5344CB8AC3E}">
        <p14:creationId xmlns:p14="http://schemas.microsoft.com/office/powerpoint/2010/main" val="350531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Types of Nuclear Reactors </a:t>
            </a:r>
            <a:r>
              <a:rPr lang="en-US" sz="2000" dirty="0"/>
              <a:t>Water systems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5</a:t>
            </a:fld>
            <a:endParaRPr lang="en-US"/>
          </a:p>
        </p:txBody>
      </p:sp>
      <p:sp>
        <p:nvSpPr>
          <p:cNvPr id="12" name="TextBox 11">
            <a:extLst>
              <a:ext uri="{FF2B5EF4-FFF2-40B4-BE49-F238E27FC236}">
                <a16:creationId xmlns:a16="http://schemas.microsoft.com/office/drawing/2014/main" id="{23B61C69-5C52-45FD-BB6C-37BC6AC31DDC}"/>
              </a:ext>
            </a:extLst>
          </p:cNvPr>
          <p:cNvSpPr txBox="1"/>
          <p:nvPr/>
        </p:nvSpPr>
        <p:spPr>
          <a:xfrm>
            <a:off x="1095375" y="6258938"/>
            <a:ext cx="3002610" cy="184666"/>
          </a:xfrm>
          <a:prstGeom prst="rect">
            <a:avLst/>
          </a:prstGeom>
          <a:noFill/>
        </p:spPr>
        <p:txBody>
          <a:bodyPr wrap="square">
            <a:spAutoFit/>
          </a:bodyPr>
          <a:lstStyle/>
          <a:p>
            <a:pPr algn="ctr"/>
            <a:r>
              <a:rPr lang="en-US" sz="600" dirty="0">
                <a:solidFill>
                  <a:srgbClr val="0C7DBB"/>
                </a:solidFill>
                <a:latin typeface="NexusSans"/>
                <a:hlinkClick r:id="rId4"/>
              </a:rPr>
              <a:t>https://www.britannica.com/technology/nuclear-reactor/Types-of-reactors</a:t>
            </a:r>
            <a:endParaRPr lang="en-US" sz="600" dirty="0"/>
          </a:p>
        </p:txBody>
      </p:sp>
      <p:pic>
        <p:nvPicPr>
          <p:cNvPr id="6152" name="Picture 8" descr="Amazon.com: NIEHFIT Milk Tumbler With Dome Lids Double Wall Plastic Drink  Cups With Straw Reusable Clear Water Bottle Transparent Fruit Cup (Color :  Plastic Cup A) : Home &amp; Kitchen">
            <a:extLst>
              <a:ext uri="{FF2B5EF4-FFF2-40B4-BE49-F238E27FC236}">
                <a16:creationId xmlns:a16="http://schemas.microsoft.com/office/drawing/2014/main" id="{2768A737-4CD8-4CDA-8F91-8EE068867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4" y="1573635"/>
            <a:ext cx="42100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Nuclear reactor - Types, Refueling Cycles Explained | Britannica">
            <a:extLst>
              <a:ext uri="{FF2B5EF4-FFF2-40B4-BE49-F238E27FC236}">
                <a16:creationId xmlns:a16="http://schemas.microsoft.com/office/drawing/2014/main" id="{D7922F3B-5998-0711-1EA9-D4BAE0B353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1228725"/>
            <a:ext cx="4638675" cy="488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15D8D59-6EEC-DF6C-F82A-AE777A0D4897}"/>
              </a:ext>
            </a:extLst>
          </p:cNvPr>
          <p:cNvPicPr>
            <a:picLocks noChangeAspect="1"/>
          </p:cNvPicPr>
          <p:nvPr/>
        </p:nvPicPr>
        <p:blipFill>
          <a:blip r:embed="rId3"/>
          <a:stretch>
            <a:fillRect/>
          </a:stretch>
        </p:blipFill>
        <p:spPr>
          <a:xfrm>
            <a:off x="6206878" y="1684639"/>
            <a:ext cx="2654202" cy="3573161"/>
          </a:xfrm>
          <a:prstGeom prst="rect">
            <a:avLst/>
          </a:prstGeom>
        </p:spPr>
      </p:pic>
      <p:pic>
        <p:nvPicPr>
          <p:cNvPr id="32" name="Picture 31">
            <a:extLst>
              <a:ext uri="{FF2B5EF4-FFF2-40B4-BE49-F238E27FC236}">
                <a16:creationId xmlns:a16="http://schemas.microsoft.com/office/drawing/2014/main" id="{53DA370D-46DE-9FE1-FEBE-57E6E8EB2515}"/>
              </a:ext>
            </a:extLst>
          </p:cNvPr>
          <p:cNvPicPr>
            <a:picLocks noChangeAspect="1"/>
          </p:cNvPicPr>
          <p:nvPr/>
        </p:nvPicPr>
        <p:blipFill>
          <a:blip r:embed="rId4"/>
          <a:stretch>
            <a:fillRect/>
          </a:stretch>
        </p:blipFill>
        <p:spPr>
          <a:xfrm>
            <a:off x="9130731" y="1684638"/>
            <a:ext cx="2797227" cy="3526939"/>
          </a:xfrm>
          <a:prstGeom prst="rect">
            <a:avLst/>
          </a:prstGeom>
        </p:spPr>
      </p:pic>
      <p:pic>
        <p:nvPicPr>
          <p:cNvPr id="26" name="Picture 25">
            <a:extLst>
              <a:ext uri="{FF2B5EF4-FFF2-40B4-BE49-F238E27FC236}">
                <a16:creationId xmlns:a16="http://schemas.microsoft.com/office/drawing/2014/main" id="{9C4BE0E1-BE29-342C-A9D1-A7B15E2C4451}"/>
              </a:ext>
            </a:extLst>
          </p:cNvPr>
          <p:cNvPicPr>
            <a:picLocks noChangeAspect="1"/>
          </p:cNvPicPr>
          <p:nvPr/>
        </p:nvPicPr>
        <p:blipFill>
          <a:blip r:embed="rId5"/>
          <a:stretch>
            <a:fillRect/>
          </a:stretch>
        </p:blipFill>
        <p:spPr>
          <a:xfrm>
            <a:off x="138559" y="1459197"/>
            <a:ext cx="2930697" cy="3812143"/>
          </a:xfrm>
          <a:prstGeom prst="rect">
            <a:avLst/>
          </a:prstGeom>
        </p:spPr>
      </p:pic>
      <p:pic>
        <p:nvPicPr>
          <p:cNvPr id="6" name="Picture 5">
            <a:extLst>
              <a:ext uri="{FF2B5EF4-FFF2-40B4-BE49-F238E27FC236}">
                <a16:creationId xmlns:a16="http://schemas.microsoft.com/office/drawing/2014/main" id="{4BFE2C02-B285-54EA-7713-2A924E061F17}"/>
              </a:ext>
            </a:extLst>
          </p:cNvPr>
          <p:cNvPicPr>
            <a:picLocks noChangeAspect="1"/>
          </p:cNvPicPr>
          <p:nvPr/>
        </p:nvPicPr>
        <p:blipFill>
          <a:blip r:embed="rId6"/>
          <a:stretch>
            <a:fillRect/>
          </a:stretch>
        </p:blipFill>
        <p:spPr>
          <a:xfrm>
            <a:off x="3000475" y="1427480"/>
            <a:ext cx="3082386" cy="4003040"/>
          </a:xfrm>
          <a:prstGeom prst="rect">
            <a:avLst/>
          </a:prstGeom>
        </p:spPr>
      </p:pic>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NIST Technical Notes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7"/>
            <a:srcRect l="6683" t="21551" r="25400" b="19800"/>
            <a:stretch/>
          </p:blipFill>
          <p:spPr>
            <a:xfrm>
              <a:off x="9086849" y="343692"/>
              <a:ext cx="3105151" cy="638175"/>
            </a:xfrm>
            <a:prstGeom prst="rect">
              <a:avLst/>
            </a:prstGeom>
          </p:spPr>
        </p:pic>
      </p:grpSp>
      <p:sp>
        <p:nvSpPr>
          <p:cNvPr id="3" name="Slide Number Placeholder 2">
            <a:extLst>
              <a:ext uri="{FF2B5EF4-FFF2-40B4-BE49-F238E27FC236}">
                <a16:creationId xmlns:a16="http://schemas.microsoft.com/office/drawing/2014/main" id="{FD63506A-81FB-4E96-ABAA-196D53B2E6A2}"/>
              </a:ext>
            </a:extLst>
          </p:cNvPr>
          <p:cNvSpPr>
            <a:spLocks noGrp="1"/>
          </p:cNvSpPr>
          <p:nvPr>
            <p:ph type="sldNum" sz="quarter" idx="12"/>
          </p:nvPr>
        </p:nvSpPr>
        <p:spPr/>
        <p:txBody>
          <a:bodyPr/>
          <a:lstStyle/>
          <a:p>
            <a:fld id="{61C45A3A-841E-C04D-A6C3-2A644B41F8FE}" type="slidenum">
              <a:rPr lang="en-US" smtClean="0"/>
              <a:t>50</a:t>
            </a:fld>
            <a:endParaRPr lang="en-US"/>
          </a:p>
        </p:txBody>
      </p:sp>
      <p:sp>
        <p:nvSpPr>
          <p:cNvPr id="17" name="TextBox 16">
            <a:extLst>
              <a:ext uri="{FF2B5EF4-FFF2-40B4-BE49-F238E27FC236}">
                <a16:creationId xmlns:a16="http://schemas.microsoft.com/office/drawing/2014/main" id="{70FA55C8-A10C-D8C7-DA32-792238550EF1}"/>
              </a:ext>
            </a:extLst>
          </p:cNvPr>
          <p:cNvSpPr txBox="1"/>
          <p:nvPr/>
        </p:nvSpPr>
        <p:spPr>
          <a:xfrm>
            <a:off x="429350" y="5322299"/>
            <a:ext cx="2349118" cy="646331"/>
          </a:xfrm>
          <a:prstGeom prst="rect">
            <a:avLst/>
          </a:prstGeom>
          <a:noFill/>
          <a:ln>
            <a:solidFill>
              <a:schemeClr val="tx1"/>
            </a:solidFill>
          </a:ln>
        </p:spPr>
        <p:txBody>
          <a:bodyPr wrap="square" rtlCol="0">
            <a:spAutoFit/>
          </a:bodyPr>
          <a:lstStyle/>
          <a:p>
            <a:pPr algn="ctr"/>
            <a:r>
              <a:rPr lang="en-US" dirty="0"/>
              <a:t>CNS &amp; Thermal Beams Assessments</a:t>
            </a:r>
          </a:p>
        </p:txBody>
      </p:sp>
      <p:sp>
        <p:nvSpPr>
          <p:cNvPr id="18" name="TextBox 17">
            <a:extLst>
              <a:ext uri="{FF2B5EF4-FFF2-40B4-BE49-F238E27FC236}">
                <a16:creationId xmlns:a16="http://schemas.microsoft.com/office/drawing/2014/main" id="{62B3E196-968C-2B41-4D2C-C3FFCDA46B13}"/>
              </a:ext>
            </a:extLst>
          </p:cNvPr>
          <p:cNvSpPr txBox="1"/>
          <p:nvPr/>
        </p:nvSpPr>
        <p:spPr>
          <a:xfrm>
            <a:off x="3419592" y="5322299"/>
            <a:ext cx="2349118" cy="646331"/>
          </a:xfrm>
          <a:prstGeom prst="rect">
            <a:avLst/>
          </a:prstGeom>
          <a:noFill/>
          <a:ln>
            <a:solidFill>
              <a:schemeClr val="tx1"/>
            </a:solidFill>
          </a:ln>
        </p:spPr>
        <p:txBody>
          <a:bodyPr wrap="square" rtlCol="0">
            <a:spAutoFit/>
          </a:bodyPr>
          <a:lstStyle/>
          <a:p>
            <a:pPr algn="ctr"/>
            <a:r>
              <a:rPr lang="en-US" dirty="0"/>
              <a:t>Facility Design Planning</a:t>
            </a:r>
          </a:p>
        </p:txBody>
      </p:sp>
      <p:sp>
        <p:nvSpPr>
          <p:cNvPr id="19" name="TextBox 18">
            <a:extLst>
              <a:ext uri="{FF2B5EF4-FFF2-40B4-BE49-F238E27FC236}">
                <a16:creationId xmlns:a16="http://schemas.microsoft.com/office/drawing/2014/main" id="{ECD1F50B-FCF0-9AE0-B9AF-C80F7F0BB60B}"/>
              </a:ext>
            </a:extLst>
          </p:cNvPr>
          <p:cNvSpPr txBox="1"/>
          <p:nvPr/>
        </p:nvSpPr>
        <p:spPr>
          <a:xfrm>
            <a:off x="6416011" y="5322299"/>
            <a:ext cx="2349118" cy="646331"/>
          </a:xfrm>
          <a:prstGeom prst="rect">
            <a:avLst/>
          </a:prstGeom>
          <a:noFill/>
          <a:ln>
            <a:solidFill>
              <a:schemeClr val="tx1"/>
            </a:solidFill>
          </a:ln>
        </p:spPr>
        <p:txBody>
          <a:bodyPr wrap="square" rtlCol="0">
            <a:spAutoFit/>
          </a:bodyPr>
          <a:lstStyle/>
          <a:p>
            <a:pPr algn="ctr"/>
            <a:r>
              <a:rPr lang="en-US" dirty="0"/>
              <a:t>Neutronics Safety Assessments</a:t>
            </a:r>
          </a:p>
        </p:txBody>
      </p:sp>
      <p:sp>
        <p:nvSpPr>
          <p:cNvPr id="20" name="TextBox 19">
            <a:extLst>
              <a:ext uri="{FF2B5EF4-FFF2-40B4-BE49-F238E27FC236}">
                <a16:creationId xmlns:a16="http://schemas.microsoft.com/office/drawing/2014/main" id="{6CE79760-2731-1DE3-A902-95FC6D0AE245}"/>
              </a:ext>
            </a:extLst>
          </p:cNvPr>
          <p:cNvSpPr txBox="1"/>
          <p:nvPr/>
        </p:nvSpPr>
        <p:spPr>
          <a:xfrm>
            <a:off x="9483916" y="5322299"/>
            <a:ext cx="2349118" cy="646331"/>
          </a:xfrm>
          <a:prstGeom prst="rect">
            <a:avLst/>
          </a:prstGeom>
          <a:noFill/>
          <a:ln>
            <a:solidFill>
              <a:schemeClr val="tx1"/>
            </a:solidFill>
          </a:ln>
        </p:spPr>
        <p:txBody>
          <a:bodyPr wrap="square" rtlCol="0">
            <a:spAutoFit/>
          </a:bodyPr>
          <a:lstStyle/>
          <a:p>
            <a:pPr algn="ctr"/>
            <a:r>
              <a:rPr lang="en-US" dirty="0"/>
              <a:t>Thermal-hydraulics Safety Assessments</a:t>
            </a:r>
          </a:p>
        </p:txBody>
      </p:sp>
      <p:cxnSp>
        <p:nvCxnSpPr>
          <p:cNvPr id="22" name="Straight Connector 21">
            <a:extLst>
              <a:ext uri="{FF2B5EF4-FFF2-40B4-BE49-F238E27FC236}">
                <a16:creationId xmlns:a16="http://schemas.microsoft.com/office/drawing/2014/main" id="{696B4E2C-9F0D-442C-BCFB-8D6DE0073D47}"/>
              </a:ext>
            </a:extLst>
          </p:cNvPr>
          <p:cNvCxnSpPr/>
          <p:nvPr/>
        </p:nvCxnSpPr>
        <p:spPr>
          <a:xfrm>
            <a:off x="3054096" y="1243584"/>
            <a:ext cx="0" cy="534924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9C698F23-5166-B995-CB91-7FD37FBD72DD}"/>
              </a:ext>
            </a:extLst>
          </p:cNvPr>
          <p:cNvCxnSpPr/>
          <p:nvPr/>
        </p:nvCxnSpPr>
        <p:spPr>
          <a:xfrm>
            <a:off x="6062472" y="1243584"/>
            <a:ext cx="0" cy="534924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7374EEC-660F-FB33-6126-18EE6B44E921}"/>
              </a:ext>
            </a:extLst>
          </p:cNvPr>
          <p:cNvCxnSpPr/>
          <p:nvPr/>
        </p:nvCxnSpPr>
        <p:spPr>
          <a:xfrm>
            <a:off x="9098280" y="1243584"/>
            <a:ext cx="0" cy="534924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AD5D85A-5B93-812C-3320-F86CFAF69ADB}"/>
              </a:ext>
            </a:extLst>
          </p:cNvPr>
          <p:cNvSpPr txBox="1"/>
          <p:nvPr/>
        </p:nvSpPr>
        <p:spPr>
          <a:xfrm>
            <a:off x="3219358" y="5968630"/>
            <a:ext cx="2749585" cy="461665"/>
          </a:xfrm>
          <a:prstGeom prst="rect">
            <a:avLst/>
          </a:prstGeom>
          <a:noFill/>
        </p:spPr>
        <p:txBody>
          <a:bodyPr wrap="square">
            <a:spAutoFit/>
          </a:bodyPr>
          <a:lstStyle/>
          <a:p>
            <a:pPr algn="ctr"/>
            <a:r>
              <a:rPr lang="en-US" sz="1200" b="1" dirty="0"/>
              <a:t>Published</a:t>
            </a:r>
          </a:p>
          <a:p>
            <a:pPr algn="ctr"/>
            <a:r>
              <a:rPr lang="en-US" sz="1200" b="1" dirty="0">
                <a:hlinkClick r:id="rId8"/>
              </a:rPr>
              <a:t>https://doi.org/10.6028/NIST.TN.2280</a:t>
            </a:r>
            <a:endParaRPr lang="en-US" sz="1200" b="1" dirty="0"/>
          </a:p>
        </p:txBody>
      </p:sp>
      <p:sp>
        <p:nvSpPr>
          <p:cNvPr id="21" name="TextBox 20">
            <a:extLst>
              <a:ext uri="{FF2B5EF4-FFF2-40B4-BE49-F238E27FC236}">
                <a16:creationId xmlns:a16="http://schemas.microsoft.com/office/drawing/2014/main" id="{E68D6678-9191-0B17-4E27-31F5FDBC0370}"/>
              </a:ext>
            </a:extLst>
          </p:cNvPr>
          <p:cNvSpPr txBox="1"/>
          <p:nvPr/>
        </p:nvSpPr>
        <p:spPr>
          <a:xfrm>
            <a:off x="229116" y="5968629"/>
            <a:ext cx="2749585" cy="461665"/>
          </a:xfrm>
          <a:prstGeom prst="rect">
            <a:avLst/>
          </a:prstGeom>
          <a:noFill/>
        </p:spPr>
        <p:txBody>
          <a:bodyPr wrap="square">
            <a:spAutoFit/>
          </a:bodyPr>
          <a:lstStyle/>
          <a:p>
            <a:pPr algn="ctr"/>
            <a:r>
              <a:rPr lang="en-US" sz="1200" b="1" dirty="0"/>
              <a:t>Published</a:t>
            </a:r>
          </a:p>
          <a:p>
            <a:pPr algn="ctr"/>
            <a:r>
              <a:rPr lang="en-US" sz="1200" b="1" dirty="0">
                <a:hlinkClick r:id="rId9"/>
              </a:rPr>
              <a:t>https://doi.org/10.6028/NIST.TN.2284</a:t>
            </a:r>
            <a:endParaRPr lang="en-US" sz="1200" b="1" dirty="0"/>
          </a:p>
        </p:txBody>
      </p:sp>
      <p:sp>
        <p:nvSpPr>
          <p:cNvPr id="27" name="TextBox 26">
            <a:extLst>
              <a:ext uri="{FF2B5EF4-FFF2-40B4-BE49-F238E27FC236}">
                <a16:creationId xmlns:a16="http://schemas.microsoft.com/office/drawing/2014/main" id="{FBAED1E6-6CB0-D594-4C06-2F7D66BB48BF}"/>
              </a:ext>
            </a:extLst>
          </p:cNvPr>
          <p:cNvSpPr txBox="1"/>
          <p:nvPr/>
        </p:nvSpPr>
        <p:spPr>
          <a:xfrm>
            <a:off x="6217280" y="5968630"/>
            <a:ext cx="2749585" cy="276999"/>
          </a:xfrm>
          <a:prstGeom prst="rect">
            <a:avLst/>
          </a:prstGeom>
          <a:noFill/>
        </p:spPr>
        <p:txBody>
          <a:bodyPr wrap="square">
            <a:spAutoFit/>
          </a:bodyPr>
          <a:lstStyle/>
          <a:p>
            <a:pPr algn="ctr"/>
            <a:r>
              <a:rPr lang="en-US" sz="1200" b="1" dirty="0"/>
              <a:t>In Review</a:t>
            </a:r>
          </a:p>
        </p:txBody>
      </p:sp>
      <p:sp>
        <p:nvSpPr>
          <p:cNvPr id="28" name="TextBox 27">
            <a:extLst>
              <a:ext uri="{FF2B5EF4-FFF2-40B4-BE49-F238E27FC236}">
                <a16:creationId xmlns:a16="http://schemas.microsoft.com/office/drawing/2014/main" id="{A214C814-BA02-0CAA-9D6A-8B44AB8DD0DA}"/>
              </a:ext>
            </a:extLst>
          </p:cNvPr>
          <p:cNvSpPr txBox="1"/>
          <p:nvPr/>
        </p:nvSpPr>
        <p:spPr>
          <a:xfrm>
            <a:off x="9264631" y="5968630"/>
            <a:ext cx="2749585" cy="276999"/>
          </a:xfrm>
          <a:prstGeom prst="rect">
            <a:avLst/>
          </a:prstGeom>
          <a:noFill/>
        </p:spPr>
        <p:txBody>
          <a:bodyPr wrap="square">
            <a:spAutoFit/>
          </a:bodyPr>
          <a:lstStyle/>
          <a:p>
            <a:pPr algn="ctr"/>
            <a:r>
              <a:rPr lang="en-US" sz="1200" b="1" dirty="0"/>
              <a:t>In Review</a:t>
            </a:r>
          </a:p>
        </p:txBody>
      </p:sp>
    </p:spTree>
    <p:extLst>
      <p:ext uri="{BB962C8B-B14F-4D97-AF65-F5344CB8AC3E}">
        <p14:creationId xmlns:p14="http://schemas.microsoft.com/office/powerpoint/2010/main" val="2085178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B825E-3D4D-4043-B6A1-047E8A234900}"/>
              </a:ext>
              <a:ext uri="{C183D7F6-B498-43B3-948B-1728B52AA6E4}">
                <adec:decorative xmlns:adec="http://schemas.microsoft.com/office/drawing/2017/decorative" val="1"/>
              </a:ext>
            </a:extLst>
          </p:cNvPr>
          <p:cNvSpPr/>
          <p:nvPr/>
        </p:nvSpPr>
        <p:spPr>
          <a:xfrm>
            <a:off x="969194" y="1210962"/>
            <a:ext cx="10255827" cy="4321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19050" algn="ctr">
              <a:spcBef>
                <a:spcPts val="0"/>
              </a:spcBef>
              <a:spcAft>
                <a:spcPts val="0"/>
              </a:spcAft>
            </a:pPr>
            <a:endParaRPr lang="en-US" sz="1800" b="1" dirty="0">
              <a:solidFill>
                <a:schemeClr val="tx1"/>
              </a:solidFill>
              <a:effectLst/>
              <a:latin typeface="Times New Roman" panose="02020603050405020304" pitchFamily="18" charset="0"/>
              <a:ea typeface="Times New Roman" panose="02020603050405020304" pitchFamily="18" charset="0"/>
            </a:endParaRPr>
          </a:p>
          <a:p>
            <a:pPr marL="0" marR="19050" algn="ctr">
              <a:spcBef>
                <a:spcPts val="0"/>
              </a:spcBef>
              <a:spcAft>
                <a:spcPts val="0"/>
              </a:spcAft>
            </a:pPr>
            <a:r>
              <a:rPr lang="en-US" b="1" dirty="0">
                <a:solidFill>
                  <a:schemeClr val="tx1"/>
                </a:solidFill>
                <a:latin typeface="Times New Roman" panose="02020603050405020304" pitchFamily="18" charset="0"/>
                <a:ea typeface="Times New Roman" panose="02020603050405020304" pitchFamily="18" charset="0"/>
              </a:rPr>
              <a:t>Abdullah G. Weiss</a:t>
            </a:r>
            <a:endParaRPr lang="en-US" sz="1800" b="1" dirty="0">
              <a:solidFill>
                <a:schemeClr val="tx1"/>
              </a:solidFill>
              <a:effectLst/>
              <a:latin typeface="Times New Roman" panose="02020603050405020304" pitchFamily="18" charset="0"/>
              <a:ea typeface="Times New Roman" panose="02020603050405020304" pitchFamily="18" charset="0"/>
            </a:endParaRPr>
          </a:p>
          <a:p>
            <a:pPr marL="0" marR="19050" algn="ctr">
              <a:spcBef>
                <a:spcPts val="0"/>
              </a:spcBef>
              <a:spcAft>
                <a:spcPts val="0"/>
              </a:spcAft>
            </a:pPr>
            <a:r>
              <a:rPr lang="en-US" sz="1600" i="1" dirty="0">
                <a:solidFill>
                  <a:schemeClr val="accent1"/>
                </a:solidFill>
                <a:effectLst/>
                <a:latin typeface="Times New Roman" panose="02020603050405020304" pitchFamily="18" charset="0"/>
                <a:ea typeface="Times New Roman" panose="02020603050405020304" pitchFamily="18" charset="0"/>
              </a:rPr>
              <a:t>NIST Center for Neutron Research</a:t>
            </a:r>
          </a:p>
          <a:p>
            <a:pPr marL="0" marR="19050" algn="ctr">
              <a:spcBef>
                <a:spcPts val="0"/>
              </a:spcBef>
              <a:spcAft>
                <a:spcPts val="0"/>
              </a:spcAft>
            </a:pPr>
            <a:r>
              <a:rPr lang="en-US" sz="1600" i="1" dirty="0">
                <a:solidFill>
                  <a:schemeClr val="tx1"/>
                </a:solidFill>
                <a:effectLst/>
                <a:latin typeface="Times New Roman" panose="02020603050405020304" pitchFamily="18" charset="0"/>
                <a:ea typeface="Times New Roman" panose="02020603050405020304" pitchFamily="18" charset="0"/>
              </a:rPr>
              <a:t>100 Bureau Drive, Gaithersburg, 20899, USA</a:t>
            </a:r>
          </a:p>
          <a:p>
            <a:pPr marL="0" marR="19050" algn="ctr">
              <a:spcBef>
                <a:spcPts val="0"/>
              </a:spcBef>
              <a:spcAft>
                <a:spcPts val="0"/>
              </a:spcAft>
            </a:pPr>
            <a:r>
              <a:rPr lang="en-US" sz="1400" i="1" dirty="0">
                <a:solidFill>
                  <a:schemeClr val="tx1"/>
                </a:solidFill>
                <a:latin typeface="Times New Roman" panose="02020603050405020304" pitchFamily="18" charset="0"/>
                <a:ea typeface="Times New Roman" panose="02020603050405020304" pitchFamily="18" charset="0"/>
                <a:hlinkClick r:id="rId3"/>
              </a:rPr>
              <a:t>abdullah.weiss@nist.gov</a:t>
            </a:r>
            <a:endParaRPr lang="en-US" sz="1400" i="1" dirty="0">
              <a:solidFill>
                <a:schemeClr val="tx1"/>
              </a:solidFill>
              <a:effectLst/>
              <a:latin typeface="Times New Roman" panose="02020603050405020304" pitchFamily="18" charset="0"/>
              <a:ea typeface="Times New Roman" panose="02020603050405020304" pitchFamily="18" charset="0"/>
            </a:endParaRPr>
          </a:p>
          <a:p>
            <a:pPr marL="0" marR="19050" algn="ctr">
              <a:spcBef>
                <a:spcPts val="0"/>
              </a:spcBef>
              <a:spcAft>
                <a:spcPts val="0"/>
              </a:spcAft>
            </a:pPr>
            <a:r>
              <a:rPr lang="en-US" sz="1600" dirty="0">
                <a:solidFill>
                  <a:schemeClr val="tx1"/>
                </a:solidFill>
                <a:effectLst/>
                <a:latin typeface="Times New Roman" panose="02020603050405020304" pitchFamily="18" charset="0"/>
                <a:ea typeface="Times New Roman" panose="02020603050405020304" pitchFamily="18" charset="0"/>
              </a:rPr>
              <a:t> </a:t>
            </a:r>
            <a:r>
              <a:rPr lang="en-US" sz="1800" dirty="0">
                <a:solidFill>
                  <a:schemeClr val="tx1"/>
                </a:solidFill>
                <a:effectLst/>
                <a:latin typeface="Times New Roman" panose="02020603050405020304" pitchFamily="18" charset="0"/>
                <a:ea typeface="Times New Roman" panose="02020603050405020304" pitchFamily="18" charset="0"/>
              </a:rPr>
              <a:t> </a:t>
            </a:r>
          </a:p>
        </p:txBody>
      </p:sp>
      <p:pic>
        <p:nvPicPr>
          <p:cNvPr id="15" name="Picture 14" descr="Text&#10;&#10;Description automatically generated">
            <a:extLst>
              <a:ext uri="{FF2B5EF4-FFF2-40B4-BE49-F238E27FC236}">
                <a16:creationId xmlns:a16="http://schemas.microsoft.com/office/drawing/2014/main" id="{26AF9E96-A095-4E4D-96C6-6FAA2E83BD36}"/>
              </a:ext>
            </a:extLst>
          </p:cNvPr>
          <p:cNvPicPr>
            <a:picLocks noChangeAspect="1"/>
          </p:cNvPicPr>
          <p:nvPr/>
        </p:nvPicPr>
        <p:blipFill rotWithShape="1">
          <a:blip r:embed="rId4"/>
          <a:srcRect l="6683" t="21551" r="25400" b="19800"/>
          <a:stretch/>
        </p:blipFill>
        <p:spPr>
          <a:xfrm>
            <a:off x="3682999" y="5866152"/>
            <a:ext cx="4826002" cy="991848"/>
          </a:xfrm>
          <a:prstGeom prst="rect">
            <a:avLst/>
          </a:prstGeom>
        </p:spPr>
      </p:pic>
      <p:sp>
        <p:nvSpPr>
          <p:cNvPr id="12" name="Title 6">
            <a:extLst>
              <a:ext uri="{FF2B5EF4-FFF2-40B4-BE49-F238E27FC236}">
                <a16:creationId xmlns:a16="http://schemas.microsoft.com/office/drawing/2014/main" id="{CD9E4238-E04C-4EFC-B1F2-83078D2399D5}"/>
              </a:ext>
            </a:extLst>
          </p:cNvPr>
          <p:cNvSpPr>
            <a:spLocks noGrp="1"/>
          </p:cNvSpPr>
          <p:nvPr>
            <p:ph type="ctrTitle"/>
          </p:nvPr>
        </p:nvSpPr>
        <p:spPr>
          <a:xfrm>
            <a:off x="3105150" y="1210961"/>
            <a:ext cx="5981700" cy="808339"/>
          </a:xfrm>
        </p:spPr>
        <p:txBody>
          <a:bodyPr>
            <a:normAutofit/>
          </a:bodyPr>
          <a:lstStyle/>
          <a:p>
            <a:r>
              <a:rPr lang="en-US" sz="4400" dirty="0">
                <a:solidFill>
                  <a:srgbClr val="5D8B72"/>
                </a:solidFill>
                <a:latin typeface="+mn-lt"/>
              </a:rPr>
              <a:t>Thank you for listening!</a:t>
            </a:r>
            <a:endParaRPr lang="en-US" sz="4400" dirty="0">
              <a:latin typeface="+mn-lt"/>
            </a:endParaRPr>
          </a:p>
        </p:txBody>
      </p:sp>
      <p:sp>
        <p:nvSpPr>
          <p:cNvPr id="3" name="Title 6">
            <a:extLst>
              <a:ext uri="{FF2B5EF4-FFF2-40B4-BE49-F238E27FC236}">
                <a16:creationId xmlns:a16="http://schemas.microsoft.com/office/drawing/2014/main" id="{D5278550-8EEE-DB8C-6F13-434054B89C84}"/>
              </a:ext>
            </a:extLst>
          </p:cNvPr>
          <p:cNvSpPr txBox="1">
            <a:spLocks/>
          </p:cNvSpPr>
          <p:nvPr/>
        </p:nvSpPr>
        <p:spPr>
          <a:xfrm>
            <a:off x="3105150" y="4724098"/>
            <a:ext cx="5981700" cy="8083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rgbClr val="5D8B72"/>
                </a:solidFill>
                <a:latin typeface="+mn-lt"/>
              </a:rPr>
              <a:t>Questions??</a:t>
            </a:r>
            <a:endParaRPr lang="en-US" sz="4400" dirty="0">
              <a:latin typeface="+mn-lt"/>
            </a:endParaRPr>
          </a:p>
        </p:txBody>
      </p:sp>
      <p:sp>
        <p:nvSpPr>
          <p:cNvPr id="6" name="TextBox 5">
            <a:extLst>
              <a:ext uri="{FF2B5EF4-FFF2-40B4-BE49-F238E27FC236}">
                <a16:creationId xmlns:a16="http://schemas.microsoft.com/office/drawing/2014/main" id="{9C1DCFDE-0F0F-7543-AAC9-47828CB71BDA}"/>
              </a:ext>
            </a:extLst>
          </p:cNvPr>
          <p:cNvSpPr txBox="1"/>
          <p:nvPr/>
        </p:nvSpPr>
        <p:spPr>
          <a:xfrm>
            <a:off x="3486912" y="4097995"/>
            <a:ext cx="5218176" cy="830997"/>
          </a:xfrm>
          <a:prstGeom prst="rect">
            <a:avLst/>
          </a:prstGeom>
          <a:noFill/>
        </p:spPr>
        <p:txBody>
          <a:bodyPr wrap="square" rtlCol="0">
            <a:spAutoFit/>
          </a:bodyPr>
          <a:lstStyle/>
          <a:p>
            <a:pPr marL="0" marR="19050" algn="ctr">
              <a:spcBef>
                <a:spcPts val="0"/>
              </a:spcBef>
              <a:spcAft>
                <a:spcPts val="0"/>
              </a:spcAft>
            </a:pPr>
            <a:r>
              <a:rPr lang="en-US" sz="1600" b="1" dirty="0">
                <a:latin typeface="Times New Roman" panose="02020603050405020304" pitchFamily="18" charset="0"/>
                <a:ea typeface="Times New Roman" panose="02020603050405020304" pitchFamily="18" charset="0"/>
              </a:rPr>
              <a:t>Acknowledgements</a:t>
            </a:r>
            <a:r>
              <a:rPr lang="en-US" sz="1600" b="1" dirty="0">
                <a:solidFill>
                  <a:schemeClr val="tx1"/>
                </a:solidFill>
                <a:effectLst/>
                <a:latin typeface="Times New Roman" panose="02020603050405020304" pitchFamily="18" charset="0"/>
                <a:ea typeface="Times New Roman" panose="02020603050405020304" pitchFamily="18" charset="0"/>
              </a:rPr>
              <a:t>: </a:t>
            </a:r>
          </a:p>
          <a:p>
            <a:pPr marL="0" marR="19050" algn="ctr">
              <a:spcBef>
                <a:spcPts val="0"/>
              </a:spcBef>
              <a:spcAft>
                <a:spcPts val="0"/>
              </a:spcAft>
            </a:pPr>
            <a:r>
              <a:rPr lang="en-US" sz="1600" b="1" dirty="0" err="1">
                <a:solidFill>
                  <a:schemeClr val="tx1"/>
                </a:solidFill>
                <a:effectLst/>
                <a:latin typeface="Times New Roman" panose="02020603050405020304" pitchFamily="18" charset="0"/>
                <a:ea typeface="Times New Roman" panose="02020603050405020304" pitchFamily="18" charset="0"/>
              </a:rPr>
              <a:t>Dağıstan</a:t>
            </a:r>
            <a:r>
              <a:rPr lang="en-US" sz="1600" b="1" dirty="0">
                <a:solidFill>
                  <a:schemeClr val="tx1"/>
                </a:solidFill>
                <a:effectLst/>
                <a:latin typeface="Times New Roman" panose="02020603050405020304" pitchFamily="18" charset="0"/>
                <a:ea typeface="Times New Roman" panose="02020603050405020304" pitchFamily="18" charset="0"/>
              </a:rPr>
              <a:t> Şahin, Osman Ş. Çelikten, Anil Gurgen, John M. Jurns, Jeremy C. Cook, Timothy F. Mengers</a:t>
            </a:r>
          </a:p>
        </p:txBody>
      </p:sp>
      <p:sp>
        <p:nvSpPr>
          <p:cNvPr id="7" name="Rectangle 6">
            <a:extLst>
              <a:ext uri="{FF2B5EF4-FFF2-40B4-BE49-F238E27FC236}">
                <a16:creationId xmlns:a16="http://schemas.microsoft.com/office/drawing/2014/main" id="{AA25EE6F-9596-D276-A692-5C4C210975A9}"/>
              </a:ext>
            </a:extLst>
          </p:cNvPr>
          <p:cNvSpPr/>
          <p:nvPr/>
        </p:nvSpPr>
        <p:spPr>
          <a:xfrm>
            <a:off x="3810000" y="-1"/>
            <a:ext cx="4572000" cy="117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Logo for Center for High Resolution Neutron Scattering">
            <a:extLst>
              <a:ext uri="{FF2B5EF4-FFF2-40B4-BE49-F238E27FC236}">
                <a16:creationId xmlns:a16="http://schemas.microsoft.com/office/drawing/2014/main" id="{E330C1E4-79A2-3F6A-DDB8-F117F665C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1392"/>
            <a:ext cx="457200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103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NBSR </a:t>
            </a:r>
            <a:r>
              <a:rPr lang="en-US" sz="2000" dirty="0"/>
              <a:t>Backup</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52</a:t>
            </a:fld>
            <a:endParaRPr lang="en-US"/>
          </a:p>
        </p:txBody>
      </p:sp>
      <p:pic>
        <p:nvPicPr>
          <p:cNvPr id="36" name="Picture 35">
            <a:extLst>
              <a:ext uri="{FF2B5EF4-FFF2-40B4-BE49-F238E27FC236}">
                <a16:creationId xmlns:a16="http://schemas.microsoft.com/office/drawing/2014/main" id="{6D81A265-1384-425F-8CFD-5833B7CD7AD9}"/>
              </a:ext>
            </a:extLst>
          </p:cNvPr>
          <p:cNvPicPr>
            <a:picLocks noChangeAspect="1"/>
          </p:cNvPicPr>
          <p:nvPr/>
        </p:nvPicPr>
        <p:blipFill>
          <a:blip r:embed="rId4"/>
          <a:stretch>
            <a:fillRect/>
          </a:stretch>
        </p:blipFill>
        <p:spPr>
          <a:xfrm>
            <a:off x="1976881" y="1762125"/>
            <a:ext cx="8238238" cy="3905250"/>
          </a:xfrm>
          <a:prstGeom prst="rect">
            <a:avLst/>
          </a:prstGeom>
        </p:spPr>
      </p:pic>
      <p:sp>
        <p:nvSpPr>
          <p:cNvPr id="37" name="TextBox 36">
            <a:extLst>
              <a:ext uri="{FF2B5EF4-FFF2-40B4-BE49-F238E27FC236}">
                <a16:creationId xmlns:a16="http://schemas.microsoft.com/office/drawing/2014/main" id="{ECCAA44D-0027-4A3F-A651-A5B91968DC50}"/>
              </a:ext>
            </a:extLst>
          </p:cNvPr>
          <p:cNvSpPr txBox="1"/>
          <p:nvPr/>
        </p:nvSpPr>
        <p:spPr>
          <a:xfrm>
            <a:off x="5831840" y="6146674"/>
            <a:ext cx="1578061" cy="584775"/>
          </a:xfrm>
          <a:prstGeom prst="rect">
            <a:avLst/>
          </a:prstGeom>
          <a:noFill/>
        </p:spPr>
        <p:txBody>
          <a:bodyPr wrap="none" rtlCol="0">
            <a:spAutoFit/>
          </a:bodyPr>
          <a:lstStyle/>
          <a:p>
            <a:r>
              <a:rPr lang="en-US" sz="3200" b="1" dirty="0">
                <a:solidFill>
                  <a:srgbClr val="FF0000"/>
                </a:solidFill>
                <a:effectLst>
                  <a:outerShdw blurRad="38100" dist="38100" dir="2700000" algn="tl">
                    <a:srgbClr val="000000">
                      <a:alpha val="43137"/>
                    </a:srgbClr>
                  </a:outerShdw>
                </a:effectLst>
              </a:rPr>
              <a:t>BACKUP</a:t>
            </a:r>
          </a:p>
        </p:txBody>
      </p:sp>
    </p:spTree>
    <p:extLst>
      <p:ext uri="{BB962C8B-B14F-4D97-AF65-F5344CB8AC3E}">
        <p14:creationId xmlns:p14="http://schemas.microsoft.com/office/powerpoint/2010/main" val="3997508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ebble-bed reactor - Wikipedia">
            <a:extLst>
              <a:ext uri="{FF2B5EF4-FFF2-40B4-BE49-F238E27FC236}">
                <a16:creationId xmlns:a16="http://schemas.microsoft.com/office/drawing/2014/main" id="{62858930-4E0B-42D1-84B2-AB17A778B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7" y="1325563"/>
            <a:ext cx="4062183" cy="5219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Types of Nuclear Reactors </a:t>
            </a:r>
            <a:r>
              <a:rPr lang="en-US" sz="2000" dirty="0"/>
              <a:t>Pebble bed systems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6</a:t>
            </a:fld>
            <a:endParaRPr lang="en-US"/>
          </a:p>
        </p:txBody>
      </p:sp>
      <p:sp>
        <p:nvSpPr>
          <p:cNvPr id="12" name="TextBox 11">
            <a:extLst>
              <a:ext uri="{FF2B5EF4-FFF2-40B4-BE49-F238E27FC236}">
                <a16:creationId xmlns:a16="http://schemas.microsoft.com/office/drawing/2014/main" id="{23B61C69-5C52-45FD-BB6C-37BC6AC31DDC}"/>
              </a:ext>
            </a:extLst>
          </p:cNvPr>
          <p:cNvSpPr txBox="1"/>
          <p:nvPr/>
        </p:nvSpPr>
        <p:spPr>
          <a:xfrm>
            <a:off x="771525" y="6258938"/>
            <a:ext cx="3406305" cy="276999"/>
          </a:xfrm>
          <a:prstGeom prst="rect">
            <a:avLst/>
          </a:prstGeom>
          <a:noFill/>
        </p:spPr>
        <p:txBody>
          <a:bodyPr wrap="square">
            <a:spAutoFit/>
          </a:bodyPr>
          <a:lstStyle/>
          <a:p>
            <a:r>
              <a:rPr lang="en-US" sz="600" dirty="0">
                <a:hlinkClick r:id="rId5"/>
              </a:rPr>
              <a:t>https://upload.wikimedia.org/wikipedia/commons/thumb/0/0f/Pebble_bed_reactor_scheme_%28English%29.svg/1200px-Pebble_bed_reactor_scheme_%28English%29.svg.png</a:t>
            </a:r>
            <a:endParaRPr lang="en-US" sz="600" dirty="0"/>
          </a:p>
        </p:txBody>
      </p:sp>
      <p:pic>
        <p:nvPicPr>
          <p:cNvPr id="7174" name="Picture 6" descr="How to Make Boba Tea {Bubble Tea Recipe} - Belly Full">
            <a:extLst>
              <a:ext uri="{FF2B5EF4-FFF2-40B4-BE49-F238E27FC236}">
                <a16:creationId xmlns:a16="http://schemas.microsoft.com/office/drawing/2014/main" id="{1C30915D-73A9-4EF0-81B8-5650CBD4C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650" y="1716088"/>
            <a:ext cx="3328988"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NBSR </a:t>
            </a:r>
            <a:r>
              <a:rPr lang="en-US" sz="2000" dirty="0"/>
              <a:t>Overview</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3"/>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7</a:t>
            </a:fld>
            <a:endParaRPr lang="en-US"/>
          </a:p>
        </p:txBody>
      </p:sp>
      <p:pic>
        <p:nvPicPr>
          <p:cNvPr id="41" name="Picture 1" descr="NBSR cutout.jpg">
            <a:extLst>
              <a:ext uri="{FF2B5EF4-FFF2-40B4-BE49-F238E27FC236}">
                <a16:creationId xmlns:a16="http://schemas.microsoft.com/office/drawing/2014/main" id="{7752510C-92F6-4C6E-B965-78ED170888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1206078"/>
            <a:ext cx="384175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3">
            <a:extLst>
              <a:ext uri="{FF2B5EF4-FFF2-40B4-BE49-F238E27FC236}">
                <a16:creationId xmlns:a16="http://schemas.microsoft.com/office/drawing/2014/main" id="{F9B86179-1595-49DD-B3DB-E97BC8919C50}"/>
              </a:ext>
            </a:extLst>
          </p:cNvPr>
          <p:cNvSpPr txBox="1">
            <a:spLocks noChangeArrowheads="1"/>
          </p:cNvSpPr>
          <p:nvPr/>
        </p:nvSpPr>
        <p:spPr bwMode="auto">
          <a:xfrm>
            <a:off x="7832725" y="1358478"/>
            <a:ext cx="1905000" cy="369888"/>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dirty="0">
                <a:solidFill>
                  <a:schemeClr val="bg1"/>
                </a:solidFill>
                <a:latin typeface="Arial" charset="0"/>
              </a:rPr>
              <a:t>Top Grid Plate</a:t>
            </a:r>
          </a:p>
        </p:txBody>
      </p:sp>
      <p:cxnSp>
        <p:nvCxnSpPr>
          <p:cNvPr id="43" name="Straight Arrow Connector 42">
            <a:extLst>
              <a:ext uri="{FF2B5EF4-FFF2-40B4-BE49-F238E27FC236}">
                <a16:creationId xmlns:a16="http://schemas.microsoft.com/office/drawing/2014/main" id="{054014CD-D4F0-4CBC-87D3-48F719BEE965}"/>
              </a:ext>
            </a:extLst>
          </p:cNvPr>
          <p:cNvCxnSpPr>
            <a:cxnSpLocks/>
          </p:cNvCxnSpPr>
          <p:nvPr/>
        </p:nvCxnSpPr>
        <p:spPr>
          <a:xfrm flipH="1">
            <a:off x="5927725" y="1663278"/>
            <a:ext cx="1905000" cy="10668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6">
            <a:extLst>
              <a:ext uri="{FF2B5EF4-FFF2-40B4-BE49-F238E27FC236}">
                <a16:creationId xmlns:a16="http://schemas.microsoft.com/office/drawing/2014/main" id="{F8106871-B704-4439-8DCE-FDE58AF62443}"/>
              </a:ext>
            </a:extLst>
          </p:cNvPr>
          <p:cNvSpPr txBox="1">
            <a:spLocks noChangeArrowheads="1"/>
          </p:cNvSpPr>
          <p:nvPr/>
        </p:nvSpPr>
        <p:spPr bwMode="auto">
          <a:xfrm>
            <a:off x="7680325" y="2044278"/>
            <a:ext cx="2209800" cy="369888"/>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dirty="0">
                <a:solidFill>
                  <a:schemeClr val="bg1"/>
                </a:solidFill>
                <a:latin typeface="Arial" charset="0"/>
              </a:rPr>
              <a:t>Fuel Elements (30)</a:t>
            </a:r>
          </a:p>
        </p:txBody>
      </p:sp>
      <p:cxnSp>
        <p:nvCxnSpPr>
          <p:cNvPr id="45" name="Straight Arrow Connector 44">
            <a:extLst>
              <a:ext uri="{FF2B5EF4-FFF2-40B4-BE49-F238E27FC236}">
                <a16:creationId xmlns:a16="http://schemas.microsoft.com/office/drawing/2014/main" id="{DF843BC7-B05B-4E70-8228-79030F57F62E}"/>
              </a:ext>
            </a:extLst>
          </p:cNvPr>
          <p:cNvCxnSpPr>
            <a:cxnSpLocks/>
          </p:cNvCxnSpPr>
          <p:nvPr/>
        </p:nvCxnSpPr>
        <p:spPr>
          <a:xfrm flipH="1">
            <a:off x="6613525" y="2349078"/>
            <a:ext cx="1066800" cy="3810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1559FD7-E3D6-49E4-94B6-208A15509D8D}"/>
              </a:ext>
            </a:extLst>
          </p:cNvPr>
          <p:cNvCxnSpPr>
            <a:cxnSpLocks/>
          </p:cNvCxnSpPr>
          <p:nvPr/>
        </p:nvCxnSpPr>
        <p:spPr>
          <a:xfrm flipH="1">
            <a:off x="6308725" y="2425278"/>
            <a:ext cx="1371600" cy="4572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11">
            <a:extLst>
              <a:ext uri="{FF2B5EF4-FFF2-40B4-BE49-F238E27FC236}">
                <a16:creationId xmlns:a16="http://schemas.microsoft.com/office/drawing/2014/main" id="{CAF444F7-FFF5-4925-9E10-78E16A8A1215}"/>
              </a:ext>
            </a:extLst>
          </p:cNvPr>
          <p:cNvSpPr txBox="1">
            <a:spLocks noChangeArrowheads="1"/>
          </p:cNvSpPr>
          <p:nvPr/>
        </p:nvSpPr>
        <p:spPr bwMode="auto">
          <a:xfrm>
            <a:off x="7680325" y="2577678"/>
            <a:ext cx="1600200" cy="369888"/>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a:solidFill>
                  <a:schemeClr val="bg1"/>
                </a:solidFill>
                <a:latin typeface="Arial" charset="0"/>
              </a:rPr>
              <a:t>Fuel Plates</a:t>
            </a:r>
          </a:p>
        </p:txBody>
      </p:sp>
      <p:cxnSp>
        <p:nvCxnSpPr>
          <p:cNvPr id="48" name="Straight Arrow Connector 47">
            <a:extLst>
              <a:ext uri="{FF2B5EF4-FFF2-40B4-BE49-F238E27FC236}">
                <a16:creationId xmlns:a16="http://schemas.microsoft.com/office/drawing/2014/main" id="{37D8EC14-ECE3-4A35-B807-808A6F496432}"/>
              </a:ext>
            </a:extLst>
          </p:cNvPr>
          <p:cNvCxnSpPr>
            <a:cxnSpLocks/>
          </p:cNvCxnSpPr>
          <p:nvPr/>
        </p:nvCxnSpPr>
        <p:spPr>
          <a:xfrm flipH="1">
            <a:off x="5622925" y="2882478"/>
            <a:ext cx="2057400" cy="10668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44E9724-3A5A-4F1E-A5BF-3D51B33DFCA6}"/>
              </a:ext>
            </a:extLst>
          </p:cNvPr>
          <p:cNvCxnSpPr>
            <a:cxnSpLocks/>
          </p:cNvCxnSpPr>
          <p:nvPr/>
        </p:nvCxnSpPr>
        <p:spPr>
          <a:xfrm flipH="1">
            <a:off x="5622925" y="2958678"/>
            <a:ext cx="2057400" cy="17526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16">
            <a:extLst>
              <a:ext uri="{FF2B5EF4-FFF2-40B4-BE49-F238E27FC236}">
                <a16:creationId xmlns:a16="http://schemas.microsoft.com/office/drawing/2014/main" id="{51614576-C84E-4EDB-8C8B-C99789D347C2}"/>
              </a:ext>
            </a:extLst>
          </p:cNvPr>
          <p:cNvSpPr txBox="1">
            <a:spLocks noChangeArrowheads="1"/>
          </p:cNvSpPr>
          <p:nvPr/>
        </p:nvSpPr>
        <p:spPr bwMode="auto">
          <a:xfrm>
            <a:off x="7756525" y="3873080"/>
            <a:ext cx="2133600" cy="923925"/>
          </a:xfrm>
          <a:prstGeom prst="rect">
            <a:avLst/>
          </a:prstGeom>
          <a:solidFill>
            <a:srgbClr val="0070C0"/>
          </a:solidFill>
          <a:ln w="9525">
            <a:solidFill>
              <a:schemeClr val="tx1"/>
            </a:solidFill>
            <a:miter lim="800000"/>
            <a:headEnd/>
            <a:tailEnd/>
          </a:ln>
        </p:spPr>
        <p:txBody>
          <a:bodyPr wrap="square">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dirty="0">
                <a:solidFill>
                  <a:schemeClr val="bg1"/>
                </a:solidFill>
                <a:latin typeface="Arial" charset="0"/>
              </a:rPr>
              <a:t>Liquid Hydrogen Cold Neutron Source</a:t>
            </a:r>
          </a:p>
        </p:txBody>
      </p:sp>
      <p:cxnSp>
        <p:nvCxnSpPr>
          <p:cNvPr id="51" name="Straight Arrow Connector 50">
            <a:extLst>
              <a:ext uri="{FF2B5EF4-FFF2-40B4-BE49-F238E27FC236}">
                <a16:creationId xmlns:a16="http://schemas.microsoft.com/office/drawing/2014/main" id="{EA3BA6DE-9358-4BC0-82AD-4B68BB838873}"/>
              </a:ext>
            </a:extLst>
          </p:cNvPr>
          <p:cNvCxnSpPr>
            <a:cxnSpLocks/>
            <a:stCxn id="50" idx="1"/>
          </p:cNvCxnSpPr>
          <p:nvPr/>
        </p:nvCxnSpPr>
        <p:spPr>
          <a:xfrm flipH="1">
            <a:off x="6918325" y="4335043"/>
            <a:ext cx="838200" cy="714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19">
            <a:extLst>
              <a:ext uri="{FF2B5EF4-FFF2-40B4-BE49-F238E27FC236}">
                <a16:creationId xmlns:a16="http://schemas.microsoft.com/office/drawing/2014/main" id="{B1CF3019-793B-48BC-B086-07DE1A33C856}"/>
              </a:ext>
            </a:extLst>
          </p:cNvPr>
          <p:cNvSpPr txBox="1">
            <a:spLocks noChangeArrowheads="1"/>
          </p:cNvSpPr>
          <p:nvPr/>
        </p:nvSpPr>
        <p:spPr bwMode="auto">
          <a:xfrm>
            <a:off x="7604125" y="4863678"/>
            <a:ext cx="2286000" cy="369888"/>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a:solidFill>
                  <a:schemeClr val="bg1"/>
                </a:solidFill>
                <a:latin typeface="Arial" charset="0"/>
              </a:rPr>
              <a:t>Bottom Grid Plate</a:t>
            </a:r>
          </a:p>
        </p:txBody>
      </p:sp>
      <p:cxnSp>
        <p:nvCxnSpPr>
          <p:cNvPr id="53" name="Straight Arrow Connector 52">
            <a:extLst>
              <a:ext uri="{FF2B5EF4-FFF2-40B4-BE49-F238E27FC236}">
                <a16:creationId xmlns:a16="http://schemas.microsoft.com/office/drawing/2014/main" id="{CE88E48F-A9EE-432D-B986-CA9E020CA5CA}"/>
              </a:ext>
            </a:extLst>
          </p:cNvPr>
          <p:cNvCxnSpPr>
            <a:cxnSpLocks/>
          </p:cNvCxnSpPr>
          <p:nvPr/>
        </p:nvCxnSpPr>
        <p:spPr>
          <a:xfrm flipH="1">
            <a:off x="6003925" y="5244678"/>
            <a:ext cx="1600200" cy="3810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22">
            <a:extLst>
              <a:ext uri="{FF2B5EF4-FFF2-40B4-BE49-F238E27FC236}">
                <a16:creationId xmlns:a16="http://schemas.microsoft.com/office/drawing/2014/main" id="{A0937B00-E457-4BDC-A8B4-C1995AA48150}"/>
              </a:ext>
            </a:extLst>
          </p:cNvPr>
          <p:cNvSpPr txBox="1">
            <a:spLocks noChangeArrowheads="1"/>
          </p:cNvSpPr>
          <p:nvPr/>
        </p:nvSpPr>
        <p:spPr bwMode="auto">
          <a:xfrm>
            <a:off x="7832725" y="5473280"/>
            <a:ext cx="1752600" cy="646113"/>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a:solidFill>
                  <a:schemeClr val="bg1"/>
                </a:solidFill>
                <a:latin typeface="Arial" charset="0"/>
              </a:rPr>
              <a:t>D</a:t>
            </a:r>
            <a:r>
              <a:rPr lang="en-US" altLang="en-US" sz="1800" b="1" baseline="-25000">
                <a:solidFill>
                  <a:schemeClr val="bg1"/>
                </a:solidFill>
                <a:latin typeface="Arial" charset="0"/>
              </a:rPr>
              <a:t>2</a:t>
            </a:r>
            <a:r>
              <a:rPr lang="en-US" altLang="en-US" sz="1800" b="1">
                <a:solidFill>
                  <a:schemeClr val="bg1"/>
                </a:solidFill>
                <a:latin typeface="Arial" charset="0"/>
              </a:rPr>
              <a:t>O Primary Inlet Plenums</a:t>
            </a:r>
          </a:p>
        </p:txBody>
      </p:sp>
      <p:cxnSp>
        <p:nvCxnSpPr>
          <p:cNvPr id="55" name="Straight Arrow Connector 54">
            <a:extLst>
              <a:ext uri="{FF2B5EF4-FFF2-40B4-BE49-F238E27FC236}">
                <a16:creationId xmlns:a16="http://schemas.microsoft.com/office/drawing/2014/main" id="{97141B5D-C401-4B20-B00C-347872F8966D}"/>
              </a:ext>
            </a:extLst>
          </p:cNvPr>
          <p:cNvCxnSpPr>
            <a:cxnSpLocks/>
            <a:stCxn id="54" idx="1"/>
          </p:cNvCxnSpPr>
          <p:nvPr/>
        </p:nvCxnSpPr>
        <p:spPr>
          <a:xfrm flipH="1">
            <a:off x="6003925" y="5797128"/>
            <a:ext cx="1828800" cy="5715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AB88229-0CE3-43D6-9706-76DB1655E7A8}"/>
              </a:ext>
            </a:extLst>
          </p:cNvPr>
          <p:cNvCxnSpPr>
            <a:cxnSpLocks/>
            <a:stCxn id="54" idx="1"/>
          </p:cNvCxnSpPr>
          <p:nvPr/>
        </p:nvCxnSpPr>
        <p:spPr>
          <a:xfrm flipH="1">
            <a:off x="5622925" y="5797128"/>
            <a:ext cx="2209800" cy="59055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27">
            <a:extLst>
              <a:ext uri="{FF2B5EF4-FFF2-40B4-BE49-F238E27FC236}">
                <a16:creationId xmlns:a16="http://schemas.microsoft.com/office/drawing/2014/main" id="{CB348F92-29F2-4FE2-8F2E-5572B4CED34B}"/>
              </a:ext>
            </a:extLst>
          </p:cNvPr>
          <p:cNvSpPr txBox="1">
            <a:spLocks noChangeArrowheads="1"/>
          </p:cNvSpPr>
          <p:nvPr/>
        </p:nvSpPr>
        <p:spPr bwMode="auto">
          <a:xfrm>
            <a:off x="1660525" y="1663280"/>
            <a:ext cx="1905000" cy="646113"/>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dirty="0">
                <a:solidFill>
                  <a:schemeClr val="bg1"/>
                </a:solidFill>
                <a:latin typeface="Arial" charset="0"/>
              </a:rPr>
              <a:t>Cd Shim Safety Arms (4)</a:t>
            </a:r>
          </a:p>
        </p:txBody>
      </p:sp>
      <p:cxnSp>
        <p:nvCxnSpPr>
          <p:cNvPr id="58" name="Straight Arrow Connector 57">
            <a:extLst>
              <a:ext uri="{FF2B5EF4-FFF2-40B4-BE49-F238E27FC236}">
                <a16:creationId xmlns:a16="http://schemas.microsoft.com/office/drawing/2014/main" id="{87D236E6-7C65-4F4C-A0DF-84B4571EC6A0}"/>
              </a:ext>
            </a:extLst>
          </p:cNvPr>
          <p:cNvCxnSpPr>
            <a:cxnSpLocks/>
          </p:cNvCxnSpPr>
          <p:nvPr/>
        </p:nvCxnSpPr>
        <p:spPr>
          <a:xfrm>
            <a:off x="3565525" y="2272878"/>
            <a:ext cx="990600" cy="8382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30">
            <a:extLst>
              <a:ext uri="{FF2B5EF4-FFF2-40B4-BE49-F238E27FC236}">
                <a16:creationId xmlns:a16="http://schemas.microsoft.com/office/drawing/2014/main" id="{D588C787-D76A-4292-BB41-66E392386436}"/>
              </a:ext>
            </a:extLst>
          </p:cNvPr>
          <p:cNvSpPr txBox="1">
            <a:spLocks noChangeArrowheads="1"/>
          </p:cNvSpPr>
          <p:nvPr/>
        </p:nvSpPr>
        <p:spPr bwMode="auto">
          <a:xfrm>
            <a:off x="1584325" y="2882478"/>
            <a:ext cx="1981200" cy="369888"/>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dirty="0">
                <a:solidFill>
                  <a:schemeClr val="bg1"/>
                </a:solidFill>
                <a:latin typeface="Arial" charset="0"/>
              </a:rPr>
              <a:t>Reactor Vessel</a:t>
            </a:r>
          </a:p>
        </p:txBody>
      </p:sp>
      <p:cxnSp>
        <p:nvCxnSpPr>
          <p:cNvPr id="60" name="Straight Arrow Connector 59">
            <a:extLst>
              <a:ext uri="{FF2B5EF4-FFF2-40B4-BE49-F238E27FC236}">
                <a16:creationId xmlns:a16="http://schemas.microsoft.com/office/drawing/2014/main" id="{6E07CF47-6199-4EAF-8D4B-C8D524A0E409}"/>
              </a:ext>
            </a:extLst>
          </p:cNvPr>
          <p:cNvCxnSpPr>
            <a:cxnSpLocks/>
          </p:cNvCxnSpPr>
          <p:nvPr/>
        </p:nvCxnSpPr>
        <p:spPr>
          <a:xfrm>
            <a:off x="3565525" y="3263478"/>
            <a:ext cx="304800" cy="3810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33">
            <a:extLst>
              <a:ext uri="{FF2B5EF4-FFF2-40B4-BE49-F238E27FC236}">
                <a16:creationId xmlns:a16="http://schemas.microsoft.com/office/drawing/2014/main" id="{3BEA4509-F862-4850-85EF-74DE0EF9BE6D}"/>
              </a:ext>
            </a:extLst>
          </p:cNvPr>
          <p:cNvSpPr txBox="1">
            <a:spLocks noChangeArrowheads="1"/>
          </p:cNvSpPr>
          <p:nvPr/>
        </p:nvSpPr>
        <p:spPr bwMode="auto">
          <a:xfrm>
            <a:off x="1584325" y="3568280"/>
            <a:ext cx="1828800" cy="646113"/>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dirty="0">
                <a:solidFill>
                  <a:schemeClr val="bg1"/>
                </a:solidFill>
                <a:latin typeface="Arial" charset="0"/>
              </a:rPr>
              <a:t>Radial Beam Tubes (9)</a:t>
            </a:r>
          </a:p>
        </p:txBody>
      </p:sp>
      <p:cxnSp>
        <p:nvCxnSpPr>
          <p:cNvPr id="62" name="Straight Arrow Connector 61">
            <a:extLst>
              <a:ext uri="{FF2B5EF4-FFF2-40B4-BE49-F238E27FC236}">
                <a16:creationId xmlns:a16="http://schemas.microsoft.com/office/drawing/2014/main" id="{2B0F8967-0328-40FD-AA05-94A1C43F11B4}"/>
              </a:ext>
            </a:extLst>
          </p:cNvPr>
          <p:cNvCxnSpPr>
            <a:cxnSpLocks/>
            <a:stCxn id="61" idx="3"/>
          </p:cNvCxnSpPr>
          <p:nvPr/>
        </p:nvCxnSpPr>
        <p:spPr>
          <a:xfrm>
            <a:off x="3413125" y="3892128"/>
            <a:ext cx="838200" cy="20955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F51BC2-4CD1-473D-9777-0B45B9D1192C}"/>
              </a:ext>
            </a:extLst>
          </p:cNvPr>
          <p:cNvCxnSpPr>
            <a:cxnSpLocks/>
            <a:stCxn id="61" idx="3"/>
          </p:cNvCxnSpPr>
          <p:nvPr/>
        </p:nvCxnSpPr>
        <p:spPr>
          <a:xfrm>
            <a:off x="3413125" y="3892128"/>
            <a:ext cx="838200" cy="43815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38">
            <a:extLst>
              <a:ext uri="{FF2B5EF4-FFF2-40B4-BE49-F238E27FC236}">
                <a16:creationId xmlns:a16="http://schemas.microsoft.com/office/drawing/2014/main" id="{3FCF94C4-392A-4495-B9C3-64C511C05233}"/>
              </a:ext>
            </a:extLst>
          </p:cNvPr>
          <p:cNvSpPr txBox="1">
            <a:spLocks noChangeArrowheads="1"/>
          </p:cNvSpPr>
          <p:nvPr/>
        </p:nvSpPr>
        <p:spPr bwMode="auto">
          <a:xfrm>
            <a:off x="1431925" y="4558880"/>
            <a:ext cx="2209800" cy="1015663"/>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2000" b="1" dirty="0">
                <a:solidFill>
                  <a:schemeClr val="bg1"/>
                </a:solidFill>
                <a:latin typeface="Arial" charset="0"/>
              </a:rPr>
              <a:t>Split Core: </a:t>
            </a:r>
          </a:p>
          <a:p>
            <a:pPr eaLnBrk="1" hangingPunct="1">
              <a:spcBef>
                <a:spcPct val="0"/>
              </a:spcBef>
              <a:buClrTx/>
              <a:buSzTx/>
              <a:buFontTx/>
              <a:buNone/>
            </a:pPr>
            <a:r>
              <a:rPr lang="en-US" altLang="en-US" sz="2000" b="1" dirty="0">
                <a:solidFill>
                  <a:schemeClr val="bg1"/>
                </a:solidFill>
                <a:latin typeface="Arial" charset="0"/>
              </a:rPr>
              <a:t>18-cm Unfueled Gap – Flux Trap</a:t>
            </a:r>
          </a:p>
        </p:txBody>
      </p:sp>
      <p:cxnSp>
        <p:nvCxnSpPr>
          <p:cNvPr id="65" name="Straight Arrow Connector 64">
            <a:extLst>
              <a:ext uri="{FF2B5EF4-FFF2-40B4-BE49-F238E27FC236}">
                <a16:creationId xmlns:a16="http://schemas.microsoft.com/office/drawing/2014/main" id="{84C99DB2-7D08-47B4-A427-AC58526C7CA5}"/>
              </a:ext>
            </a:extLst>
          </p:cNvPr>
          <p:cNvCxnSpPr>
            <a:cxnSpLocks/>
            <a:stCxn id="64" idx="3"/>
          </p:cNvCxnSpPr>
          <p:nvPr/>
        </p:nvCxnSpPr>
        <p:spPr>
          <a:xfrm flipV="1">
            <a:off x="3641725" y="4330281"/>
            <a:ext cx="2057400" cy="736431"/>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41">
            <a:extLst>
              <a:ext uri="{FF2B5EF4-FFF2-40B4-BE49-F238E27FC236}">
                <a16:creationId xmlns:a16="http://schemas.microsoft.com/office/drawing/2014/main" id="{FFD2E51A-B81D-4FEC-B699-E912AED88BF1}"/>
              </a:ext>
            </a:extLst>
          </p:cNvPr>
          <p:cNvSpPr txBox="1">
            <a:spLocks noChangeArrowheads="1"/>
          </p:cNvSpPr>
          <p:nvPr/>
        </p:nvSpPr>
        <p:spPr bwMode="auto">
          <a:xfrm>
            <a:off x="1508125" y="5625678"/>
            <a:ext cx="2133600" cy="369888"/>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a:solidFill>
                  <a:schemeClr val="bg1"/>
                </a:solidFill>
                <a:latin typeface="Arial" charset="0"/>
              </a:rPr>
              <a:t>Primary Outlet (2)</a:t>
            </a:r>
          </a:p>
        </p:txBody>
      </p:sp>
      <p:cxnSp>
        <p:nvCxnSpPr>
          <p:cNvPr id="67" name="Straight Arrow Connector 66">
            <a:extLst>
              <a:ext uri="{FF2B5EF4-FFF2-40B4-BE49-F238E27FC236}">
                <a16:creationId xmlns:a16="http://schemas.microsoft.com/office/drawing/2014/main" id="{F839069D-F5C4-4876-9B6F-5B7BD4F8DAFF}"/>
              </a:ext>
            </a:extLst>
          </p:cNvPr>
          <p:cNvCxnSpPr>
            <a:cxnSpLocks/>
          </p:cNvCxnSpPr>
          <p:nvPr/>
        </p:nvCxnSpPr>
        <p:spPr>
          <a:xfrm>
            <a:off x="3641725" y="6006678"/>
            <a:ext cx="609600" cy="3810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44">
            <a:extLst>
              <a:ext uri="{FF2B5EF4-FFF2-40B4-BE49-F238E27FC236}">
                <a16:creationId xmlns:a16="http://schemas.microsoft.com/office/drawing/2014/main" id="{973A4CE5-FE2E-425C-A7A6-FF694DE560C7}"/>
              </a:ext>
            </a:extLst>
          </p:cNvPr>
          <p:cNvSpPr txBox="1">
            <a:spLocks noChangeArrowheads="1"/>
          </p:cNvSpPr>
          <p:nvPr/>
        </p:nvSpPr>
        <p:spPr bwMode="auto">
          <a:xfrm>
            <a:off x="7832725" y="6387678"/>
            <a:ext cx="1828800" cy="381000"/>
          </a:xfrm>
          <a:prstGeom prst="rect">
            <a:avLst/>
          </a:prstGeom>
          <a:solidFill>
            <a:srgbClr val="0070C0"/>
          </a:solidFill>
          <a:ln w="9525">
            <a:solidFill>
              <a:schemeClr val="tx1"/>
            </a:solidFill>
            <a:miter lim="800000"/>
            <a:headEnd/>
            <a:tailEnd/>
          </a:ln>
        </p:spPr>
        <p:txBody>
          <a:bodyPr>
            <a:spAutoFit/>
          </a:bodyPr>
          <a:lstStyle>
            <a:lvl1pPr eaLnBrk="0" hangingPunct="0">
              <a:spcBef>
                <a:spcPts val="400"/>
              </a:spcBef>
              <a:buClr>
                <a:schemeClr val="accent1"/>
              </a:buClr>
              <a:buSzPct val="68000"/>
              <a:buFont typeface="Wingdings 3" pitchFamily="18" charset="2"/>
              <a:buChar char=""/>
              <a:defRPr sz="24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0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0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hangingPunct="1">
              <a:spcBef>
                <a:spcPct val="0"/>
              </a:spcBef>
              <a:buClrTx/>
              <a:buSzTx/>
              <a:buFontTx/>
              <a:buNone/>
            </a:pPr>
            <a:r>
              <a:rPr lang="en-US" altLang="en-US" sz="1800" b="1">
                <a:solidFill>
                  <a:schemeClr val="bg1"/>
                </a:solidFill>
                <a:latin typeface="Arial" charset="0"/>
              </a:rPr>
              <a:t>Thermal Shield</a:t>
            </a:r>
          </a:p>
        </p:txBody>
      </p:sp>
      <p:cxnSp>
        <p:nvCxnSpPr>
          <p:cNvPr id="69" name="Straight Arrow Connector 68">
            <a:extLst>
              <a:ext uri="{FF2B5EF4-FFF2-40B4-BE49-F238E27FC236}">
                <a16:creationId xmlns:a16="http://schemas.microsoft.com/office/drawing/2014/main" id="{25B85D4D-9BAA-4CFF-A0DC-5C210665D068}"/>
              </a:ext>
            </a:extLst>
          </p:cNvPr>
          <p:cNvCxnSpPr>
            <a:cxnSpLocks/>
            <a:stCxn id="68" idx="1"/>
          </p:cNvCxnSpPr>
          <p:nvPr/>
        </p:nvCxnSpPr>
        <p:spPr>
          <a:xfrm flipH="1" flipV="1">
            <a:off x="7527925" y="6387678"/>
            <a:ext cx="304800" cy="190500"/>
          </a:xfrm>
          <a:prstGeom prst="straightConnector1">
            <a:avLst/>
          </a:prstGeom>
          <a:ln w="254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7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7" grpId="0" animBg="1"/>
      <p:bldP spid="50" grpId="0" animBg="1"/>
      <p:bldP spid="52" grpId="0" animBg="1"/>
      <p:bldP spid="54" grpId="0" animBg="1"/>
      <p:bldP spid="57" grpId="0" animBg="1"/>
      <p:bldP spid="59" grpId="0" animBg="1"/>
      <p:bldP spid="61" grpId="0" animBg="1"/>
      <p:bldP spid="64" grpId="0" animBg="1"/>
      <p:bldP spid="66"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NBSR cutout.jpg">
            <a:extLst>
              <a:ext uri="{FF2B5EF4-FFF2-40B4-BE49-F238E27FC236}">
                <a16:creationId xmlns:a16="http://schemas.microsoft.com/office/drawing/2014/main" id="{CEE996CF-BDC7-4D03-91FC-CCC7CBE8E717}"/>
              </a:ext>
            </a:extLst>
          </p:cNvPr>
          <p:cNvPicPr>
            <a:picLocks noChangeAspect="1"/>
          </p:cNvPicPr>
          <p:nvPr/>
        </p:nvPicPr>
        <p:blipFill>
          <a:blip r:embed="rId3" cstate="print"/>
          <a:srcRect/>
          <a:stretch>
            <a:fillRect/>
          </a:stretch>
        </p:blipFill>
        <p:spPr bwMode="auto">
          <a:xfrm>
            <a:off x="7170488" y="1161627"/>
            <a:ext cx="3832721" cy="53911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EAAB5400-5048-5549-B43F-D1687B43130B}"/>
                  </a:ext>
                </a:extLst>
              </p:cNvPr>
              <p:cNvSpPr>
                <a:spLocks noGrp="1"/>
              </p:cNvSpPr>
              <p:nvPr>
                <p:ph type="body" sz="half" idx="2"/>
              </p:nvPr>
            </p:nvSpPr>
            <p:spPr>
              <a:xfrm>
                <a:off x="90616" y="1649539"/>
                <a:ext cx="7005509" cy="4903237"/>
              </a:xfrm>
            </p:spPr>
            <p:txBody>
              <a:bodyPr>
                <a:normAutofit/>
              </a:bodyPr>
              <a:lstStyle/>
              <a:p>
                <a:pPr marL="457200" indent="-457200">
                  <a:buFont typeface="Arial" panose="020B0604020202020204" pitchFamily="34" charset="0"/>
                  <a:buChar char="•"/>
                </a:pPr>
                <a:r>
                  <a:rPr lang="en-US" sz="2400" dirty="0"/>
                  <a:t>HEU fuel (93% </a:t>
                </a:r>
                <a:r>
                  <a:rPr lang="en-US" sz="2400" baseline="30000" dirty="0"/>
                  <a:t>235</a:t>
                </a:r>
                <a:r>
                  <a:rPr lang="en-US" sz="2400" dirty="0"/>
                  <a:t>U) – U</a:t>
                </a:r>
                <a:r>
                  <a:rPr lang="en-US" sz="2400" baseline="-25000" dirty="0"/>
                  <a:t>3</a:t>
                </a:r>
                <a:r>
                  <a:rPr lang="en-US" sz="2400" dirty="0"/>
                  <a:t>O</a:t>
                </a:r>
                <a:r>
                  <a:rPr lang="en-US" sz="2400" baseline="-25000" dirty="0"/>
                  <a:t>8</a:t>
                </a:r>
                <a:r>
                  <a:rPr lang="en-US" sz="2400" dirty="0"/>
                  <a:t>+Al</a:t>
                </a:r>
              </a:p>
              <a:p>
                <a:pPr marL="914400" lvl="1" indent="-457200">
                  <a:buFont typeface="Courier New" panose="02070309020205020404" pitchFamily="49" charset="0"/>
                  <a:buChar char="o"/>
                </a:pPr>
                <a:r>
                  <a:rPr lang="en-US" sz="1800" dirty="0"/>
                  <a:t>350 g </a:t>
                </a:r>
                <a:r>
                  <a:rPr lang="en-US" sz="1800" baseline="30000" dirty="0"/>
                  <a:t>235</a:t>
                </a:r>
                <a:r>
                  <a:rPr lang="en-US" sz="1800" dirty="0"/>
                  <a:t>U/fuel element</a:t>
                </a:r>
              </a:p>
              <a:p>
                <a:pPr marL="914400" lvl="1" indent="-457200">
                  <a:buFont typeface="Courier New" panose="02070309020205020404" pitchFamily="49" charset="0"/>
                  <a:buChar char="o"/>
                </a:pPr>
                <a:r>
                  <a:rPr lang="en-US" sz="1800" dirty="0"/>
                  <a:t>34 plates: 11”</a:t>
                </a:r>
                <a14:m>
                  <m:oMath xmlns:m="http://schemas.openxmlformats.org/officeDocument/2006/math">
                    <m:r>
                      <a:rPr lang="en-US" sz="1800" b="0" i="1" smtClean="0">
                        <a:latin typeface="Cambria Math" panose="02040503050406030204" pitchFamily="18" charset="0"/>
                      </a:rPr>
                      <m:t>×</m:t>
                    </m:r>
                  </m:oMath>
                </a14:m>
                <a:r>
                  <a:rPr lang="en-US" sz="1800" dirty="0"/>
                  <a:t>2.5”</a:t>
                </a:r>
                <a14:m>
                  <m:oMath xmlns:m="http://schemas.openxmlformats.org/officeDocument/2006/math">
                    <m:r>
                      <a:rPr lang="en-US" sz="1800" b="0" i="1" dirty="0" smtClean="0">
                        <a:latin typeface="Cambria Math" panose="02040503050406030204" pitchFamily="18" charset="0"/>
                      </a:rPr>
                      <m:t>×</m:t>
                    </m:r>
                  </m:oMath>
                </a14:m>
                <a:r>
                  <a:rPr lang="en-US" sz="1800" dirty="0"/>
                  <a:t>0.02”</a:t>
                </a:r>
              </a:p>
              <a:p>
                <a:pPr marL="914400" lvl="1" indent="-457200">
                  <a:buFont typeface="Courier New" panose="02070309020205020404" pitchFamily="49" charset="0"/>
                  <a:buChar char="o"/>
                </a:pPr>
                <a:r>
                  <a:rPr lang="en-US" sz="1800" dirty="0"/>
                  <a:t>Heavy water coolant (D</a:t>
                </a:r>
                <a:r>
                  <a:rPr lang="en-US" sz="1800" baseline="-25000" dirty="0"/>
                  <a:t>2</a:t>
                </a:r>
                <a:r>
                  <a:rPr lang="en-US" sz="1800" dirty="0"/>
                  <a:t>O)</a:t>
                </a:r>
              </a:p>
              <a:p>
                <a:pPr marL="457200" indent="-457200">
                  <a:buFont typeface="Arial" panose="020B0604020202020204" pitchFamily="34" charset="0"/>
                  <a:buChar char="•"/>
                </a:pPr>
                <a:r>
                  <a:rPr lang="en-US" sz="2400" dirty="0"/>
                  <a:t>30 Fuel Elements</a:t>
                </a:r>
              </a:p>
              <a:p>
                <a:pPr marL="914400" lvl="1" indent="-457200">
                  <a:buFont typeface="Courier New" panose="02070309020205020404" pitchFamily="49" charset="0"/>
                  <a:buChar char="o"/>
                </a:pPr>
                <a:r>
                  <a:rPr lang="en-US" sz="1800" dirty="0"/>
                  <a:t>~38-day fuel cycle at 20 MW</a:t>
                </a:r>
              </a:p>
              <a:p>
                <a:pPr marL="914400" lvl="1" indent="-457200">
                  <a:buFont typeface="Courier New" panose="02070309020205020404" pitchFamily="49" charset="0"/>
                  <a:buChar char="o"/>
                </a:pPr>
                <a:r>
                  <a:rPr lang="en-US" sz="1800" dirty="0"/>
                  <a:t>4 fresh elements per cycle (usually) with a management scheme to shuffle other elements in the core</a:t>
                </a:r>
              </a:p>
              <a:p>
                <a:pPr marL="914400" lvl="1" indent="-457200">
                  <a:buFont typeface="Courier New" panose="02070309020205020404" pitchFamily="49" charset="0"/>
                  <a:buChar char="o"/>
                </a:pPr>
                <a:r>
                  <a:rPr lang="en-US" sz="1800" dirty="0"/>
                  <a:t>~960 g of </a:t>
                </a:r>
                <a:r>
                  <a:rPr lang="en-US" sz="1800" baseline="30000" dirty="0"/>
                  <a:t>235</a:t>
                </a:r>
                <a:r>
                  <a:rPr lang="en-US" sz="1800" dirty="0"/>
                  <a:t>U consumed per cycle</a:t>
                </a:r>
              </a:p>
              <a:p>
                <a:pPr marL="914400" lvl="1" indent="-457200">
                  <a:buFont typeface="Courier New" panose="02070309020205020404" pitchFamily="49" charset="0"/>
                  <a:buChar char="o"/>
                </a:pPr>
                <a:r>
                  <a:rPr lang="en-US" sz="1800" dirty="0"/>
                  <a:t>7 or 8 cycles per element depending on where it is loaded initially</a:t>
                </a:r>
              </a:p>
              <a:p>
                <a:pPr marL="457200" indent="-457200">
                  <a:buFont typeface="Arial" panose="020B0604020202020204" pitchFamily="34" charset="0"/>
                  <a:buChar char="•"/>
                </a:pPr>
                <a:r>
                  <a:rPr lang="en-US" sz="2400" dirty="0"/>
                  <a:t>Axially split-core</a:t>
                </a:r>
              </a:p>
              <a:p>
                <a:pPr marL="914400" lvl="1" indent="-457200">
                  <a:buFont typeface="Courier New" panose="02070309020205020404" pitchFamily="49" charset="0"/>
                  <a:buChar char="o"/>
                </a:pPr>
                <a:r>
                  <a:rPr lang="en-US" sz="1800" dirty="0"/>
                  <a:t>BTs and CNS(s) are at the thermal neutron flux trap elevation</a:t>
                </a:r>
              </a:p>
              <a:p>
                <a:pPr marL="914400" lvl="1" indent="-457200">
                  <a:buFont typeface="Courier New" panose="02070309020205020404" pitchFamily="49" charset="0"/>
                  <a:buChar char="o"/>
                </a:pPr>
                <a:r>
                  <a:rPr lang="en-US" sz="1800" dirty="0"/>
                  <a:t>BT fluxes ~ 1.5</a:t>
                </a:r>
                <a14:m>
                  <m:oMath xmlns:m="http://schemas.openxmlformats.org/officeDocument/2006/math">
                    <m:r>
                      <a:rPr lang="en-US" sz="1800" b="0" i="1" smtClean="0">
                        <a:latin typeface="Cambria Math" panose="02040503050406030204" pitchFamily="18" charset="0"/>
                      </a:rPr>
                      <m:t>×</m:t>
                    </m:r>
                  </m:oMath>
                </a14:m>
                <a:r>
                  <a:rPr lang="en-US" sz="1800" dirty="0"/>
                  <a:t>10</a:t>
                </a:r>
                <a:r>
                  <a:rPr lang="en-US" sz="1800" baseline="30000" dirty="0"/>
                  <a:t>14</a:t>
                </a:r>
                <a:r>
                  <a:rPr lang="en-US" sz="1800" dirty="0"/>
                  <a:t> n/cm</a:t>
                </a:r>
                <a:r>
                  <a:rPr lang="en-US" sz="1800" baseline="30000" dirty="0"/>
                  <a:t>2</a:t>
                </a:r>
                <a:r>
                  <a:rPr lang="en-US" sz="1800" dirty="0"/>
                  <a:t>-s</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endParaRPr lang="en-US" sz="1600" dirty="0"/>
              </a:p>
            </p:txBody>
          </p:sp>
        </mc:Choice>
        <mc:Fallback xmlns="">
          <p:sp>
            <p:nvSpPr>
              <p:cNvPr id="6" name="Text Placeholder 5">
                <a:extLst>
                  <a:ext uri="{FF2B5EF4-FFF2-40B4-BE49-F238E27FC236}">
                    <a16:creationId xmlns:a16="http://schemas.microsoft.com/office/drawing/2014/main" id="{EAAB5400-5048-5549-B43F-D1687B43130B}"/>
                  </a:ext>
                </a:extLst>
              </p:cNvPr>
              <p:cNvSpPr>
                <a:spLocks noGrp="1" noRot="1" noChangeAspect="1" noMove="1" noResize="1" noEditPoints="1" noAdjustHandles="1" noChangeArrowheads="1" noChangeShapeType="1" noTextEdit="1"/>
              </p:cNvSpPr>
              <p:nvPr>
                <p:ph type="body" sz="half" idx="2"/>
              </p:nvPr>
            </p:nvSpPr>
            <p:spPr>
              <a:xfrm>
                <a:off x="90616" y="1649539"/>
                <a:ext cx="7005509" cy="4903237"/>
              </a:xfrm>
              <a:blipFill>
                <a:blip r:embed="rId4"/>
                <a:stretch>
                  <a:fillRect l="-1218" t="-174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NBSR </a:t>
            </a:r>
            <a:r>
              <a:rPr lang="en-US" sz="2000" dirty="0"/>
              <a:t>Core Characteristics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5"/>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8</a:t>
            </a:fld>
            <a:endParaRPr lang="en-US"/>
          </a:p>
        </p:txBody>
      </p:sp>
    </p:spTree>
    <p:extLst>
      <p:ext uri="{BB962C8B-B14F-4D97-AF65-F5344CB8AC3E}">
        <p14:creationId xmlns:p14="http://schemas.microsoft.com/office/powerpoint/2010/main" val="81497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NBSR cutout.jpg">
            <a:extLst>
              <a:ext uri="{FF2B5EF4-FFF2-40B4-BE49-F238E27FC236}">
                <a16:creationId xmlns:a16="http://schemas.microsoft.com/office/drawing/2014/main" id="{CEE996CF-BDC7-4D03-91FC-CCC7CBE8E717}"/>
              </a:ext>
            </a:extLst>
          </p:cNvPr>
          <p:cNvPicPr>
            <a:picLocks noChangeAspect="1"/>
          </p:cNvPicPr>
          <p:nvPr/>
        </p:nvPicPr>
        <p:blipFill>
          <a:blip r:embed="rId3" cstate="print"/>
          <a:srcRect/>
          <a:stretch>
            <a:fillRect/>
          </a:stretch>
        </p:blipFill>
        <p:spPr bwMode="auto">
          <a:xfrm>
            <a:off x="7170488" y="1161627"/>
            <a:ext cx="3832721" cy="5391150"/>
          </a:xfrm>
          <a:prstGeom prst="rect">
            <a:avLst/>
          </a:prstGeom>
          <a:noFill/>
          <a:ln w="9525">
            <a:noFill/>
            <a:miter lim="800000"/>
            <a:headEnd/>
            <a:tailEnd/>
          </a:ln>
        </p:spPr>
      </p:pic>
      <p:sp>
        <p:nvSpPr>
          <p:cNvPr id="2" name="Title 1">
            <a:extLst>
              <a:ext uri="{FF2B5EF4-FFF2-40B4-BE49-F238E27FC236}">
                <a16:creationId xmlns:a16="http://schemas.microsoft.com/office/drawing/2014/main" id="{8C2DEAE3-7FD4-1847-BBC9-CED99B10BEF1}"/>
              </a:ext>
            </a:extLst>
          </p:cNvPr>
          <p:cNvSpPr>
            <a:spLocks noGrp="1"/>
          </p:cNvSpPr>
          <p:nvPr>
            <p:ph type="title"/>
          </p:nvPr>
        </p:nvSpPr>
        <p:spPr>
          <a:xfrm>
            <a:off x="574040" y="0"/>
            <a:ext cx="10515600" cy="1325563"/>
          </a:xfrm>
        </p:spPr>
        <p:txBody>
          <a:bodyPr>
            <a:normAutofit/>
          </a:bodyPr>
          <a:lstStyle/>
          <a:p>
            <a:r>
              <a:rPr lang="en-US" sz="3800" dirty="0"/>
              <a:t>The NBSR </a:t>
            </a:r>
            <a:r>
              <a:rPr lang="en-US" sz="2000" dirty="0"/>
              <a:t>Core Characteristics</a:t>
            </a:r>
          </a:p>
        </p:txBody>
      </p:sp>
      <p:grpSp>
        <p:nvGrpSpPr>
          <p:cNvPr id="14" name="Group 13">
            <a:extLst>
              <a:ext uri="{FF2B5EF4-FFF2-40B4-BE49-F238E27FC236}">
                <a16:creationId xmlns:a16="http://schemas.microsoft.com/office/drawing/2014/main" id="{98B378AA-319F-4051-B1C4-8FB6239C28BB}"/>
              </a:ext>
            </a:extLst>
          </p:cNvPr>
          <p:cNvGrpSpPr/>
          <p:nvPr/>
        </p:nvGrpSpPr>
        <p:grpSpPr>
          <a:xfrm>
            <a:off x="9086849" y="248072"/>
            <a:ext cx="3105151" cy="638175"/>
            <a:chOff x="9086849" y="343692"/>
            <a:chExt cx="3105151" cy="638175"/>
          </a:xfrm>
        </p:grpSpPr>
        <p:sp>
          <p:nvSpPr>
            <p:cNvPr id="5" name="Rectangle 4">
              <a:extLst>
                <a:ext uri="{FF2B5EF4-FFF2-40B4-BE49-F238E27FC236}">
                  <a16:creationId xmlns:a16="http://schemas.microsoft.com/office/drawing/2014/main" id="{89AEDCFC-5A94-4F4C-9495-2291060912AE}"/>
                </a:ext>
              </a:extLst>
            </p:cNvPr>
            <p:cNvSpPr/>
            <p:nvPr/>
          </p:nvSpPr>
          <p:spPr>
            <a:xfrm>
              <a:off x="10658475" y="400843"/>
              <a:ext cx="1257300" cy="523875"/>
            </a:xfrm>
            <a:prstGeom prst="rect">
              <a:avLst/>
            </a:prstGeom>
            <a:solidFill>
              <a:srgbClr val="0B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EA8BC296-4E17-4BB5-992D-EC4B7894EAB4}"/>
                </a:ext>
              </a:extLst>
            </p:cNvPr>
            <p:cNvPicPr>
              <a:picLocks noChangeAspect="1"/>
            </p:cNvPicPr>
            <p:nvPr/>
          </p:nvPicPr>
          <p:blipFill rotWithShape="1">
            <a:blip r:embed="rId4"/>
            <a:srcRect l="6683" t="21551" r="25400" b="19800"/>
            <a:stretch/>
          </p:blipFill>
          <p:spPr>
            <a:xfrm>
              <a:off x="9086849" y="343692"/>
              <a:ext cx="3105151" cy="638175"/>
            </a:xfrm>
            <a:prstGeom prst="rect">
              <a:avLst/>
            </a:prstGeom>
          </p:spPr>
        </p:pic>
      </p:grpSp>
      <p:sp>
        <p:nvSpPr>
          <p:cNvPr id="17" name="Slide Number Placeholder 16">
            <a:extLst>
              <a:ext uri="{FF2B5EF4-FFF2-40B4-BE49-F238E27FC236}">
                <a16:creationId xmlns:a16="http://schemas.microsoft.com/office/drawing/2014/main" id="{DD8FF50E-03FD-40A1-A28B-41A08D10CFCF}"/>
              </a:ext>
            </a:extLst>
          </p:cNvPr>
          <p:cNvSpPr>
            <a:spLocks noGrp="1"/>
          </p:cNvSpPr>
          <p:nvPr>
            <p:ph type="sldNum" sz="quarter" idx="12"/>
          </p:nvPr>
        </p:nvSpPr>
        <p:spPr/>
        <p:txBody>
          <a:bodyPr/>
          <a:lstStyle/>
          <a:p>
            <a:fld id="{61C45A3A-841E-C04D-A6C3-2A644B41F8FE}" type="slidenum">
              <a:rPr lang="en-US" smtClean="0"/>
              <a:t>9</a:t>
            </a:fld>
            <a:endParaRPr lang="en-US"/>
          </a:p>
        </p:txBody>
      </p:sp>
      <p:pic>
        <p:nvPicPr>
          <p:cNvPr id="18" name="Picture 17">
            <a:extLst>
              <a:ext uri="{FF2B5EF4-FFF2-40B4-BE49-F238E27FC236}">
                <a16:creationId xmlns:a16="http://schemas.microsoft.com/office/drawing/2014/main" id="{7E9236D8-4EA6-D769-726D-39EFCF2F75F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rcRect l="11259" t="3434" r="1026" b="1946"/>
          <a:stretch/>
        </p:blipFill>
        <p:spPr>
          <a:xfrm>
            <a:off x="516515" y="1076690"/>
            <a:ext cx="5975725" cy="5781310"/>
          </a:xfrm>
          <a:prstGeom prst="rect">
            <a:avLst/>
          </a:prstGeom>
        </p:spPr>
      </p:pic>
      <p:sp>
        <p:nvSpPr>
          <p:cNvPr id="19" name="TextBox 18">
            <a:extLst>
              <a:ext uri="{FF2B5EF4-FFF2-40B4-BE49-F238E27FC236}">
                <a16:creationId xmlns:a16="http://schemas.microsoft.com/office/drawing/2014/main" id="{2C13AB00-22F9-08A2-D940-D5DBDE7A5D81}"/>
              </a:ext>
            </a:extLst>
          </p:cNvPr>
          <p:cNvSpPr txBox="1"/>
          <p:nvPr/>
        </p:nvSpPr>
        <p:spPr>
          <a:xfrm rot="20941308">
            <a:off x="3638770" y="5761340"/>
            <a:ext cx="696024" cy="461665"/>
          </a:xfrm>
          <a:prstGeom prst="rect">
            <a:avLst/>
          </a:prstGeom>
          <a:noFill/>
        </p:spPr>
        <p:txBody>
          <a:bodyPr wrap="none" rtlCol="0">
            <a:spAutoFit/>
          </a:bodyPr>
          <a:lstStyle/>
          <a:p>
            <a:r>
              <a:rPr lang="en-US" sz="2400" b="1" dirty="0">
                <a:solidFill>
                  <a:srgbClr val="C00000"/>
                </a:solidFill>
                <a:effectLst>
                  <a:outerShdw blurRad="38100" dist="38100" dir="2700000" algn="tl">
                    <a:srgbClr val="000000">
                      <a:alpha val="43137"/>
                    </a:srgbClr>
                  </a:outerShdw>
                </a:effectLst>
              </a:rPr>
              <a:t>CNS</a:t>
            </a:r>
          </a:p>
        </p:txBody>
      </p:sp>
      <p:sp>
        <p:nvSpPr>
          <p:cNvPr id="21" name="TextBox 20">
            <a:extLst>
              <a:ext uri="{FF2B5EF4-FFF2-40B4-BE49-F238E27FC236}">
                <a16:creationId xmlns:a16="http://schemas.microsoft.com/office/drawing/2014/main" id="{305ABFA5-2DD9-C14F-2D62-89B1D7F5BF2E}"/>
              </a:ext>
            </a:extLst>
          </p:cNvPr>
          <p:cNvSpPr txBox="1"/>
          <p:nvPr/>
        </p:nvSpPr>
        <p:spPr>
          <a:xfrm rot="19045534">
            <a:off x="4682152" y="2316238"/>
            <a:ext cx="753411" cy="461665"/>
          </a:xfrm>
          <a:prstGeom prst="rect">
            <a:avLst/>
          </a:prstGeom>
          <a:noFill/>
        </p:spPr>
        <p:txBody>
          <a:bodyPr wrap="none" rtlCol="0">
            <a:spAutoFit/>
          </a:bodyPr>
          <a:lstStyle/>
          <a:p>
            <a:r>
              <a:rPr lang="en-US" sz="2400" b="1" dirty="0">
                <a:solidFill>
                  <a:srgbClr val="C00000"/>
                </a:solidFill>
                <a:effectLst>
                  <a:outerShdw blurRad="38100" dist="38100" dir="2700000" algn="tl">
                    <a:srgbClr val="000000">
                      <a:alpha val="43137"/>
                    </a:srgbClr>
                  </a:outerShdw>
                </a:effectLst>
              </a:rPr>
              <a:t>BT-9</a:t>
            </a:r>
          </a:p>
        </p:txBody>
      </p:sp>
    </p:spTree>
    <p:extLst>
      <p:ext uri="{BB962C8B-B14F-4D97-AF65-F5344CB8AC3E}">
        <p14:creationId xmlns:p14="http://schemas.microsoft.com/office/powerpoint/2010/main" val="1511168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8BD8301-4474-134C-AAC7-FCD69C20A5D1}" vid="{18F9D09E-F9D5-E041-B6A8-C9005601217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8BD8301-4474-134C-AAC7-FCD69C20A5D1}" vid="{18F9D09E-F9D5-E041-B6A8-C900560121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42581EFB5A14D8B250AE93424AF04" ma:contentTypeVersion="14" ma:contentTypeDescription="Create a new document." ma:contentTypeScope="" ma:versionID="3ae38ab7786cc0447b39473276a3f2fc">
  <xsd:schema xmlns:xsd="http://www.w3.org/2001/XMLSchema" xmlns:xs="http://www.w3.org/2001/XMLSchema" xmlns:p="http://schemas.microsoft.com/office/2006/metadata/properties" xmlns:ns1="http://schemas.microsoft.com/sharepoint/v3" xmlns:ns2="aa348c6a-d4cc-4efc-8d08-7ee908b103aa" xmlns:ns3="68fcdd3f-be8d-4516-9587-3239612ab425" targetNamespace="http://schemas.microsoft.com/office/2006/metadata/properties" ma:root="true" ma:fieldsID="62ae8bc86f646e2c02c85b9c4f0b0765" ns1:_="" ns2:_="" ns3:_="">
    <xsd:import namespace="http://schemas.microsoft.com/sharepoint/v3"/>
    <xsd:import namespace="aa348c6a-d4cc-4efc-8d08-7ee908b103aa"/>
    <xsd:import namespace="68fcdd3f-be8d-4516-9587-3239612ab4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348c6a-d4cc-4efc-8d08-7ee908b10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e6a98a9-4721-402f-9b0e-578e6c49775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fcdd3f-be8d-4516-9587-3239612ab42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6bade0-9885-4f4f-b288-bd6e2a65301c}" ma:internalName="TaxCatchAll" ma:showField="CatchAllData" ma:web="68fcdd3f-be8d-4516-9587-3239612ab4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8fcdd3f-be8d-4516-9587-3239612ab425">
      <UserInfo>
        <DisplayName>King, Hubert E. (Fed)</DisplayName>
        <AccountId>77</AccountId>
        <AccountType/>
      </UserInfo>
      <UserInfo>
        <DisplayName>Neumann, Dan A. (Fed)</DisplayName>
        <AccountId>85</AccountId>
        <AccountType/>
      </UserInfo>
    </SharedWithUsers>
    <TaxCatchAll xmlns="68fcdd3f-be8d-4516-9587-3239612ab425" xsi:nil="true"/>
    <lcf76f155ced4ddcb4097134ff3c332f xmlns="aa348c6a-d4cc-4efc-8d08-7ee908b103a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9E021A7-3223-44D2-836E-3C0CF211A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348c6a-d4cc-4efc-8d08-7ee908b103aa"/>
    <ds:schemaRef ds:uri="68fcdd3f-be8d-4516-9587-3239612ab4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B710D0-CAB8-4A35-BA66-607E5C7C174D}">
  <ds:schemaRefs>
    <ds:schemaRef ds:uri="http://schemas.microsoft.com/sharepoint/v3/contenttype/forms"/>
  </ds:schemaRefs>
</ds:datastoreItem>
</file>

<file path=customXml/itemProps3.xml><?xml version="1.0" encoding="utf-8"?>
<ds:datastoreItem xmlns:ds="http://schemas.openxmlformats.org/officeDocument/2006/customXml" ds:itemID="{B39B279A-0283-4E11-9FC1-183D57DD21F9}">
  <ds:schemaRefs>
    <ds:schemaRef ds:uri="68fcdd3f-be8d-4516-9587-3239612ab425"/>
    <ds:schemaRef ds:uri="aa348c6a-d4cc-4efc-8d08-7ee908b103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b7839f58-268c-4b1f-958f-baa594a8c7f5"/>
  </ds:schemaRefs>
</ds:datastoreItem>
</file>

<file path=docProps/app.xml><?xml version="1.0" encoding="utf-8"?>
<Properties xmlns="http://schemas.openxmlformats.org/officeDocument/2006/extended-properties" xmlns:vt="http://schemas.openxmlformats.org/officeDocument/2006/docPropsVTypes">
  <Template>Office Theme</Template>
  <TotalTime>4437</TotalTime>
  <Words>3501</Words>
  <Application>Microsoft Office PowerPoint</Application>
  <PresentationFormat>Widescreen</PresentationFormat>
  <Paragraphs>641</Paragraphs>
  <Slides>52</Slides>
  <Notes>51</Notes>
  <HiddenSlides>1</HiddenSlides>
  <MMClips>1</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1_Office Theme</vt:lpstr>
      <vt:lpstr>The NIST Research Reactor (NBSR), Cold Neutrons, and Reactor Engineering Work at the NIST Center for Neutron Research</vt:lpstr>
      <vt:lpstr>Outline</vt:lpstr>
      <vt:lpstr>Nuclear Fission &amp; Fuel</vt:lpstr>
      <vt:lpstr>Nuclear Reactors</vt:lpstr>
      <vt:lpstr>Types of Nuclear Reactors Water systems</vt:lpstr>
      <vt:lpstr>Types of Nuclear Reactors Pebble bed systems</vt:lpstr>
      <vt:lpstr>The NBSR Overview</vt:lpstr>
      <vt:lpstr>The NBSR Core Characteristics</vt:lpstr>
      <vt:lpstr>The NBSR Core Characteristics</vt:lpstr>
      <vt:lpstr>The NBSR History</vt:lpstr>
      <vt:lpstr>The NBSR Instruments Layout</vt:lpstr>
      <vt:lpstr>Neutron Thermalization</vt:lpstr>
      <vt:lpstr>Neutron Flux in the NBSR Flux Trap (10 MW)</vt:lpstr>
      <vt:lpstr>How do we produce cold neutrons?</vt:lpstr>
      <vt:lpstr>The Cold Source Through the years</vt:lpstr>
      <vt:lpstr>The Current Cold Source Unit 2</vt:lpstr>
      <vt:lpstr>The OTHER Cold Source Peewee</vt:lpstr>
      <vt:lpstr>The OTHER Cold Source Peewee</vt:lpstr>
      <vt:lpstr>We Also Have Rabbit Tubes</vt:lpstr>
      <vt:lpstr>Developments NBSR Recovery</vt:lpstr>
      <vt:lpstr>Developments NBSR Recovery</vt:lpstr>
      <vt:lpstr>Developments NBSR Recovery 2.0</vt:lpstr>
      <vt:lpstr>Developments NBSR Recovery 2.0</vt:lpstr>
      <vt:lpstr>Developments LEU Conversion</vt:lpstr>
      <vt:lpstr>Developments Cold Source Upgrade</vt:lpstr>
      <vt:lpstr>Developments Cold Source Upgrade</vt:lpstr>
      <vt:lpstr>Developments Cold Source Upgrade</vt:lpstr>
      <vt:lpstr>Developments Cold Source Upgrade</vt:lpstr>
      <vt:lpstr>Developments Cold Source Upgrade</vt:lpstr>
      <vt:lpstr>Developments Cold Source Upgrade</vt:lpstr>
      <vt:lpstr>The Future</vt:lpstr>
      <vt:lpstr>Why a new reactor?</vt:lpstr>
      <vt:lpstr>Why a new reactor?</vt:lpstr>
      <vt:lpstr>Design of NNS Overview</vt:lpstr>
      <vt:lpstr>Design of NNS Core, Cold Sources, and Reflector Tank</vt:lpstr>
      <vt:lpstr>Design of NNS Core</vt:lpstr>
      <vt:lpstr>Design of NNS</vt:lpstr>
      <vt:lpstr>Core Power Analyses</vt:lpstr>
      <vt:lpstr>Core Power Analyses</vt:lpstr>
      <vt:lpstr>Core Neutron Flux Distributions </vt:lpstr>
      <vt:lpstr>Thermal (&lt;0.3eV) neutron flux</vt:lpstr>
      <vt:lpstr>Fission Density Discharge</vt:lpstr>
      <vt:lpstr>Core Thermal Hydraulics</vt:lpstr>
      <vt:lpstr>Core Thermal Hydraulics More CFD</vt:lpstr>
      <vt:lpstr>Thermal Hydraulics Hot Channel in Normal Operation</vt:lpstr>
      <vt:lpstr>Proposed Cold Neutron Instruments</vt:lpstr>
      <vt:lpstr>Proposed Thermal Neutron Instruments</vt:lpstr>
      <vt:lpstr>Performance Comparison</vt:lpstr>
      <vt:lpstr>NNS Publications (since Oct. 2022)</vt:lpstr>
      <vt:lpstr>NIST Technical Notes</vt:lpstr>
      <vt:lpstr>Thank you for listening!</vt:lpstr>
      <vt:lpstr>The NBSR Backup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(16x9 aspect ratio)</dc:title>
  <dc:creator>Hanacek, Natasha C. (Fed)</dc:creator>
  <cp:lastModifiedBy>Weiss, Abdullah G. (Fed)</cp:lastModifiedBy>
  <cp:revision>217</cp:revision>
  <dcterms:created xsi:type="dcterms:W3CDTF">2021-03-17T14:03:45Z</dcterms:created>
  <dcterms:modified xsi:type="dcterms:W3CDTF">2024-07-25T16:38:51Z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0x010100E6042581EFB5A14D8B250AE93424AF04</vt:lpwstr>
  </property>
  <property fmtid="{D5CDD505-2E9C-101B-9397-08002B2CF9AE}" pid="3" name="MediaServiceImageTags">
    <vt:lpwstr/>
  </property>
</Properties>
</file>